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8" autoAdjust="0"/>
  </p:normalViewPr>
  <p:slideViewPr>
    <p:cSldViewPr snapToGrid="0" snapToObjects="1">
      <p:cViewPr varScale="1">
        <p:scale>
          <a:sx n="86" d="100"/>
          <a:sy n="86" d="100"/>
        </p:scale>
        <p:origin x="-16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448B4-3723-3B42-96C6-B6C0A4208B90}" type="datetimeFigureOut">
              <a:rPr lang="en-US" smtClean="0"/>
              <a:pPr/>
              <a:t>7/23/2010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DF204-C676-4E46-981E-58FCAA8C6E95}"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Because they obtain energy only from the metabolism of sugars, lactic acid bacteria are restricted to environments in which sugars are present. They have limited biosynthetic ability, having evolved in environments that are rich in amino acids, vitamins, </a:t>
            </a:r>
            <a:r>
              <a:rPr lang="en-US" dirty="0" err="1" smtClean="0"/>
              <a:t>purines</a:t>
            </a:r>
            <a:r>
              <a:rPr lang="en-US" dirty="0" smtClean="0"/>
              <a:t> and </a:t>
            </a:r>
            <a:r>
              <a:rPr lang="en-US" dirty="0" err="1" smtClean="0"/>
              <a:t>pyrimidines</a:t>
            </a:r>
            <a:r>
              <a:rPr lang="en-US" dirty="0" smtClean="0"/>
              <a:t>, so they must be cultivated in complex media that fulfill all their nutritional requirements. </a:t>
            </a:r>
            <a:endParaRPr lang="en-US" dirty="0"/>
          </a:p>
        </p:txBody>
      </p:sp>
      <p:sp>
        <p:nvSpPr>
          <p:cNvPr id="4" name="Slide Number Placeholder 3"/>
          <p:cNvSpPr>
            <a:spLocks noGrp="1"/>
          </p:cNvSpPr>
          <p:nvPr>
            <p:ph type="sldNum" sz="quarter" idx="10"/>
          </p:nvPr>
        </p:nvSpPr>
        <p:spPr/>
        <p:txBody>
          <a:bodyPr/>
          <a:lstStyle/>
          <a:p>
            <a:fld id="{093DF204-C676-4E46-981E-58FCAA8C6E9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aparent</a:t>
            </a:r>
            <a:r>
              <a:rPr lang="de-DE" dirty="0" smtClean="0"/>
              <a:t> </a:t>
            </a:r>
            <a:r>
              <a:rPr lang="de-DE" dirty="0" err="1" smtClean="0"/>
              <a:t>difference</a:t>
            </a:r>
            <a:r>
              <a:rPr lang="de-DE" dirty="0" smtClean="0"/>
              <a:t> </a:t>
            </a:r>
            <a:r>
              <a:rPr lang="de-DE" dirty="0" err="1" smtClean="0"/>
              <a:t>is</a:t>
            </a:r>
            <a:r>
              <a:rPr lang="de-DE" dirty="0" smtClean="0"/>
              <a:t> </a:t>
            </a:r>
            <a:r>
              <a:rPr lang="de-DE" dirty="0" err="1" smtClean="0"/>
              <a:t>presence</a:t>
            </a:r>
            <a:r>
              <a:rPr lang="de-DE" dirty="0" smtClean="0"/>
              <a:t> </a:t>
            </a:r>
            <a:r>
              <a:rPr lang="de-DE" dirty="0" err="1" smtClean="0"/>
              <a:t>or</a:t>
            </a:r>
            <a:r>
              <a:rPr lang="de-DE" baseline="0" dirty="0" smtClean="0"/>
              <a:t> </a:t>
            </a:r>
            <a:r>
              <a:rPr lang="de-DE" baseline="0" dirty="0" err="1" smtClean="0"/>
              <a:t>absence</a:t>
            </a:r>
            <a:r>
              <a:rPr lang="de-DE" baseline="0" dirty="0" smtClean="0"/>
              <a:t> </a:t>
            </a:r>
            <a:r>
              <a:rPr lang="de-DE" baseline="0" dirty="0" err="1" smtClean="0"/>
              <a:t>of</a:t>
            </a:r>
            <a:r>
              <a:rPr lang="de-DE" baseline="0" dirty="0" smtClean="0"/>
              <a:t> </a:t>
            </a:r>
            <a:r>
              <a:rPr lang="de-DE" baseline="0" dirty="0" err="1" smtClean="0"/>
              <a:t>phosphoketolase</a:t>
            </a:r>
            <a:r>
              <a:rPr lang="de-DE" baseline="0" dirty="0" smtClean="0"/>
              <a:t> </a:t>
            </a:r>
            <a:r>
              <a:rPr lang="de-DE" baseline="0" dirty="0" err="1" smtClean="0"/>
              <a:t>or</a:t>
            </a:r>
            <a:r>
              <a:rPr lang="de-DE" baseline="0" dirty="0" smtClean="0"/>
              <a:t> </a:t>
            </a:r>
            <a:r>
              <a:rPr lang="de-DE" baseline="0" dirty="0" err="1" smtClean="0"/>
              <a:t>fructose</a:t>
            </a:r>
            <a:r>
              <a:rPr lang="de-DE" baseline="0" dirty="0" smtClean="0"/>
              <a:t> </a:t>
            </a:r>
            <a:r>
              <a:rPr lang="de-DE" baseline="0" dirty="0" err="1" smtClean="0"/>
              <a:t>diphosphatase</a:t>
            </a:r>
            <a:r>
              <a:rPr lang="de-DE" baseline="0" dirty="0" smtClean="0"/>
              <a:t>. </a:t>
            </a:r>
            <a:r>
              <a:rPr lang="de-DE" baseline="0" dirty="0" err="1" smtClean="0"/>
              <a:t>key</a:t>
            </a:r>
            <a:r>
              <a:rPr lang="de-DE" baseline="0" dirty="0" smtClean="0"/>
              <a:t> </a:t>
            </a:r>
            <a:r>
              <a:rPr lang="de-DE" baseline="0" dirty="0" err="1" smtClean="0"/>
              <a:t>cleavage</a:t>
            </a:r>
            <a:r>
              <a:rPr lang="de-DE" baseline="0" dirty="0" smtClean="0"/>
              <a:t> </a:t>
            </a:r>
            <a:r>
              <a:rPr lang="de-DE" baseline="0" dirty="0" err="1" smtClean="0"/>
              <a:t>enzymes</a:t>
            </a:r>
            <a:r>
              <a:rPr lang="de-DE" baseline="0" dirty="0" smtClean="0"/>
              <a:t> </a:t>
            </a:r>
            <a:r>
              <a:rPr lang="de-DE" baseline="0" dirty="0" err="1" smtClean="0"/>
              <a:t>of</a:t>
            </a:r>
            <a:r>
              <a:rPr lang="de-DE" baseline="0" dirty="0" smtClean="0"/>
              <a:t> </a:t>
            </a:r>
            <a:r>
              <a:rPr lang="de-DE" baseline="0" dirty="0" err="1" smtClean="0"/>
              <a:t>embden</a:t>
            </a:r>
            <a:r>
              <a:rPr lang="de-DE" baseline="0" dirty="0" smtClean="0"/>
              <a:t> </a:t>
            </a:r>
            <a:r>
              <a:rPr lang="de-DE" baseline="0" dirty="0" err="1" smtClean="0"/>
              <a:t>mayerhof</a:t>
            </a:r>
            <a:r>
              <a:rPr lang="de-DE" baseline="0" dirty="0" smtClean="0"/>
              <a:t> </a:t>
            </a:r>
            <a:r>
              <a:rPr lang="de-DE" baseline="0" dirty="0" err="1" smtClean="0"/>
              <a:t>and</a:t>
            </a:r>
            <a:r>
              <a:rPr lang="de-DE" baseline="0" dirty="0" smtClean="0"/>
              <a:t> PK-</a:t>
            </a:r>
            <a:r>
              <a:rPr lang="de-DE" baseline="0" dirty="0" err="1" smtClean="0"/>
              <a:t>pathway</a:t>
            </a:r>
            <a:r>
              <a:rPr lang="de-DE" baseline="0" dirty="0" smtClean="0"/>
              <a:t>. </a:t>
            </a:r>
            <a:r>
              <a:rPr lang="en-US" dirty="0" smtClean="0"/>
              <a:t>Intracellular </a:t>
            </a:r>
            <a:r>
              <a:rPr lang="en-US" dirty="0" err="1" smtClean="0"/>
              <a:t>redox</a:t>
            </a:r>
            <a:r>
              <a:rPr lang="en-US" dirty="0" smtClean="0"/>
              <a:t> balance is maintained through the oxidation of NADH, concomitant with </a:t>
            </a:r>
            <a:r>
              <a:rPr lang="en-US" dirty="0" err="1" smtClean="0"/>
              <a:t>pyruvate</a:t>
            </a:r>
            <a:r>
              <a:rPr lang="en-US" dirty="0" smtClean="0"/>
              <a:t> reduction to lactic acid. </a:t>
            </a:r>
          </a:p>
          <a:p>
            <a:r>
              <a:rPr lang="en-US" dirty="0" smtClean="0"/>
              <a:t>In this pathway, glucose-phosphate is oxidized to 6- </a:t>
            </a:r>
            <a:r>
              <a:rPr lang="en-US" dirty="0" err="1" smtClean="0"/>
              <a:t>phosphogluconic</a:t>
            </a:r>
            <a:r>
              <a:rPr lang="en-US" dirty="0" smtClean="0"/>
              <a:t> acid, which becomes oxidized and </a:t>
            </a:r>
            <a:r>
              <a:rPr lang="en-US" dirty="0" err="1" smtClean="0"/>
              <a:t>decarboxylated</a:t>
            </a:r>
            <a:r>
              <a:rPr lang="en-US" dirty="0" smtClean="0"/>
              <a:t> to form pentose phosphate. Unlike the </a:t>
            </a:r>
            <a:r>
              <a:rPr lang="en-US" dirty="0" err="1" smtClean="0"/>
              <a:t>Embden</a:t>
            </a:r>
            <a:r>
              <a:rPr lang="en-US" dirty="0" smtClean="0"/>
              <a:t>-Meyerhof pathway, NAD-mediated oxidations take place before the cleavage of the substrate being utilized. Pentose phosphate is subsequently cleaved to glyceraldehyde-3- phosphate (GAP) and acetyl phosphate. GAP is converted to lactic acid by the same enzymes as the E-M pathway. This branch of the pathway contains an oxidation coupled to a reduction while 2 ATP are produced by substrate level </a:t>
            </a:r>
            <a:r>
              <a:rPr lang="en-US" dirty="0" err="1" smtClean="0"/>
              <a:t>phosphorylation</a:t>
            </a:r>
            <a:r>
              <a:rPr lang="en-US" dirty="0" smtClean="0"/>
              <a:t>. Acetyl phosphate is reduced in two steps to ethanol, which balances the two oxidations before the cleavage but does not yield ATP. The overall reaction is Glucose </a:t>
            </a:r>
          </a:p>
          <a:p>
            <a:r>
              <a:rPr lang="en-US" dirty="0" smtClean="0"/>
              <a:t>----------&gt;1 lactic acid + 1 ethanol +1 CO2 with a net gain of 1 ATP. The efficiency is about half that of the E-M pathway. </a:t>
            </a:r>
          </a:p>
          <a:p>
            <a:endParaRPr lang="de-DE" dirty="0"/>
          </a:p>
        </p:txBody>
      </p:sp>
      <p:sp>
        <p:nvSpPr>
          <p:cNvPr id="4" name="Foliennummernplatzhalter 3"/>
          <p:cNvSpPr>
            <a:spLocks noGrp="1"/>
          </p:cNvSpPr>
          <p:nvPr>
            <p:ph type="sldNum" sz="quarter" idx="10"/>
          </p:nvPr>
        </p:nvSpPr>
        <p:spPr/>
        <p:txBody>
          <a:bodyPr/>
          <a:lstStyle/>
          <a:p>
            <a:fld id="{093DF204-C676-4E46-981E-58FCAA8C6E9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Lactic acid bacteria are among the most important groups of microorganisms used in food fermentations. They contribute to the taste and texture of fermented products and inhibit food spoilage bacteria by producing growth-inhibiting substances and large amounts of lactic acid.</a:t>
            </a:r>
            <a:endParaRPr lang="de-DE" dirty="0"/>
          </a:p>
        </p:txBody>
      </p:sp>
      <p:sp>
        <p:nvSpPr>
          <p:cNvPr id="4" name="Foliennummernplatzhalter 3"/>
          <p:cNvSpPr>
            <a:spLocks noGrp="1"/>
          </p:cNvSpPr>
          <p:nvPr>
            <p:ph type="sldNum" sz="quarter" idx="10"/>
          </p:nvPr>
        </p:nvSpPr>
        <p:spPr/>
        <p:txBody>
          <a:bodyPr/>
          <a:lstStyle/>
          <a:p>
            <a:fld id="{093DF204-C676-4E46-981E-58FCAA8C6E95}"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FFE442-738F-D248-82C8-C213EB9FE125}" type="datetimeFigureOut">
              <a:rPr lang="en-US" smtClean="0"/>
              <a:pPr/>
              <a:t>7/23/2010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FE442-738F-D248-82C8-C213EB9FE125}" type="datetimeFigureOut">
              <a:rPr lang="en-US" smtClean="0"/>
              <a:pPr/>
              <a:t>7/23/2010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FE442-738F-D248-82C8-C213EB9FE125}" type="datetimeFigureOut">
              <a:rPr lang="en-US" smtClean="0"/>
              <a:pPr/>
              <a:t>7/23/2010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FE442-738F-D248-82C8-C213EB9FE125}" type="datetimeFigureOut">
              <a:rPr lang="en-US" smtClean="0"/>
              <a:pPr/>
              <a:t>7/23/2010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FE442-738F-D248-82C8-C213EB9FE125}" type="datetimeFigureOut">
              <a:rPr lang="en-US" smtClean="0"/>
              <a:pPr/>
              <a:t>7/23/2010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FE442-738F-D248-82C8-C213EB9FE125}" type="datetimeFigureOut">
              <a:rPr lang="en-US" smtClean="0"/>
              <a:pPr/>
              <a:t>7/23/2010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FE442-738F-D248-82C8-C213EB9FE125}" type="datetimeFigureOut">
              <a:rPr lang="en-US" smtClean="0"/>
              <a:pPr/>
              <a:t>7/23/2010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FFE442-738F-D248-82C8-C213EB9FE125}" type="datetimeFigureOut">
              <a:rPr lang="en-US" smtClean="0"/>
              <a:pPr/>
              <a:t>7/23/2010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E442-738F-D248-82C8-C213EB9FE125}" type="datetimeFigureOut">
              <a:rPr lang="en-US" smtClean="0"/>
              <a:pPr/>
              <a:t>7/23/2010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FE442-738F-D248-82C8-C213EB9FE125}" type="datetimeFigureOut">
              <a:rPr lang="en-US" smtClean="0"/>
              <a:pPr/>
              <a:t>7/23/2010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FE442-738F-D248-82C8-C213EB9FE125}" type="datetimeFigureOut">
              <a:rPr lang="en-US" smtClean="0"/>
              <a:pPr/>
              <a:t>7/23/2010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4C47D-4889-784D-9933-36B399002E3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FE442-738F-D248-82C8-C213EB9FE125}" type="datetimeFigureOut">
              <a:rPr lang="en-US" smtClean="0"/>
              <a:pPr/>
              <a:t>7/23/2010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4C47D-4889-784D-9933-36B399002E3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Lactic Acid Bacteria</a:t>
            </a:r>
            <a:endParaRPr lang="en-US" dirty="0"/>
          </a:p>
        </p:txBody>
      </p:sp>
      <p:sp>
        <p:nvSpPr>
          <p:cNvPr id="3" name="Subtitle 2"/>
          <p:cNvSpPr>
            <a:spLocks noGrp="1"/>
          </p:cNvSpPr>
          <p:nvPr>
            <p:ph type="subTitle" idx="1"/>
          </p:nvPr>
        </p:nvSpPr>
        <p:spPr/>
        <p:txBody>
          <a:bodyPr/>
          <a:lstStyle/>
          <a:p>
            <a:r>
              <a:rPr lang="en-US" dirty="0" smtClean="0"/>
              <a:t>Hopkins Microbiology Course 2010</a:t>
            </a:r>
          </a:p>
          <a:p>
            <a:r>
              <a:rPr lang="en-US" dirty="0" smtClean="0"/>
              <a:t>Marcus </a:t>
            </a:r>
            <a:r>
              <a:rPr lang="en-US" dirty="0" err="1" smtClean="0"/>
              <a:t>Schicklberger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990" y="227968"/>
            <a:ext cx="6897009" cy="738178"/>
          </a:xfrm>
          <a:gradFill flip="none" rotWithShape="1">
            <a:gsLst>
              <a:gs pos="20000">
                <a:srgbClr val="008000"/>
              </a:gs>
              <a:gs pos="100000">
                <a:srgbClr val="FFFFFF"/>
              </a:gs>
            </a:gsLst>
            <a:lin ang="0" scaled="0"/>
            <a:tileRect/>
          </a:gradFill>
        </p:spPr>
        <p:txBody>
          <a:bodyPr>
            <a:normAutofit fontScale="90000"/>
          </a:bodyPr>
          <a:lstStyle/>
          <a:p>
            <a:r>
              <a:rPr lang="en-US" dirty="0" smtClean="0"/>
              <a:t>Lactic Acid Bacteria</a:t>
            </a:r>
            <a:endParaRPr lang="en-US" dirty="0"/>
          </a:p>
        </p:txBody>
      </p:sp>
      <p:sp>
        <p:nvSpPr>
          <p:cNvPr id="3" name="Content Placeholder 2"/>
          <p:cNvSpPr>
            <a:spLocks noGrp="1"/>
          </p:cNvSpPr>
          <p:nvPr>
            <p:ph idx="1"/>
          </p:nvPr>
        </p:nvSpPr>
        <p:spPr>
          <a:xfrm>
            <a:off x="277900" y="1631576"/>
            <a:ext cx="8229600" cy="4025151"/>
          </a:xfrm>
        </p:spPr>
        <p:txBody>
          <a:bodyPr>
            <a:noAutofit/>
          </a:bodyPr>
          <a:lstStyle/>
          <a:p>
            <a:r>
              <a:rPr lang="en-US" sz="2400" dirty="0" smtClean="0"/>
              <a:t>Gram positive</a:t>
            </a:r>
          </a:p>
          <a:p>
            <a:r>
              <a:rPr lang="en-US" sz="2400" dirty="0" smtClean="0"/>
              <a:t>Non-</a:t>
            </a:r>
            <a:r>
              <a:rPr lang="en-US" sz="2400" dirty="0" err="1" smtClean="0"/>
              <a:t>sporforming</a:t>
            </a:r>
            <a:endParaRPr lang="en-US" sz="2400" dirty="0" smtClean="0"/>
          </a:p>
          <a:p>
            <a:r>
              <a:rPr lang="en-US" sz="2400" dirty="0" smtClean="0"/>
              <a:t>Anaerobes, lack </a:t>
            </a:r>
            <a:r>
              <a:rPr lang="en-US" sz="2400" dirty="0" err="1" smtClean="0"/>
              <a:t>catalase</a:t>
            </a:r>
            <a:endParaRPr lang="en-US" sz="2400" dirty="0" smtClean="0"/>
          </a:p>
          <a:p>
            <a:r>
              <a:rPr lang="en-US" sz="2400" dirty="0" smtClean="0"/>
              <a:t>Acid- and </a:t>
            </a:r>
            <a:r>
              <a:rPr lang="en-US" sz="2400" dirty="0" err="1" smtClean="0"/>
              <a:t>halotolerant</a:t>
            </a:r>
            <a:endParaRPr lang="en-US" sz="2400" dirty="0" smtClean="0"/>
          </a:p>
          <a:p>
            <a:r>
              <a:rPr lang="en-US" sz="2400" dirty="0" smtClean="0"/>
              <a:t>Ferment glucose to only lactic acid or to lactic acid, CO</a:t>
            </a:r>
            <a:r>
              <a:rPr lang="en-US" sz="2400" baseline="-25000" dirty="0" smtClean="0"/>
              <a:t>2</a:t>
            </a:r>
            <a:r>
              <a:rPr lang="en-US" sz="2400" dirty="0" smtClean="0"/>
              <a:t> and </a:t>
            </a:r>
            <a:r>
              <a:rPr lang="en-US" sz="2400" dirty="0" err="1" smtClean="0"/>
              <a:t>EtOH</a:t>
            </a:r>
            <a:endParaRPr lang="en-US" sz="2400" dirty="0" smtClean="0"/>
          </a:p>
          <a:p>
            <a:r>
              <a:rPr lang="en-US" sz="2400" dirty="0" smtClean="0">
                <a:sym typeface="Wingdings"/>
              </a:rPr>
              <a:t>Obtain energy only from the metabolism of sugars</a:t>
            </a:r>
          </a:p>
          <a:p>
            <a:r>
              <a:rPr lang="en-US" sz="2400" dirty="0" smtClean="0">
                <a:sym typeface="Wingdings"/>
              </a:rPr>
              <a:t>Have limited biosynthetic abilities </a:t>
            </a:r>
            <a:r>
              <a:rPr lang="en-US" sz="2400" dirty="0" err="1" smtClean="0">
                <a:sym typeface="Wingdings"/>
              </a:rPr>
              <a:t></a:t>
            </a:r>
            <a:r>
              <a:rPr lang="en-US" sz="2400" dirty="0" smtClean="0">
                <a:sym typeface="Wingdings"/>
              </a:rPr>
              <a:t> complex media</a:t>
            </a:r>
          </a:p>
          <a:p>
            <a:r>
              <a:rPr lang="en-US" sz="2400" dirty="0" smtClean="0">
                <a:sym typeface="Wingdings"/>
              </a:rPr>
              <a:t>often plant- and animal-associated</a:t>
            </a:r>
          </a:p>
          <a:p>
            <a:r>
              <a:rPr lang="en-US" sz="2400" dirty="0" smtClean="0">
                <a:sym typeface="Wingdings"/>
              </a:rPr>
              <a:t>Don´t need iron </a:t>
            </a:r>
            <a:r>
              <a:rPr lang="en-US" sz="2400" dirty="0" smtClean="0">
                <a:sym typeface="Wingdings" pitchFamily="2" charset="2"/>
              </a:rPr>
              <a:t> advantage: no pathogens in niche</a:t>
            </a:r>
          </a:p>
          <a:p>
            <a:r>
              <a:rPr lang="de-DE" sz="2400" i="1" dirty="0" err="1" smtClean="0"/>
              <a:t>Streptococcus</a:t>
            </a:r>
            <a:r>
              <a:rPr lang="de-DE" sz="2400" i="1" dirty="0" smtClean="0"/>
              <a:t> </a:t>
            </a:r>
            <a:r>
              <a:rPr lang="de-DE" sz="2400" i="1" dirty="0" err="1" smtClean="0"/>
              <a:t>pneumoniae</a:t>
            </a:r>
            <a:r>
              <a:rPr lang="de-DE" sz="2400" dirty="0" smtClean="0"/>
              <a:t>: </a:t>
            </a:r>
            <a:r>
              <a:rPr lang="de-DE" sz="2400" dirty="0" err="1" smtClean="0"/>
              <a:t>meningitis</a:t>
            </a:r>
            <a:r>
              <a:rPr lang="de-DE" sz="2400" dirty="0" smtClean="0"/>
              <a:t>, </a:t>
            </a:r>
            <a:r>
              <a:rPr lang="de-DE" sz="2400" dirty="0" err="1" smtClean="0"/>
              <a:t>pneumonia</a:t>
            </a:r>
            <a:endParaRPr lang="en-US" sz="2400" dirty="0" smtClean="0">
              <a:sym typeface="Wingdings"/>
            </a:endParaRPr>
          </a:p>
          <a:p>
            <a:pPr>
              <a:buNone/>
            </a:pPr>
            <a:r>
              <a:rPr lang="en-US" sz="2400" dirty="0" smtClean="0">
                <a:sym typeface="Wingdings"/>
              </a:rPr>
              <a:t> </a:t>
            </a:r>
            <a:endParaRPr lang="en-US" sz="2400" dirty="0" smtClean="0"/>
          </a:p>
          <a:p>
            <a:endParaRPr lang="en-US" sz="2400" dirty="0"/>
          </a:p>
        </p:txBody>
      </p:sp>
      <p:grpSp>
        <p:nvGrpSpPr>
          <p:cNvPr id="7" name="Gruppieren 6"/>
          <p:cNvGrpSpPr/>
          <p:nvPr/>
        </p:nvGrpSpPr>
        <p:grpSpPr>
          <a:xfrm>
            <a:off x="3890152" y="1197758"/>
            <a:ext cx="4786809" cy="2092280"/>
            <a:chOff x="4212882" y="1197758"/>
            <a:chExt cx="4786809" cy="2092280"/>
          </a:xfrm>
        </p:grpSpPr>
        <p:pic>
          <p:nvPicPr>
            <p:cNvPr id="4" name="Picture 3"/>
            <p:cNvPicPr>
              <a:picLocks noChangeAspect="1"/>
            </p:cNvPicPr>
            <p:nvPr/>
          </p:nvPicPr>
          <p:blipFill>
            <a:blip r:embed="rId3"/>
            <a:stretch>
              <a:fillRect/>
            </a:stretch>
          </p:blipFill>
          <p:spPr>
            <a:xfrm>
              <a:off x="6681167" y="1748107"/>
              <a:ext cx="2318524" cy="1541931"/>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4302531" y="1197758"/>
              <a:ext cx="2378636" cy="1482683"/>
            </a:xfrm>
            <a:prstGeom prst="rect">
              <a:avLst/>
            </a:prstGeom>
            <a:noFill/>
            <a:ln w="9525">
              <a:noFill/>
              <a:miter lim="800000"/>
              <a:headEnd/>
              <a:tailEnd/>
            </a:ln>
          </p:spPr>
        </p:pic>
        <p:sp>
          <p:nvSpPr>
            <p:cNvPr id="6" name="Textfeld 5"/>
            <p:cNvSpPr txBox="1"/>
            <p:nvPr/>
          </p:nvSpPr>
          <p:spPr>
            <a:xfrm>
              <a:off x="4212882" y="2172184"/>
              <a:ext cx="1461777" cy="523220"/>
            </a:xfrm>
            <a:prstGeom prst="rect">
              <a:avLst/>
            </a:prstGeom>
            <a:noFill/>
            <a:ln>
              <a:solidFill>
                <a:schemeClr val="bg1"/>
              </a:solidFill>
            </a:ln>
          </p:spPr>
          <p:txBody>
            <a:bodyPr wrap="square" rtlCol="0">
              <a:spAutoFit/>
            </a:bodyPr>
            <a:lstStyle/>
            <a:p>
              <a:r>
                <a:rPr lang="de-DE" sz="1400" b="1" i="1" dirty="0" err="1" smtClean="0">
                  <a:solidFill>
                    <a:schemeClr val="bg1"/>
                  </a:solidFill>
                </a:rPr>
                <a:t>Lactobacillus</a:t>
              </a:r>
              <a:r>
                <a:rPr lang="de-DE" sz="1400" b="1" i="1" dirty="0" smtClean="0">
                  <a:solidFill>
                    <a:schemeClr val="bg1"/>
                  </a:solidFill>
                </a:rPr>
                <a:t> </a:t>
              </a:r>
              <a:r>
                <a:rPr lang="de-DE" sz="1400" b="1" i="1" dirty="0" err="1" smtClean="0">
                  <a:solidFill>
                    <a:schemeClr val="bg1"/>
                  </a:solidFill>
                </a:rPr>
                <a:t>acidophilus</a:t>
              </a:r>
              <a:endParaRPr lang="de-DE" sz="1400"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31665" y="174020"/>
            <a:ext cx="2135696" cy="400110"/>
          </a:xfrm>
          <a:prstGeom prst="rect">
            <a:avLst/>
          </a:prstGeom>
        </p:spPr>
        <p:txBody>
          <a:bodyPr wrap="none">
            <a:spAutoFit/>
          </a:bodyPr>
          <a:lstStyle/>
          <a:p>
            <a:r>
              <a:rPr lang="en-US" sz="2000" dirty="0" err="1" smtClean="0"/>
              <a:t>homofermentative</a:t>
            </a:r>
            <a:endParaRPr lang="en-US" sz="2000" dirty="0"/>
          </a:p>
        </p:txBody>
      </p:sp>
      <p:sp>
        <p:nvSpPr>
          <p:cNvPr id="11" name="Rectangle 10"/>
          <p:cNvSpPr/>
          <p:nvPr/>
        </p:nvSpPr>
        <p:spPr>
          <a:xfrm>
            <a:off x="5410088" y="174020"/>
            <a:ext cx="2217850" cy="400110"/>
          </a:xfrm>
          <a:prstGeom prst="rect">
            <a:avLst/>
          </a:prstGeom>
        </p:spPr>
        <p:txBody>
          <a:bodyPr wrap="none">
            <a:spAutoFit/>
          </a:bodyPr>
          <a:lstStyle/>
          <a:p>
            <a:r>
              <a:rPr lang="en-US" sz="2000" dirty="0" err="1" smtClean="0"/>
              <a:t>heterofermentative</a:t>
            </a:r>
            <a:endParaRPr lang="en-US" sz="2000" dirty="0"/>
          </a:p>
        </p:txBody>
      </p:sp>
      <p:pic>
        <p:nvPicPr>
          <p:cNvPr id="14" name="Picture 13"/>
          <p:cNvPicPr>
            <a:picLocks noChangeAspect="1"/>
          </p:cNvPicPr>
          <p:nvPr/>
        </p:nvPicPr>
        <p:blipFill>
          <a:blip r:embed="rId3"/>
          <a:stretch>
            <a:fillRect/>
          </a:stretch>
        </p:blipFill>
        <p:spPr>
          <a:xfrm>
            <a:off x="375304" y="671834"/>
            <a:ext cx="2892057" cy="5908060"/>
          </a:xfrm>
          <a:prstGeom prst="rect">
            <a:avLst/>
          </a:prstGeom>
        </p:spPr>
      </p:pic>
      <p:pic>
        <p:nvPicPr>
          <p:cNvPr id="16" name="Picture 15"/>
          <p:cNvPicPr>
            <a:picLocks noChangeAspect="1"/>
          </p:cNvPicPr>
          <p:nvPr/>
        </p:nvPicPr>
        <p:blipFill>
          <a:blip r:embed="rId4"/>
          <a:stretch>
            <a:fillRect/>
          </a:stretch>
        </p:blipFill>
        <p:spPr>
          <a:xfrm>
            <a:off x="4997597" y="758989"/>
            <a:ext cx="2643817" cy="58209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86485" y="1338542"/>
            <a:ext cx="5227346" cy="4367313"/>
            <a:chOff x="286485" y="1338542"/>
            <a:chExt cx="6024497" cy="4714875"/>
          </a:xfrm>
        </p:grpSpPr>
        <p:pic>
          <p:nvPicPr>
            <p:cNvPr id="1028" name="Picture 4"/>
            <p:cNvPicPr>
              <a:picLocks noChangeAspect="1" noChangeArrowheads="1"/>
            </p:cNvPicPr>
            <p:nvPr/>
          </p:nvPicPr>
          <p:blipFill>
            <a:blip r:embed="rId3"/>
            <a:srcRect/>
            <a:stretch>
              <a:fillRect/>
            </a:stretch>
          </p:blipFill>
          <p:spPr bwMode="auto">
            <a:xfrm>
              <a:off x="2572485" y="1338542"/>
              <a:ext cx="2466975" cy="184785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286485" y="3424517"/>
              <a:ext cx="1743075" cy="2628900"/>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286485" y="1338542"/>
              <a:ext cx="2565993" cy="2341469"/>
            </a:xfrm>
            <a:prstGeom prst="rect">
              <a:avLst/>
            </a:prstGeom>
            <a:noFill/>
            <a:ln w="9525">
              <a:noFill/>
              <a:miter lim="800000"/>
              <a:headEnd/>
              <a:tailEnd/>
            </a:ln>
          </p:spPr>
        </p:pic>
        <p:pic>
          <p:nvPicPr>
            <p:cNvPr id="1030" name="Picture 6"/>
            <p:cNvPicPr>
              <a:picLocks noChangeAspect="1" noChangeArrowheads="1"/>
            </p:cNvPicPr>
            <p:nvPr/>
          </p:nvPicPr>
          <p:blipFill>
            <a:blip r:embed="rId6"/>
            <a:srcRect/>
            <a:stretch>
              <a:fillRect/>
            </a:stretch>
          </p:blipFill>
          <p:spPr bwMode="auto">
            <a:xfrm>
              <a:off x="2029559" y="3186391"/>
              <a:ext cx="4281423" cy="2867025"/>
            </a:xfrm>
            <a:prstGeom prst="rect">
              <a:avLst/>
            </a:prstGeom>
            <a:noFill/>
            <a:ln w="9525">
              <a:noFill/>
              <a:miter lim="800000"/>
              <a:headEnd/>
              <a:tailEnd/>
            </a:ln>
          </p:spPr>
        </p:pic>
      </p:grpSp>
      <p:sp>
        <p:nvSpPr>
          <p:cNvPr id="12" name="Title 1"/>
          <p:cNvSpPr txBox="1">
            <a:spLocks/>
          </p:cNvSpPr>
          <p:nvPr/>
        </p:nvSpPr>
        <p:spPr>
          <a:xfrm>
            <a:off x="2246990" y="227968"/>
            <a:ext cx="6897009" cy="738178"/>
          </a:xfrm>
          <a:prstGeom prst="rect">
            <a:avLst/>
          </a:prstGeom>
          <a:gradFill flip="none" rotWithShape="1">
            <a:gsLst>
              <a:gs pos="20000">
                <a:srgbClr val="008000"/>
              </a:gs>
              <a:gs pos="100000">
                <a:srgbClr val="FFFFFF"/>
              </a:gs>
            </a:gsLst>
            <a:lin ang="0" scaled="0"/>
            <a:tileRect/>
          </a:gradFill>
        </p:spPr>
        <p:txBody>
          <a:bodyPr vert="horz" lIns="91440" tIns="45720" rIns="91440" bIns="45720" rtlCol="0" anchor="ctr">
            <a:normAutofit fontScale="7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Lactic Acid Bacteria in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foodproduction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feld 12"/>
          <p:cNvSpPr txBox="1"/>
          <p:nvPr/>
        </p:nvSpPr>
        <p:spPr>
          <a:xfrm>
            <a:off x="5513831" y="1207008"/>
            <a:ext cx="3630167" cy="3477875"/>
          </a:xfrm>
          <a:prstGeom prst="rect">
            <a:avLst/>
          </a:prstGeom>
          <a:noFill/>
        </p:spPr>
        <p:txBody>
          <a:bodyPr wrap="square" rtlCol="0">
            <a:spAutoFit/>
          </a:bodyPr>
          <a:lstStyle/>
          <a:p>
            <a:pPr>
              <a:buFont typeface="Arial" pitchFamily="34" charset="0"/>
              <a:buChar char="•"/>
            </a:pPr>
            <a:r>
              <a:rPr lang="de-DE" sz="2000" dirty="0" smtClean="0"/>
              <a:t> </a:t>
            </a:r>
            <a:r>
              <a:rPr lang="de-DE" sz="2000" dirty="0" err="1" smtClean="0"/>
              <a:t>among</a:t>
            </a:r>
            <a:r>
              <a:rPr lang="de-DE" sz="2000" dirty="0" smtClean="0"/>
              <a:t> </a:t>
            </a:r>
            <a:r>
              <a:rPr lang="de-DE" sz="2000" dirty="0" err="1" smtClean="0"/>
              <a:t>the</a:t>
            </a:r>
            <a:r>
              <a:rPr lang="de-DE" sz="2000" dirty="0" smtClean="0"/>
              <a:t> </a:t>
            </a:r>
            <a:r>
              <a:rPr lang="de-DE" sz="2000" dirty="0" err="1" smtClean="0"/>
              <a:t>most</a:t>
            </a:r>
            <a:r>
              <a:rPr lang="de-DE" sz="2000" dirty="0" smtClean="0"/>
              <a:t> </a:t>
            </a:r>
            <a:r>
              <a:rPr lang="de-DE" sz="2000" dirty="0" err="1" smtClean="0"/>
              <a:t>improtant</a:t>
            </a:r>
            <a:r>
              <a:rPr lang="de-DE" sz="2000" dirty="0" smtClean="0"/>
              <a:t> </a:t>
            </a:r>
          </a:p>
          <a:p>
            <a:r>
              <a:rPr lang="de-DE" sz="2000" dirty="0" smtClean="0"/>
              <a:t>  </a:t>
            </a:r>
            <a:r>
              <a:rPr lang="de-DE" sz="2000" dirty="0" err="1" smtClean="0"/>
              <a:t>bacteria</a:t>
            </a:r>
            <a:r>
              <a:rPr lang="de-DE" sz="2000" dirty="0" smtClean="0"/>
              <a:t> in </a:t>
            </a:r>
            <a:r>
              <a:rPr lang="de-DE" sz="2000" dirty="0" err="1" smtClean="0"/>
              <a:t>food</a:t>
            </a:r>
            <a:r>
              <a:rPr lang="de-DE" sz="2000" dirty="0" smtClean="0"/>
              <a:t> </a:t>
            </a:r>
            <a:r>
              <a:rPr lang="de-DE" sz="2000" dirty="0" err="1" smtClean="0"/>
              <a:t>fermentation</a:t>
            </a:r>
            <a:endParaRPr lang="de-DE" sz="2000" dirty="0" smtClean="0"/>
          </a:p>
          <a:p>
            <a:pPr>
              <a:buFont typeface="Arial" pitchFamily="34" charset="0"/>
              <a:buChar char="•"/>
            </a:pPr>
            <a:r>
              <a:rPr lang="de-DE" sz="2000" dirty="0" smtClean="0"/>
              <a:t> </a:t>
            </a:r>
            <a:r>
              <a:rPr lang="de-DE" sz="2000" dirty="0" err="1" smtClean="0"/>
              <a:t>contribute</a:t>
            </a:r>
            <a:r>
              <a:rPr lang="de-DE" sz="2000" dirty="0" smtClean="0"/>
              <a:t> </a:t>
            </a:r>
            <a:r>
              <a:rPr lang="de-DE" sz="2000" dirty="0" err="1" smtClean="0"/>
              <a:t>to</a:t>
            </a:r>
            <a:r>
              <a:rPr lang="de-DE" sz="2000" dirty="0" smtClean="0"/>
              <a:t> taste </a:t>
            </a:r>
            <a:r>
              <a:rPr lang="de-DE" sz="2000" dirty="0" err="1" smtClean="0"/>
              <a:t>and</a:t>
            </a:r>
            <a:r>
              <a:rPr lang="de-DE" sz="2000" dirty="0" smtClean="0"/>
              <a:t> </a:t>
            </a:r>
            <a:r>
              <a:rPr lang="de-DE" sz="2000" dirty="0" err="1" smtClean="0"/>
              <a:t>texture</a:t>
            </a:r>
            <a:r>
              <a:rPr lang="de-DE" sz="2000" dirty="0" smtClean="0"/>
              <a:t>  </a:t>
            </a:r>
          </a:p>
          <a:p>
            <a:r>
              <a:rPr lang="de-DE" sz="2000" dirty="0" smtClean="0"/>
              <a:t>  </a:t>
            </a:r>
            <a:r>
              <a:rPr lang="de-DE" sz="2000" dirty="0" err="1" smtClean="0"/>
              <a:t>of</a:t>
            </a:r>
            <a:r>
              <a:rPr lang="de-DE" sz="2000" dirty="0" smtClean="0"/>
              <a:t> </a:t>
            </a:r>
            <a:r>
              <a:rPr lang="de-DE" sz="2000" dirty="0" err="1" smtClean="0"/>
              <a:t>fermented</a:t>
            </a:r>
            <a:r>
              <a:rPr lang="de-DE" sz="2000" dirty="0" smtClean="0"/>
              <a:t> </a:t>
            </a:r>
            <a:r>
              <a:rPr lang="de-DE" sz="2000" dirty="0" err="1" smtClean="0"/>
              <a:t>products</a:t>
            </a:r>
            <a:endParaRPr lang="de-DE" sz="2000" dirty="0" smtClean="0"/>
          </a:p>
          <a:p>
            <a:pPr>
              <a:buFont typeface="Arial" pitchFamily="34" charset="0"/>
              <a:buChar char="•"/>
            </a:pPr>
            <a:r>
              <a:rPr lang="de-DE" sz="2000" dirty="0" smtClean="0"/>
              <a:t> </a:t>
            </a:r>
            <a:r>
              <a:rPr lang="de-DE" sz="2000" dirty="0" err="1" smtClean="0"/>
              <a:t>inhibit</a:t>
            </a:r>
            <a:r>
              <a:rPr lang="de-DE" sz="2000" dirty="0" smtClean="0"/>
              <a:t> </a:t>
            </a:r>
            <a:r>
              <a:rPr lang="de-DE" sz="2000" dirty="0" err="1" smtClean="0"/>
              <a:t>food</a:t>
            </a:r>
            <a:r>
              <a:rPr lang="de-DE" sz="2000" dirty="0" smtClean="0"/>
              <a:t> </a:t>
            </a:r>
            <a:r>
              <a:rPr lang="de-DE" sz="2000" dirty="0" err="1" smtClean="0"/>
              <a:t>spoilage</a:t>
            </a:r>
            <a:r>
              <a:rPr lang="de-DE" sz="2000" dirty="0" smtClean="0"/>
              <a:t> </a:t>
            </a:r>
            <a:r>
              <a:rPr lang="de-DE" sz="2000" dirty="0" err="1" smtClean="0"/>
              <a:t>bacteria</a:t>
            </a:r>
            <a:r>
              <a:rPr lang="de-DE" sz="2000" dirty="0" smtClean="0"/>
              <a:t> </a:t>
            </a:r>
          </a:p>
          <a:p>
            <a:r>
              <a:rPr lang="de-DE" sz="2000" dirty="0" smtClean="0"/>
              <a:t>  </a:t>
            </a:r>
            <a:r>
              <a:rPr lang="de-DE" sz="2000" dirty="0" err="1" smtClean="0"/>
              <a:t>by</a:t>
            </a:r>
            <a:r>
              <a:rPr lang="de-DE" sz="2000" dirty="0" smtClean="0"/>
              <a:t> </a:t>
            </a:r>
            <a:r>
              <a:rPr lang="de-DE" sz="2000" dirty="0" err="1" smtClean="0"/>
              <a:t>producing</a:t>
            </a:r>
            <a:r>
              <a:rPr lang="de-DE" sz="2000" dirty="0" smtClean="0"/>
              <a:t> </a:t>
            </a:r>
            <a:r>
              <a:rPr lang="de-DE" sz="2000" dirty="0" err="1" smtClean="0"/>
              <a:t>growth</a:t>
            </a:r>
            <a:r>
              <a:rPr lang="de-DE" sz="2000" dirty="0" smtClean="0"/>
              <a:t> </a:t>
            </a:r>
            <a:r>
              <a:rPr lang="de-DE" sz="2000" dirty="0" err="1" smtClean="0"/>
              <a:t>inhibiting</a:t>
            </a:r>
            <a:r>
              <a:rPr lang="de-DE" sz="2000" dirty="0" smtClean="0"/>
              <a:t> </a:t>
            </a:r>
          </a:p>
          <a:p>
            <a:r>
              <a:rPr lang="de-DE" sz="2000" dirty="0" smtClean="0"/>
              <a:t>  </a:t>
            </a:r>
            <a:r>
              <a:rPr lang="de-DE" sz="2000" dirty="0" err="1" smtClean="0"/>
              <a:t>substances</a:t>
            </a:r>
            <a:r>
              <a:rPr lang="de-DE" sz="2000" dirty="0" smtClean="0"/>
              <a:t> </a:t>
            </a:r>
            <a:r>
              <a:rPr lang="de-DE" sz="2000" dirty="0" err="1" smtClean="0"/>
              <a:t>and</a:t>
            </a:r>
            <a:r>
              <a:rPr lang="de-DE" sz="2000" dirty="0" smtClean="0"/>
              <a:t> large </a:t>
            </a:r>
            <a:r>
              <a:rPr lang="de-DE" sz="2000" dirty="0" err="1" smtClean="0"/>
              <a:t>amounts</a:t>
            </a:r>
            <a:r>
              <a:rPr lang="de-DE" sz="2000" dirty="0" smtClean="0"/>
              <a:t>  </a:t>
            </a:r>
          </a:p>
          <a:p>
            <a:r>
              <a:rPr lang="de-DE" sz="2000" dirty="0" smtClean="0"/>
              <a:t>  </a:t>
            </a:r>
            <a:r>
              <a:rPr lang="de-DE" sz="2000" dirty="0" err="1" smtClean="0"/>
              <a:t>of</a:t>
            </a:r>
            <a:r>
              <a:rPr lang="de-DE" sz="2000" dirty="0" smtClean="0"/>
              <a:t> </a:t>
            </a:r>
            <a:r>
              <a:rPr lang="de-DE" sz="2000" dirty="0" err="1" smtClean="0"/>
              <a:t>lactic</a:t>
            </a:r>
            <a:r>
              <a:rPr lang="de-DE" sz="2000" dirty="0" smtClean="0"/>
              <a:t> </a:t>
            </a:r>
            <a:r>
              <a:rPr lang="de-DE" sz="2000" dirty="0" err="1" smtClean="0"/>
              <a:t>acid</a:t>
            </a:r>
            <a:r>
              <a:rPr lang="de-DE" sz="2000" dirty="0" smtClean="0"/>
              <a:t>.</a:t>
            </a:r>
          </a:p>
          <a:p>
            <a:r>
              <a:rPr lang="de-DE" sz="2000" dirty="0" smtClean="0"/>
              <a:t>  </a:t>
            </a:r>
          </a:p>
          <a:p>
            <a:pPr>
              <a:buFont typeface="Arial" pitchFamily="34" charset="0"/>
              <a:buChar char="•"/>
            </a:pPr>
            <a:endParaRPr lang="de-DE" sz="2000" dirty="0" smtClean="0"/>
          </a:p>
          <a:p>
            <a:endParaRPr lang="de-DE"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DSC00158.JPG"/>
          <p:cNvPicPr>
            <a:picLocks noGrp="1" noChangeAspect="1"/>
          </p:cNvPicPr>
          <p:nvPr>
            <p:ph idx="1"/>
          </p:nvPr>
        </p:nvPicPr>
        <p:blipFill>
          <a:blip r:embed="rId2"/>
          <a:srcRect l="16798" t="5249" r="24709" b="3241"/>
          <a:stretch>
            <a:fillRect/>
          </a:stretch>
        </p:blipFill>
        <p:spPr>
          <a:xfrm>
            <a:off x="4703674" y="1220142"/>
            <a:ext cx="2281888" cy="2008061"/>
          </a:xfrm>
        </p:spPr>
      </p:pic>
      <p:pic>
        <p:nvPicPr>
          <p:cNvPr id="5" name="Grafik 4" descr="DSC00168.JPG"/>
          <p:cNvPicPr>
            <a:picLocks noChangeAspect="1"/>
          </p:cNvPicPr>
          <p:nvPr/>
        </p:nvPicPr>
        <p:blipFill>
          <a:blip r:embed="rId3"/>
          <a:srcRect l="20980" r="22255" b="4074"/>
          <a:stretch>
            <a:fillRect/>
          </a:stretch>
        </p:blipFill>
        <p:spPr>
          <a:xfrm>
            <a:off x="4363755" y="4288074"/>
            <a:ext cx="2621807" cy="2492188"/>
          </a:xfrm>
          <a:prstGeom prst="rect">
            <a:avLst/>
          </a:prstGeom>
        </p:spPr>
      </p:pic>
      <p:pic>
        <p:nvPicPr>
          <p:cNvPr id="6" name="Grafik 5" descr="DSC00153.JPG"/>
          <p:cNvPicPr>
            <a:picLocks noChangeAspect="1"/>
          </p:cNvPicPr>
          <p:nvPr/>
        </p:nvPicPr>
        <p:blipFill>
          <a:blip r:embed="rId4"/>
          <a:srcRect l="9706" t="34052" r="40018" b="22898"/>
          <a:stretch>
            <a:fillRect/>
          </a:stretch>
        </p:blipFill>
        <p:spPr>
          <a:xfrm>
            <a:off x="1141854" y="4796118"/>
            <a:ext cx="1798119" cy="866070"/>
          </a:xfrm>
          <a:prstGeom prst="rect">
            <a:avLst/>
          </a:prstGeom>
        </p:spPr>
      </p:pic>
      <p:pic>
        <p:nvPicPr>
          <p:cNvPr id="9" name="Inhaltsplatzhalter 3" descr="DSC00146.JPG"/>
          <p:cNvPicPr>
            <a:picLocks noChangeAspect="1"/>
          </p:cNvPicPr>
          <p:nvPr/>
        </p:nvPicPr>
        <p:blipFill>
          <a:blip r:embed="rId5"/>
          <a:srcRect l="27828" t="9012" r="36519" b="9382"/>
          <a:stretch>
            <a:fillRect/>
          </a:stretch>
        </p:blipFill>
        <p:spPr>
          <a:xfrm>
            <a:off x="457200" y="1390672"/>
            <a:ext cx="1747422" cy="2249807"/>
          </a:xfrm>
          <a:prstGeom prst="rect">
            <a:avLst/>
          </a:prstGeom>
        </p:spPr>
      </p:pic>
      <p:cxnSp>
        <p:nvCxnSpPr>
          <p:cNvPr id="11" name="Gerade Verbindung mit Pfeil 10"/>
          <p:cNvCxnSpPr/>
          <p:nvPr/>
        </p:nvCxnSpPr>
        <p:spPr>
          <a:xfrm>
            <a:off x="2537012" y="2420471"/>
            <a:ext cx="1479176" cy="89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735107" y="3665364"/>
            <a:ext cx="1340432" cy="646331"/>
          </a:xfrm>
          <a:prstGeom prst="rect">
            <a:avLst/>
          </a:prstGeom>
          <a:noFill/>
        </p:spPr>
        <p:txBody>
          <a:bodyPr wrap="none" rtlCol="0">
            <a:spAutoFit/>
          </a:bodyPr>
          <a:lstStyle/>
          <a:p>
            <a:r>
              <a:rPr lang="de-DE" dirty="0" err="1" smtClean="0"/>
              <a:t>pH</a:t>
            </a:r>
            <a:r>
              <a:rPr lang="de-DE" baseline="-25000" dirty="0" err="1" smtClean="0"/>
              <a:t>initial</a:t>
            </a:r>
            <a:r>
              <a:rPr lang="de-DE" dirty="0" smtClean="0"/>
              <a:t> = 6.0</a:t>
            </a:r>
          </a:p>
          <a:p>
            <a:r>
              <a:rPr lang="de-DE" dirty="0" err="1" smtClean="0"/>
              <a:t>pH</a:t>
            </a:r>
            <a:r>
              <a:rPr lang="de-DE" baseline="-25000" dirty="0" err="1" smtClean="0"/>
              <a:t>final</a:t>
            </a:r>
            <a:r>
              <a:rPr lang="de-DE" dirty="0" smtClean="0"/>
              <a:t> = 4.2</a:t>
            </a:r>
            <a:endParaRPr lang="de-DE" dirty="0"/>
          </a:p>
        </p:txBody>
      </p:sp>
      <p:sp>
        <p:nvSpPr>
          <p:cNvPr id="13" name="Textfeld 12"/>
          <p:cNvSpPr txBox="1"/>
          <p:nvPr/>
        </p:nvSpPr>
        <p:spPr>
          <a:xfrm>
            <a:off x="2537012" y="1220142"/>
            <a:ext cx="1479176" cy="1200329"/>
          </a:xfrm>
          <a:prstGeom prst="rect">
            <a:avLst/>
          </a:prstGeom>
          <a:noFill/>
        </p:spPr>
        <p:txBody>
          <a:bodyPr wrap="square" rtlCol="0">
            <a:spAutoFit/>
          </a:bodyPr>
          <a:lstStyle/>
          <a:p>
            <a:r>
              <a:rPr lang="de-DE" dirty="0" err="1" smtClean="0"/>
              <a:t>plate</a:t>
            </a:r>
            <a:r>
              <a:rPr lang="de-DE" dirty="0" smtClean="0"/>
              <a:t> </a:t>
            </a:r>
            <a:r>
              <a:rPr lang="de-DE" dirty="0" err="1" smtClean="0"/>
              <a:t>cabbage</a:t>
            </a:r>
            <a:r>
              <a:rPr lang="de-DE" dirty="0" smtClean="0"/>
              <a:t> </a:t>
            </a:r>
            <a:r>
              <a:rPr lang="de-DE" dirty="0" err="1" smtClean="0"/>
              <a:t>juice</a:t>
            </a:r>
            <a:r>
              <a:rPr lang="de-DE" dirty="0" smtClean="0"/>
              <a:t> on glucose-CaCO</a:t>
            </a:r>
            <a:r>
              <a:rPr lang="de-DE" baseline="-25000" dirty="0" smtClean="0"/>
              <a:t>3</a:t>
            </a:r>
            <a:r>
              <a:rPr lang="de-DE" dirty="0" smtClean="0"/>
              <a:t> </a:t>
            </a:r>
            <a:r>
              <a:rPr lang="de-DE" dirty="0" err="1" smtClean="0"/>
              <a:t>plates</a:t>
            </a:r>
            <a:endParaRPr lang="de-DE" dirty="0"/>
          </a:p>
        </p:txBody>
      </p:sp>
      <p:grpSp>
        <p:nvGrpSpPr>
          <p:cNvPr id="63" name="Gruppieren 62"/>
          <p:cNvGrpSpPr/>
          <p:nvPr/>
        </p:nvGrpSpPr>
        <p:grpSpPr>
          <a:xfrm>
            <a:off x="323767" y="5746093"/>
            <a:ext cx="3214341" cy="651499"/>
            <a:chOff x="213791" y="5310038"/>
            <a:chExt cx="3214341" cy="651499"/>
          </a:xfrm>
        </p:grpSpPr>
        <p:sp>
          <p:nvSpPr>
            <p:cNvPr id="14" name="Textfeld 13"/>
            <p:cNvSpPr txBox="1"/>
            <p:nvPr/>
          </p:nvSpPr>
          <p:spPr>
            <a:xfrm>
              <a:off x="213791" y="5592205"/>
              <a:ext cx="3214341" cy="369332"/>
            </a:xfrm>
            <a:prstGeom prst="rect">
              <a:avLst/>
            </a:prstGeom>
            <a:noFill/>
          </p:spPr>
          <p:txBody>
            <a:bodyPr wrap="none" rtlCol="0">
              <a:spAutoFit/>
            </a:bodyPr>
            <a:lstStyle/>
            <a:p>
              <a:r>
                <a:rPr lang="de-DE" dirty="0" smtClean="0"/>
                <a:t>O</a:t>
              </a:r>
              <a:r>
                <a:rPr lang="de-DE" baseline="-25000" dirty="0" smtClean="0"/>
                <a:t>2</a:t>
              </a:r>
              <a:r>
                <a:rPr lang="de-DE" dirty="0" smtClean="0"/>
                <a:t>	  </a:t>
              </a:r>
              <a:r>
                <a:rPr lang="de-DE" dirty="0" err="1" smtClean="0"/>
                <a:t>O</a:t>
              </a:r>
              <a:r>
                <a:rPr lang="de-DE" baseline="-25000" dirty="0" err="1" smtClean="0"/>
                <a:t>2</a:t>
              </a:r>
              <a:r>
                <a:rPr lang="de-DE" baseline="30000" dirty="0" smtClean="0"/>
                <a:t>-	</a:t>
              </a:r>
              <a:r>
                <a:rPr lang="de-DE" dirty="0" smtClean="0"/>
                <a:t>     H</a:t>
              </a:r>
              <a:r>
                <a:rPr lang="de-DE" baseline="-25000" dirty="0" smtClean="0"/>
                <a:t>2</a:t>
              </a:r>
              <a:r>
                <a:rPr lang="de-DE" dirty="0" smtClean="0"/>
                <a:t>O</a:t>
              </a:r>
              <a:r>
                <a:rPr lang="de-DE" baseline="-25000" dirty="0" smtClean="0"/>
                <a:t>2</a:t>
              </a:r>
              <a:r>
                <a:rPr lang="de-DE" dirty="0" smtClean="0"/>
                <a:t>	 	H</a:t>
              </a:r>
              <a:r>
                <a:rPr lang="de-DE" baseline="-25000" dirty="0" smtClean="0"/>
                <a:t>2</a:t>
              </a:r>
              <a:r>
                <a:rPr lang="de-DE" dirty="0" smtClean="0"/>
                <a:t>O+O</a:t>
              </a:r>
              <a:r>
                <a:rPr lang="de-DE" baseline="-25000" dirty="0" smtClean="0"/>
                <a:t>2</a:t>
              </a:r>
              <a:endParaRPr lang="de-DE" baseline="-25000" dirty="0"/>
            </a:p>
          </p:txBody>
        </p:sp>
        <p:cxnSp>
          <p:nvCxnSpPr>
            <p:cNvPr id="21" name="Gerade Verbindung mit Pfeil 20"/>
            <p:cNvCxnSpPr/>
            <p:nvPr/>
          </p:nvCxnSpPr>
          <p:spPr>
            <a:xfrm>
              <a:off x="1930938" y="5771490"/>
              <a:ext cx="627494"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p:nvPr/>
          </p:nvCxnSpPr>
          <p:spPr>
            <a:xfrm>
              <a:off x="586200" y="5771508"/>
              <a:ext cx="224117" cy="9"/>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a:off x="1213733" y="5771499"/>
              <a:ext cx="224117" cy="9"/>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469655" y="5310043"/>
              <a:ext cx="311304" cy="307777"/>
            </a:xfrm>
            <a:prstGeom prst="rect">
              <a:avLst/>
            </a:prstGeom>
            <a:noFill/>
          </p:spPr>
          <p:txBody>
            <a:bodyPr wrap="none" rtlCol="0">
              <a:spAutoFit/>
            </a:bodyPr>
            <a:lstStyle/>
            <a:p>
              <a:r>
                <a:rPr lang="de-DE" sz="1400" dirty="0" smtClean="0"/>
                <a:t>e</a:t>
              </a:r>
              <a:r>
                <a:rPr lang="de-DE" sz="1400" baseline="30000" dirty="0" smtClean="0"/>
                <a:t>-</a:t>
              </a:r>
              <a:endParaRPr lang="de-DE" sz="1400" baseline="30000" dirty="0"/>
            </a:p>
          </p:txBody>
        </p:sp>
        <p:sp>
          <p:nvSpPr>
            <p:cNvPr id="29" name="Bogen 28"/>
            <p:cNvSpPr/>
            <p:nvPr/>
          </p:nvSpPr>
          <p:spPr>
            <a:xfrm rot="5938944" flipV="1">
              <a:off x="1240640" y="5539307"/>
              <a:ext cx="224117" cy="250135"/>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0" name="Textfeld 29"/>
            <p:cNvSpPr txBox="1"/>
            <p:nvPr/>
          </p:nvSpPr>
          <p:spPr>
            <a:xfrm>
              <a:off x="1079270" y="5310038"/>
              <a:ext cx="311304" cy="307777"/>
            </a:xfrm>
            <a:prstGeom prst="rect">
              <a:avLst/>
            </a:prstGeom>
            <a:noFill/>
          </p:spPr>
          <p:txBody>
            <a:bodyPr wrap="none" rtlCol="0">
              <a:spAutoFit/>
            </a:bodyPr>
            <a:lstStyle/>
            <a:p>
              <a:r>
                <a:rPr lang="de-DE" sz="1400" dirty="0" smtClean="0"/>
                <a:t>e</a:t>
              </a:r>
              <a:r>
                <a:rPr lang="de-DE" sz="1400" baseline="30000" dirty="0" smtClean="0"/>
                <a:t>-</a:t>
              </a:r>
              <a:endParaRPr lang="de-DE" sz="1400" baseline="30000" dirty="0"/>
            </a:p>
          </p:txBody>
        </p:sp>
        <p:sp>
          <p:nvSpPr>
            <p:cNvPr id="32" name="Textfeld 31"/>
            <p:cNvSpPr txBox="1"/>
            <p:nvPr/>
          </p:nvSpPr>
          <p:spPr>
            <a:xfrm>
              <a:off x="1834958" y="5438316"/>
              <a:ext cx="777264" cy="307777"/>
            </a:xfrm>
            <a:prstGeom prst="rect">
              <a:avLst/>
            </a:prstGeom>
            <a:noFill/>
          </p:spPr>
          <p:txBody>
            <a:bodyPr wrap="none" rtlCol="0">
              <a:spAutoFit/>
            </a:bodyPr>
            <a:lstStyle/>
            <a:p>
              <a:r>
                <a:rPr lang="de-DE" sz="1400" dirty="0" err="1" smtClean="0"/>
                <a:t>catalase</a:t>
              </a:r>
              <a:endParaRPr lang="de-DE" sz="1400" dirty="0"/>
            </a:p>
          </p:txBody>
        </p:sp>
        <p:sp>
          <p:nvSpPr>
            <p:cNvPr id="35" name="Bogen 34"/>
            <p:cNvSpPr/>
            <p:nvPr/>
          </p:nvSpPr>
          <p:spPr>
            <a:xfrm rot="5938944" flipV="1">
              <a:off x="615172" y="5539307"/>
              <a:ext cx="224117" cy="250135"/>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grpSp>
        <p:nvGrpSpPr>
          <p:cNvPr id="58" name="Gruppieren 57"/>
          <p:cNvGrpSpPr/>
          <p:nvPr/>
        </p:nvGrpSpPr>
        <p:grpSpPr>
          <a:xfrm>
            <a:off x="2815172" y="3412139"/>
            <a:ext cx="5808625" cy="567331"/>
            <a:chOff x="3335375" y="3388028"/>
            <a:chExt cx="5808625" cy="567331"/>
          </a:xfrm>
        </p:grpSpPr>
        <p:sp>
          <p:nvSpPr>
            <p:cNvPr id="34" name="Textfeld 33"/>
            <p:cNvSpPr txBox="1"/>
            <p:nvPr/>
          </p:nvSpPr>
          <p:spPr>
            <a:xfrm>
              <a:off x="3335375" y="3586027"/>
              <a:ext cx="4453014" cy="369332"/>
            </a:xfrm>
            <a:prstGeom prst="rect">
              <a:avLst/>
            </a:prstGeom>
            <a:noFill/>
          </p:spPr>
          <p:txBody>
            <a:bodyPr wrap="none" rtlCol="0">
              <a:spAutoFit/>
            </a:bodyPr>
            <a:lstStyle/>
            <a:p>
              <a:r>
                <a:rPr lang="de-DE" dirty="0" smtClean="0"/>
                <a:t>CaCO</a:t>
              </a:r>
              <a:r>
                <a:rPr lang="de-DE" baseline="-25000" dirty="0" smtClean="0"/>
                <a:t>2</a:t>
              </a:r>
              <a:r>
                <a:rPr lang="de-DE" dirty="0" smtClean="0"/>
                <a:t>	    Ca</a:t>
              </a:r>
              <a:r>
                <a:rPr lang="de-DE" baseline="-25000" dirty="0" smtClean="0"/>
                <a:t>2</a:t>
              </a:r>
              <a:r>
                <a:rPr lang="de-DE" baseline="30000" dirty="0" smtClean="0"/>
                <a:t>+</a:t>
              </a:r>
              <a:r>
                <a:rPr lang="de-DE" dirty="0" smtClean="0"/>
                <a:t>+CO</a:t>
              </a:r>
              <a:r>
                <a:rPr lang="de-DE" baseline="-25000" dirty="0" smtClean="0"/>
                <a:t>3</a:t>
              </a:r>
              <a:r>
                <a:rPr lang="de-DE" baseline="30000" dirty="0" smtClean="0"/>
                <a:t>2-</a:t>
              </a:r>
              <a:r>
                <a:rPr lang="de-DE" dirty="0" smtClean="0"/>
                <a:t>	       HCO</a:t>
              </a:r>
              <a:r>
                <a:rPr lang="de-DE" baseline="-25000" dirty="0" smtClean="0"/>
                <a:t>3</a:t>
              </a:r>
              <a:r>
                <a:rPr lang="de-DE" baseline="30000" dirty="0" smtClean="0"/>
                <a:t>-</a:t>
              </a:r>
              <a:r>
                <a:rPr lang="de-DE" dirty="0" smtClean="0"/>
                <a:t>		H</a:t>
              </a:r>
              <a:r>
                <a:rPr lang="de-DE" baseline="-25000" dirty="0" smtClean="0"/>
                <a:t>2</a:t>
              </a:r>
              <a:r>
                <a:rPr lang="de-DE" dirty="0" smtClean="0"/>
                <a:t>CO</a:t>
              </a:r>
              <a:r>
                <a:rPr lang="de-DE" baseline="-25000" dirty="0" smtClean="0"/>
                <a:t>3</a:t>
              </a:r>
              <a:endParaRPr lang="de-DE" baseline="-25000" dirty="0"/>
            </a:p>
          </p:txBody>
        </p:sp>
        <p:grpSp>
          <p:nvGrpSpPr>
            <p:cNvPr id="38" name="Gruppieren 37"/>
            <p:cNvGrpSpPr/>
            <p:nvPr/>
          </p:nvGrpSpPr>
          <p:grpSpPr>
            <a:xfrm>
              <a:off x="5651532" y="3553305"/>
              <a:ext cx="350014" cy="224117"/>
              <a:chOff x="4154772" y="3553304"/>
              <a:chExt cx="350014" cy="224117"/>
            </a:xfrm>
          </p:grpSpPr>
          <p:sp>
            <p:nvSpPr>
              <p:cNvPr id="27" name="Bogen 26"/>
              <p:cNvSpPr/>
              <p:nvPr/>
            </p:nvSpPr>
            <p:spPr>
              <a:xfrm rot="5938944" flipV="1">
                <a:off x="4251697" y="3540295"/>
                <a:ext cx="224117" cy="250135"/>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37" name="Gerade Verbindung mit Pfeil 36"/>
              <p:cNvCxnSpPr/>
              <p:nvPr/>
            </p:nvCxnSpPr>
            <p:spPr>
              <a:xfrm>
                <a:off x="4154772" y="3770692"/>
                <a:ext cx="350014"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9" name="Gruppieren 38"/>
            <p:cNvGrpSpPr/>
            <p:nvPr/>
          </p:nvGrpSpPr>
          <p:grpSpPr>
            <a:xfrm>
              <a:off x="6635548" y="3571681"/>
              <a:ext cx="350014" cy="224117"/>
              <a:chOff x="4154772" y="3553304"/>
              <a:chExt cx="350014" cy="224117"/>
            </a:xfrm>
          </p:grpSpPr>
          <p:sp>
            <p:nvSpPr>
              <p:cNvPr id="40" name="Bogen 39"/>
              <p:cNvSpPr/>
              <p:nvPr/>
            </p:nvSpPr>
            <p:spPr>
              <a:xfrm rot="5938944" flipV="1">
                <a:off x="4251697" y="3540295"/>
                <a:ext cx="224117" cy="250135"/>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41" name="Gerade Verbindung mit Pfeil 40"/>
              <p:cNvCxnSpPr/>
              <p:nvPr/>
            </p:nvCxnSpPr>
            <p:spPr>
              <a:xfrm>
                <a:off x="4154772" y="3770692"/>
                <a:ext cx="350014"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Gerade Verbindung mit Pfeil 42"/>
            <p:cNvCxnSpPr/>
            <p:nvPr/>
          </p:nvCxnSpPr>
          <p:spPr>
            <a:xfrm>
              <a:off x="4043083" y="3719576"/>
              <a:ext cx="4572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p:nvPr/>
          </p:nvCxnSpPr>
          <p:spPr>
            <a:xfrm rot="10800000">
              <a:off x="4025153" y="3794209"/>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p:nvPr/>
          </p:nvCxnSpPr>
          <p:spPr>
            <a:xfrm>
              <a:off x="7709763" y="3728536"/>
              <a:ext cx="4572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rot="10800000">
              <a:off x="7691833" y="3803169"/>
              <a:ext cx="457200"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8116603" y="3586027"/>
              <a:ext cx="1027397" cy="369332"/>
            </a:xfrm>
            <a:prstGeom prst="rect">
              <a:avLst/>
            </a:prstGeom>
            <a:noFill/>
          </p:spPr>
          <p:txBody>
            <a:bodyPr wrap="none" rtlCol="0">
              <a:spAutoFit/>
            </a:bodyPr>
            <a:lstStyle/>
            <a:p>
              <a:r>
                <a:rPr lang="de-DE" dirty="0" smtClean="0"/>
                <a:t>H</a:t>
              </a:r>
              <a:r>
                <a:rPr lang="de-DE" baseline="-25000" dirty="0" smtClean="0"/>
                <a:t>2</a:t>
              </a:r>
              <a:r>
                <a:rPr lang="de-DE" dirty="0" smtClean="0"/>
                <a:t>O+CO</a:t>
              </a:r>
              <a:r>
                <a:rPr lang="de-DE" baseline="-25000" dirty="0" smtClean="0"/>
                <a:t>2</a:t>
              </a:r>
              <a:endParaRPr lang="de-DE" baseline="-25000" dirty="0"/>
            </a:p>
          </p:txBody>
        </p:sp>
        <p:sp>
          <p:nvSpPr>
            <p:cNvPr id="56" name="Textfeld 55"/>
            <p:cNvSpPr txBox="1"/>
            <p:nvPr/>
          </p:nvSpPr>
          <p:spPr>
            <a:xfrm>
              <a:off x="5579812" y="3388033"/>
              <a:ext cx="356188" cy="307777"/>
            </a:xfrm>
            <a:prstGeom prst="rect">
              <a:avLst/>
            </a:prstGeom>
            <a:noFill/>
          </p:spPr>
          <p:txBody>
            <a:bodyPr wrap="none" rtlCol="0">
              <a:spAutoFit/>
            </a:bodyPr>
            <a:lstStyle/>
            <a:p>
              <a:r>
                <a:rPr lang="de-DE" sz="1400" dirty="0" smtClean="0"/>
                <a:t>H</a:t>
              </a:r>
              <a:r>
                <a:rPr lang="de-DE" sz="1400" baseline="30000" dirty="0" smtClean="0"/>
                <a:t>+</a:t>
              </a:r>
              <a:endParaRPr lang="de-DE" sz="1400" baseline="30000" dirty="0"/>
            </a:p>
          </p:txBody>
        </p:sp>
        <p:sp>
          <p:nvSpPr>
            <p:cNvPr id="57" name="Textfeld 56"/>
            <p:cNvSpPr txBox="1"/>
            <p:nvPr/>
          </p:nvSpPr>
          <p:spPr>
            <a:xfrm>
              <a:off x="6565957" y="3388028"/>
              <a:ext cx="356188" cy="307777"/>
            </a:xfrm>
            <a:prstGeom prst="rect">
              <a:avLst/>
            </a:prstGeom>
            <a:noFill/>
          </p:spPr>
          <p:txBody>
            <a:bodyPr wrap="none" rtlCol="0">
              <a:spAutoFit/>
            </a:bodyPr>
            <a:lstStyle/>
            <a:p>
              <a:r>
                <a:rPr lang="de-DE" sz="1400" dirty="0" smtClean="0"/>
                <a:t>H</a:t>
              </a:r>
              <a:r>
                <a:rPr lang="de-DE" sz="1400" baseline="30000" dirty="0" smtClean="0"/>
                <a:t>+</a:t>
              </a:r>
              <a:endParaRPr lang="de-DE" sz="1400" baseline="30000" dirty="0"/>
            </a:p>
          </p:txBody>
        </p:sp>
      </p:grpSp>
      <p:cxnSp>
        <p:nvCxnSpPr>
          <p:cNvPr id="60" name="Gerade Verbindung mit Pfeil 59"/>
          <p:cNvCxnSpPr/>
          <p:nvPr/>
        </p:nvCxnSpPr>
        <p:spPr>
          <a:xfrm rot="5400000" flipH="1" flipV="1">
            <a:off x="8509719" y="3777309"/>
            <a:ext cx="226026" cy="21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Title 1"/>
          <p:cNvSpPr txBox="1">
            <a:spLocks/>
          </p:cNvSpPr>
          <p:nvPr/>
        </p:nvSpPr>
        <p:spPr>
          <a:xfrm>
            <a:off x="2246990" y="227968"/>
            <a:ext cx="6897009" cy="738178"/>
          </a:xfrm>
          <a:prstGeom prst="rect">
            <a:avLst/>
          </a:prstGeom>
          <a:gradFill flip="none" rotWithShape="1">
            <a:gsLst>
              <a:gs pos="20000">
                <a:srgbClr val="008000"/>
              </a:gs>
              <a:gs pos="100000">
                <a:srgbClr val="FFFFFF"/>
              </a:gs>
            </a:gsLst>
            <a:lin ang="0" scaled="0"/>
            <a:tileRect/>
          </a:gradFill>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Isolation of Lactic Acid Bacteria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6" name="Textfeld 65"/>
          <p:cNvSpPr txBox="1"/>
          <p:nvPr/>
        </p:nvSpPr>
        <p:spPr>
          <a:xfrm>
            <a:off x="2668408" y="2483218"/>
            <a:ext cx="1172116" cy="369332"/>
          </a:xfrm>
          <a:prstGeom prst="rect">
            <a:avLst/>
          </a:prstGeom>
          <a:noFill/>
        </p:spPr>
        <p:txBody>
          <a:bodyPr wrap="none" rtlCol="0">
            <a:spAutoFit/>
          </a:bodyPr>
          <a:lstStyle/>
          <a:p>
            <a:r>
              <a:rPr lang="de-DE" dirty="0" smtClean="0"/>
              <a:t>3d @ 30°C</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55913"/>
            <a:ext cx="8229600" cy="1143000"/>
          </a:xfrm>
        </p:spPr>
        <p:txBody>
          <a:bodyPr>
            <a:normAutofit fontScale="90000"/>
          </a:bodyPr>
          <a:lstStyle/>
          <a:p>
            <a:r>
              <a:rPr lang="de-DE" dirty="0" smtClean="0"/>
              <a:t>THANK YOU</a:t>
            </a:r>
            <a:br>
              <a:rPr lang="de-DE" dirty="0" smtClean="0"/>
            </a:b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Bildschirmpräsentation (4:3)</PresentationFormat>
  <Paragraphs>50</Paragraphs>
  <Slides>6</Slides>
  <Notes>3</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 Theme</vt:lpstr>
      <vt:lpstr>Lactic Acid Bacteria</vt:lpstr>
      <vt:lpstr>Lactic Acid Bacteria</vt:lpstr>
      <vt:lpstr>Folie 3</vt:lpstr>
      <vt:lpstr>Folie 4</vt:lpstr>
      <vt:lpstr>Folie 5</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Lactic Acid Bacteria</dc:title>
  <dc:creator>Rentex inc</dc:creator>
  <cp:lastModifiedBy>Marcus</cp:lastModifiedBy>
  <cp:revision>7</cp:revision>
  <dcterms:created xsi:type="dcterms:W3CDTF">2010-07-20T00:50:22Z</dcterms:created>
  <dcterms:modified xsi:type="dcterms:W3CDTF">2010-07-23T02:00:02Z</dcterms:modified>
</cp:coreProperties>
</file>