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96331-3037-4A1A-B4FA-40A5E1225CC6}" type="datetimeFigureOut">
              <a:rPr lang="en-US" smtClean="0"/>
              <a:t>4/1/2009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318AB-F133-4F4A-9A9D-297EC117759C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AAA9-81AF-4C49-8D01-7D31E2A85997}" type="datetime1">
              <a:rPr lang="en-US" smtClean="0"/>
              <a:t>4/1/2009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A00C-C726-43A8-88E7-0D25C318B02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17206-3231-4E46-88DF-29CAA154E15A}" type="datetime1">
              <a:rPr lang="en-US" smtClean="0"/>
              <a:t>4/1/2009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A00C-C726-43A8-88E7-0D25C318B02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5276-50DE-417F-AF6C-A0D8CB45D994}" type="datetime1">
              <a:rPr lang="en-US" smtClean="0"/>
              <a:t>4/1/2009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A00C-C726-43A8-88E7-0D25C318B02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E855-4A0C-4E6B-BE1F-B13F5211C684}" type="datetime1">
              <a:rPr lang="en-US" smtClean="0"/>
              <a:t>4/1/2009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A00C-C726-43A8-88E7-0D25C318B02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F24B-1145-4823-A2F1-9B610CA77FE5}" type="datetime1">
              <a:rPr lang="en-US" smtClean="0"/>
              <a:t>4/1/2009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A00C-C726-43A8-88E7-0D25C318B02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81E3-723B-4FBE-8E02-C6CFA9EE60E2}" type="datetime1">
              <a:rPr lang="en-US" smtClean="0"/>
              <a:t>4/1/2009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A00C-C726-43A8-88E7-0D25C318B02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9B15-E50D-498D-A252-749D2C38AC24}" type="datetime1">
              <a:rPr lang="en-US" smtClean="0"/>
              <a:t>4/1/2009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A00C-C726-43A8-88E7-0D25C318B02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42BF-F07B-4C0C-A198-8D57B6DBE6DA}" type="datetime1">
              <a:rPr lang="en-US" smtClean="0"/>
              <a:t>4/1/2009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A00C-C726-43A8-88E7-0D25C318B02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FB4A4-D095-4728-8D99-CCFA42C1283F}" type="datetime1">
              <a:rPr lang="en-US" smtClean="0"/>
              <a:t>4/1/2009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A00C-C726-43A8-88E7-0D25C318B02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6A9C-F1BA-4A2F-94CD-46C3CB729D31}" type="datetime1">
              <a:rPr lang="en-US" smtClean="0"/>
              <a:t>4/1/2009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A00C-C726-43A8-88E7-0D25C318B02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D89F-427D-45F7-9136-B20B1E2B2C0B}" type="datetime1">
              <a:rPr lang="en-US" smtClean="0"/>
              <a:t>4/1/2009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A00C-C726-43A8-88E7-0D25C318B02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56348-C0C2-4665-946E-219CE88ACCFA}" type="datetime1">
              <a:rPr lang="en-US" smtClean="0"/>
              <a:t>4/1/2009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BA00C-C726-43A8-88E7-0D25C318B02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Agrobacterium</a:t>
            </a:r>
            <a:r>
              <a:rPr lang="en-CA" dirty="0" smtClean="0"/>
              <a:t> </a:t>
            </a:r>
            <a:r>
              <a:rPr lang="en-CA" dirty="0" smtClean="0"/>
              <a:t>intro and plan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A00C-C726-43A8-88E7-0D25C318B020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This slide deck is the result of my conversations with Chris and our discussions at </a:t>
            </a:r>
            <a:r>
              <a:rPr lang="en-CA" dirty="0" err="1" smtClean="0"/>
              <a:t>iGEM</a:t>
            </a:r>
            <a:r>
              <a:rPr lang="en-CA" dirty="0" smtClean="0"/>
              <a:t> meetings. One of the best ways to see if you understand a proposal is to try to present it.</a:t>
            </a:r>
          </a:p>
          <a:p>
            <a:r>
              <a:rPr lang="en-CA" dirty="0" smtClean="0"/>
              <a:t>Please take this slide deck as a starting point and try it yourself!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A00C-C726-43A8-88E7-0D25C318B020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Problem statement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binary vector system using </a:t>
            </a:r>
            <a:r>
              <a:rPr lang="en-CA" i="1" dirty="0" smtClean="0"/>
              <a:t>E. coli </a:t>
            </a:r>
            <a:r>
              <a:rPr lang="en-CA" dirty="0" smtClean="0"/>
              <a:t>and </a:t>
            </a:r>
            <a:r>
              <a:rPr lang="en-CA" i="1" dirty="0" err="1" smtClean="0"/>
              <a:t>Agrobacterium</a:t>
            </a:r>
            <a:r>
              <a:rPr lang="en-CA" i="1" dirty="0" smtClean="0"/>
              <a:t> </a:t>
            </a:r>
            <a:r>
              <a:rPr lang="en-CA" i="1" dirty="0" err="1" smtClean="0"/>
              <a:t>tumefasciens</a:t>
            </a:r>
            <a:r>
              <a:rPr lang="en-CA" i="1" dirty="0" smtClean="0"/>
              <a:t> </a:t>
            </a:r>
            <a:r>
              <a:rPr lang="en-CA" dirty="0" smtClean="0"/>
              <a:t>is slow, cumbersome, riddled with patent constraints, and not suited for all target genes or organisms</a:t>
            </a:r>
          </a:p>
          <a:p>
            <a:r>
              <a:rPr lang="en-CA" dirty="0" smtClean="0"/>
              <a:t>The mechanism is reasonably well understood, though, so let’s try to engineer a better solution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A00C-C726-43A8-88E7-0D25C318B020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Approach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E. coli is our preferred chassis. The most </a:t>
            </a:r>
            <a:r>
              <a:rPr lang="en-CA" dirty="0" err="1" smtClean="0"/>
              <a:t>iGEM</a:t>
            </a:r>
            <a:r>
              <a:rPr lang="en-CA" dirty="0" smtClean="0"/>
              <a:t> </a:t>
            </a:r>
            <a:r>
              <a:rPr lang="en-CA" dirty="0" err="1" smtClean="0"/>
              <a:t>biobricks</a:t>
            </a:r>
            <a:r>
              <a:rPr lang="en-CA" dirty="0" smtClean="0"/>
              <a:t> are available on that platform and it is a convenient organism to work with.</a:t>
            </a:r>
          </a:p>
          <a:p>
            <a:r>
              <a:rPr lang="en-CA" dirty="0" smtClean="0"/>
              <a:t>The type 4 secretory system that allows </a:t>
            </a:r>
            <a:r>
              <a:rPr lang="en-CA" dirty="0" err="1" smtClean="0"/>
              <a:t>Agrobacterium</a:t>
            </a:r>
            <a:r>
              <a:rPr lang="en-CA" dirty="0" smtClean="0"/>
              <a:t> to be such an effective vector for plant transformation doesn’t exist in E. coli so let’s put it there.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A00C-C726-43A8-88E7-0D25C318B020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Approach details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Ti plasmid in </a:t>
            </a:r>
            <a:r>
              <a:rPr lang="en-CA" dirty="0" err="1" smtClean="0"/>
              <a:t>Agrobacterium</a:t>
            </a:r>
            <a:r>
              <a:rPr lang="en-CA" dirty="0" smtClean="0"/>
              <a:t> contains most of the virulence factors needed to move the T-DNA from the host bacterium to the target cells</a:t>
            </a:r>
          </a:p>
          <a:p>
            <a:r>
              <a:rPr lang="en-CA" dirty="0" smtClean="0"/>
              <a:t>This plasmid can be inserted into E. </a:t>
            </a:r>
            <a:r>
              <a:rPr lang="en-CA" dirty="0" smtClean="0"/>
              <a:t>c</a:t>
            </a:r>
            <a:r>
              <a:rPr lang="en-CA" dirty="0" smtClean="0"/>
              <a:t>oli but a working gene delivery system has not yet been engineered</a:t>
            </a:r>
          </a:p>
          <a:p>
            <a:r>
              <a:rPr lang="en-CA" dirty="0" smtClean="0"/>
              <a:t>Attachment of the host bacterium to the target cells is crucial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A00C-C726-43A8-88E7-0D25C318B020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Approach details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err="1" smtClean="0"/>
              <a:t>virA</a:t>
            </a:r>
            <a:r>
              <a:rPr lang="en-CA" dirty="0" smtClean="0"/>
              <a:t> and </a:t>
            </a:r>
            <a:r>
              <a:rPr lang="en-CA" dirty="0" err="1" smtClean="0"/>
              <a:t>virG</a:t>
            </a:r>
            <a:r>
              <a:rPr lang="en-CA" dirty="0" smtClean="0"/>
              <a:t> – involved in signalling and enabling the remainder of the </a:t>
            </a:r>
            <a:r>
              <a:rPr lang="en-CA" dirty="0" err="1" smtClean="0"/>
              <a:t>vir</a:t>
            </a:r>
            <a:r>
              <a:rPr lang="en-CA" dirty="0" smtClean="0"/>
              <a:t> genes – we will exclude these and use a simpler system</a:t>
            </a:r>
          </a:p>
          <a:p>
            <a:r>
              <a:rPr lang="en-CA" dirty="0" err="1" smtClean="0"/>
              <a:t>virB</a:t>
            </a:r>
            <a:r>
              <a:rPr lang="en-CA" dirty="0" smtClean="0"/>
              <a:t> and virD4 – make up the type 4 secretory system that transfers the T-DNA</a:t>
            </a:r>
          </a:p>
          <a:p>
            <a:r>
              <a:rPr lang="en-CA" dirty="0" smtClean="0"/>
              <a:t>Other </a:t>
            </a:r>
            <a:r>
              <a:rPr lang="en-CA" dirty="0" err="1" smtClean="0"/>
              <a:t>vir</a:t>
            </a:r>
            <a:r>
              <a:rPr lang="en-CA" dirty="0" smtClean="0"/>
              <a:t> genes – virD2, </a:t>
            </a:r>
            <a:r>
              <a:rPr lang="en-CA" dirty="0" err="1" smtClean="0"/>
              <a:t>virE</a:t>
            </a:r>
            <a:r>
              <a:rPr lang="en-CA" dirty="0" smtClean="0"/>
              <a:t>, </a:t>
            </a:r>
            <a:r>
              <a:rPr lang="en-CA" dirty="0" err="1" smtClean="0"/>
              <a:t>virC</a:t>
            </a:r>
            <a:r>
              <a:rPr lang="en-CA" dirty="0" smtClean="0"/>
              <a:t> – enhance transformation efficiencies</a:t>
            </a:r>
          </a:p>
          <a:p>
            <a:r>
              <a:rPr lang="en-CA" dirty="0" smtClean="0"/>
              <a:t>PC – </a:t>
            </a:r>
            <a:r>
              <a:rPr lang="en-CA" dirty="0" err="1" smtClean="0"/>
              <a:t>Agrobacterium</a:t>
            </a:r>
            <a:r>
              <a:rPr lang="en-CA" dirty="0" smtClean="0"/>
              <a:t> uses PC in it’s host interactions and E. </a:t>
            </a:r>
            <a:r>
              <a:rPr lang="en-CA" dirty="0" smtClean="0"/>
              <a:t>c</a:t>
            </a:r>
            <a:r>
              <a:rPr lang="en-CA" dirty="0" smtClean="0"/>
              <a:t>oli does not produce PC. Some evidence implies it’s necessary.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A00C-C726-43A8-88E7-0D25C318B020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642910" y="0"/>
            <a:ext cx="3357586" cy="3571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Get Ti Plasmid</a:t>
            </a:r>
            <a:endParaRPr lang="en-CA" dirty="0"/>
          </a:p>
        </p:txBody>
      </p:sp>
      <p:sp>
        <p:nvSpPr>
          <p:cNvPr id="11" name="Oval 10"/>
          <p:cNvSpPr/>
          <p:nvPr/>
        </p:nvSpPr>
        <p:spPr>
          <a:xfrm>
            <a:off x="5929322" y="0"/>
            <a:ext cx="3000396" cy="3571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Attachment factors</a:t>
            </a:r>
            <a:endParaRPr lang="en-CA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6465107" y="821513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7394595" y="820719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465109" y="749281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2608249" y="820719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1608117" y="820719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3500442" y="428616"/>
            <a:ext cx="114298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57158" y="1214422"/>
            <a:ext cx="1143008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err="1" smtClean="0"/>
              <a:t>virB</a:t>
            </a:r>
            <a:r>
              <a:rPr lang="en-CA" dirty="0" smtClean="0"/>
              <a:t> D4</a:t>
            </a:r>
            <a:endParaRPr lang="en-CA" dirty="0"/>
          </a:p>
        </p:txBody>
      </p:sp>
      <p:sp>
        <p:nvSpPr>
          <p:cNvPr id="21" name="Oval 20"/>
          <p:cNvSpPr/>
          <p:nvPr/>
        </p:nvSpPr>
        <p:spPr>
          <a:xfrm>
            <a:off x="1500166" y="1214422"/>
            <a:ext cx="1000132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err="1" smtClean="0"/>
              <a:t>vir</a:t>
            </a:r>
            <a:r>
              <a:rPr lang="en-CA" dirty="0" smtClean="0"/>
              <a:t> C</a:t>
            </a:r>
          </a:p>
          <a:p>
            <a:pPr algn="ctr"/>
            <a:r>
              <a:rPr lang="en-CA" dirty="0" err="1" smtClean="0"/>
              <a:t>virD</a:t>
            </a:r>
            <a:endParaRPr lang="en-CA" dirty="0"/>
          </a:p>
        </p:txBody>
      </p:sp>
      <p:sp>
        <p:nvSpPr>
          <p:cNvPr id="22" name="Oval 21"/>
          <p:cNvSpPr/>
          <p:nvPr/>
        </p:nvSpPr>
        <p:spPr>
          <a:xfrm>
            <a:off x="2428860" y="1214422"/>
            <a:ext cx="114300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Other </a:t>
            </a:r>
            <a:r>
              <a:rPr lang="en-CA" dirty="0" err="1" smtClean="0"/>
              <a:t>vir</a:t>
            </a:r>
            <a:endParaRPr lang="en-CA" dirty="0"/>
          </a:p>
        </p:txBody>
      </p:sp>
      <p:sp>
        <p:nvSpPr>
          <p:cNvPr id="23" name="Oval 22"/>
          <p:cNvSpPr/>
          <p:nvPr/>
        </p:nvSpPr>
        <p:spPr>
          <a:xfrm>
            <a:off x="3571868" y="1214422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PC</a:t>
            </a:r>
            <a:endParaRPr lang="en-CA" dirty="0"/>
          </a:p>
        </p:txBody>
      </p:sp>
      <p:sp>
        <p:nvSpPr>
          <p:cNvPr id="24" name="Oval 23"/>
          <p:cNvSpPr/>
          <p:nvPr/>
        </p:nvSpPr>
        <p:spPr>
          <a:xfrm>
            <a:off x="6500826" y="1214422"/>
            <a:ext cx="785818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PCR</a:t>
            </a:r>
            <a:endParaRPr lang="en-CA" dirty="0"/>
          </a:p>
        </p:txBody>
      </p:sp>
      <p:sp>
        <p:nvSpPr>
          <p:cNvPr id="25" name="Oval 24"/>
          <p:cNvSpPr/>
          <p:nvPr/>
        </p:nvSpPr>
        <p:spPr>
          <a:xfrm>
            <a:off x="7358082" y="1214422"/>
            <a:ext cx="92869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virus</a:t>
            </a:r>
            <a:endParaRPr lang="en-CA" dirty="0"/>
          </a:p>
        </p:txBody>
      </p:sp>
      <p:cxnSp>
        <p:nvCxnSpPr>
          <p:cNvPr id="26" name="Straight Arrow Connector 25"/>
          <p:cNvCxnSpPr/>
          <p:nvPr/>
        </p:nvCxnSpPr>
        <p:spPr>
          <a:xfrm rot="16200000" flipH="1">
            <a:off x="357952" y="2643976"/>
            <a:ext cx="1785950" cy="784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H="1">
            <a:off x="2215340" y="3001166"/>
            <a:ext cx="1714512" cy="141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1429522" y="2786852"/>
            <a:ext cx="1571636" cy="427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2822563" y="2820983"/>
            <a:ext cx="1928826" cy="2873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3465505" y="2035959"/>
            <a:ext cx="3499668" cy="3144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800000" flipV="1">
            <a:off x="3929058" y="1857364"/>
            <a:ext cx="3787802" cy="3571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1142976" y="3929066"/>
            <a:ext cx="2928958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Test in </a:t>
            </a:r>
            <a:r>
              <a:rPr lang="en-CA" i="1" dirty="0" smtClean="0"/>
              <a:t>E. coli</a:t>
            </a:r>
            <a:endParaRPr lang="en-CA" i="1" dirty="0"/>
          </a:p>
        </p:txBody>
      </p:sp>
      <p:sp>
        <p:nvSpPr>
          <p:cNvPr id="41" name="Down Arrow 40"/>
          <p:cNvSpPr/>
          <p:nvPr/>
        </p:nvSpPr>
        <p:spPr>
          <a:xfrm>
            <a:off x="7000892" y="1857364"/>
            <a:ext cx="500066" cy="24288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TextBox 41"/>
          <p:cNvSpPr txBox="1"/>
          <p:nvPr/>
        </p:nvSpPr>
        <p:spPr>
          <a:xfrm>
            <a:off x="7358083" y="2928934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Attachment mutants</a:t>
            </a:r>
            <a:endParaRPr lang="en-CA" dirty="0"/>
          </a:p>
        </p:txBody>
      </p:sp>
      <p:sp>
        <p:nvSpPr>
          <p:cNvPr id="43" name="TextBox 42"/>
          <p:cNvSpPr txBox="1"/>
          <p:nvPr/>
        </p:nvSpPr>
        <p:spPr>
          <a:xfrm>
            <a:off x="6286512" y="4357694"/>
            <a:ext cx="2857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Agro transformation control</a:t>
            </a:r>
            <a:endParaRPr lang="en-CA" dirty="0"/>
          </a:p>
        </p:txBody>
      </p:sp>
      <p:sp>
        <p:nvSpPr>
          <p:cNvPr id="44" name="TextBox 43"/>
          <p:cNvSpPr txBox="1"/>
          <p:nvPr/>
        </p:nvSpPr>
        <p:spPr>
          <a:xfrm>
            <a:off x="6858016" y="4643446"/>
            <a:ext cx="15001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Plant</a:t>
            </a:r>
          </a:p>
          <a:p>
            <a:r>
              <a:rPr lang="en-CA" sz="1400" dirty="0" smtClean="0"/>
              <a:t>Yeast</a:t>
            </a:r>
          </a:p>
          <a:p>
            <a:r>
              <a:rPr lang="en-CA" sz="1400" dirty="0" err="1" smtClean="0"/>
              <a:t>HeLa</a:t>
            </a:r>
            <a:endParaRPr lang="en-CA" sz="1400" dirty="0" smtClean="0"/>
          </a:p>
          <a:p>
            <a:r>
              <a:rPr lang="en-CA" sz="1400" dirty="0" smtClean="0"/>
              <a:t>Gene of interest</a:t>
            </a:r>
            <a:endParaRPr lang="en-CA" sz="1400" dirty="0"/>
          </a:p>
        </p:txBody>
      </p:sp>
      <p:sp>
        <p:nvSpPr>
          <p:cNvPr id="57" name="Oval 56"/>
          <p:cNvSpPr/>
          <p:nvPr/>
        </p:nvSpPr>
        <p:spPr>
          <a:xfrm>
            <a:off x="857224" y="5286388"/>
            <a:ext cx="3000396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combine</a:t>
            </a:r>
            <a:endParaRPr lang="en-CA" dirty="0"/>
          </a:p>
        </p:txBody>
      </p:sp>
      <p:sp>
        <p:nvSpPr>
          <p:cNvPr id="59" name="Down Arrow 58"/>
          <p:cNvSpPr/>
          <p:nvPr/>
        </p:nvSpPr>
        <p:spPr>
          <a:xfrm>
            <a:off x="2357422" y="4786322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0" name="Rounded Rectangle 59"/>
          <p:cNvSpPr/>
          <p:nvPr/>
        </p:nvSpPr>
        <p:spPr>
          <a:xfrm>
            <a:off x="4429124" y="6072206"/>
            <a:ext cx="242889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Transform w/ E. coli</a:t>
            </a:r>
            <a:endParaRPr lang="en-CA" dirty="0"/>
          </a:p>
        </p:txBody>
      </p:sp>
      <p:sp>
        <p:nvSpPr>
          <p:cNvPr id="61" name="Down Arrow 60"/>
          <p:cNvSpPr/>
          <p:nvPr/>
        </p:nvSpPr>
        <p:spPr>
          <a:xfrm rot="18300568">
            <a:off x="3713760" y="5724973"/>
            <a:ext cx="571504" cy="898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2" name="Down Arrow 61"/>
          <p:cNvSpPr/>
          <p:nvPr/>
        </p:nvSpPr>
        <p:spPr>
          <a:xfrm rot="2170047">
            <a:off x="6432359" y="5473490"/>
            <a:ext cx="596375" cy="6259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6" name="Freeform 65"/>
          <p:cNvSpPr/>
          <p:nvPr/>
        </p:nvSpPr>
        <p:spPr>
          <a:xfrm>
            <a:off x="1" y="857232"/>
            <a:ext cx="9144000" cy="4946073"/>
          </a:xfrm>
          <a:custGeom>
            <a:avLst/>
            <a:gdLst>
              <a:gd name="connsiteX0" fmla="*/ 0 w 9005455"/>
              <a:gd name="connsiteY0" fmla="*/ 0 h 4946073"/>
              <a:gd name="connsiteX1" fmla="*/ 346364 w 9005455"/>
              <a:gd name="connsiteY1" fmla="*/ 13854 h 4946073"/>
              <a:gd name="connsiteX2" fmla="*/ 762000 w 9005455"/>
              <a:gd name="connsiteY2" fmla="*/ 27709 h 4946073"/>
              <a:gd name="connsiteX3" fmla="*/ 845127 w 9005455"/>
              <a:gd name="connsiteY3" fmla="*/ 55418 h 4946073"/>
              <a:gd name="connsiteX4" fmla="*/ 886691 w 9005455"/>
              <a:gd name="connsiteY4" fmla="*/ 69273 h 4946073"/>
              <a:gd name="connsiteX5" fmla="*/ 1011382 w 9005455"/>
              <a:gd name="connsiteY5" fmla="*/ 152400 h 4946073"/>
              <a:gd name="connsiteX6" fmla="*/ 1052946 w 9005455"/>
              <a:gd name="connsiteY6" fmla="*/ 180109 h 4946073"/>
              <a:gd name="connsiteX7" fmla="*/ 1094509 w 9005455"/>
              <a:gd name="connsiteY7" fmla="*/ 207818 h 4946073"/>
              <a:gd name="connsiteX8" fmla="*/ 1149927 w 9005455"/>
              <a:gd name="connsiteY8" fmla="*/ 290945 h 4946073"/>
              <a:gd name="connsiteX9" fmla="*/ 1205346 w 9005455"/>
              <a:gd name="connsiteY9" fmla="*/ 360218 h 4946073"/>
              <a:gd name="connsiteX10" fmla="*/ 1219200 w 9005455"/>
              <a:gd name="connsiteY10" fmla="*/ 401782 h 4946073"/>
              <a:gd name="connsiteX11" fmla="*/ 1274618 w 9005455"/>
              <a:gd name="connsiteY11" fmla="*/ 484909 h 4946073"/>
              <a:gd name="connsiteX12" fmla="*/ 1330037 w 9005455"/>
              <a:gd name="connsiteY12" fmla="*/ 623454 h 4946073"/>
              <a:gd name="connsiteX13" fmla="*/ 1343891 w 9005455"/>
              <a:gd name="connsiteY13" fmla="*/ 678873 h 4946073"/>
              <a:gd name="connsiteX14" fmla="*/ 1357746 w 9005455"/>
              <a:gd name="connsiteY14" fmla="*/ 748145 h 4946073"/>
              <a:gd name="connsiteX15" fmla="*/ 1371600 w 9005455"/>
              <a:gd name="connsiteY15" fmla="*/ 789709 h 4946073"/>
              <a:gd name="connsiteX16" fmla="*/ 1399309 w 9005455"/>
              <a:gd name="connsiteY16" fmla="*/ 900545 h 4946073"/>
              <a:gd name="connsiteX17" fmla="*/ 1413164 w 9005455"/>
              <a:gd name="connsiteY17" fmla="*/ 955964 h 4946073"/>
              <a:gd name="connsiteX18" fmla="*/ 1440873 w 9005455"/>
              <a:gd name="connsiteY18" fmla="*/ 1039091 h 4946073"/>
              <a:gd name="connsiteX19" fmla="*/ 1454727 w 9005455"/>
              <a:gd name="connsiteY19" fmla="*/ 1136073 h 4946073"/>
              <a:gd name="connsiteX20" fmla="*/ 1468582 w 9005455"/>
              <a:gd name="connsiteY20" fmla="*/ 1413164 h 4946073"/>
              <a:gd name="connsiteX21" fmla="*/ 1482437 w 9005455"/>
              <a:gd name="connsiteY21" fmla="*/ 1454727 h 4946073"/>
              <a:gd name="connsiteX22" fmla="*/ 1510146 w 9005455"/>
              <a:gd name="connsiteY22" fmla="*/ 1551709 h 4946073"/>
              <a:gd name="connsiteX23" fmla="*/ 1537855 w 9005455"/>
              <a:gd name="connsiteY23" fmla="*/ 1593273 h 4946073"/>
              <a:gd name="connsiteX24" fmla="*/ 1551709 w 9005455"/>
              <a:gd name="connsiteY24" fmla="*/ 1634836 h 4946073"/>
              <a:gd name="connsiteX25" fmla="*/ 1579418 w 9005455"/>
              <a:gd name="connsiteY25" fmla="*/ 1676400 h 4946073"/>
              <a:gd name="connsiteX26" fmla="*/ 1607127 w 9005455"/>
              <a:gd name="connsiteY26" fmla="*/ 1759527 h 4946073"/>
              <a:gd name="connsiteX27" fmla="*/ 1620982 w 9005455"/>
              <a:gd name="connsiteY27" fmla="*/ 1967345 h 4946073"/>
              <a:gd name="connsiteX28" fmla="*/ 1648691 w 9005455"/>
              <a:gd name="connsiteY28" fmla="*/ 2078182 h 4946073"/>
              <a:gd name="connsiteX29" fmla="*/ 1662546 w 9005455"/>
              <a:gd name="connsiteY29" fmla="*/ 2161309 h 4946073"/>
              <a:gd name="connsiteX30" fmla="*/ 1676400 w 9005455"/>
              <a:gd name="connsiteY30" fmla="*/ 2230582 h 4946073"/>
              <a:gd name="connsiteX31" fmla="*/ 1704109 w 9005455"/>
              <a:gd name="connsiteY31" fmla="*/ 2313709 h 4946073"/>
              <a:gd name="connsiteX32" fmla="*/ 1717964 w 9005455"/>
              <a:gd name="connsiteY32" fmla="*/ 2424545 h 4946073"/>
              <a:gd name="connsiteX33" fmla="*/ 1745673 w 9005455"/>
              <a:gd name="connsiteY33" fmla="*/ 2660073 h 4946073"/>
              <a:gd name="connsiteX34" fmla="*/ 1759527 w 9005455"/>
              <a:gd name="connsiteY34" fmla="*/ 2715491 h 4946073"/>
              <a:gd name="connsiteX35" fmla="*/ 1787237 w 9005455"/>
              <a:gd name="connsiteY35" fmla="*/ 2854036 h 4946073"/>
              <a:gd name="connsiteX36" fmla="*/ 1801091 w 9005455"/>
              <a:gd name="connsiteY36" fmla="*/ 2909454 h 4946073"/>
              <a:gd name="connsiteX37" fmla="*/ 1828800 w 9005455"/>
              <a:gd name="connsiteY37" fmla="*/ 2951018 h 4946073"/>
              <a:gd name="connsiteX38" fmla="*/ 1856509 w 9005455"/>
              <a:gd name="connsiteY38" fmla="*/ 3048000 h 4946073"/>
              <a:gd name="connsiteX39" fmla="*/ 1870364 w 9005455"/>
              <a:gd name="connsiteY39" fmla="*/ 3089564 h 4946073"/>
              <a:gd name="connsiteX40" fmla="*/ 1898073 w 9005455"/>
              <a:gd name="connsiteY40" fmla="*/ 3131127 h 4946073"/>
              <a:gd name="connsiteX41" fmla="*/ 1925782 w 9005455"/>
              <a:gd name="connsiteY41" fmla="*/ 3214254 h 4946073"/>
              <a:gd name="connsiteX42" fmla="*/ 1995055 w 9005455"/>
              <a:gd name="connsiteY42" fmla="*/ 3283527 h 4946073"/>
              <a:gd name="connsiteX43" fmla="*/ 2036618 w 9005455"/>
              <a:gd name="connsiteY43" fmla="*/ 3325091 h 4946073"/>
              <a:gd name="connsiteX44" fmla="*/ 2092037 w 9005455"/>
              <a:gd name="connsiteY44" fmla="*/ 3366654 h 4946073"/>
              <a:gd name="connsiteX45" fmla="*/ 2119746 w 9005455"/>
              <a:gd name="connsiteY45" fmla="*/ 3394364 h 4946073"/>
              <a:gd name="connsiteX46" fmla="*/ 2175164 w 9005455"/>
              <a:gd name="connsiteY46" fmla="*/ 3435927 h 4946073"/>
              <a:gd name="connsiteX47" fmla="*/ 2202873 w 9005455"/>
              <a:gd name="connsiteY47" fmla="*/ 3477491 h 4946073"/>
              <a:gd name="connsiteX48" fmla="*/ 2216727 w 9005455"/>
              <a:gd name="connsiteY48" fmla="*/ 3519054 h 4946073"/>
              <a:gd name="connsiteX49" fmla="*/ 2244437 w 9005455"/>
              <a:gd name="connsiteY49" fmla="*/ 3546764 h 4946073"/>
              <a:gd name="connsiteX50" fmla="*/ 2327564 w 9005455"/>
              <a:gd name="connsiteY50" fmla="*/ 3629891 h 4946073"/>
              <a:gd name="connsiteX51" fmla="*/ 2341418 w 9005455"/>
              <a:gd name="connsiteY51" fmla="*/ 3671454 h 4946073"/>
              <a:gd name="connsiteX52" fmla="*/ 2396837 w 9005455"/>
              <a:gd name="connsiteY52" fmla="*/ 3726873 h 4946073"/>
              <a:gd name="connsiteX53" fmla="*/ 2466109 w 9005455"/>
              <a:gd name="connsiteY53" fmla="*/ 3796145 h 4946073"/>
              <a:gd name="connsiteX54" fmla="*/ 2549237 w 9005455"/>
              <a:gd name="connsiteY54" fmla="*/ 3823854 h 4946073"/>
              <a:gd name="connsiteX55" fmla="*/ 2590800 w 9005455"/>
              <a:gd name="connsiteY55" fmla="*/ 3893127 h 4946073"/>
              <a:gd name="connsiteX56" fmla="*/ 2618509 w 9005455"/>
              <a:gd name="connsiteY56" fmla="*/ 3934691 h 4946073"/>
              <a:gd name="connsiteX57" fmla="*/ 2646218 w 9005455"/>
              <a:gd name="connsiteY57" fmla="*/ 4031673 h 4946073"/>
              <a:gd name="connsiteX58" fmla="*/ 2660073 w 9005455"/>
              <a:gd name="connsiteY58" fmla="*/ 4073236 h 4946073"/>
              <a:gd name="connsiteX59" fmla="*/ 2687782 w 9005455"/>
              <a:gd name="connsiteY59" fmla="*/ 4197927 h 4946073"/>
              <a:gd name="connsiteX60" fmla="*/ 2715491 w 9005455"/>
              <a:gd name="connsiteY60" fmla="*/ 4281054 h 4946073"/>
              <a:gd name="connsiteX61" fmla="*/ 2729346 w 9005455"/>
              <a:gd name="connsiteY61" fmla="*/ 4336473 h 4946073"/>
              <a:gd name="connsiteX62" fmla="*/ 2757055 w 9005455"/>
              <a:gd name="connsiteY62" fmla="*/ 4419600 h 4946073"/>
              <a:gd name="connsiteX63" fmla="*/ 2784764 w 9005455"/>
              <a:gd name="connsiteY63" fmla="*/ 4572000 h 4946073"/>
              <a:gd name="connsiteX64" fmla="*/ 2812473 w 9005455"/>
              <a:gd name="connsiteY64" fmla="*/ 4655127 h 4946073"/>
              <a:gd name="connsiteX65" fmla="*/ 2840182 w 9005455"/>
              <a:gd name="connsiteY65" fmla="*/ 4696691 h 4946073"/>
              <a:gd name="connsiteX66" fmla="*/ 2867891 w 9005455"/>
              <a:gd name="connsiteY66" fmla="*/ 4779818 h 4946073"/>
              <a:gd name="connsiteX67" fmla="*/ 2881746 w 9005455"/>
              <a:gd name="connsiteY67" fmla="*/ 4821382 h 4946073"/>
              <a:gd name="connsiteX68" fmla="*/ 2951018 w 9005455"/>
              <a:gd name="connsiteY68" fmla="*/ 4890654 h 4946073"/>
              <a:gd name="connsiteX69" fmla="*/ 2978727 w 9005455"/>
              <a:gd name="connsiteY69" fmla="*/ 4918364 h 4946073"/>
              <a:gd name="connsiteX70" fmla="*/ 3061855 w 9005455"/>
              <a:gd name="connsiteY70" fmla="*/ 4946073 h 4946073"/>
              <a:gd name="connsiteX71" fmla="*/ 3283527 w 9005455"/>
              <a:gd name="connsiteY71" fmla="*/ 4932218 h 4946073"/>
              <a:gd name="connsiteX72" fmla="*/ 3560618 w 9005455"/>
              <a:gd name="connsiteY72" fmla="*/ 4904509 h 4946073"/>
              <a:gd name="connsiteX73" fmla="*/ 3616037 w 9005455"/>
              <a:gd name="connsiteY73" fmla="*/ 4890654 h 4946073"/>
              <a:gd name="connsiteX74" fmla="*/ 3685309 w 9005455"/>
              <a:gd name="connsiteY74" fmla="*/ 4876800 h 4946073"/>
              <a:gd name="connsiteX75" fmla="*/ 3726873 w 9005455"/>
              <a:gd name="connsiteY75" fmla="*/ 4862945 h 4946073"/>
              <a:gd name="connsiteX76" fmla="*/ 3920837 w 9005455"/>
              <a:gd name="connsiteY76" fmla="*/ 4807527 h 4946073"/>
              <a:gd name="connsiteX77" fmla="*/ 4003964 w 9005455"/>
              <a:gd name="connsiteY77" fmla="*/ 4779818 h 4946073"/>
              <a:gd name="connsiteX78" fmla="*/ 4045527 w 9005455"/>
              <a:gd name="connsiteY78" fmla="*/ 4765964 h 4946073"/>
              <a:gd name="connsiteX79" fmla="*/ 4073237 w 9005455"/>
              <a:gd name="connsiteY79" fmla="*/ 4738254 h 4946073"/>
              <a:gd name="connsiteX80" fmla="*/ 4184073 w 9005455"/>
              <a:gd name="connsiteY80" fmla="*/ 4710545 h 4946073"/>
              <a:gd name="connsiteX81" fmla="*/ 4239491 w 9005455"/>
              <a:gd name="connsiteY81" fmla="*/ 4682836 h 4946073"/>
              <a:gd name="connsiteX82" fmla="*/ 4364182 w 9005455"/>
              <a:gd name="connsiteY82" fmla="*/ 4641273 h 4946073"/>
              <a:gd name="connsiteX83" fmla="*/ 4447309 w 9005455"/>
              <a:gd name="connsiteY83" fmla="*/ 4613564 h 4946073"/>
              <a:gd name="connsiteX84" fmla="*/ 4488873 w 9005455"/>
              <a:gd name="connsiteY84" fmla="*/ 4599709 h 4946073"/>
              <a:gd name="connsiteX85" fmla="*/ 4544291 w 9005455"/>
              <a:gd name="connsiteY85" fmla="*/ 4585854 h 4946073"/>
              <a:gd name="connsiteX86" fmla="*/ 4765964 w 9005455"/>
              <a:gd name="connsiteY86" fmla="*/ 4544291 h 4946073"/>
              <a:gd name="connsiteX87" fmla="*/ 5929746 w 9005455"/>
              <a:gd name="connsiteY87" fmla="*/ 4558145 h 4946073"/>
              <a:gd name="connsiteX88" fmla="*/ 6068291 w 9005455"/>
              <a:gd name="connsiteY88" fmla="*/ 4572000 h 4946073"/>
              <a:gd name="connsiteX89" fmla="*/ 6262255 w 9005455"/>
              <a:gd name="connsiteY89" fmla="*/ 4585854 h 4946073"/>
              <a:gd name="connsiteX90" fmla="*/ 6331527 w 9005455"/>
              <a:gd name="connsiteY90" fmla="*/ 4599709 h 4946073"/>
              <a:gd name="connsiteX91" fmla="*/ 6373091 w 9005455"/>
              <a:gd name="connsiteY91" fmla="*/ 4613564 h 4946073"/>
              <a:gd name="connsiteX92" fmla="*/ 6525491 w 9005455"/>
              <a:gd name="connsiteY92" fmla="*/ 4627418 h 4946073"/>
              <a:gd name="connsiteX93" fmla="*/ 6664037 w 9005455"/>
              <a:gd name="connsiteY93" fmla="*/ 4655127 h 4946073"/>
              <a:gd name="connsiteX94" fmla="*/ 6705600 w 9005455"/>
              <a:gd name="connsiteY94" fmla="*/ 4668982 h 4946073"/>
              <a:gd name="connsiteX95" fmla="*/ 6844146 w 9005455"/>
              <a:gd name="connsiteY95" fmla="*/ 4696691 h 4946073"/>
              <a:gd name="connsiteX96" fmla="*/ 6927273 w 9005455"/>
              <a:gd name="connsiteY96" fmla="*/ 4724400 h 4946073"/>
              <a:gd name="connsiteX97" fmla="*/ 7051964 w 9005455"/>
              <a:gd name="connsiteY97" fmla="*/ 4752109 h 4946073"/>
              <a:gd name="connsiteX98" fmla="*/ 7093527 w 9005455"/>
              <a:gd name="connsiteY98" fmla="*/ 4765964 h 4946073"/>
              <a:gd name="connsiteX99" fmla="*/ 7148946 w 9005455"/>
              <a:gd name="connsiteY99" fmla="*/ 4779818 h 4946073"/>
              <a:gd name="connsiteX100" fmla="*/ 7190509 w 9005455"/>
              <a:gd name="connsiteY100" fmla="*/ 4793673 h 4946073"/>
              <a:gd name="connsiteX101" fmla="*/ 7259782 w 9005455"/>
              <a:gd name="connsiteY101" fmla="*/ 4807527 h 4946073"/>
              <a:gd name="connsiteX102" fmla="*/ 7301346 w 9005455"/>
              <a:gd name="connsiteY102" fmla="*/ 4821382 h 4946073"/>
              <a:gd name="connsiteX103" fmla="*/ 7356764 w 9005455"/>
              <a:gd name="connsiteY103" fmla="*/ 4835236 h 4946073"/>
              <a:gd name="connsiteX104" fmla="*/ 7398327 w 9005455"/>
              <a:gd name="connsiteY104" fmla="*/ 4849091 h 4946073"/>
              <a:gd name="connsiteX105" fmla="*/ 7481455 w 9005455"/>
              <a:gd name="connsiteY105" fmla="*/ 4862945 h 4946073"/>
              <a:gd name="connsiteX106" fmla="*/ 7523018 w 9005455"/>
              <a:gd name="connsiteY106" fmla="*/ 4876800 h 4946073"/>
              <a:gd name="connsiteX107" fmla="*/ 7966364 w 9005455"/>
              <a:gd name="connsiteY107" fmla="*/ 4918364 h 4946073"/>
              <a:gd name="connsiteX108" fmla="*/ 8659091 w 9005455"/>
              <a:gd name="connsiteY108" fmla="*/ 4904509 h 4946073"/>
              <a:gd name="connsiteX109" fmla="*/ 8700655 w 9005455"/>
              <a:gd name="connsiteY109" fmla="*/ 4890654 h 4946073"/>
              <a:gd name="connsiteX110" fmla="*/ 8825346 w 9005455"/>
              <a:gd name="connsiteY110" fmla="*/ 4876800 h 4946073"/>
              <a:gd name="connsiteX111" fmla="*/ 8908473 w 9005455"/>
              <a:gd name="connsiteY111" fmla="*/ 4862945 h 4946073"/>
              <a:gd name="connsiteX112" fmla="*/ 8950037 w 9005455"/>
              <a:gd name="connsiteY112" fmla="*/ 4849091 h 4946073"/>
              <a:gd name="connsiteX113" fmla="*/ 9005455 w 9005455"/>
              <a:gd name="connsiteY113" fmla="*/ 4849091 h 4946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9005455" h="4946073">
                <a:moveTo>
                  <a:pt x="0" y="0"/>
                </a:moveTo>
                <a:lnTo>
                  <a:pt x="346364" y="13854"/>
                </a:lnTo>
                <a:cubicBezTo>
                  <a:pt x="484895" y="18891"/>
                  <a:pt x="623857" y="16197"/>
                  <a:pt x="762000" y="27709"/>
                </a:cubicBezTo>
                <a:cubicBezTo>
                  <a:pt x="791107" y="30135"/>
                  <a:pt x="817418" y="46182"/>
                  <a:pt x="845127" y="55418"/>
                </a:cubicBezTo>
                <a:cubicBezTo>
                  <a:pt x="858982" y="60036"/>
                  <a:pt x="874540" y="61172"/>
                  <a:pt x="886691" y="69273"/>
                </a:cubicBezTo>
                <a:lnTo>
                  <a:pt x="1011382" y="152400"/>
                </a:lnTo>
                <a:lnTo>
                  <a:pt x="1052946" y="180109"/>
                </a:lnTo>
                <a:lnTo>
                  <a:pt x="1094509" y="207818"/>
                </a:lnTo>
                <a:cubicBezTo>
                  <a:pt x="1112982" y="235527"/>
                  <a:pt x="1126378" y="267397"/>
                  <a:pt x="1149927" y="290945"/>
                </a:cubicBezTo>
                <a:cubicBezTo>
                  <a:pt x="1189411" y="330428"/>
                  <a:pt x="1170391" y="307785"/>
                  <a:pt x="1205346" y="360218"/>
                </a:cubicBezTo>
                <a:cubicBezTo>
                  <a:pt x="1209964" y="374073"/>
                  <a:pt x="1212108" y="389016"/>
                  <a:pt x="1219200" y="401782"/>
                </a:cubicBezTo>
                <a:cubicBezTo>
                  <a:pt x="1235373" y="430893"/>
                  <a:pt x="1264087" y="453316"/>
                  <a:pt x="1274618" y="484909"/>
                </a:cubicBezTo>
                <a:cubicBezTo>
                  <a:pt x="1308858" y="587629"/>
                  <a:pt x="1289264" y="541912"/>
                  <a:pt x="1330037" y="623454"/>
                </a:cubicBezTo>
                <a:cubicBezTo>
                  <a:pt x="1334655" y="641927"/>
                  <a:pt x="1339760" y="660285"/>
                  <a:pt x="1343891" y="678873"/>
                </a:cubicBezTo>
                <a:cubicBezTo>
                  <a:pt x="1348999" y="701860"/>
                  <a:pt x="1352035" y="725300"/>
                  <a:pt x="1357746" y="748145"/>
                </a:cubicBezTo>
                <a:cubicBezTo>
                  <a:pt x="1361288" y="762313"/>
                  <a:pt x="1367757" y="775620"/>
                  <a:pt x="1371600" y="789709"/>
                </a:cubicBezTo>
                <a:cubicBezTo>
                  <a:pt x="1381620" y="826450"/>
                  <a:pt x="1390073" y="863600"/>
                  <a:pt x="1399309" y="900545"/>
                </a:cubicBezTo>
                <a:cubicBezTo>
                  <a:pt x="1403927" y="919018"/>
                  <a:pt x="1407143" y="937900"/>
                  <a:pt x="1413164" y="955964"/>
                </a:cubicBezTo>
                <a:lnTo>
                  <a:pt x="1440873" y="1039091"/>
                </a:lnTo>
                <a:cubicBezTo>
                  <a:pt x="1445491" y="1071418"/>
                  <a:pt x="1452315" y="1103507"/>
                  <a:pt x="1454727" y="1136073"/>
                </a:cubicBezTo>
                <a:cubicBezTo>
                  <a:pt x="1461559" y="1228299"/>
                  <a:pt x="1460570" y="1321033"/>
                  <a:pt x="1468582" y="1413164"/>
                </a:cubicBezTo>
                <a:cubicBezTo>
                  <a:pt x="1469847" y="1427713"/>
                  <a:pt x="1478425" y="1440685"/>
                  <a:pt x="1482437" y="1454727"/>
                </a:cubicBezTo>
                <a:cubicBezTo>
                  <a:pt x="1488358" y="1475449"/>
                  <a:pt x="1499071" y="1529559"/>
                  <a:pt x="1510146" y="1551709"/>
                </a:cubicBezTo>
                <a:cubicBezTo>
                  <a:pt x="1517593" y="1566602"/>
                  <a:pt x="1528619" y="1579418"/>
                  <a:pt x="1537855" y="1593273"/>
                </a:cubicBezTo>
                <a:cubicBezTo>
                  <a:pt x="1542473" y="1607127"/>
                  <a:pt x="1545178" y="1621774"/>
                  <a:pt x="1551709" y="1634836"/>
                </a:cubicBezTo>
                <a:cubicBezTo>
                  <a:pt x="1559156" y="1649729"/>
                  <a:pt x="1572655" y="1661184"/>
                  <a:pt x="1579418" y="1676400"/>
                </a:cubicBezTo>
                <a:cubicBezTo>
                  <a:pt x="1591280" y="1703090"/>
                  <a:pt x="1607127" y="1759527"/>
                  <a:pt x="1607127" y="1759527"/>
                </a:cubicBezTo>
                <a:cubicBezTo>
                  <a:pt x="1611745" y="1828800"/>
                  <a:pt x="1612002" y="1898502"/>
                  <a:pt x="1620982" y="1967345"/>
                </a:cubicBezTo>
                <a:cubicBezTo>
                  <a:pt x="1625908" y="2005108"/>
                  <a:pt x="1642430" y="2040617"/>
                  <a:pt x="1648691" y="2078182"/>
                </a:cubicBezTo>
                <a:cubicBezTo>
                  <a:pt x="1653309" y="2105891"/>
                  <a:pt x="1657521" y="2133671"/>
                  <a:pt x="1662546" y="2161309"/>
                </a:cubicBezTo>
                <a:cubicBezTo>
                  <a:pt x="1666758" y="2184477"/>
                  <a:pt x="1670204" y="2207863"/>
                  <a:pt x="1676400" y="2230582"/>
                </a:cubicBezTo>
                <a:cubicBezTo>
                  <a:pt x="1684085" y="2258761"/>
                  <a:pt x="1704109" y="2313709"/>
                  <a:pt x="1704109" y="2313709"/>
                </a:cubicBezTo>
                <a:cubicBezTo>
                  <a:pt x="1708727" y="2350654"/>
                  <a:pt x="1713852" y="2387540"/>
                  <a:pt x="1717964" y="2424545"/>
                </a:cubicBezTo>
                <a:cubicBezTo>
                  <a:pt x="1727520" y="2510552"/>
                  <a:pt x="1730564" y="2576974"/>
                  <a:pt x="1745673" y="2660073"/>
                </a:cubicBezTo>
                <a:cubicBezTo>
                  <a:pt x="1749079" y="2678807"/>
                  <a:pt x="1755537" y="2696873"/>
                  <a:pt x="1759527" y="2715491"/>
                </a:cubicBezTo>
                <a:cubicBezTo>
                  <a:pt x="1769395" y="2761542"/>
                  <a:pt x="1775815" y="2808346"/>
                  <a:pt x="1787237" y="2854036"/>
                </a:cubicBezTo>
                <a:cubicBezTo>
                  <a:pt x="1791855" y="2872509"/>
                  <a:pt x="1793590" y="2891952"/>
                  <a:pt x="1801091" y="2909454"/>
                </a:cubicBezTo>
                <a:cubicBezTo>
                  <a:pt x="1807650" y="2924759"/>
                  <a:pt x="1821353" y="2936125"/>
                  <a:pt x="1828800" y="2951018"/>
                </a:cubicBezTo>
                <a:cubicBezTo>
                  <a:pt x="1839875" y="2973168"/>
                  <a:pt x="1850588" y="3027278"/>
                  <a:pt x="1856509" y="3048000"/>
                </a:cubicBezTo>
                <a:cubicBezTo>
                  <a:pt x="1860521" y="3062042"/>
                  <a:pt x="1863833" y="3076502"/>
                  <a:pt x="1870364" y="3089564"/>
                </a:cubicBezTo>
                <a:cubicBezTo>
                  <a:pt x="1877811" y="3104457"/>
                  <a:pt x="1888837" y="3117273"/>
                  <a:pt x="1898073" y="3131127"/>
                </a:cubicBezTo>
                <a:cubicBezTo>
                  <a:pt x="1907309" y="3158836"/>
                  <a:pt x="1905129" y="3193601"/>
                  <a:pt x="1925782" y="3214254"/>
                </a:cubicBezTo>
                <a:lnTo>
                  <a:pt x="1995055" y="3283527"/>
                </a:lnTo>
                <a:cubicBezTo>
                  <a:pt x="2008909" y="3297382"/>
                  <a:pt x="2020943" y="3313335"/>
                  <a:pt x="2036618" y="3325091"/>
                </a:cubicBezTo>
                <a:cubicBezTo>
                  <a:pt x="2055091" y="3338945"/>
                  <a:pt x="2074298" y="3351872"/>
                  <a:pt x="2092037" y="3366654"/>
                </a:cubicBezTo>
                <a:cubicBezTo>
                  <a:pt x="2102072" y="3375016"/>
                  <a:pt x="2109711" y="3386002"/>
                  <a:pt x="2119746" y="3394364"/>
                </a:cubicBezTo>
                <a:cubicBezTo>
                  <a:pt x="2137485" y="3409146"/>
                  <a:pt x="2156691" y="3422073"/>
                  <a:pt x="2175164" y="3435927"/>
                </a:cubicBezTo>
                <a:cubicBezTo>
                  <a:pt x="2184400" y="3449782"/>
                  <a:pt x="2195426" y="3462598"/>
                  <a:pt x="2202873" y="3477491"/>
                </a:cubicBezTo>
                <a:cubicBezTo>
                  <a:pt x="2209404" y="3490553"/>
                  <a:pt x="2209213" y="3506531"/>
                  <a:pt x="2216727" y="3519054"/>
                </a:cubicBezTo>
                <a:cubicBezTo>
                  <a:pt x="2223448" y="3530255"/>
                  <a:pt x="2236075" y="3536729"/>
                  <a:pt x="2244437" y="3546764"/>
                </a:cubicBezTo>
                <a:cubicBezTo>
                  <a:pt x="2308880" y="3624096"/>
                  <a:pt x="2257493" y="3583177"/>
                  <a:pt x="2327564" y="3629891"/>
                </a:cubicBezTo>
                <a:cubicBezTo>
                  <a:pt x="2332182" y="3643745"/>
                  <a:pt x="2332930" y="3659570"/>
                  <a:pt x="2341418" y="3671454"/>
                </a:cubicBezTo>
                <a:cubicBezTo>
                  <a:pt x="2356603" y="3692713"/>
                  <a:pt x="2382345" y="3705136"/>
                  <a:pt x="2396837" y="3726873"/>
                </a:cubicBezTo>
                <a:cubicBezTo>
                  <a:pt x="2422115" y="3764789"/>
                  <a:pt x="2422359" y="3776701"/>
                  <a:pt x="2466109" y="3796145"/>
                </a:cubicBezTo>
                <a:cubicBezTo>
                  <a:pt x="2492800" y="3808008"/>
                  <a:pt x="2549237" y="3823854"/>
                  <a:pt x="2549237" y="3823854"/>
                </a:cubicBezTo>
                <a:cubicBezTo>
                  <a:pt x="2603360" y="3877979"/>
                  <a:pt x="2554830" y="3821186"/>
                  <a:pt x="2590800" y="3893127"/>
                </a:cubicBezTo>
                <a:cubicBezTo>
                  <a:pt x="2598247" y="3908020"/>
                  <a:pt x="2611062" y="3919798"/>
                  <a:pt x="2618509" y="3934691"/>
                </a:cubicBezTo>
                <a:cubicBezTo>
                  <a:pt x="2629585" y="3956844"/>
                  <a:pt x="2640297" y="4010948"/>
                  <a:pt x="2646218" y="4031673"/>
                </a:cubicBezTo>
                <a:cubicBezTo>
                  <a:pt x="2650230" y="4045715"/>
                  <a:pt x="2656531" y="4059068"/>
                  <a:pt x="2660073" y="4073236"/>
                </a:cubicBezTo>
                <a:cubicBezTo>
                  <a:pt x="2679855" y="4152363"/>
                  <a:pt x="2666442" y="4126793"/>
                  <a:pt x="2687782" y="4197927"/>
                </a:cubicBezTo>
                <a:cubicBezTo>
                  <a:pt x="2696175" y="4225903"/>
                  <a:pt x="2708407" y="4252718"/>
                  <a:pt x="2715491" y="4281054"/>
                </a:cubicBezTo>
                <a:cubicBezTo>
                  <a:pt x="2720109" y="4299527"/>
                  <a:pt x="2723874" y="4318235"/>
                  <a:pt x="2729346" y="4336473"/>
                </a:cubicBezTo>
                <a:cubicBezTo>
                  <a:pt x="2737739" y="4364449"/>
                  <a:pt x="2757055" y="4419600"/>
                  <a:pt x="2757055" y="4419600"/>
                </a:cubicBezTo>
                <a:cubicBezTo>
                  <a:pt x="2761583" y="4446767"/>
                  <a:pt x="2776463" y="4541563"/>
                  <a:pt x="2784764" y="4572000"/>
                </a:cubicBezTo>
                <a:cubicBezTo>
                  <a:pt x="2792449" y="4600179"/>
                  <a:pt x="2796272" y="4630825"/>
                  <a:pt x="2812473" y="4655127"/>
                </a:cubicBezTo>
                <a:cubicBezTo>
                  <a:pt x="2821709" y="4668982"/>
                  <a:pt x="2833419" y="4681475"/>
                  <a:pt x="2840182" y="4696691"/>
                </a:cubicBezTo>
                <a:cubicBezTo>
                  <a:pt x="2852044" y="4723381"/>
                  <a:pt x="2858655" y="4752109"/>
                  <a:pt x="2867891" y="4779818"/>
                </a:cubicBezTo>
                <a:cubicBezTo>
                  <a:pt x="2872509" y="4793673"/>
                  <a:pt x="2873645" y="4809231"/>
                  <a:pt x="2881746" y="4821382"/>
                </a:cubicBezTo>
                <a:cubicBezTo>
                  <a:pt x="2929249" y="4892635"/>
                  <a:pt x="2885043" y="4837873"/>
                  <a:pt x="2951018" y="4890654"/>
                </a:cubicBezTo>
                <a:cubicBezTo>
                  <a:pt x="2961218" y="4898814"/>
                  <a:pt x="2967044" y="4912522"/>
                  <a:pt x="2978727" y="4918364"/>
                </a:cubicBezTo>
                <a:cubicBezTo>
                  <a:pt x="3004852" y="4931426"/>
                  <a:pt x="3061855" y="4946073"/>
                  <a:pt x="3061855" y="4946073"/>
                </a:cubicBezTo>
                <a:lnTo>
                  <a:pt x="3283527" y="4932218"/>
                </a:lnTo>
                <a:cubicBezTo>
                  <a:pt x="3381528" y="4925459"/>
                  <a:pt x="3466215" y="4921674"/>
                  <a:pt x="3560618" y="4904509"/>
                </a:cubicBezTo>
                <a:cubicBezTo>
                  <a:pt x="3579352" y="4901103"/>
                  <a:pt x="3597449" y="4894785"/>
                  <a:pt x="3616037" y="4890654"/>
                </a:cubicBezTo>
                <a:cubicBezTo>
                  <a:pt x="3639024" y="4885546"/>
                  <a:pt x="3662464" y="4882511"/>
                  <a:pt x="3685309" y="4876800"/>
                </a:cubicBezTo>
                <a:cubicBezTo>
                  <a:pt x="3699477" y="4873258"/>
                  <a:pt x="3712783" y="4866788"/>
                  <a:pt x="3726873" y="4862945"/>
                </a:cubicBezTo>
                <a:cubicBezTo>
                  <a:pt x="3918250" y="4810751"/>
                  <a:pt x="3761541" y="4860625"/>
                  <a:pt x="3920837" y="4807527"/>
                </a:cubicBezTo>
                <a:lnTo>
                  <a:pt x="4003964" y="4779818"/>
                </a:lnTo>
                <a:lnTo>
                  <a:pt x="4045527" y="4765964"/>
                </a:lnTo>
                <a:cubicBezTo>
                  <a:pt x="4054764" y="4756727"/>
                  <a:pt x="4062036" y="4744975"/>
                  <a:pt x="4073237" y="4738254"/>
                </a:cubicBezTo>
                <a:cubicBezTo>
                  <a:pt x="4094536" y="4725475"/>
                  <a:pt x="4169178" y="4713524"/>
                  <a:pt x="4184073" y="4710545"/>
                </a:cubicBezTo>
                <a:cubicBezTo>
                  <a:pt x="4202546" y="4701309"/>
                  <a:pt x="4220315" y="4690506"/>
                  <a:pt x="4239491" y="4682836"/>
                </a:cubicBezTo>
                <a:cubicBezTo>
                  <a:pt x="4239522" y="4682824"/>
                  <a:pt x="4343385" y="4648205"/>
                  <a:pt x="4364182" y="4641273"/>
                </a:cubicBezTo>
                <a:lnTo>
                  <a:pt x="4447309" y="4613564"/>
                </a:lnTo>
                <a:cubicBezTo>
                  <a:pt x="4461164" y="4608946"/>
                  <a:pt x="4474705" y="4603251"/>
                  <a:pt x="4488873" y="4599709"/>
                </a:cubicBezTo>
                <a:cubicBezTo>
                  <a:pt x="4507346" y="4595091"/>
                  <a:pt x="4525672" y="4589844"/>
                  <a:pt x="4544291" y="4585854"/>
                </a:cubicBezTo>
                <a:cubicBezTo>
                  <a:pt x="4660553" y="4560941"/>
                  <a:pt x="4666103" y="4560934"/>
                  <a:pt x="4765964" y="4544291"/>
                </a:cubicBezTo>
                <a:lnTo>
                  <a:pt x="5929746" y="4558145"/>
                </a:lnTo>
                <a:cubicBezTo>
                  <a:pt x="5976148" y="4559132"/>
                  <a:pt x="6022039" y="4568146"/>
                  <a:pt x="6068291" y="4572000"/>
                </a:cubicBezTo>
                <a:cubicBezTo>
                  <a:pt x="6132886" y="4577383"/>
                  <a:pt x="6197600" y="4581236"/>
                  <a:pt x="6262255" y="4585854"/>
                </a:cubicBezTo>
                <a:cubicBezTo>
                  <a:pt x="6285346" y="4590472"/>
                  <a:pt x="6308682" y="4593998"/>
                  <a:pt x="6331527" y="4599709"/>
                </a:cubicBezTo>
                <a:cubicBezTo>
                  <a:pt x="6345695" y="4603251"/>
                  <a:pt x="6358634" y="4611499"/>
                  <a:pt x="6373091" y="4613564"/>
                </a:cubicBezTo>
                <a:cubicBezTo>
                  <a:pt x="6423588" y="4620778"/>
                  <a:pt x="6474691" y="4622800"/>
                  <a:pt x="6525491" y="4627418"/>
                </a:cubicBezTo>
                <a:cubicBezTo>
                  <a:pt x="6571673" y="4636654"/>
                  <a:pt x="6618147" y="4644537"/>
                  <a:pt x="6664037" y="4655127"/>
                </a:cubicBezTo>
                <a:cubicBezTo>
                  <a:pt x="6678267" y="4658411"/>
                  <a:pt x="6691370" y="4665698"/>
                  <a:pt x="6705600" y="4668982"/>
                </a:cubicBezTo>
                <a:cubicBezTo>
                  <a:pt x="6751490" y="4679572"/>
                  <a:pt x="6799466" y="4681798"/>
                  <a:pt x="6844146" y="4696691"/>
                </a:cubicBezTo>
                <a:cubicBezTo>
                  <a:pt x="6871855" y="4705927"/>
                  <a:pt x="6898632" y="4718672"/>
                  <a:pt x="6927273" y="4724400"/>
                </a:cubicBezTo>
                <a:cubicBezTo>
                  <a:pt x="6974896" y="4733924"/>
                  <a:pt x="7006305" y="4739063"/>
                  <a:pt x="7051964" y="4752109"/>
                </a:cubicBezTo>
                <a:cubicBezTo>
                  <a:pt x="7066006" y="4756121"/>
                  <a:pt x="7079485" y="4761952"/>
                  <a:pt x="7093527" y="4765964"/>
                </a:cubicBezTo>
                <a:cubicBezTo>
                  <a:pt x="7111836" y="4771195"/>
                  <a:pt x="7130637" y="4774587"/>
                  <a:pt x="7148946" y="4779818"/>
                </a:cubicBezTo>
                <a:cubicBezTo>
                  <a:pt x="7162988" y="4783830"/>
                  <a:pt x="7176341" y="4790131"/>
                  <a:pt x="7190509" y="4793673"/>
                </a:cubicBezTo>
                <a:cubicBezTo>
                  <a:pt x="7213354" y="4799384"/>
                  <a:pt x="7236937" y="4801816"/>
                  <a:pt x="7259782" y="4807527"/>
                </a:cubicBezTo>
                <a:cubicBezTo>
                  <a:pt x="7273950" y="4811069"/>
                  <a:pt x="7287304" y="4817370"/>
                  <a:pt x="7301346" y="4821382"/>
                </a:cubicBezTo>
                <a:cubicBezTo>
                  <a:pt x="7319655" y="4826613"/>
                  <a:pt x="7338455" y="4830005"/>
                  <a:pt x="7356764" y="4835236"/>
                </a:cubicBezTo>
                <a:cubicBezTo>
                  <a:pt x="7370806" y="4839248"/>
                  <a:pt x="7384071" y="4845923"/>
                  <a:pt x="7398327" y="4849091"/>
                </a:cubicBezTo>
                <a:cubicBezTo>
                  <a:pt x="7425750" y="4855185"/>
                  <a:pt x="7453746" y="4858327"/>
                  <a:pt x="7481455" y="4862945"/>
                </a:cubicBezTo>
                <a:cubicBezTo>
                  <a:pt x="7495309" y="4867563"/>
                  <a:pt x="7508698" y="4873936"/>
                  <a:pt x="7523018" y="4876800"/>
                </a:cubicBezTo>
                <a:cubicBezTo>
                  <a:pt x="7723272" y="4916851"/>
                  <a:pt x="7727350" y="4906413"/>
                  <a:pt x="7966364" y="4918364"/>
                </a:cubicBezTo>
                <a:lnTo>
                  <a:pt x="8659091" y="4904509"/>
                </a:lnTo>
                <a:cubicBezTo>
                  <a:pt x="8673685" y="4903958"/>
                  <a:pt x="8686250" y="4893055"/>
                  <a:pt x="8700655" y="4890654"/>
                </a:cubicBezTo>
                <a:cubicBezTo>
                  <a:pt x="8741905" y="4883779"/>
                  <a:pt x="8783893" y="4882327"/>
                  <a:pt x="8825346" y="4876800"/>
                </a:cubicBezTo>
                <a:cubicBezTo>
                  <a:pt x="8853191" y="4873087"/>
                  <a:pt x="8881051" y="4869039"/>
                  <a:pt x="8908473" y="4862945"/>
                </a:cubicBezTo>
                <a:cubicBezTo>
                  <a:pt x="8922729" y="4859777"/>
                  <a:pt x="8935580" y="4851156"/>
                  <a:pt x="8950037" y="4849091"/>
                </a:cubicBezTo>
                <a:cubicBezTo>
                  <a:pt x="8968324" y="4846479"/>
                  <a:pt x="8986982" y="4849091"/>
                  <a:pt x="9005455" y="4849091"/>
                </a:cubicBezTo>
              </a:path>
            </a:pathLst>
          </a:custGeom>
          <a:ln w="730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7" name="TextBox 66"/>
          <p:cNvSpPr txBox="1"/>
          <p:nvPr/>
        </p:nvSpPr>
        <p:spPr>
          <a:xfrm>
            <a:off x="500034" y="2714621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B2 </a:t>
            </a:r>
            <a:r>
              <a:rPr lang="en-CA" dirty="0" err="1" smtClean="0"/>
              <a:t>Ab</a:t>
            </a:r>
            <a:endParaRPr lang="en-CA" dirty="0"/>
          </a:p>
        </p:txBody>
      </p:sp>
      <p:sp>
        <p:nvSpPr>
          <p:cNvPr id="68" name="TextBox 67"/>
          <p:cNvSpPr txBox="1"/>
          <p:nvPr/>
        </p:nvSpPr>
        <p:spPr>
          <a:xfrm>
            <a:off x="2071670" y="250030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qPCR</a:t>
            </a:r>
            <a:endParaRPr lang="en-CA" dirty="0"/>
          </a:p>
        </p:txBody>
      </p:sp>
      <p:sp>
        <p:nvSpPr>
          <p:cNvPr id="69" name="TextBox 68"/>
          <p:cNvSpPr txBox="1"/>
          <p:nvPr/>
        </p:nvSpPr>
        <p:spPr>
          <a:xfrm>
            <a:off x="2714612" y="2928934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2D gel</a:t>
            </a:r>
            <a:endParaRPr lang="en-CA" dirty="0"/>
          </a:p>
        </p:txBody>
      </p:sp>
      <p:pic>
        <p:nvPicPr>
          <p:cNvPr id="1026" name="Picture 2" descr="C:\Program Files (x86)\Microsoft Expression\Web 2\MEDIA\CAGCAT10\j024071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14422"/>
            <a:ext cx="653454" cy="1025610"/>
          </a:xfrm>
          <a:prstGeom prst="rect">
            <a:avLst/>
          </a:prstGeom>
          <a:noFill/>
        </p:spPr>
      </p:pic>
      <p:pic>
        <p:nvPicPr>
          <p:cNvPr id="72" name="Picture 2" descr="C:\Program Files (x86)\Microsoft Expression\Web 2\MEDIA\CAGCAT10\j024071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928802"/>
            <a:ext cx="653454" cy="1025610"/>
          </a:xfrm>
          <a:prstGeom prst="rect">
            <a:avLst/>
          </a:prstGeom>
          <a:noFill/>
        </p:spPr>
      </p:pic>
      <p:pic>
        <p:nvPicPr>
          <p:cNvPr id="73" name="Picture 2" descr="C:\Program Files (x86)\Microsoft Expression\Web 2\MEDIA\CAGCAT10\j024071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428604"/>
            <a:ext cx="653454" cy="1025610"/>
          </a:xfrm>
          <a:prstGeom prst="rect">
            <a:avLst/>
          </a:prstGeom>
          <a:noFill/>
        </p:spPr>
      </p:pic>
      <p:pic>
        <p:nvPicPr>
          <p:cNvPr id="74" name="Picture 2" descr="C:\Program Files (x86)\Microsoft Expression\Web 2\MEDIA\CAGCAT10\j024071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428604"/>
            <a:ext cx="653454" cy="1025610"/>
          </a:xfrm>
          <a:prstGeom prst="rect">
            <a:avLst/>
          </a:prstGeom>
          <a:noFill/>
        </p:spPr>
      </p:pic>
      <p:pic>
        <p:nvPicPr>
          <p:cNvPr id="75" name="Picture 2" descr="C:\Program Files (x86)\Microsoft Expression\Web 2\MEDIA\CAGCAT10\j024071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357166"/>
            <a:ext cx="571504" cy="1025610"/>
          </a:xfrm>
          <a:prstGeom prst="rect">
            <a:avLst/>
          </a:prstGeom>
          <a:noFill/>
        </p:spPr>
      </p:pic>
      <p:pic>
        <p:nvPicPr>
          <p:cNvPr id="76" name="Picture 2" descr="C:\Program Files (x86)\Microsoft Expression\Web 2\MEDIA\CAGCAT10\j024071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786058"/>
            <a:ext cx="653454" cy="1025610"/>
          </a:xfrm>
          <a:prstGeom prst="rect">
            <a:avLst/>
          </a:prstGeom>
          <a:noFill/>
        </p:spPr>
      </p:pic>
      <p:pic>
        <p:nvPicPr>
          <p:cNvPr id="77" name="Picture 2" descr="C:\Program Files (x86)\Microsoft Expression\Web 2\MEDIA\CAGCAT10\j024071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500306"/>
            <a:ext cx="653454" cy="1025610"/>
          </a:xfrm>
          <a:prstGeom prst="rect">
            <a:avLst/>
          </a:prstGeom>
          <a:noFill/>
        </p:spPr>
      </p:pic>
      <p:pic>
        <p:nvPicPr>
          <p:cNvPr id="78" name="Picture 2" descr="C:\Program Files (x86)\Microsoft Expression\Web 2\MEDIA\CAGCAT10\j024071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357166"/>
            <a:ext cx="653454" cy="1025610"/>
          </a:xfrm>
          <a:prstGeom prst="rect">
            <a:avLst/>
          </a:prstGeom>
          <a:noFill/>
        </p:spPr>
      </p:pic>
      <p:pic>
        <p:nvPicPr>
          <p:cNvPr id="79" name="Picture 2" descr="C:\Program Files (x86)\Microsoft Expression\Web 2\MEDIA\CAGCAT10\j024071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428604"/>
            <a:ext cx="653454" cy="1025610"/>
          </a:xfrm>
          <a:prstGeom prst="rect">
            <a:avLst/>
          </a:prstGeom>
          <a:noFill/>
        </p:spPr>
      </p:pic>
      <p:pic>
        <p:nvPicPr>
          <p:cNvPr id="80" name="Picture 2" descr="C:\Program Files (x86)\Microsoft Expression\Web 2\MEDIA\CAGCAT10\j024071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500306"/>
            <a:ext cx="653454" cy="1025610"/>
          </a:xfrm>
          <a:prstGeom prst="rect">
            <a:avLst/>
          </a:prstGeom>
          <a:noFill/>
        </p:spPr>
      </p:pic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A00C-C726-43A8-88E7-0D25C318B020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40" grpId="0" animBg="1"/>
      <p:bldP spid="41" grpId="0" animBg="1"/>
      <p:bldP spid="42" grpId="0"/>
      <p:bldP spid="43" grpId="0"/>
      <p:bldP spid="44" grpId="0"/>
      <p:bldP spid="57" grpId="0" animBg="1"/>
      <p:bldP spid="59" grpId="0" animBg="1"/>
      <p:bldP spid="60" grpId="0" animBg="1"/>
      <p:bldP spid="61" grpId="0" animBg="1"/>
      <p:bldP spid="62" grpId="0" animBg="1"/>
      <p:bldP spid="66" grpId="0" animBg="1"/>
      <p:bldP spid="66" grpId="1" animBg="1"/>
      <p:bldP spid="67" grpId="0"/>
      <p:bldP spid="68" grpId="0"/>
      <p:bldP spid="6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347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Agrobacterium intro and plan</vt:lpstr>
      <vt:lpstr>intro</vt:lpstr>
      <vt:lpstr>Problem statement</vt:lpstr>
      <vt:lpstr>Approach</vt:lpstr>
      <vt:lpstr>Approach details</vt:lpstr>
      <vt:lpstr>Approach details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Agrobacterium plan</dc:title>
  <dc:creator>derekja</dc:creator>
  <cp:lastModifiedBy>derekja</cp:lastModifiedBy>
  <cp:revision>35</cp:revision>
  <dcterms:created xsi:type="dcterms:W3CDTF">2009-04-01T03:48:02Z</dcterms:created>
  <dcterms:modified xsi:type="dcterms:W3CDTF">2009-04-01T21:56:44Z</dcterms:modified>
</cp:coreProperties>
</file>