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7" r:id="rId3"/>
    <p:sldId id="260" r:id="rId4"/>
    <p:sldId id="279" r:id="rId5"/>
    <p:sldId id="262" r:id="rId6"/>
    <p:sldId id="273" r:id="rId7"/>
    <p:sldId id="258" r:id="rId8"/>
    <p:sldId id="280" r:id="rId9"/>
    <p:sldId id="276" r:id="rId10"/>
    <p:sldId id="266" r:id="rId11"/>
    <p:sldId id="277" r:id="rId12"/>
    <p:sldId id="275" r:id="rId13"/>
    <p:sldId id="274" r:id="rId14"/>
    <p:sldId id="259" r:id="rId15"/>
    <p:sldId id="263" r:id="rId16"/>
    <p:sldId id="268" r:id="rId17"/>
    <p:sldId id="264" r:id="rId18"/>
    <p:sldId id="270" r:id="rId19"/>
    <p:sldId id="278" r:id="rId20"/>
    <p:sldId id="272" r:id="rId21"/>
    <p:sldId id="271" r:id="rId22"/>
    <p:sldId id="265" r:id="rId23"/>
    <p:sldId id="261" r:id="rId24"/>
    <p:sldId id="26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16"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0FEE73-4D36-495E-B33D-2062E5A4E9BB}" type="datetimeFigureOut">
              <a:rPr lang="en-US" smtClean="0"/>
              <a:t>11/19/2014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3128D8-3D01-4DE0-95BA-89150572DA15}" type="slidenum">
              <a:rPr lang="en-US" smtClean="0"/>
              <a:t>‹#›</a:t>
            </a:fld>
            <a:endParaRPr lang="en-US" dirty="0"/>
          </a:p>
        </p:txBody>
      </p:sp>
    </p:spTree>
    <p:extLst>
      <p:ext uri="{BB962C8B-B14F-4D97-AF65-F5344CB8AC3E}">
        <p14:creationId xmlns:p14="http://schemas.microsoft.com/office/powerpoint/2010/main" val="1375868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128D8-3D01-4DE0-95BA-89150572DA15}" type="slidenum">
              <a:rPr lang="en-US" smtClean="0"/>
              <a:t>15</a:t>
            </a:fld>
            <a:endParaRPr lang="en-US" dirty="0"/>
          </a:p>
        </p:txBody>
      </p:sp>
    </p:spTree>
    <p:extLst>
      <p:ext uri="{BB962C8B-B14F-4D97-AF65-F5344CB8AC3E}">
        <p14:creationId xmlns:p14="http://schemas.microsoft.com/office/powerpoint/2010/main" val="4019473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E2C035-39A7-4C10-88DE-5B1645F5AC57}" type="datetimeFigureOut">
              <a:rPr lang="en-US" smtClean="0"/>
              <a:pPr/>
              <a:t>11/19/2014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D257F1-754E-4D9A-86B2-C9305ABE0366}" type="slidenum">
              <a:rPr lang="en-US" smtClean="0"/>
              <a:pPr/>
              <a:t>‹#›</a:t>
            </a:fld>
            <a:endParaRPr lang="en-US" dirty="0"/>
          </a:p>
        </p:txBody>
      </p:sp>
    </p:spTree>
    <p:extLst>
      <p:ext uri="{BB962C8B-B14F-4D97-AF65-F5344CB8AC3E}">
        <p14:creationId xmlns:p14="http://schemas.microsoft.com/office/powerpoint/2010/main" val="2643820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2C035-39A7-4C10-88DE-5B1645F5AC57}" type="datetimeFigureOut">
              <a:rPr lang="en-US" smtClean="0"/>
              <a:pPr/>
              <a:t>11/19/2014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D257F1-754E-4D9A-86B2-C9305ABE0366}" type="slidenum">
              <a:rPr lang="en-US" smtClean="0"/>
              <a:pPr/>
              <a:t>‹#›</a:t>
            </a:fld>
            <a:endParaRPr lang="en-US" dirty="0"/>
          </a:p>
        </p:txBody>
      </p:sp>
    </p:spTree>
    <p:extLst>
      <p:ext uri="{BB962C8B-B14F-4D97-AF65-F5344CB8AC3E}">
        <p14:creationId xmlns:p14="http://schemas.microsoft.com/office/powerpoint/2010/main" val="1705649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2C035-39A7-4C10-88DE-5B1645F5AC57}" type="datetimeFigureOut">
              <a:rPr lang="en-US" smtClean="0"/>
              <a:pPr/>
              <a:t>11/19/2014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D257F1-754E-4D9A-86B2-C9305ABE0366}" type="slidenum">
              <a:rPr lang="en-US" smtClean="0"/>
              <a:pPr/>
              <a:t>‹#›</a:t>
            </a:fld>
            <a:endParaRPr lang="en-US" dirty="0"/>
          </a:p>
        </p:txBody>
      </p:sp>
    </p:spTree>
    <p:extLst>
      <p:ext uri="{BB962C8B-B14F-4D97-AF65-F5344CB8AC3E}">
        <p14:creationId xmlns:p14="http://schemas.microsoft.com/office/powerpoint/2010/main" val="882498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2C035-39A7-4C10-88DE-5B1645F5AC57}" type="datetimeFigureOut">
              <a:rPr lang="en-US" smtClean="0"/>
              <a:pPr/>
              <a:t>11/19/2014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D257F1-754E-4D9A-86B2-C9305ABE0366}" type="slidenum">
              <a:rPr lang="en-US" smtClean="0"/>
              <a:pPr/>
              <a:t>‹#›</a:t>
            </a:fld>
            <a:endParaRPr lang="en-US" dirty="0"/>
          </a:p>
        </p:txBody>
      </p:sp>
    </p:spTree>
    <p:extLst>
      <p:ext uri="{BB962C8B-B14F-4D97-AF65-F5344CB8AC3E}">
        <p14:creationId xmlns:p14="http://schemas.microsoft.com/office/powerpoint/2010/main" val="3088265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E2C035-39A7-4C10-88DE-5B1645F5AC57}" type="datetimeFigureOut">
              <a:rPr lang="en-US" smtClean="0"/>
              <a:pPr/>
              <a:t>11/19/2014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D257F1-754E-4D9A-86B2-C9305ABE0366}" type="slidenum">
              <a:rPr lang="en-US" smtClean="0"/>
              <a:pPr/>
              <a:t>‹#›</a:t>
            </a:fld>
            <a:endParaRPr lang="en-US" dirty="0"/>
          </a:p>
        </p:txBody>
      </p:sp>
    </p:spTree>
    <p:extLst>
      <p:ext uri="{BB962C8B-B14F-4D97-AF65-F5344CB8AC3E}">
        <p14:creationId xmlns:p14="http://schemas.microsoft.com/office/powerpoint/2010/main" val="376724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E2C035-39A7-4C10-88DE-5B1645F5AC57}" type="datetimeFigureOut">
              <a:rPr lang="en-US" smtClean="0"/>
              <a:pPr/>
              <a:t>11/19/2014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D257F1-754E-4D9A-86B2-C9305ABE0366}" type="slidenum">
              <a:rPr lang="en-US" smtClean="0"/>
              <a:pPr/>
              <a:t>‹#›</a:t>
            </a:fld>
            <a:endParaRPr lang="en-US" dirty="0"/>
          </a:p>
        </p:txBody>
      </p:sp>
    </p:spTree>
    <p:extLst>
      <p:ext uri="{BB962C8B-B14F-4D97-AF65-F5344CB8AC3E}">
        <p14:creationId xmlns:p14="http://schemas.microsoft.com/office/powerpoint/2010/main" val="2476573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E2C035-39A7-4C10-88DE-5B1645F5AC57}" type="datetimeFigureOut">
              <a:rPr lang="en-US" smtClean="0"/>
              <a:pPr/>
              <a:t>11/19/2014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D257F1-754E-4D9A-86B2-C9305ABE0366}" type="slidenum">
              <a:rPr lang="en-US" smtClean="0"/>
              <a:pPr/>
              <a:t>‹#›</a:t>
            </a:fld>
            <a:endParaRPr lang="en-US" dirty="0"/>
          </a:p>
        </p:txBody>
      </p:sp>
    </p:spTree>
    <p:extLst>
      <p:ext uri="{BB962C8B-B14F-4D97-AF65-F5344CB8AC3E}">
        <p14:creationId xmlns:p14="http://schemas.microsoft.com/office/powerpoint/2010/main" val="2108676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E2C035-39A7-4C10-88DE-5B1645F5AC57}" type="datetimeFigureOut">
              <a:rPr lang="en-US" smtClean="0"/>
              <a:pPr/>
              <a:t>11/19/2014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D257F1-754E-4D9A-86B2-C9305ABE0366}" type="slidenum">
              <a:rPr lang="en-US" smtClean="0"/>
              <a:pPr/>
              <a:t>‹#›</a:t>
            </a:fld>
            <a:endParaRPr lang="en-US" dirty="0"/>
          </a:p>
        </p:txBody>
      </p:sp>
    </p:spTree>
    <p:extLst>
      <p:ext uri="{BB962C8B-B14F-4D97-AF65-F5344CB8AC3E}">
        <p14:creationId xmlns:p14="http://schemas.microsoft.com/office/powerpoint/2010/main" val="4200027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2C035-39A7-4C10-88DE-5B1645F5AC57}" type="datetimeFigureOut">
              <a:rPr lang="en-US" smtClean="0"/>
              <a:pPr/>
              <a:t>11/19/2014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D257F1-754E-4D9A-86B2-C9305ABE0366}" type="slidenum">
              <a:rPr lang="en-US" smtClean="0"/>
              <a:pPr/>
              <a:t>‹#›</a:t>
            </a:fld>
            <a:endParaRPr lang="en-US" dirty="0"/>
          </a:p>
        </p:txBody>
      </p:sp>
    </p:spTree>
    <p:extLst>
      <p:ext uri="{BB962C8B-B14F-4D97-AF65-F5344CB8AC3E}">
        <p14:creationId xmlns:p14="http://schemas.microsoft.com/office/powerpoint/2010/main" val="3836265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2C035-39A7-4C10-88DE-5B1645F5AC57}" type="datetimeFigureOut">
              <a:rPr lang="en-US" smtClean="0"/>
              <a:pPr/>
              <a:t>11/19/2014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D257F1-754E-4D9A-86B2-C9305ABE0366}" type="slidenum">
              <a:rPr lang="en-US" smtClean="0"/>
              <a:pPr/>
              <a:t>‹#›</a:t>
            </a:fld>
            <a:endParaRPr lang="en-US" dirty="0"/>
          </a:p>
        </p:txBody>
      </p:sp>
    </p:spTree>
    <p:extLst>
      <p:ext uri="{BB962C8B-B14F-4D97-AF65-F5344CB8AC3E}">
        <p14:creationId xmlns:p14="http://schemas.microsoft.com/office/powerpoint/2010/main" val="123653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2C035-39A7-4C10-88DE-5B1645F5AC57}" type="datetimeFigureOut">
              <a:rPr lang="en-US" smtClean="0"/>
              <a:pPr/>
              <a:t>11/19/2014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D257F1-754E-4D9A-86B2-C9305ABE0366}" type="slidenum">
              <a:rPr lang="en-US" smtClean="0"/>
              <a:pPr/>
              <a:t>‹#›</a:t>
            </a:fld>
            <a:endParaRPr lang="en-US" dirty="0"/>
          </a:p>
        </p:txBody>
      </p:sp>
    </p:spTree>
    <p:extLst>
      <p:ext uri="{BB962C8B-B14F-4D97-AF65-F5344CB8AC3E}">
        <p14:creationId xmlns:p14="http://schemas.microsoft.com/office/powerpoint/2010/main" val="3941900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2C035-39A7-4C10-88DE-5B1645F5AC57}" type="datetimeFigureOut">
              <a:rPr lang="en-US" smtClean="0"/>
              <a:pPr/>
              <a:t>11/19/2014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D257F1-754E-4D9A-86B2-C9305ABE0366}" type="slidenum">
              <a:rPr lang="en-US" smtClean="0"/>
              <a:pPr/>
              <a:t>‹#›</a:t>
            </a:fld>
            <a:endParaRPr lang="en-US" dirty="0"/>
          </a:p>
        </p:txBody>
      </p:sp>
    </p:spTree>
    <p:extLst>
      <p:ext uri="{BB962C8B-B14F-4D97-AF65-F5344CB8AC3E}">
        <p14:creationId xmlns:p14="http://schemas.microsoft.com/office/powerpoint/2010/main" val="1994929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www.plantphysiol.org/cgi/doi/10.1104/pp.107.105734" TargetMode="External"/><Relationship Id="rId2" Type="http://schemas.openxmlformats.org/officeDocument/2006/relationships/hyperlink" Target="http://www.pelagiaresearchlibrary.com/"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latin typeface="Baskerville Old Face" pitchFamily="18" charset="0"/>
              </a:rPr>
              <a:t>Agrobacterium Tumefaciens Mediated Gene Transfer</a:t>
            </a:r>
            <a:endParaRPr lang="en-US" b="1" u="sng" dirty="0">
              <a:latin typeface="Baskerville Old Face" pitchFamily="18" charset="0"/>
            </a:endParaRPr>
          </a:p>
        </p:txBody>
      </p:sp>
      <p:pic>
        <p:nvPicPr>
          <p:cNvPr id="3074" name="Picture 2"/>
          <p:cNvPicPr>
            <a:picLocks noGrp="1" noChangeAspect="1" noChangeArrowheads="1"/>
          </p:cNvPicPr>
          <p:nvPr>
            <p:ph idx="1"/>
          </p:nvPr>
        </p:nvPicPr>
        <p:blipFill>
          <a:blip r:embed="rId2"/>
          <a:srcRect/>
          <a:stretch>
            <a:fillRect/>
          </a:stretch>
        </p:blipFill>
        <p:spPr bwMode="auto">
          <a:xfrm>
            <a:off x="1616812" y="1600200"/>
            <a:ext cx="5910375" cy="4525963"/>
          </a:xfrm>
          <a:prstGeom prst="rect">
            <a:avLst/>
          </a:prstGeom>
          <a:noFill/>
          <a:ln w="9525">
            <a:noFill/>
            <a:miter lim="800000"/>
            <a:headEnd/>
            <a:tailEnd/>
          </a:ln>
          <a:effectLst/>
        </p:spPr>
      </p:pic>
    </p:spTree>
    <p:extLst>
      <p:ext uri="{BB962C8B-B14F-4D97-AF65-F5344CB8AC3E}">
        <p14:creationId xmlns:p14="http://schemas.microsoft.com/office/powerpoint/2010/main" val="1311825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3248" y="516340"/>
            <a:ext cx="7772400" cy="1200329"/>
          </a:xfrm>
          <a:prstGeom prst="rect">
            <a:avLst/>
          </a:prstGeom>
          <a:noFill/>
          <a:ln>
            <a:solidFill>
              <a:schemeClr val="accent1"/>
            </a:solidFill>
          </a:ln>
        </p:spPr>
        <p:txBody>
          <a:bodyPr wrap="square" rtlCol="0">
            <a:spAutoFit/>
          </a:bodyPr>
          <a:lstStyle/>
          <a:p>
            <a:r>
              <a:rPr lang="en-US" dirty="0" smtClean="0"/>
              <a:t>In addition to the </a:t>
            </a:r>
            <a:r>
              <a:rPr lang="en-US" dirty="0" smtClean="0">
                <a:solidFill>
                  <a:schemeClr val="tx2">
                    <a:lumMod val="60000"/>
                    <a:lumOff val="40000"/>
                  </a:schemeClr>
                </a:solidFill>
              </a:rPr>
              <a:t>gene of interest</a:t>
            </a:r>
            <a:r>
              <a:rPr lang="en-US" dirty="0" smtClean="0"/>
              <a:t>, </a:t>
            </a:r>
            <a:r>
              <a:rPr lang="en-US" dirty="0" smtClean="0"/>
              <a:t>there can be </a:t>
            </a:r>
            <a:r>
              <a:rPr lang="en-US" dirty="0" smtClean="0"/>
              <a:t>a </a:t>
            </a:r>
            <a:r>
              <a:rPr lang="en-US" dirty="0" smtClean="0">
                <a:solidFill>
                  <a:schemeClr val="tx2">
                    <a:lumMod val="60000"/>
                    <a:lumOff val="40000"/>
                  </a:schemeClr>
                </a:solidFill>
              </a:rPr>
              <a:t>selectable marker </a:t>
            </a:r>
            <a:r>
              <a:rPr lang="en-US" dirty="0" smtClean="0"/>
              <a:t>and </a:t>
            </a:r>
            <a:r>
              <a:rPr lang="en-US" dirty="0" smtClean="0">
                <a:solidFill>
                  <a:srgbClr val="00B0F0"/>
                </a:solidFill>
              </a:rPr>
              <a:t>reporter gene</a:t>
            </a:r>
            <a:r>
              <a:rPr lang="en-US" dirty="0" smtClean="0"/>
              <a:t> </a:t>
            </a:r>
            <a:r>
              <a:rPr lang="en-US" smtClean="0"/>
              <a:t>is present in </a:t>
            </a:r>
            <a:r>
              <a:rPr lang="en-US" dirty="0" smtClean="0"/>
              <a:t>between the T-DNA borders.</a:t>
            </a:r>
            <a:r>
              <a:rPr lang="en-US" dirty="0"/>
              <a:t> </a:t>
            </a:r>
            <a:endParaRPr lang="en-US" dirty="0" smtClean="0"/>
          </a:p>
          <a:p>
            <a:pPr marL="285750" indent="-285750">
              <a:buFont typeface="Arial" pitchFamily="34" charset="0"/>
              <a:buChar char="•"/>
            </a:pPr>
            <a:r>
              <a:rPr lang="en-US" dirty="0" smtClean="0"/>
              <a:t>A </a:t>
            </a:r>
            <a:r>
              <a:rPr lang="en-US" dirty="0"/>
              <a:t>reporter gene encodes an enzyme with an easily assayable activity that is used </a:t>
            </a:r>
            <a:r>
              <a:rPr lang="en-US" dirty="0" smtClean="0"/>
              <a:t>to report </a:t>
            </a:r>
            <a:r>
              <a:rPr lang="en-US" dirty="0"/>
              <a:t>on the transcriptional activity of a gene of interest.</a:t>
            </a:r>
          </a:p>
        </p:txBody>
      </p:sp>
      <p:sp>
        <p:nvSpPr>
          <p:cNvPr id="6" name="TextBox 5"/>
          <p:cNvSpPr txBox="1"/>
          <p:nvPr/>
        </p:nvSpPr>
        <p:spPr>
          <a:xfrm>
            <a:off x="6324600" y="1766711"/>
            <a:ext cx="2286000" cy="4247317"/>
          </a:xfrm>
          <a:prstGeom prst="rect">
            <a:avLst/>
          </a:prstGeom>
          <a:noFill/>
        </p:spPr>
        <p:txBody>
          <a:bodyPr wrap="square" rtlCol="0">
            <a:spAutoFit/>
          </a:bodyPr>
          <a:lstStyle/>
          <a:p>
            <a:pPr marL="285750" indent="-285750">
              <a:buFont typeface="Arial" pitchFamily="34" charset="0"/>
              <a:buChar char="•"/>
            </a:pPr>
            <a:r>
              <a:rPr lang="en-US" dirty="0" smtClean="0"/>
              <a:t>Selectable markers used include antibiotic resistance genes and herbicide resistance genes.</a:t>
            </a:r>
          </a:p>
          <a:p>
            <a:pPr marL="285750" indent="-285750">
              <a:buFont typeface="Arial" pitchFamily="34" charset="0"/>
              <a:buChar char="•"/>
            </a:pPr>
            <a:r>
              <a:rPr lang="en-US" dirty="0" smtClean="0"/>
              <a:t> </a:t>
            </a:r>
            <a:r>
              <a:rPr lang="en-US" dirty="0"/>
              <a:t>the gene for a selectable marker </a:t>
            </a:r>
            <a:r>
              <a:rPr lang="en-US" dirty="0" smtClean="0"/>
              <a:t>is put </a:t>
            </a:r>
            <a:r>
              <a:rPr lang="en-US" dirty="0"/>
              <a:t>between the T-DNA borders. This allows the selection of plant cells that have </a:t>
            </a:r>
            <a:r>
              <a:rPr lang="en-US" dirty="0" smtClean="0"/>
              <a:t>been genetically transformed.</a:t>
            </a:r>
            <a:endParaRPr lang="en-US" dirty="0"/>
          </a:p>
        </p:txBody>
      </p:sp>
      <p:pic>
        <p:nvPicPr>
          <p:cNvPr id="8" name="Picture 7" descr="Untitled.jpg"/>
          <p:cNvPicPr>
            <a:picLocks noChangeAspect="1"/>
          </p:cNvPicPr>
          <p:nvPr/>
        </p:nvPicPr>
        <p:blipFill>
          <a:blip r:embed="rId2"/>
          <a:stretch>
            <a:fillRect/>
          </a:stretch>
        </p:blipFill>
        <p:spPr>
          <a:xfrm>
            <a:off x="990600" y="2438400"/>
            <a:ext cx="5229225" cy="4402540"/>
          </a:xfrm>
          <a:prstGeom prst="rect">
            <a:avLst/>
          </a:prstGeom>
        </p:spPr>
      </p:pic>
    </p:spTree>
    <p:extLst>
      <p:ext uri="{BB962C8B-B14F-4D97-AF65-F5344CB8AC3E}">
        <p14:creationId xmlns:p14="http://schemas.microsoft.com/office/powerpoint/2010/main" val="412843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3810000" cy="4495800"/>
          </a:xfrm>
        </p:spPr>
        <p:txBody>
          <a:bodyPr>
            <a:noAutofit/>
          </a:bodyPr>
          <a:lstStyle/>
          <a:p>
            <a:pPr algn="l"/>
            <a:r>
              <a:rPr lang="en-US" sz="1800" dirty="0"/>
              <a:t>The medium in this petri</a:t>
            </a:r>
            <a:br>
              <a:rPr lang="en-US" sz="1800" dirty="0"/>
            </a:br>
            <a:r>
              <a:rPr lang="en-US" sz="1800" dirty="0"/>
              <a:t>dish contains the</a:t>
            </a:r>
            <a:br>
              <a:rPr lang="en-US" sz="1800" dirty="0"/>
            </a:br>
            <a:r>
              <a:rPr lang="en-US" sz="1800" dirty="0"/>
              <a:t>antibiotic </a:t>
            </a:r>
            <a:r>
              <a:rPr lang="en-US" sz="1800" dirty="0" smtClean="0"/>
              <a:t>Kanamycin</a:t>
            </a:r>
            <a:br>
              <a:rPr lang="en-US" sz="1800" dirty="0" smtClean="0"/>
            </a:br>
            <a:r>
              <a:rPr lang="en-US" sz="1800" dirty="0" smtClean="0"/>
              <a:t/>
            </a:r>
            <a:br>
              <a:rPr lang="en-US" sz="1800" dirty="0" smtClean="0"/>
            </a:br>
            <a:r>
              <a:rPr lang="en-US" sz="1800" dirty="0" smtClean="0"/>
              <a:t>The </a:t>
            </a:r>
            <a:r>
              <a:rPr lang="en-US" sz="1800" dirty="0"/>
              <a:t>bacteria on the</a:t>
            </a:r>
            <a:br>
              <a:rPr lang="en-US" sz="1800" dirty="0"/>
            </a:br>
            <a:r>
              <a:rPr lang="en-US" sz="1800" dirty="0"/>
              <a:t>right contain Kanamycin</a:t>
            </a:r>
            <a:r>
              <a:rPr lang="en-US" sz="1800" dirty="0" smtClean="0"/>
              <a:t> resistance, </a:t>
            </a:r>
            <a:r>
              <a:rPr lang="en-US" sz="1800" dirty="0"/>
              <a:t>a</a:t>
            </a:r>
            <a:br>
              <a:rPr lang="en-US" sz="1800" dirty="0"/>
            </a:br>
            <a:r>
              <a:rPr lang="en-US" sz="1800" dirty="0"/>
              <a:t>plasmid that is </a:t>
            </a:r>
            <a:r>
              <a:rPr lang="en-US" sz="1800" dirty="0" smtClean="0"/>
              <a:t>resistant to </a:t>
            </a:r>
            <a:r>
              <a:rPr lang="en-US" sz="1800" dirty="0"/>
              <a:t>Kanamycin, while </a:t>
            </a:r>
            <a:r>
              <a:rPr lang="en-US" sz="1800" dirty="0" smtClean="0"/>
              <a:t>the</a:t>
            </a:r>
            <a:r>
              <a:rPr lang="en-US" sz="1800" dirty="0"/>
              <a:t> </a:t>
            </a:r>
            <a:r>
              <a:rPr lang="en-US" sz="1800" dirty="0" smtClean="0"/>
              <a:t>one </a:t>
            </a:r>
            <a:r>
              <a:rPr lang="en-US" sz="1800" dirty="0"/>
              <a:t>on the left has </a:t>
            </a:r>
            <a:r>
              <a:rPr lang="en-US" sz="1800" dirty="0" smtClean="0"/>
              <a:t>no resistance</a:t>
            </a:r>
            <a:endParaRPr lang="en-US" sz="18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67090" y="685800"/>
            <a:ext cx="465302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096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638175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2667000"/>
            <a:ext cx="8458200" cy="3139321"/>
          </a:xfrm>
          <a:prstGeom prst="rect">
            <a:avLst/>
          </a:prstGeom>
          <a:noFill/>
        </p:spPr>
        <p:txBody>
          <a:bodyPr wrap="square" rtlCol="0">
            <a:spAutoFit/>
          </a:bodyPr>
          <a:lstStyle/>
          <a:p>
            <a:pPr marL="285750" indent="-285750">
              <a:buFont typeface="Arial" pitchFamily="34" charset="0"/>
              <a:buChar char="•"/>
            </a:pPr>
            <a:r>
              <a:rPr lang="en-US" dirty="0"/>
              <a:t>A widely used reporter gene in plants is the </a:t>
            </a:r>
            <a:r>
              <a:rPr lang="en-US" i="1" dirty="0"/>
              <a:t>uidA</a:t>
            </a:r>
            <a:r>
              <a:rPr lang="en-US" dirty="0"/>
              <a:t>, or </a:t>
            </a:r>
            <a:r>
              <a:rPr lang="en-US" i="1" dirty="0">
                <a:solidFill>
                  <a:srgbClr val="00B0F0"/>
                </a:solidFill>
              </a:rPr>
              <a:t>gus</a:t>
            </a:r>
            <a:r>
              <a:rPr lang="en-US" dirty="0">
                <a:solidFill>
                  <a:srgbClr val="00B0F0"/>
                </a:solidFill>
              </a:rPr>
              <a:t>A</a:t>
            </a:r>
            <a:r>
              <a:rPr lang="en-US" dirty="0"/>
              <a:t>, gene that encodes the</a:t>
            </a:r>
          </a:p>
          <a:p>
            <a:r>
              <a:rPr lang="en-US" dirty="0"/>
              <a:t>enzyme </a:t>
            </a:r>
            <a:r>
              <a:rPr lang="en-US" dirty="0">
                <a:solidFill>
                  <a:srgbClr val="00B0F0"/>
                </a:solidFill>
              </a:rPr>
              <a:t>β-glucuronidase (GUS)</a:t>
            </a:r>
            <a:r>
              <a:rPr lang="en-US" dirty="0"/>
              <a:t>. </a:t>
            </a:r>
            <a:endParaRPr lang="en-US" dirty="0" smtClean="0"/>
          </a:p>
          <a:p>
            <a:pPr marL="285750" indent="-285750">
              <a:buFont typeface="Arial" pitchFamily="34" charset="0"/>
              <a:buChar char="•"/>
            </a:pPr>
            <a:r>
              <a:rPr lang="en-US" dirty="0" smtClean="0"/>
              <a:t>This </a:t>
            </a:r>
            <a:r>
              <a:rPr lang="en-US" dirty="0"/>
              <a:t>enzyme can cleave the chromogenic (</a:t>
            </a:r>
            <a:r>
              <a:rPr lang="en-US" dirty="0" smtClean="0"/>
              <a:t>colorgenerating) substrate </a:t>
            </a:r>
            <a:r>
              <a:rPr lang="en-US" dirty="0">
                <a:solidFill>
                  <a:srgbClr val="00B0F0"/>
                </a:solidFill>
              </a:rPr>
              <a:t>X-gluc</a:t>
            </a:r>
            <a:r>
              <a:rPr lang="en-US" dirty="0"/>
              <a:t> (5-bromo-4-chloro-3-indolyl </a:t>
            </a:r>
            <a:r>
              <a:rPr lang="el-GR" dirty="0"/>
              <a:t>β-</a:t>
            </a:r>
            <a:r>
              <a:rPr lang="en-US" dirty="0"/>
              <a:t>D-glucuronic </a:t>
            </a:r>
            <a:r>
              <a:rPr lang="en-US" dirty="0" smtClean="0"/>
              <a:t>acid), resulting </a:t>
            </a:r>
            <a:r>
              <a:rPr lang="en-US" dirty="0"/>
              <a:t>in the production of an insoluble blue color in those plant cells displaying </a:t>
            </a:r>
            <a:r>
              <a:rPr lang="en-US" dirty="0" smtClean="0"/>
              <a:t>GUS activity</a:t>
            </a:r>
            <a:r>
              <a:rPr lang="en-US" dirty="0"/>
              <a:t>. </a:t>
            </a:r>
            <a:endParaRPr lang="en-US" dirty="0" smtClean="0"/>
          </a:p>
          <a:p>
            <a:pPr marL="285750" indent="-285750">
              <a:buFont typeface="Arial" pitchFamily="34" charset="0"/>
              <a:buChar char="•"/>
            </a:pPr>
            <a:r>
              <a:rPr lang="en-US" dirty="0" smtClean="0"/>
              <a:t>Plant </a:t>
            </a:r>
            <a:r>
              <a:rPr lang="en-US" dirty="0"/>
              <a:t>cells themselves do not contain any GUS activity, so the production of a blue</a:t>
            </a:r>
          </a:p>
          <a:p>
            <a:r>
              <a:rPr lang="en-US" dirty="0"/>
              <a:t>color when stained with X-gluc in particular cells indicates the activity of the promoter </a:t>
            </a:r>
            <a:r>
              <a:rPr lang="en-US" dirty="0" smtClean="0"/>
              <a:t>that drives </a:t>
            </a:r>
            <a:r>
              <a:rPr lang="en-US" dirty="0"/>
              <a:t>the transcription of the </a:t>
            </a:r>
            <a:r>
              <a:rPr lang="en-US" i="1" dirty="0"/>
              <a:t>gus</a:t>
            </a:r>
            <a:r>
              <a:rPr lang="en-US" dirty="0"/>
              <a:t>A-chimeric gene in that particular cell. </a:t>
            </a:r>
            <a:endParaRPr lang="en-US" dirty="0" smtClean="0"/>
          </a:p>
          <a:p>
            <a:pPr marL="285750" indent="-285750">
              <a:buFont typeface="Arial" pitchFamily="34" charset="0"/>
              <a:buChar char="•"/>
            </a:pPr>
            <a:r>
              <a:rPr lang="en-US" dirty="0" smtClean="0"/>
              <a:t>The </a:t>
            </a:r>
            <a:r>
              <a:rPr lang="en-US" dirty="0"/>
              <a:t>GUS assay </a:t>
            </a:r>
            <a:r>
              <a:rPr lang="en-US" dirty="0" smtClean="0"/>
              <a:t>is easy </a:t>
            </a:r>
            <a:r>
              <a:rPr lang="en-US" dirty="0"/>
              <a:t>to perform, sensitive, relatively inexpensive, highly reliable, safe, requires </a:t>
            </a:r>
            <a:r>
              <a:rPr lang="en-US" dirty="0" smtClean="0"/>
              <a:t>no specialized </a:t>
            </a:r>
            <a:r>
              <a:rPr lang="en-US" dirty="0"/>
              <a:t>equipment, and is highly visual (Jefferson 1987; Jefferson </a:t>
            </a:r>
            <a:r>
              <a:rPr lang="en-US" i="1" dirty="0"/>
              <a:t>et al. </a:t>
            </a:r>
            <a:r>
              <a:rPr lang="en-US" dirty="0"/>
              <a:t>1987; </a:t>
            </a:r>
            <a:r>
              <a:rPr lang="en-US" dirty="0" smtClean="0"/>
              <a:t>Jefferson and </a:t>
            </a:r>
            <a:r>
              <a:rPr lang="en-US" dirty="0"/>
              <a:t>Wilson 1991).</a:t>
            </a:r>
          </a:p>
        </p:txBody>
      </p:sp>
    </p:spTree>
    <p:extLst>
      <p:ext uri="{BB962C8B-B14F-4D97-AF65-F5344CB8AC3E}">
        <p14:creationId xmlns:p14="http://schemas.microsoft.com/office/powerpoint/2010/main" val="3788994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223839"/>
            <a:ext cx="6262687" cy="4688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239000" y="223839"/>
            <a:ext cx="1600200" cy="369332"/>
          </a:xfrm>
          <a:prstGeom prst="rect">
            <a:avLst/>
          </a:prstGeom>
          <a:noFill/>
        </p:spPr>
        <p:txBody>
          <a:bodyPr wrap="square" rtlCol="0">
            <a:spAutoFit/>
          </a:bodyPr>
          <a:lstStyle/>
          <a:p>
            <a:endParaRPr lang="en-US" dirty="0"/>
          </a:p>
        </p:txBody>
      </p:sp>
      <p:sp>
        <p:nvSpPr>
          <p:cNvPr id="4" name="TextBox 3"/>
          <p:cNvSpPr txBox="1"/>
          <p:nvPr/>
        </p:nvSpPr>
        <p:spPr>
          <a:xfrm>
            <a:off x="290513" y="5029200"/>
            <a:ext cx="8548687" cy="1200329"/>
          </a:xfrm>
          <a:prstGeom prst="rect">
            <a:avLst/>
          </a:prstGeom>
          <a:noFill/>
        </p:spPr>
        <p:txBody>
          <a:bodyPr wrap="square" rtlCol="0">
            <a:spAutoFit/>
          </a:bodyPr>
          <a:lstStyle/>
          <a:p>
            <a:r>
              <a:rPr lang="en-US" dirty="0"/>
              <a:t>X-Gluc (5-bromo-4-chloro-3-indolyl-</a:t>
            </a:r>
            <a:r>
              <a:rPr lang="el-GR" dirty="0"/>
              <a:t>β-</a:t>
            </a:r>
            <a:r>
              <a:rPr lang="en-US" dirty="0"/>
              <a:t>D-glucuronide), a substrate of </a:t>
            </a:r>
            <a:r>
              <a:rPr lang="el-GR" dirty="0"/>
              <a:t>β-</a:t>
            </a:r>
          </a:p>
          <a:p>
            <a:r>
              <a:rPr lang="en-US" dirty="0"/>
              <a:t>glucuronidase, is cleaved to produce glucuronic acid and chloro-bromoindigo.</a:t>
            </a:r>
          </a:p>
          <a:p>
            <a:r>
              <a:rPr lang="en-US" dirty="0"/>
              <a:t>When oxidized, chloro-bromoindigo dimerizes to produce the insoluble blue</a:t>
            </a:r>
          </a:p>
          <a:p>
            <a:r>
              <a:rPr lang="en-US" dirty="0"/>
              <a:t>precipitate dichloro-dibromoindigo.</a:t>
            </a:r>
          </a:p>
        </p:txBody>
      </p:sp>
    </p:spTree>
    <p:extLst>
      <p:ext uri="{BB962C8B-B14F-4D97-AF65-F5344CB8AC3E}">
        <p14:creationId xmlns:p14="http://schemas.microsoft.com/office/powerpoint/2010/main" val="3359034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4038600"/>
            <a:ext cx="8229600" cy="2438400"/>
          </a:xfrm>
        </p:spPr>
        <p:txBody>
          <a:bodyPr>
            <a:normAutofit/>
          </a:bodyPr>
          <a:lstStyle/>
          <a:p>
            <a:pPr algn="l"/>
            <a:r>
              <a:rPr lang="en-US" sz="1800" dirty="0" smtClean="0"/>
              <a:t>*When </a:t>
            </a:r>
            <a:r>
              <a:rPr lang="en-US" sz="1800" i="1" dirty="0" smtClean="0"/>
              <a:t>Agrobacterium infects a host plant, </a:t>
            </a:r>
            <a:r>
              <a:rPr lang="en-US" sz="1800" dirty="0" smtClean="0"/>
              <a:t>a part of the Ti (tumor-inducing) plasmid of the bacterium is transferred from the bacterium to the plant. </a:t>
            </a:r>
            <a:br>
              <a:rPr lang="en-US" sz="1800" dirty="0" smtClean="0"/>
            </a:br>
            <a:r>
              <a:rPr lang="en-US" sz="1800" dirty="0" smtClean="0"/>
              <a:t/>
            </a:r>
            <a:br>
              <a:rPr lang="en-US" sz="1800" dirty="0" smtClean="0"/>
            </a:br>
            <a:r>
              <a:rPr lang="en-US" sz="1800" dirty="0" smtClean="0"/>
              <a:t>*The transferred T-DNA is integrated into the plant nuclear .</a:t>
            </a:r>
            <a:br>
              <a:rPr lang="en-US" sz="1800" dirty="0" smtClean="0"/>
            </a:br>
            <a:r>
              <a:rPr lang="en-US" sz="1800" dirty="0" smtClean="0"/>
              <a:t/>
            </a:r>
            <a:br>
              <a:rPr lang="en-US" sz="1800" dirty="0" smtClean="0"/>
            </a:br>
            <a:r>
              <a:rPr lang="en-US" sz="1800" dirty="0" smtClean="0"/>
              <a:t>*None of the T-DNA genes are necessary for T-DNA transfer from the bacterium to the plant cell. Other genes (the virulence, or </a:t>
            </a:r>
            <a:r>
              <a:rPr lang="en-US" sz="1800" i="1" dirty="0" smtClean="0"/>
              <a:t>vir genes) on the Ti-plasmid are necessary for transfer.</a:t>
            </a:r>
            <a:endParaRPr lang="en-US" sz="2000" dirty="0"/>
          </a:p>
        </p:txBody>
      </p:sp>
      <p:pic>
        <p:nvPicPr>
          <p:cNvPr id="5"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8229600"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304800"/>
            <a:ext cx="8305800" cy="646331"/>
          </a:xfrm>
          <a:prstGeom prst="rect">
            <a:avLst/>
          </a:prstGeom>
          <a:noFill/>
        </p:spPr>
        <p:txBody>
          <a:bodyPr wrap="square" rtlCol="0">
            <a:spAutoFit/>
          </a:bodyPr>
          <a:lstStyle/>
          <a:p>
            <a:r>
              <a:rPr lang="en-US" dirty="0" smtClean="0"/>
              <a:t>The modified T-DNA is put back into </a:t>
            </a:r>
            <a:r>
              <a:rPr lang="en-US" i="1" dirty="0" smtClean="0"/>
              <a:t>Agrobacterium and is </a:t>
            </a:r>
            <a:r>
              <a:rPr lang="en-US" dirty="0" smtClean="0"/>
              <a:t>transferred to the plant by the normal infection process.</a:t>
            </a:r>
            <a:endParaRPr lang="en-US" dirty="0"/>
          </a:p>
        </p:txBody>
      </p:sp>
    </p:spTree>
    <p:extLst>
      <p:ext uri="{BB962C8B-B14F-4D97-AF65-F5344CB8AC3E}">
        <p14:creationId xmlns:p14="http://schemas.microsoft.com/office/powerpoint/2010/main" val="3007151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dirty="0" smtClean="0"/>
              <a:t>The selection of plant cells that have been</a:t>
            </a:r>
            <a:br>
              <a:rPr lang="en-US" sz="2800" dirty="0" smtClean="0"/>
            </a:br>
            <a:r>
              <a:rPr lang="en-US" sz="2800" dirty="0" smtClean="0"/>
              <a:t>genetically transformed.</a:t>
            </a:r>
            <a:br>
              <a:rPr lang="en-US" sz="2800" dirty="0" smtClean="0"/>
            </a:br>
            <a:r>
              <a:rPr lang="en-US" sz="2800" dirty="0" smtClean="0"/>
              <a:t>(A) Untransformed callus     (B) Transformed callus</a:t>
            </a:r>
            <a:br>
              <a:rPr lang="en-US" sz="2800" dirty="0" smtClean="0"/>
            </a:br>
            <a:endParaRPr lang="en-US" sz="2800" dirty="0"/>
          </a:p>
        </p:txBody>
      </p:sp>
      <p:pic>
        <p:nvPicPr>
          <p:cNvPr id="2052"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1713963"/>
            <a:ext cx="4038600" cy="4298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86138" y="1752600"/>
            <a:ext cx="4005942" cy="426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6096000"/>
            <a:ext cx="8229600" cy="646331"/>
          </a:xfrm>
          <a:prstGeom prst="rect">
            <a:avLst/>
          </a:prstGeom>
        </p:spPr>
        <p:txBody>
          <a:bodyPr wrap="square">
            <a:spAutoFit/>
          </a:bodyPr>
          <a:lstStyle/>
          <a:p>
            <a:r>
              <a:rPr lang="en-US" dirty="0"/>
              <a:t>production of an insoluble blue color in those plant cells displaying GUS activity. </a:t>
            </a:r>
          </a:p>
          <a:p>
            <a:r>
              <a:rPr lang="en-US" b="1" dirty="0" smtClean="0"/>
              <a:t>Tropical </a:t>
            </a:r>
            <a:r>
              <a:rPr lang="en-US" b="1" dirty="0"/>
              <a:t>Agricultural Research Vol. 22 (1): </a:t>
            </a:r>
            <a:r>
              <a:rPr lang="en-US" b="1" dirty="0" smtClean="0"/>
              <a:t>45 - 53 </a:t>
            </a:r>
            <a:r>
              <a:rPr lang="en-US" b="1" dirty="0"/>
              <a:t>(2010)</a:t>
            </a:r>
            <a:endParaRPr lang="en-US" dirty="0"/>
          </a:p>
        </p:txBody>
      </p:sp>
    </p:spTree>
    <p:extLst>
      <p:ext uri="{BB962C8B-B14F-4D97-AF65-F5344CB8AC3E}">
        <p14:creationId xmlns:p14="http://schemas.microsoft.com/office/powerpoint/2010/main" val="98533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fontScale="90000"/>
          </a:bodyPr>
          <a:lstStyle/>
          <a:p>
            <a:pPr algn="l"/>
            <a:r>
              <a:rPr lang="en-US" sz="2800" dirty="0" smtClean="0"/>
              <a:t>*The main goal in any transformation procedure is to introduce the gene of interest into the nucleus of the cell without affecting the cell’s ability to survive.</a:t>
            </a:r>
            <a:br>
              <a:rPr lang="en-US" sz="2800" dirty="0" smtClean="0"/>
            </a:br>
            <a:r>
              <a:rPr lang="en-US" sz="2800" dirty="0" smtClean="0"/>
              <a:t> </a:t>
            </a:r>
            <a:br>
              <a:rPr lang="en-US" sz="2800" dirty="0" smtClean="0"/>
            </a:br>
            <a:r>
              <a:rPr lang="en-US" sz="2800" dirty="0" smtClean="0"/>
              <a:t>*If the introduced gene is functional, and the gene product is</a:t>
            </a:r>
            <a:br>
              <a:rPr lang="en-US" sz="2800" dirty="0" smtClean="0"/>
            </a:br>
            <a:r>
              <a:rPr lang="en-US" sz="2800" dirty="0" smtClean="0"/>
              <a:t>synthesized, then the plant is said to be transformed. Once</a:t>
            </a:r>
            <a:br>
              <a:rPr lang="en-US" sz="2800" dirty="0" smtClean="0"/>
            </a:br>
            <a:r>
              <a:rPr lang="en-US" sz="2800" dirty="0" smtClean="0"/>
              <a:t>the inserted gene is stable, inherited and expressed in</a:t>
            </a:r>
            <a:br>
              <a:rPr lang="en-US" sz="2800" dirty="0" smtClean="0"/>
            </a:br>
            <a:r>
              <a:rPr lang="en-US" sz="2800" dirty="0" smtClean="0"/>
              <a:t>subsequent generations, then the plant is considered a</a:t>
            </a:r>
            <a:br>
              <a:rPr lang="en-US" sz="2800" dirty="0" smtClean="0"/>
            </a:br>
            <a:r>
              <a:rPr lang="en-US" sz="2800" dirty="0" smtClean="0"/>
              <a:t>transgenic. </a:t>
            </a:r>
            <a:br>
              <a:rPr lang="en-US" sz="2800"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pPr algn="ctr"/>
            <a:r>
              <a:rPr lang="en-US" u="sng" dirty="0"/>
              <a:t>Regeneration of </a:t>
            </a:r>
            <a:r>
              <a:rPr lang="en-US" u="sng" dirty="0" smtClean="0"/>
              <a:t>Transgenic </a:t>
            </a:r>
            <a:r>
              <a:rPr lang="en-US" u="sng" dirty="0"/>
              <a:t>plants from </a:t>
            </a:r>
            <a:r>
              <a:rPr lang="en-US" u="sng" dirty="0" smtClean="0">
                <a:solidFill>
                  <a:srgbClr val="00B0F0"/>
                </a:solidFill>
              </a:rPr>
              <a:t>Transformed callus</a:t>
            </a:r>
            <a:endParaRPr lang="en-US" u="sng" dirty="0">
              <a:solidFill>
                <a:srgbClr val="00B0F0"/>
              </a:solidFill>
            </a:endParaRPr>
          </a:p>
        </p:txBody>
      </p:sp>
      <p:sp>
        <p:nvSpPr>
          <p:cNvPr id="10" name="Text Placeholder 9"/>
          <p:cNvSpPr>
            <a:spLocks noGrp="1"/>
          </p:cNvSpPr>
          <p:nvPr>
            <p:ph type="body" sz="half" idx="2"/>
          </p:nvPr>
        </p:nvSpPr>
        <p:spPr/>
        <p:txBody>
          <a:bodyPr>
            <a:normAutofit fontScale="70000" lnSpcReduction="20000"/>
          </a:bodyPr>
          <a:lstStyle/>
          <a:p>
            <a:pPr marL="514350" indent="-514350">
              <a:buAutoNum type="alphaUcPeriod"/>
            </a:pPr>
            <a:r>
              <a:rPr lang="en-US" sz="3200" i="1" dirty="0" smtClean="0"/>
              <a:t>Callus </a:t>
            </a:r>
            <a:r>
              <a:rPr lang="en-US" sz="3200" i="1" dirty="0"/>
              <a:t>on selective </a:t>
            </a:r>
            <a:r>
              <a:rPr lang="en-US" sz="3200" i="1" dirty="0" smtClean="0"/>
              <a:t>CIM </a:t>
            </a:r>
            <a:r>
              <a:rPr lang="en-US" sz="3200" i="1" dirty="0"/>
              <a:t>after two </a:t>
            </a:r>
            <a:r>
              <a:rPr lang="en-US" sz="3200" i="1" dirty="0" smtClean="0"/>
              <a:t>weeks</a:t>
            </a:r>
          </a:p>
          <a:p>
            <a:endParaRPr lang="en-US" sz="3200" i="1" dirty="0"/>
          </a:p>
          <a:p>
            <a:r>
              <a:rPr lang="en-US" sz="3200" b="1" i="1" dirty="0"/>
              <a:t>B</a:t>
            </a:r>
            <a:r>
              <a:rPr lang="en-US" sz="3200" i="1" dirty="0"/>
              <a:t>. Shoot regeneration from leaf derived calli on selective shoot regeneration medium.</a:t>
            </a:r>
          </a:p>
          <a:p>
            <a:r>
              <a:rPr lang="en-US" sz="3200" b="1" i="1" dirty="0"/>
              <a:t>C</a:t>
            </a:r>
            <a:r>
              <a:rPr lang="en-US" sz="3200" i="1" dirty="0"/>
              <a:t>. Rooted plantlet on selective rooting medium.</a:t>
            </a:r>
          </a:p>
          <a:p>
            <a:r>
              <a:rPr lang="en-US" sz="3200" b="1" i="1" dirty="0"/>
              <a:t>D</a:t>
            </a:r>
            <a:r>
              <a:rPr lang="en-US" sz="3200" i="1" dirty="0"/>
              <a:t>. Hardened </a:t>
            </a:r>
            <a:r>
              <a:rPr lang="en-US" sz="3200" i="1" dirty="0">
                <a:solidFill>
                  <a:srgbClr val="00B0F0"/>
                </a:solidFill>
              </a:rPr>
              <a:t>transgenic plants</a:t>
            </a:r>
            <a:r>
              <a:rPr lang="en-US" sz="3200" i="1" dirty="0"/>
              <a:t> after six weeks</a:t>
            </a:r>
            <a:r>
              <a:rPr lang="en-US" sz="3200" i="1" dirty="0" smtClean="0"/>
              <a:t>.</a:t>
            </a:r>
          </a:p>
          <a:p>
            <a:endParaRPr lang="en-US" sz="1800" b="1" dirty="0" smtClean="0"/>
          </a:p>
          <a:p>
            <a:endParaRPr lang="en-US" sz="1800" b="1" dirty="0" smtClean="0"/>
          </a:p>
          <a:p>
            <a:r>
              <a:rPr lang="en-US" sz="1800" b="1" dirty="0" smtClean="0"/>
              <a:t>www.pelagiaresearchlibrary.com</a:t>
            </a:r>
            <a:endParaRPr lang="en-US" sz="3200" dirty="0"/>
          </a:p>
        </p:txBody>
      </p:sp>
      <p:pic>
        <p:nvPicPr>
          <p:cNvPr id="3077"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16450" y="804069"/>
            <a:ext cx="3028950"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1832711"/>
            <a:ext cx="1219200" cy="109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683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normAutofit/>
          </a:bodyPr>
          <a:lstStyle/>
          <a:p>
            <a:r>
              <a:rPr lang="en-US" sz="4800" u="sng" dirty="0" smtClean="0">
                <a:solidFill>
                  <a:srgbClr val="00B0F0"/>
                </a:solidFill>
              </a:rPr>
              <a:t>Detection of Inserted Genes</a:t>
            </a:r>
            <a:endParaRPr lang="en-US" sz="4800" u="sng" dirty="0">
              <a:solidFill>
                <a:srgbClr val="00B0F0"/>
              </a:solidFill>
            </a:endParaRPr>
          </a:p>
        </p:txBody>
      </p:sp>
      <p:sp>
        <p:nvSpPr>
          <p:cNvPr id="3" name="Content Placeholder 2"/>
          <p:cNvSpPr>
            <a:spLocks noGrp="1"/>
          </p:cNvSpPr>
          <p:nvPr>
            <p:ph idx="1"/>
          </p:nvPr>
        </p:nvSpPr>
        <p:spPr>
          <a:xfrm>
            <a:off x="457200" y="1447800"/>
            <a:ext cx="8229600" cy="4678363"/>
          </a:xfrm>
        </p:spPr>
        <p:txBody>
          <a:bodyPr>
            <a:normAutofit fontScale="85000" lnSpcReduction="20000"/>
          </a:bodyPr>
          <a:lstStyle/>
          <a:p>
            <a:r>
              <a:rPr lang="en-US" dirty="0" smtClean="0"/>
              <a:t>Polymerase chain reaction is a quick test to determine if the regenerated transgenic cells or plants contain the gene.</a:t>
            </a:r>
          </a:p>
          <a:p>
            <a:r>
              <a:rPr lang="en-US" dirty="0" smtClean="0"/>
              <a:t> It uses a set of primers (DNA fragments) – forward and backward primers, whose nucleotide sequences are based on the sequence of </a:t>
            </a:r>
            <a:r>
              <a:rPr lang="en-US" dirty="0" smtClean="0">
                <a:solidFill>
                  <a:srgbClr val="00B050"/>
                </a:solidFill>
              </a:rPr>
              <a:t>the inserted gene</a:t>
            </a:r>
            <a:r>
              <a:rPr lang="en-US" dirty="0" smtClean="0"/>
              <a:t>. </a:t>
            </a:r>
          </a:p>
          <a:p>
            <a:r>
              <a:rPr lang="en-US" dirty="0" smtClean="0"/>
              <a:t>The primers and single nucleotides are incubated with the single stranded genomic DNA and several cycles of DNA amplification is conducted in a PCR machine.</a:t>
            </a:r>
          </a:p>
          <a:p>
            <a:r>
              <a:rPr lang="en-US" dirty="0" smtClean="0"/>
              <a:t> Analysis of the PCR products in </a:t>
            </a:r>
            <a:r>
              <a:rPr lang="en-US" dirty="0" smtClean="0">
                <a:solidFill>
                  <a:srgbClr val="00B050"/>
                </a:solidFill>
              </a:rPr>
              <a:t>agarose gel </a:t>
            </a:r>
            <a:r>
              <a:rPr lang="en-US" dirty="0" smtClean="0"/>
              <a:t>will show if the plants are really transformed when DNA fragments equivalent in size with the inserted gene is present and amplified.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0" dirty="0"/>
              <a:t>PCR</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92550" y="427831"/>
            <a:ext cx="4476750"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7414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Biotechnology?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	The </a:t>
            </a:r>
            <a:r>
              <a:rPr lang="en-US" dirty="0"/>
              <a:t>term biotechnology includes </a:t>
            </a:r>
            <a:r>
              <a:rPr lang="en-US" dirty="0" smtClean="0"/>
              <a:t>the </a:t>
            </a:r>
            <a:r>
              <a:rPr lang="en-US" dirty="0"/>
              <a:t>traditional biotechnological processes used for centuries </a:t>
            </a:r>
            <a:r>
              <a:rPr lang="en-US" dirty="0" smtClean="0"/>
              <a:t>in </a:t>
            </a:r>
            <a:r>
              <a:rPr lang="en-US" dirty="0"/>
              <a:t>the manufacture of bread, alcohol, wine, beer, fermented </a:t>
            </a:r>
            <a:r>
              <a:rPr lang="en-US" dirty="0" smtClean="0"/>
              <a:t>milk  </a:t>
            </a:r>
            <a:r>
              <a:rPr lang="en-US" dirty="0"/>
              <a:t>products  and  some  medicines,  as  well  as  modern </a:t>
            </a:r>
            <a:r>
              <a:rPr lang="en-US" dirty="0" smtClean="0"/>
              <a:t>biotechnology </a:t>
            </a:r>
            <a:r>
              <a:rPr lang="en-US" dirty="0"/>
              <a:t>that  involves amongst others,  </a:t>
            </a:r>
            <a:r>
              <a:rPr lang="en-US" dirty="0">
                <a:solidFill>
                  <a:schemeClr val="tx2">
                    <a:lumMod val="60000"/>
                    <a:lumOff val="40000"/>
                  </a:schemeClr>
                </a:solidFill>
              </a:rPr>
              <a:t>recombinant </a:t>
            </a:r>
            <a:r>
              <a:rPr lang="en-US" dirty="0" smtClean="0">
                <a:solidFill>
                  <a:schemeClr val="tx2">
                    <a:lumMod val="60000"/>
                    <a:lumOff val="40000"/>
                  </a:schemeClr>
                </a:solidFill>
              </a:rPr>
              <a:t>DNA </a:t>
            </a:r>
            <a:r>
              <a:rPr lang="en-US" dirty="0">
                <a:solidFill>
                  <a:schemeClr val="tx2">
                    <a:lumMod val="60000"/>
                    <a:lumOff val="40000"/>
                  </a:schemeClr>
                </a:solidFill>
              </a:rPr>
              <a:t>technology</a:t>
            </a:r>
            <a:r>
              <a:rPr lang="en-US" dirty="0"/>
              <a:t>, genomics, proteomics and bioinformatics</a:t>
            </a:r>
            <a:r>
              <a:rPr lang="en-US" dirty="0" smtClean="0"/>
              <a:t>.</a:t>
            </a:r>
          </a:p>
          <a:p>
            <a:pPr marL="0" indent="0">
              <a:buNone/>
            </a:pPr>
            <a:endParaRPr lang="en-US" dirty="0" smtClean="0"/>
          </a:p>
          <a:p>
            <a:pPr marL="0" indent="0">
              <a:buNone/>
            </a:pPr>
            <a:r>
              <a:rPr lang="en-US" sz="1400" dirty="0"/>
              <a:t>NATIONAL BIOTECHNOLOGY POLICY </a:t>
            </a:r>
            <a:r>
              <a:rPr lang="en-US" sz="1400" dirty="0" smtClean="0"/>
              <a:t> 2009. </a:t>
            </a:r>
            <a:endParaRPr lang="en-US" sz="1400" dirty="0"/>
          </a:p>
        </p:txBody>
      </p:sp>
    </p:spTree>
    <p:extLst>
      <p:ext uri="{BB962C8B-B14F-4D97-AF65-F5344CB8AC3E}">
        <p14:creationId xmlns:p14="http://schemas.microsoft.com/office/powerpoint/2010/main" val="3194329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Gel </a:t>
            </a:r>
            <a:r>
              <a:rPr lang="en-US" sz="2400" dirty="0" smtClean="0"/>
              <a:t>electrophoresis</a:t>
            </a:r>
            <a:endParaRPr lang="en-US" dirty="0"/>
          </a:p>
        </p:txBody>
      </p:sp>
      <p:sp>
        <p:nvSpPr>
          <p:cNvPr id="4" name="Text Placeholder 3"/>
          <p:cNvSpPr>
            <a:spLocks noGrp="1"/>
          </p:cNvSpPr>
          <p:nvPr>
            <p:ph type="body" sz="half" idx="2"/>
          </p:nvPr>
        </p:nvSpPr>
        <p:spPr/>
        <p:txBody>
          <a:bodyPr>
            <a:normAutofit/>
          </a:bodyPr>
          <a:lstStyle/>
          <a:p>
            <a:pPr>
              <a:buFont typeface="Arial" pitchFamily="34" charset="0"/>
              <a:buChar char="•"/>
            </a:pPr>
            <a:r>
              <a:rPr lang="en-US" sz="1800" dirty="0" smtClean="0"/>
              <a:t>Analyze and separate DNA (fragments, product</a:t>
            </a:r>
            <a:br>
              <a:rPr lang="en-US" sz="1800" dirty="0" smtClean="0"/>
            </a:br>
            <a:r>
              <a:rPr lang="en-US" sz="1800" dirty="0" smtClean="0"/>
              <a:t>of RE digests, etc.) by gel electrophoresis</a:t>
            </a:r>
          </a:p>
          <a:p>
            <a:pPr>
              <a:buFont typeface="Arial" pitchFamily="34" charset="0"/>
              <a:buChar char="•"/>
            </a:pPr>
            <a:r>
              <a:rPr lang="en-US" sz="1800" dirty="0" smtClean="0"/>
              <a:t>Separation based on size.</a:t>
            </a:r>
          </a:p>
          <a:p>
            <a:r>
              <a:rPr lang="en-US" sz="1800" dirty="0" smtClean="0"/>
              <a:t>– DNA is a poly anion</a:t>
            </a:r>
          </a:p>
          <a:p>
            <a:r>
              <a:rPr lang="en-US" sz="1800" dirty="0" smtClean="0"/>
              <a:t>– In electric field, will migrate</a:t>
            </a:r>
          </a:p>
          <a:p>
            <a:r>
              <a:rPr lang="en-US" sz="1800" dirty="0" smtClean="0"/>
              <a:t>based on size = # of bp.</a:t>
            </a:r>
          </a:p>
          <a:p>
            <a:r>
              <a:rPr lang="en-US" sz="1800" dirty="0" smtClean="0"/>
              <a:t>– Gel matrix (agarose), polyacrylamide</a:t>
            </a:r>
          </a:p>
          <a:p>
            <a:r>
              <a:rPr lang="en-US" sz="1800" dirty="0" smtClean="0"/>
              <a:t>(polymer network),</a:t>
            </a:r>
          </a:p>
          <a:p>
            <a:r>
              <a:rPr lang="en-US" sz="1800" dirty="0" smtClean="0"/>
              <a:t>or capillary flow.</a:t>
            </a:r>
            <a:endParaRPr lang="en-US" sz="1800" dirty="0"/>
          </a:p>
        </p:txBody>
      </p:sp>
      <p:pic>
        <p:nvPicPr>
          <p:cNvPr id="2050" name="Picture 2"/>
          <p:cNvPicPr>
            <a:picLocks noGrp="1" noChangeAspect="1" noChangeArrowheads="1"/>
          </p:cNvPicPr>
          <p:nvPr>
            <p:ph idx="1"/>
          </p:nvPr>
        </p:nvPicPr>
        <p:blipFill>
          <a:blip r:embed="rId2"/>
          <a:srcRect/>
          <a:stretch>
            <a:fillRect/>
          </a:stretch>
        </p:blipFill>
        <p:spPr bwMode="auto">
          <a:xfrm>
            <a:off x="3502220" y="304799"/>
            <a:ext cx="5336980" cy="5720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PCR analysis of genomic DNA isolated from leaves of non-transformed and transformed shoots.</a:t>
            </a:r>
            <a:endParaRPr lang="en-US" dirty="0"/>
          </a:p>
        </p:txBody>
      </p:sp>
      <p:sp>
        <p:nvSpPr>
          <p:cNvPr id="4" name="Text Placeholder 3"/>
          <p:cNvSpPr>
            <a:spLocks noGrp="1"/>
          </p:cNvSpPr>
          <p:nvPr>
            <p:ph type="body" sz="half" idx="2"/>
          </p:nvPr>
        </p:nvSpPr>
        <p:spPr/>
        <p:txBody>
          <a:bodyPr>
            <a:normAutofit/>
          </a:bodyPr>
          <a:lstStyle/>
          <a:p>
            <a:r>
              <a:rPr lang="it-IT" sz="1800" i="1" dirty="0" smtClean="0"/>
              <a:t>Lane 1 = A 500 bp DNA ladder.</a:t>
            </a:r>
          </a:p>
          <a:p>
            <a:r>
              <a:rPr lang="en-US" sz="1800" i="1" dirty="0" smtClean="0"/>
              <a:t>Lane 2 = Plasmid (positive control).</a:t>
            </a:r>
          </a:p>
          <a:p>
            <a:r>
              <a:rPr lang="en-US" sz="1800" i="1" dirty="0" smtClean="0"/>
              <a:t>Lanes 3 and 4 = DNA samples from non-transformed controls.</a:t>
            </a:r>
          </a:p>
          <a:p>
            <a:r>
              <a:rPr lang="fr-FR" sz="1800" i="1" dirty="0" smtClean="0"/>
              <a:t>Lanes 5-8 = DNA samples from callus-derived transformants (T1-T4)</a:t>
            </a:r>
          </a:p>
          <a:p>
            <a:r>
              <a:rPr lang="en-US" sz="1800" i="1" dirty="0" smtClean="0"/>
              <a:t>Lanes 9-13 = DNA samples from direct shoot bud induction transformants (T5-T9).</a:t>
            </a:r>
            <a:endParaRPr lang="en-US" sz="1800" dirty="0"/>
          </a:p>
        </p:txBody>
      </p:sp>
      <p:pic>
        <p:nvPicPr>
          <p:cNvPr id="1026" name="Picture 2"/>
          <p:cNvPicPr>
            <a:picLocks noGrp="1" noChangeAspect="1" noChangeArrowheads="1"/>
          </p:cNvPicPr>
          <p:nvPr>
            <p:ph idx="1"/>
          </p:nvPr>
        </p:nvPicPr>
        <p:blipFill>
          <a:blip r:embed="rId2"/>
          <a:srcRect/>
          <a:stretch>
            <a:fillRect/>
          </a:stretch>
        </p:blipFill>
        <p:spPr bwMode="auto">
          <a:xfrm>
            <a:off x="3581400" y="221916"/>
            <a:ext cx="5225174" cy="61026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008313" cy="1447800"/>
          </a:xfrm>
        </p:spPr>
        <p:txBody>
          <a:bodyPr>
            <a:normAutofit fontScale="90000"/>
          </a:bodyPr>
          <a:lstStyle/>
          <a:p>
            <a:r>
              <a:rPr lang="en-US" sz="2700" dirty="0"/>
              <a:t/>
            </a:r>
            <a:br>
              <a:rPr lang="en-US" sz="2700" dirty="0"/>
            </a:br>
            <a:r>
              <a:rPr lang="en-US" dirty="0" smtClean="0"/>
              <a:t>Through micropropagation multiplied into several thousand plants in less than a year </a:t>
            </a:r>
            <a:r>
              <a:rPr lang="en-US" dirty="0"/>
              <a:t/>
            </a:r>
            <a:br>
              <a:rPr lang="en-US" dirty="0"/>
            </a:br>
            <a:endParaRPr lang="en-US" sz="1800" dirty="0"/>
          </a:p>
        </p:txBody>
      </p:sp>
      <p:sp>
        <p:nvSpPr>
          <p:cNvPr id="4" name="Text Placeholder 3"/>
          <p:cNvSpPr>
            <a:spLocks noGrp="1"/>
          </p:cNvSpPr>
          <p:nvPr>
            <p:ph type="body" sz="half" idx="2"/>
          </p:nvPr>
        </p:nvSpPr>
        <p:spPr>
          <a:xfrm>
            <a:off x="381000" y="1676400"/>
            <a:ext cx="3008313" cy="4282281"/>
          </a:xfrm>
        </p:spPr>
        <p:txBody>
          <a:bodyPr/>
          <a:lstStyle/>
          <a:p>
            <a:endParaRPr lang="en-US" sz="2800" dirty="0"/>
          </a:p>
          <a:p>
            <a:pPr marL="285750" indent="-285750">
              <a:buFont typeface="Arial" pitchFamily="34" charset="0"/>
              <a:buChar char="•"/>
            </a:pPr>
            <a:r>
              <a:rPr lang="en-US" sz="2000" dirty="0"/>
              <a:t>Tip bud</a:t>
            </a:r>
          </a:p>
          <a:p>
            <a:pPr marL="285750" indent="-285750">
              <a:buFont typeface="Arial" pitchFamily="34" charset="0"/>
              <a:buChar char="•"/>
            </a:pPr>
            <a:r>
              <a:rPr lang="en-US" sz="2000" dirty="0" smtClean="0"/>
              <a:t>Leaf</a:t>
            </a:r>
          </a:p>
          <a:p>
            <a:pPr marL="285750" indent="-285750">
              <a:buFont typeface="Arial" pitchFamily="34" charset="0"/>
              <a:buChar char="•"/>
            </a:pPr>
            <a:r>
              <a:rPr lang="en-US" sz="2000" dirty="0" smtClean="0"/>
              <a:t>Axillary bud</a:t>
            </a:r>
          </a:p>
          <a:p>
            <a:pPr marL="285750" indent="-285750">
              <a:buFont typeface="Arial" pitchFamily="34" charset="0"/>
              <a:buChar char="•"/>
            </a:pPr>
            <a:r>
              <a:rPr lang="en-US" sz="2000" dirty="0" smtClean="0"/>
              <a:t>Internode</a:t>
            </a:r>
          </a:p>
          <a:p>
            <a:pPr marL="285750" indent="-285750">
              <a:buFont typeface="Arial" pitchFamily="34" charset="0"/>
              <a:buChar char="•"/>
            </a:pPr>
            <a:r>
              <a:rPr lang="en-US" sz="2000" dirty="0" smtClean="0"/>
              <a:t>Root</a:t>
            </a:r>
          </a:p>
          <a:p>
            <a:pPr marL="285750" indent="-285750">
              <a:buFont typeface="Arial" pitchFamily="34" charset="0"/>
              <a:buChar char="•"/>
            </a:pPr>
            <a:endParaRPr lang="en-US" dirty="0"/>
          </a:p>
          <a:p>
            <a:pPr marL="285750" indent="-285750">
              <a:buFont typeface="Arial" pitchFamily="34" charset="0"/>
              <a:buChar char="•"/>
            </a:pPr>
            <a:endParaRPr lang="en-US" dirty="0"/>
          </a:p>
        </p:txBody>
      </p:sp>
      <p:pic>
        <p:nvPicPr>
          <p:cNvPr id="5" name="Picture 9"/>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24150" y="609600"/>
            <a:ext cx="3200400" cy="5410200"/>
          </a:xfrm>
          <a:prstGeom prst="rect">
            <a:avLst/>
          </a:prstGeom>
          <a:noFill/>
          <a:ln w="12700">
            <a:solidFill>
              <a:srgbClr val="001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1"/>
          <p:cNvSpPr txBox="1">
            <a:spLocks noChangeArrowheads="1"/>
          </p:cNvSpPr>
          <p:nvPr/>
        </p:nvSpPr>
        <p:spPr bwMode="auto">
          <a:xfrm>
            <a:off x="4572000" y="633730"/>
            <a:ext cx="1668463"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dirty="0"/>
              <a:t>Tip bud</a:t>
            </a:r>
          </a:p>
        </p:txBody>
      </p:sp>
      <p:sp>
        <p:nvSpPr>
          <p:cNvPr id="9" name="Text Box 10"/>
          <p:cNvSpPr txBox="1">
            <a:spLocks noChangeArrowheads="1"/>
          </p:cNvSpPr>
          <p:nvPr/>
        </p:nvSpPr>
        <p:spPr bwMode="auto">
          <a:xfrm>
            <a:off x="4495800" y="1344199"/>
            <a:ext cx="10795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dirty="0"/>
              <a:t>Leaf</a:t>
            </a:r>
          </a:p>
        </p:txBody>
      </p:sp>
      <p:sp>
        <p:nvSpPr>
          <p:cNvPr id="11" name="Text Box 13"/>
          <p:cNvSpPr txBox="1">
            <a:spLocks noChangeArrowheads="1"/>
          </p:cNvSpPr>
          <p:nvPr/>
        </p:nvSpPr>
        <p:spPr bwMode="auto">
          <a:xfrm>
            <a:off x="4495800" y="2971800"/>
            <a:ext cx="149225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dirty="0"/>
              <a:t>Axillary</a:t>
            </a:r>
            <a:br>
              <a:rPr lang="en-US" sz="1800" dirty="0"/>
            </a:br>
            <a:r>
              <a:rPr lang="en-US" sz="1800" dirty="0"/>
              <a:t> bud</a:t>
            </a:r>
          </a:p>
        </p:txBody>
      </p:sp>
      <p:sp>
        <p:nvSpPr>
          <p:cNvPr id="12" name="Text Box 12"/>
          <p:cNvSpPr txBox="1">
            <a:spLocks noChangeArrowheads="1"/>
          </p:cNvSpPr>
          <p:nvPr/>
        </p:nvSpPr>
        <p:spPr bwMode="auto">
          <a:xfrm>
            <a:off x="4516272" y="3886200"/>
            <a:ext cx="12192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dirty="0"/>
              <a:t>Internode</a:t>
            </a:r>
          </a:p>
        </p:txBody>
      </p:sp>
      <p:sp>
        <p:nvSpPr>
          <p:cNvPr id="13" name="Text Box 14"/>
          <p:cNvSpPr txBox="1">
            <a:spLocks noChangeArrowheads="1"/>
          </p:cNvSpPr>
          <p:nvPr/>
        </p:nvSpPr>
        <p:spPr bwMode="auto">
          <a:xfrm>
            <a:off x="4442618" y="4800600"/>
            <a:ext cx="963613"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dirty="0"/>
              <a:t>Root</a:t>
            </a:r>
          </a:p>
        </p:txBody>
      </p:sp>
    </p:spTree>
    <p:extLst>
      <p:ext uri="{BB962C8B-B14F-4D97-AF65-F5344CB8AC3E}">
        <p14:creationId xmlns:p14="http://schemas.microsoft.com/office/powerpoint/2010/main" val="219934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9" grpId="0" autoUpdateAnimBg="0"/>
      <p:bldP spid="11" grpId="0" autoUpdateAnimBg="0"/>
      <p:bldP spid="12" grpId="0" autoUpdateAnimBg="0"/>
      <p:bldP spid="1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914400"/>
            <a:ext cx="3008313" cy="838200"/>
          </a:xfrm>
        </p:spPr>
        <p:txBody>
          <a:bodyPr>
            <a:noAutofit/>
          </a:bodyPr>
          <a:lstStyle/>
          <a:p>
            <a:pPr algn="ctr"/>
            <a:r>
              <a:rPr lang="en-US" sz="2800" u="sng" dirty="0" smtClean="0"/>
              <a:t>Gene transferred plant</a:t>
            </a:r>
            <a:endParaRPr lang="en-US" sz="2800" u="sng" dirty="0">
              <a:solidFill>
                <a:schemeClr val="tx2">
                  <a:lumMod val="60000"/>
                  <a:lumOff val="40000"/>
                </a:schemeClr>
              </a:solidFill>
            </a:endParaRPr>
          </a:p>
        </p:txBody>
      </p:sp>
      <p:sp>
        <p:nvSpPr>
          <p:cNvPr id="10" name="Text Placeholder 9"/>
          <p:cNvSpPr>
            <a:spLocks noGrp="1"/>
          </p:cNvSpPr>
          <p:nvPr>
            <p:ph type="body" sz="half" idx="2"/>
          </p:nvPr>
        </p:nvSpPr>
        <p:spPr>
          <a:xfrm>
            <a:off x="457200" y="1905000"/>
            <a:ext cx="3008313" cy="4221163"/>
          </a:xfrm>
        </p:spPr>
        <p:txBody>
          <a:bodyPr>
            <a:normAutofit/>
          </a:bodyPr>
          <a:lstStyle/>
          <a:p>
            <a:r>
              <a:rPr lang="en-US" sz="3200" dirty="0" smtClean="0"/>
              <a:t>A single </a:t>
            </a:r>
            <a:r>
              <a:rPr lang="en-US" sz="3200" dirty="0"/>
              <a:t>new </a:t>
            </a:r>
            <a:r>
              <a:rPr lang="en-US" sz="3200" dirty="0">
                <a:solidFill>
                  <a:schemeClr val="tx2">
                    <a:lumMod val="60000"/>
                    <a:lumOff val="40000"/>
                  </a:schemeClr>
                </a:solidFill>
              </a:rPr>
              <a:t>Transgenic Plant</a:t>
            </a:r>
            <a:r>
              <a:rPr lang="en-US" sz="3200" dirty="0" smtClean="0"/>
              <a:t> </a:t>
            </a:r>
            <a:r>
              <a:rPr lang="en-US" sz="3200" dirty="0"/>
              <a:t>can </a:t>
            </a:r>
            <a:r>
              <a:rPr lang="en-US" sz="3200" dirty="0" smtClean="0"/>
              <a:t>be multiplied </a:t>
            </a:r>
            <a:r>
              <a:rPr lang="en-US" sz="3200" dirty="0"/>
              <a:t>into </a:t>
            </a:r>
            <a:r>
              <a:rPr lang="en-US" sz="3200" dirty="0" smtClean="0"/>
              <a:t>several thousand </a:t>
            </a:r>
            <a:r>
              <a:rPr lang="en-US" sz="3200" dirty="0"/>
              <a:t>plants in </a:t>
            </a:r>
            <a:r>
              <a:rPr lang="en-US" sz="3200" dirty="0" smtClean="0"/>
              <a:t>less than</a:t>
            </a:r>
            <a:r>
              <a:rPr lang="en-US" sz="3200" dirty="0"/>
              <a:t> </a:t>
            </a:r>
            <a:r>
              <a:rPr lang="en-US" sz="3200" dirty="0" smtClean="0"/>
              <a:t>a year</a:t>
            </a:r>
            <a:endParaRPr lang="en-US" sz="3200"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54371" y="273050"/>
            <a:ext cx="4153107" cy="585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119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73050"/>
            <a:ext cx="8305800" cy="5853113"/>
          </a:xfrm>
        </p:spPr>
        <p:txBody>
          <a:bodyPr>
            <a:normAutofit fontScale="62500" lnSpcReduction="20000"/>
          </a:bodyPr>
          <a:lstStyle/>
          <a:p>
            <a:pPr>
              <a:buNone/>
            </a:pPr>
            <a:r>
              <a:rPr lang="en-US" dirty="0" smtClean="0"/>
              <a:t>Reference:</a:t>
            </a:r>
          </a:p>
          <a:p>
            <a:r>
              <a:rPr lang="en-US" sz="2400" b="1" dirty="0" smtClean="0"/>
              <a:t>Tropical Agricultural Research Vol. 22 (1): 45 - 53 (2010)</a:t>
            </a:r>
          </a:p>
          <a:p>
            <a:pPr>
              <a:buNone/>
            </a:pPr>
            <a:r>
              <a:rPr lang="en-US" sz="2400" b="1" dirty="0" smtClean="0"/>
              <a:t>	Development of an Efficient </a:t>
            </a:r>
            <a:r>
              <a:rPr lang="en-US" sz="2400" b="1" i="1" dirty="0" smtClean="0"/>
              <a:t>Agrobacterium Mediated Transformation </a:t>
            </a:r>
            <a:r>
              <a:rPr lang="en-US" sz="2400" b="1" dirty="0" smtClean="0"/>
              <a:t>Protocol for Sri Lankan Rice Variety - Bg 250</a:t>
            </a:r>
          </a:p>
          <a:p>
            <a:pPr>
              <a:buNone/>
            </a:pPr>
            <a:r>
              <a:rPr lang="en-US" sz="2400" dirty="0" smtClean="0"/>
              <a:t>	R.M.L.K. Ratnayake and G.H.C.M. Hettiarachchi1</a:t>
            </a:r>
          </a:p>
          <a:p>
            <a:pPr>
              <a:buNone/>
            </a:pPr>
            <a:r>
              <a:rPr lang="en-US" sz="2400" dirty="0" smtClean="0"/>
              <a:t>	Department of Chemistry, Faculty of Science, University of Colombo, Sri Lanka</a:t>
            </a:r>
            <a:endParaRPr lang="en-US" sz="2400" b="1" dirty="0" smtClean="0"/>
          </a:p>
          <a:p>
            <a:r>
              <a:rPr lang="en-US" sz="2400" b="1" dirty="0" smtClean="0"/>
              <a:t>Pelagia Research Library Advances in Applied Science Research, 2011, 2 (2): 357-366,</a:t>
            </a:r>
          </a:p>
          <a:p>
            <a:pPr>
              <a:buNone/>
            </a:pPr>
            <a:r>
              <a:rPr lang="en-US" sz="2400" b="1" dirty="0" smtClean="0"/>
              <a:t>     Recovery of Transgenic Plants by </a:t>
            </a:r>
            <a:r>
              <a:rPr lang="en-US" sz="2400" b="1" i="1" dirty="0" smtClean="0"/>
              <a:t>Agrobacterium-mediated Genetic </a:t>
            </a:r>
            <a:r>
              <a:rPr lang="fr-FR" sz="2400" b="1" dirty="0" smtClean="0"/>
              <a:t>Transformation in </a:t>
            </a:r>
            <a:r>
              <a:rPr lang="fr-FR" sz="2400" b="1" i="1" dirty="0" smtClean="0"/>
              <a:t>Dianthus caryophyllus L. (carnation) </a:t>
            </a:r>
            <a:r>
              <a:rPr lang="nn-NO" sz="2400" b="1" dirty="0" smtClean="0"/>
              <a:t>Jetinder Kumar Kanwar and Surinder Kumar*</a:t>
            </a:r>
            <a:r>
              <a:rPr lang="en-US" sz="2400" i="1" smtClean="0"/>
              <a:t>Department of Biotechnology</a:t>
            </a:r>
            <a:r>
              <a:rPr lang="en-US" sz="2400" i="1" dirty="0" smtClean="0"/>
              <a:t>, University of Horticulture and Forestry, Solan(H.P.), India</a:t>
            </a:r>
            <a:r>
              <a:rPr lang="en-US" sz="2400" b="1" dirty="0" smtClean="0"/>
              <a:t> Amir Khan </a:t>
            </a:r>
            <a:r>
              <a:rPr lang="en-US" sz="2400" b="1" i="1" dirty="0" smtClean="0"/>
              <a:t>et al, </a:t>
            </a:r>
            <a:r>
              <a:rPr lang="en-US" sz="2400" dirty="0" smtClean="0"/>
              <a:t>Available online at </a:t>
            </a:r>
            <a:r>
              <a:rPr lang="en-US" sz="2400" dirty="0" smtClean="0">
                <a:hlinkClick r:id="rId2"/>
              </a:rPr>
              <a:t>www.pelagiaresearchlibrary.com</a:t>
            </a:r>
            <a:endParaRPr lang="en-US" sz="2400" dirty="0" smtClean="0"/>
          </a:p>
          <a:p>
            <a:pPr>
              <a:buNone/>
            </a:pPr>
            <a:r>
              <a:rPr lang="en-US" sz="2400" dirty="0" smtClean="0"/>
              <a:t>	</a:t>
            </a:r>
          </a:p>
          <a:p>
            <a:r>
              <a:rPr lang="en-US" sz="2400" dirty="0" smtClean="0"/>
              <a:t>ISAAA-Agricultural Biotechnology (A Lot More than Just GM Crops)</a:t>
            </a:r>
          </a:p>
          <a:p>
            <a:pPr marL="0" indent="0">
              <a:buNone/>
            </a:pPr>
            <a:endParaRPr lang="en-US" sz="2400" dirty="0" smtClean="0"/>
          </a:p>
          <a:p>
            <a:r>
              <a:rPr lang="en-US" sz="2400" dirty="0"/>
              <a:t>Chapter </a:t>
            </a:r>
            <a:r>
              <a:rPr lang="en-US" sz="2400" dirty="0" smtClean="0"/>
              <a:t>3-</a:t>
            </a:r>
            <a:r>
              <a:rPr lang="en-US" sz="2400" b="1" dirty="0" smtClean="0"/>
              <a:t>Blue </a:t>
            </a:r>
            <a:r>
              <a:rPr lang="en-US" sz="2400" b="1" dirty="0"/>
              <a:t>Plants</a:t>
            </a:r>
            <a:r>
              <a:rPr lang="en-US" sz="2400" b="1" dirty="0" smtClean="0"/>
              <a:t>: Transgenic </a:t>
            </a:r>
            <a:r>
              <a:rPr lang="en-US" sz="2400" b="1" dirty="0"/>
              <a:t>Plants With The </a:t>
            </a:r>
            <a:r>
              <a:rPr lang="en-US" sz="2400" b="1" dirty="0" smtClean="0"/>
              <a:t>Gus Reporter </a:t>
            </a:r>
            <a:r>
              <a:rPr lang="en-US" sz="2400" b="1" dirty="0"/>
              <a:t>Gene</a:t>
            </a:r>
          </a:p>
          <a:p>
            <a:pPr marL="0" indent="0">
              <a:buNone/>
            </a:pPr>
            <a:r>
              <a:rPr lang="en-US" sz="2400" b="1" i="1" dirty="0" smtClean="0"/>
              <a:t>Susan </a:t>
            </a:r>
            <a:r>
              <a:rPr lang="en-US" sz="2400" b="1" i="1" dirty="0"/>
              <a:t>J. </a:t>
            </a:r>
            <a:r>
              <a:rPr lang="en-US" sz="2400" b="1" i="1" dirty="0" smtClean="0"/>
              <a:t>Karcher. </a:t>
            </a:r>
            <a:r>
              <a:rPr lang="en-US" sz="2400" dirty="0" smtClean="0"/>
              <a:t>Department </a:t>
            </a:r>
            <a:r>
              <a:rPr lang="en-US" sz="2400" dirty="0"/>
              <a:t>of Biological </a:t>
            </a:r>
            <a:r>
              <a:rPr lang="en-US" sz="2400" dirty="0" smtClean="0"/>
              <a:t>Sciences, Purdue University, West </a:t>
            </a:r>
            <a:r>
              <a:rPr lang="en-US" sz="2400" dirty="0"/>
              <a:t>Lafayette, IN </a:t>
            </a:r>
            <a:r>
              <a:rPr lang="en-US" sz="2400" dirty="0" smtClean="0"/>
              <a:t>47907-1392</a:t>
            </a:r>
          </a:p>
          <a:p>
            <a:endParaRPr lang="en-US" sz="2400" dirty="0" smtClean="0"/>
          </a:p>
          <a:p>
            <a:r>
              <a:rPr lang="en-US" sz="2400" dirty="0" smtClean="0"/>
              <a:t>Komori </a:t>
            </a:r>
            <a:r>
              <a:rPr lang="en-US" sz="2400" dirty="0"/>
              <a:t>et </a:t>
            </a:r>
            <a:r>
              <a:rPr lang="en-US" sz="2400" dirty="0" smtClean="0"/>
              <a:t>al,</a:t>
            </a:r>
            <a:r>
              <a:rPr lang="en-US" sz="2400" dirty="0"/>
              <a:t> Current Status of Binary Vectors and </a:t>
            </a:r>
            <a:r>
              <a:rPr lang="en-US" sz="2400" dirty="0" err="1"/>
              <a:t>Superbinary</a:t>
            </a:r>
            <a:r>
              <a:rPr lang="en-US" sz="2400" dirty="0"/>
              <a:t> Vectors</a:t>
            </a:r>
          </a:p>
          <a:p>
            <a:pPr marL="0" indent="0">
              <a:buNone/>
            </a:pPr>
            <a:r>
              <a:rPr lang="en-US" sz="2400" dirty="0"/>
              <a:t>Toshiyuki Komori*, </a:t>
            </a:r>
            <a:r>
              <a:rPr lang="en-US" sz="2400" dirty="0" err="1"/>
              <a:t>Teruyuki</a:t>
            </a:r>
            <a:r>
              <a:rPr lang="en-US" sz="2400" dirty="0"/>
              <a:t> </a:t>
            </a:r>
            <a:r>
              <a:rPr lang="en-US" sz="2400" dirty="0" err="1"/>
              <a:t>Imayama</a:t>
            </a:r>
            <a:r>
              <a:rPr lang="en-US" sz="2400" dirty="0"/>
              <a:t>, Norio Kato, Yuji Ishida, Jun Ueki, and Toshihiko </a:t>
            </a:r>
            <a:r>
              <a:rPr lang="en-US" sz="2400" dirty="0" err="1"/>
              <a:t>Komari</a:t>
            </a:r>
            <a:endParaRPr lang="en-US" sz="2400" dirty="0"/>
          </a:p>
          <a:p>
            <a:pPr marL="0" indent="0">
              <a:buNone/>
            </a:pPr>
            <a:r>
              <a:rPr lang="en-US" sz="2400" dirty="0"/>
              <a:t>Plant Innovation Center, Japan Tobacco Incorporated, Iwata, Shizuoka 438–0802, Japan</a:t>
            </a:r>
            <a:r>
              <a:rPr lang="en-US" sz="2400" dirty="0" smtClean="0"/>
              <a:t> </a:t>
            </a:r>
            <a:r>
              <a:rPr lang="en-IN" sz="2400" u="sng" dirty="0" smtClean="0">
                <a:hlinkClick r:id="rId3"/>
              </a:rPr>
              <a:t>www.plantphysiol.org/cgi/doi/10.1104/pp.107.105734</a:t>
            </a:r>
            <a:endParaRPr lang="en-US" sz="2400" dirty="0"/>
          </a:p>
          <a:p>
            <a:pPr marL="0" indent="0">
              <a:buNone/>
            </a:pPr>
            <a:endParaRPr lang="en-US" sz="2400" dirty="0" smtClean="0"/>
          </a:p>
          <a:p>
            <a:endParaRPr lang="en-US" sz="2400" dirty="0" smtClean="0"/>
          </a:p>
          <a:p>
            <a:pPr>
              <a:buNone/>
            </a:pPr>
            <a:r>
              <a:rPr lang="en-US" sz="2400" dirty="0" smtClean="0"/>
              <a:t>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419599"/>
          </a:xfrm>
        </p:spPr>
        <p:txBody>
          <a:bodyPr>
            <a:normAutofit fontScale="85000" lnSpcReduction="10000"/>
          </a:bodyPr>
          <a:lstStyle/>
          <a:p>
            <a:r>
              <a:rPr lang="en-US" dirty="0" smtClean="0"/>
              <a:t>Agrobacterium tumefaciens, a soil bacterium known as‘nature’s own </a:t>
            </a:r>
            <a:r>
              <a:rPr lang="en-US" dirty="0" smtClean="0">
                <a:solidFill>
                  <a:srgbClr val="00B050"/>
                </a:solidFill>
              </a:rPr>
              <a:t>genetic engineer</a:t>
            </a:r>
          </a:p>
          <a:p>
            <a:r>
              <a:rPr lang="en-US" dirty="0" smtClean="0"/>
              <a:t>It has the natural ability to genetically engineer plants. </a:t>
            </a:r>
          </a:p>
          <a:p>
            <a:r>
              <a:rPr lang="en-US" dirty="0" smtClean="0"/>
              <a:t>It carries genetic information from bacteria to plant cell.</a:t>
            </a:r>
          </a:p>
          <a:p>
            <a:r>
              <a:rPr lang="en-IN" dirty="0"/>
              <a:t>genetic transformation of plant cells with a piece of </a:t>
            </a:r>
            <a:r>
              <a:rPr lang="en-IN" dirty="0" smtClean="0"/>
              <a:t>DNA</a:t>
            </a:r>
            <a:r>
              <a:rPr lang="en-US" dirty="0" smtClean="0"/>
              <a:t> is called </a:t>
            </a:r>
            <a:r>
              <a:rPr lang="en-US" dirty="0" smtClean="0">
                <a:solidFill>
                  <a:srgbClr val="00B0F0"/>
                </a:solidFill>
              </a:rPr>
              <a:t>T-DNA</a:t>
            </a:r>
          </a:p>
          <a:p>
            <a:r>
              <a:rPr lang="en-US" dirty="0" smtClean="0"/>
              <a:t>It causes crown gall disease</a:t>
            </a:r>
          </a:p>
          <a:p>
            <a:r>
              <a:rPr lang="en-US" dirty="0" smtClean="0"/>
              <a:t>It can be use as a vehicle to transfer genes in plants.</a:t>
            </a:r>
          </a:p>
          <a:p>
            <a:endParaRPr lang="en-US" dirty="0" smtClean="0"/>
          </a:p>
          <a:p>
            <a:endParaRPr lang="en-US" dirty="0" smtClean="0"/>
          </a:p>
          <a:p>
            <a:endParaRPr lang="en-US" dirty="0" smtClean="0"/>
          </a:p>
          <a:p>
            <a:pPr>
              <a:buNone/>
            </a:pPr>
            <a:endParaRPr lang="en-US" dirty="0" smtClean="0"/>
          </a:p>
          <a:p>
            <a:endParaRPr lang="en-US" dirty="0" smtClean="0"/>
          </a:p>
          <a:p>
            <a:pPr marL="0" indent="0">
              <a:buNone/>
            </a:pPr>
            <a:endParaRPr lang="en-US" dirty="0"/>
          </a:p>
        </p:txBody>
      </p:sp>
      <p:sp>
        <p:nvSpPr>
          <p:cNvPr id="4" name="TextBox 3"/>
          <p:cNvSpPr txBox="1"/>
          <p:nvPr/>
        </p:nvSpPr>
        <p:spPr>
          <a:xfrm>
            <a:off x="609600" y="685800"/>
            <a:ext cx="8001000" cy="461665"/>
          </a:xfrm>
          <a:prstGeom prst="rect">
            <a:avLst/>
          </a:prstGeom>
          <a:noFill/>
        </p:spPr>
        <p:txBody>
          <a:bodyPr wrap="square" rtlCol="0">
            <a:spAutoFit/>
          </a:bodyPr>
          <a:lstStyle/>
          <a:p>
            <a:pPr algn="ctr"/>
            <a:r>
              <a:rPr lang="en-US" sz="2400" b="1" u="sng" dirty="0" smtClean="0">
                <a:latin typeface="Baskerville Old Face" pitchFamily="18" charset="0"/>
              </a:rPr>
              <a:t>Agrobacterium Tumefaciens Mediated Gene Transfer</a:t>
            </a:r>
            <a:endParaRPr lang="en-US" sz="2400" b="1" u="sng" dirty="0">
              <a:latin typeface="Baskerville Old Face" pitchFamily="18" charset="0"/>
            </a:endParaRPr>
          </a:p>
        </p:txBody>
      </p:sp>
    </p:spTree>
    <p:extLst>
      <p:ext uri="{BB962C8B-B14F-4D97-AF65-F5344CB8AC3E}">
        <p14:creationId xmlns:p14="http://schemas.microsoft.com/office/powerpoint/2010/main" val="1770100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algn="l"/>
            <a:r>
              <a:rPr lang="en-US" sz="2400" dirty="0" smtClean="0"/>
              <a:t>Example:- Observed </a:t>
            </a:r>
            <a:r>
              <a:rPr lang="en-US" sz="2400" dirty="0"/>
              <a:t>in many varieties of wood plants</a:t>
            </a:r>
            <a:br>
              <a:rPr lang="en-US" sz="2400" dirty="0"/>
            </a:br>
            <a:r>
              <a:rPr lang="en-US" sz="2400" dirty="0" smtClean="0"/>
              <a:t>	– </a:t>
            </a:r>
            <a:r>
              <a:rPr lang="en-US" sz="2400" dirty="0"/>
              <a:t>Grapes</a:t>
            </a:r>
            <a:br>
              <a:rPr lang="en-US" sz="2400" dirty="0"/>
            </a:br>
            <a:r>
              <a:rPr lang="en-US" sz="2400" dirty="0" smtClean="0"/>
              <a:t>	– </a:t>
            </a:r>
            <a:r>
              <a:rPr lang="en-US" sz="2400" dirty="0"/>
              <a:t>Roses</a:t>
            </a:r>
            <a:br>
              <a:rPr lang="en-US" sz="2400" dirty="0"/>
            </a:br>
            <a:r>
              <a:rPr lang="en-US" sz="2400" dirty="0" smtClean="0"/>
              <a:t>	– </a:t>
            </a:r>
            <a:r>
              <a:rPr lang="en-US" sz="2400" dirty="0"/>
              <a:t>Apples</a:t>
            </a:r>
            <a:br>
              <a:rPr lang="en-US" sz="2400" dirty="0"/>
            </a:br>
            <a:r>
              <a:rPr lang="en-US" sz="2400" dirty="0" smtClean="0"/>
              <a:t>	– </a:t>
            </a:r>
            <a:r>
              <a:rPr lang="en-US" sz="2400" dirty="0"/>
              <a:t>Cherries</a:t>
            </a:r>
            <a:br>
              <a:rPr lang="en-US" sz="2400" dirty="0"/>
            </a:br>
            <a:r>
              <a:rPr lang="en-US" sz="2400" dirty="0" smtClean="0"/>
              <a:t>	– </a:t>
            </a:r>
            <a:r>
              <a:rPr lang="en-US" sz="2400" dirty="0"/>
              <a:t>Pecans</a:t>
            </a:r>
            <a:br>
              <a:rPr lang="en-US" sz="2400" dirty="0"/>
            </a:br>
            <a:r>
              <a:rPr lang="en-US" sz="2400" dirty="0" smtClean="0"/>
              <a:t>	• </a:t>
            </a:r>
            <a:r>
              <a:rPr lang="en-US" sz="2400" dirty="0"/>
              <a:t>Also infects herbaceous plants</a:t>
            </a:r>
            <a:br>
              <a:rPr lang="en-US" sz="2400" dirty="0"/>
            </a:br>
            <a:r>
              <a:rPr lang="en-US" sz="2400" dirty="0" smtClean="0"/>
              <a:t>	– </a:t>
            </a:r>
            <a:r>
              <a:rPr lang="en-US" sz="2400" dirty="0"/>
              <a:t>Daisies</a:t>
            </a:r>
            <a:br>
              <a:rPr lang="en-US" sz="2400" dirty="0"/>
            </a:br>
            <a:r>
              <a:rPr lang="en-US" sz="2400" dirty="0" smtClean="0"/>
              <a:t>	– </a:t>
            </a:r>
            <a:r>
              <a:rPr lang="en-US" sz="2400" dirty="0"/>
              <a:t>Asters</a:t>
            </a:r>
            <a:br>
              <a:rPr lang="en-US" sz="2400" dirty="0"/>
            </a:br>
            <a:r>
              <a:rPr lang="en-US" sz="2400" dirty="0" smtClean="0"/>
              <a:t>	– </a:t>
            </a:r>
            <a:r>
              <a:rPr lang="en-US" sz="2400" dirty="0"/>
              <a:t>Beets</a:t>
            </a:r>
            <a:br>
              <a:rPr lang="en-US" sz="2400" dirty="0"/>
            </a:br>
            <a:r>
              <a:rPr lang="en-US" sz="2400" dirty="0" smtClean="0"/>
              <a:t>	– </a:t>
            </a:r>
            <a:r>
              <a:rPr lang="en-US" sz="2400" dirty="0"/>
              <a:t>Turnips</a:t>
            </a:r>
            <a:br>
              <a:rPr lang="en-US" sz="2400" dirty="0"/>
            </a:br>
            <a:r>
              <a:rPr lang="en-US" sz="2400" dirty="0" smtClean="0"/>
              <a:t>	– </a:t>
            </a:r>
            <a:r>
              <a:rPr lang="en-US" sz="2400" dirty="0"/>
              <a:t>Tomatoes</a:t>
            </a:r>
            <a:br>
              <a:rPr lang="en-US" sz="2400" dirty="0"/>
            </a:br>
            <a:r>
              <a:rPr lang="en-US" sz="2400" dirty="0" smtClean="0"/>
              <a:t>	– </a:t>
            </a:r>
            <a:r>
              <a:rPr lang="en-US" sz="2400" dirty="0"/>
              <a:t>Sunflowers</a:t>
            </a:r>
            <a:br>
              <a:rPr lang="en-US" sz="2400" dirty="0"/>
            </a:br>
            <a:r>
              <a:rPr lang="en-US" sz="2400" dirty="0"/>
              <a:t>– </a:t>
            </a:r>
            <a:r>
              <a:rPr lang="en-US" sz="2400" b="1" dirty="0"/>
              <a:t>And recently:</a:t>
            </a:r>
            <a:br>
              <a:rPr lang="en-US" sz="2400" b="1" dirty="0"/>
            </a:br>
            <a:r>
              <a:rPr lang="en-US" sz="2400" dirty="0"/>
              <a:t>monocots like grasses, corn and rice</a:t>
            </a:r>
          </a:p>
        </p:txBody>
      </p:sp>
    </p:spTree>
    <p:extLst>
      <p:ext uri="{BB962C8B-B14F-4D97-AF65-F5344CB8AC3E}">
        <p14:creationId xmlns:p14="http://schemas.microsoft.com/office/powerpoint/2010/main" val="2951736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Crown Gall</a:t>
            </a:r>
            <a:endParaRPr lang="en-US" dirty="0"/>
          </a:p>
        </p:txBody>
      </p:sp>
      <p:sp>
        <p:nvSpPr>
          <p:cNvPr id="5" name="TextBox 4"/>
          <p:cNvSpPr txBox="1"/>
          <p:nvPr/>
        </p:nvSpPr>
        <p:spPr>
          <a:xfrm>
            <a:off x="6019800" y="1219200"/>
            <a:ext cx="2590800" cy="4524315"/>
          </a:xfrm>
          <a:prstGeom prst="rect">
            <a:avLst/>
          </a:prstGeom>
          <a:noFill/>
        </p:spPr>
        <p:txBody>
          <a:bodyPr wrap="square" rtlCol="0">
            <a:spAutoFit/>
          </a:bodyPr>
          <a:lstStyle/>
          <a:p>
            <a:pPr>
              <a:buFont typeface="Arial" pitchFamily="34" charset="0"/>
              <a:buChar char="•"/>
            </a:pPr>
            <a:r>
              <a:rPr lang="en-US" dirty="0" smtClean="0"/>
              <a:t>The disease gains its</a:t>
            </a:r>
          </a:p>
          <a:p>
            <a:r>
              <a:rPr lang="en-US" dirty="0" smtClean="0"/>
              <a:t>name from the large tumor-like swellings (galls) that typically occur at the crown</a:t>
            </a:r>
          </a:p>
          <a:p>
            <a:r>
              <a:rPr lang="en-US" dirty="0" smtClean="0"/>
              <a:t>of the plant, just above soil level. </a:t>
            </a:r>
          </a:p>
          <a:p>
            <a:r>
              <a:rPr lang="en-US" dirty="0" smtClean="0"/>
              <a:t>Basically, the bacterium transfers part of its</a:t>
            </a:r>
          </a:p>
          <a:p>
            <a:r>
              <a:rPr lang="en-US" dirty="0" smtClean="0"/>
              <a:t>DNA to the plant, and this DNA integrates into the plant’s genome, </a:t>
            </a:r>
            <a:r>
              <a:rPr lang="en-US" smtClean="0"/>
              <a:t>causing the production </a:t>
            </a:r>
            <a:r>
              <a:rPr lang="en-US" dirty="0" smtClean="0"/>
              <a:t>of tumors and associated changes in plant metabolism.</a:t>
            </a:r>
            <a:endParaRPr lang="en-US" dirty="0"/>
          </a:p>
        </p:txBody>
      </p:sp>
      <p:pic>
        <p:nvPicPr>
          <p:cNvPr id="5122" name="Picture 2"/>
          <p:cNvPicPr>
            <a:picLocks noGrp="1" noChangeAspect="1" noChangeArrowheads="1"/>
          </p:cNvPicPr>
          <p:nvPr>
            <p:ph sz="half" idx="1"/>
          </p:nvPr>
        </p:nvPicPr>
        <p:blipFill>
          <a:blip r:embed="rId2"/>
          <a:srcRect/>
          <a:stretch>
            <a:fillRect/>
          </a:stretch>
        </p:blipFill>
        <p:spPr bwMode="auto">
          <a:xfrm>
            <a:off x="457199" y="1600200"/>
            <a:ext cx="5573173" cy="3548800"/>
          </a:xfrm>
          <a:prstGeom prst="rect">
            <a:avLst/>
          </a:prstGeom>
          <a:noFill/>
          <a:ln w="9525">
            <a:noFill/>
            <a:miter lim="800000"/>
            <a:headEnd/>
            <a:tailEnd/>
          </a:ln>
          <a:effectLst/>
        </p:spPr>
      </p:pic>
    </p:spTree>
    <p:extLst>
      <p:ext uri="{BB962C8B-B14F-4D97-AF65-F5344CB8AC3E}">
        <p14:creationId xmlns:p14="http://schemas.microsoft.com/office/powerpoint/2010/main" val="1503659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1"/>
          </p:nvPr>
        </p:nvPicPr>
        <p:blipFill>
          <a:blip r:embed="rId2"/>
          <a:srcRect/>
          <a:stretch>
            <a:fillRect/>
          </a:stretch>
        </p:blipFill>
        <p:spPr bwMode="auto">
          <a:xfrm>
            <a:off x="762000" y="1934369"/>
            <a:ext cx="7620000" cy="3857625"/>
          </a:xfrm>
          <a:prstGeom prst="rect">
            <a:avLst/>
          </a:prstGeom>
          <a:noFill/>
          <a:ln w="9525">
            <a:noFill/>
            <a:miter lim="800000"/>
            <a:headEnd/>
            <a:tailEnd/>
          </a:ln>
          <a:effectLst/>
        </p:spPr>
      </p:pic>
      <p:sp>
        <p:nvSpPr>
          <p:cNvPr id="6" name="Title 5"/>
          <p:cNvSpPr txBox="1">
            <a:spLocks noGrp="1"/>
          </p:cNvSpPr>
          <p:nvPr>
            <p:ph type="title"/>
          </p:nvPr>
        </p:nvSpPr>
        <p:spPr>
          <a:xfrm>
            <a:off x="457200" y="274638"/>
            <a:ext cx="8229600" cy="1631216"/>
          </a:xfrm>
          <a:prstGeom prst="rect">
            <a:avLst/>
          </a:prstGeom>
          <a:noFill/>
        </p:spPr>
        <p:txBody>
          <a:bodyPr wrap="square" rtlCol="0">
            <a:spAutoFit/>
          </a:bodyPr>
          <a:lstStyle/>
          <a:p>
            <a:pPr algn="l"/>
            <a:r>
              <a:rPr lang="en-US" sz="2800" dirty="0" smtClean="0"/>
              <a:t>The normal T-DNA contains genes that encode plant growth hormones and cause the production of a plant tumor called a crown gall</a:t>
            </a:r>
            <a:r>
              <a:rPr lang="en-US" sz="4000" dirty="0" smtClean="0"/>
              <a:t>.</a:t>
            </a:r>
            <a:endParaRPr lang="en-US" sz="4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838200"/>
            <a:ext cx="8229600" cy="5287963"/>
          </a:xfrm>
        </p:spPr>
        <p:txBody>
          <a:bodyPr>
            <a:normAutofit/>
          </a:bodyPr>
          <a:lstStyle/>
          <a:p>
            <a:r>
              <a:rPr lang="en-US" dirty="0" smtClean="0"/>
              <a:t>The T </a:t>
            </a:r>
            <a:r>
              <a:rPr lang="en-US" dirty="0"/>
              <a:t>DNA containing plasmid is </a:t>
            </a:r>
            <a:r>
              <a:rPr lang="en-US" dirty="0" smtClean="0"/>
              <a:t>called (Tumor-inducing) </a:t>
            </a:r>
            <a:r>
              <a:rPr lang="en-US" u="sng" dirty="0">
                <a:solidFill>
                  <a:srgbClr val="00B0F0"/>
                </a:solidFill>
              </a:rPr>
              <a:t>Ti </a:t>
            </a:r>
            <a:r>
              <a:rPr lang="en-US" u="sng" dirty="0" smtClean="0">
                <a:solidFill>
                  <a:srgbClr val="00B0F0"/>
                </a:solidFill>
              </a:rPr>
              <a:t>Plasmid.</a:t>
            </a:r>
            <a:r>
              <a:rPr lang="en-US" dirty="0" smtClean="0"/>
              <a:t> </a:t>
            </a:r>
            <a:endParaRPr lang="en-US" u="sng" dirty="0" smtClean="0">
              <a:solidFill>
                <a:srgbClr val="00B0F0"/>
              </a:solidFill>
            </a:endParaRPr>
          </a:p>
          <a:p>
            <a:r>
              <a:rPr lang="en-US" dirty="0" smtClean="0"/>
              <a:t>Any DNA within the T-DNA will be transferred to the plant and integrated into the plant nuclear DNA.</a:t>
            </a:r>
          </a:p>
          <a:p>
            <a:r>
              <a:rPr lang="en-US" dirty="0" smtClean="0"/>
              <a:t>Using </a:t>
            </a:r>
            <a:r>
              <a:rPr lang="en-US" dirty="0" smtClean="0">
                <a:solidFill>
                  <a:srgbClr val="00B0F0"/>
                </a:solidFill>
              </a:rPr>
              <a:t>recombinant DNA methods</a:t>
            </a:r>
            <a:r>
              <a:rPr lang="en-US" dirty="0" smtClean="0"/>
              <a:t>, the tumor causing genes were deleted from the T-DNA </a:t>
            </a:r>
            <a:endParaRPr lang="en-US" dirty="0"/>
          </a:p>
          <a:p>
            <a:r>
              <a:rPr lang="en-US" dirty="0" smtClean="0"/>
              <a:t>The </a:t>
            </a:r>
            <a:r>
              <a:rPr lang="en-US" dirty="0" smtClean="0">
                <a:solidFill>
                  <a:srgbClr val="00B050"/>
                </a:solidFill>
              </a:rPr>
              <a:t>DNA of interest</a:t>
            </a:r>
            <a:r>
              <a:rPr lang="en-US" dirty="0" smtClean="0"/>
              <a:t> can be inserted by using </a:t>
            </a:r>
            <a:r>
              <a:rPr lang="en-US" dirty="0" smtClean="0">
                <a:solidFill>
                  <a:srgbClr val="00B0F0"/>
                </a:solidFill>
              </a:rPr>
              <a:t>binary vectors</a:t>
            </a:r>
            <a:r>
              <a:rPr lang="en-US" dirty="0" smtClean="0"/>
              <a:t>.</a:t>
            </a:r>
            <a:endParaRPr lang="en-US" u="sng" dirty="0" smtClean="0">
              <a:solidFill>
                <a:srgbClr val="00B0F0"/>
              </a:solidFill>
            </a:endParaRPr>
          </a:p>
        </p:txBody>
      </p:sp>
    </p:spTree>
    <p:extLst>
      <p:ext uri="{BB962C8B-B14F-4D97-AF65-F5344CB8AC3E}">
        <p14:creationId xmlns:p14="http://schemas.microsoft.com/office/powerpoint/2010/main" val="2288825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IN" sz="2000" dirty="0"/>
              <a:t>T</a:t>
            </a:r>
            <a:r>
              <a:rPr lang="en-IN" sz="2000" dirty="0" smtClean="0"/>
              <a:t>he </a:t>
            </a:r>
            <a:r>
              <a:rPr lang="en-IN" sz="2000" dirty="0"/>
              <a:t>plasmid that carries the artificial T-DNA is usually called a </a:t>
            </a:r>
            <a:r>
              <a:rPr lang="en-IN" sz="2000" dirty="0">
                <a:solidFill>
                  <a:srgbClr val="00B0F0"/>
                </a:solidFill>
              </a:rPr>
              <a:t>binary vector. </a:t>
            </a:r>
            <a:r>
              <a:rPr lang="en-IN" sz="2000" dirty="0"/>
              <a:t>Now, binary vectors are the most popular tools in the plant science community</a:t>
            </a:r>
            <a:endParaRPr lang="en-US" sz="2000" dirty="0"/>
          </a:p>
        </p:txBody>
      </p:sp>
      <p:sp>
        <p:nvSpPr>
          <p:cNvPr id="4" name="TextBox 3"/>
          <p:cNvSpPr txBox="1"/>
          <p:nvPr/>
        </p:nvSpPr>
        <p:spPr>
          <a:xfrm>
            <a:off x="5943600" y="1066800"/>
            <a:ext cx="2971800" cy="5632311"/>
          </a:xfrm>
          <a:prstGeom prst="rect">
            <a:avLst/>
          </a:prstGeom>
          <a:noFill/>
        </p:spPr>
        <p:txBody>
          <a:bodyPr wrap="square" rtlCol="0">
            <a:spAutoFit/>
          </a:bodyPr>
          <a:lstStyle/>
          <a:p>
            <a:r>
              <a:rPr lang="en-IN" dirty="0"/>
              <a:t>A binary vector consists of T-DNA and the </a:t>
            </a:r>
            <a:r>
              <a:rPr lang="en-IN" dirty="0" smtClean="0"/>
              <a:t>vector backbone. </a:t>
            </a:r>
            <a:r>
              <a:rPr lang="en-IN" dirty="0"/>
              <a:t>T-DNA is the segment delimited by the border sequences, </a:t>
            </a:r>
            <a:r>
              <a:rPr lang="en-IN" dirty="0">
                <a:solidFill>
                  <a:srgbClr val="00B0F0"/>
                </a:solidFill>
              </a:rPr>
              <a:t>the right border (RB) and the left border (LB</a:t>
            </a:r>
            <a:r>
              <a:rPr lang="en-IN" dirty="0"/>
              <a:t>), and may contain </a:t>
            </a:r>
            <a:r>
              <a:rPr lang="en-IN" dirty="0">
                <a:solidFill>
                  <a:srgbClr val="00B0F0"/>
                </a:solidFill>
              </a:rPr>
              <a:t>multiple cloning sites</a:t>
            </a:r>
            <a:r>
              <a:rPr lang="en-IN" dirty="0"/>
              <a:t>, a </a:t>
            </a:r>
            <a:r>
              <a:rPr lang="en-IN" dirty="0">
                <a:solidFill>
                  <a:srgbClr val="00B0F0"/>
                </a:solidFill>
              </a:rPr>
              <a:t>selectable marker gene for plants</a:t>
            </a:r>
            <a:r>
              <a:rPr lang="en-IN" dirty="0"/>
              <a:t>, a </a:t>
            </a:r>
            <a:r>
              <a:rPr lang="en-IN" dirty="0">
                <a:solidFill>
                  <a:srgbClr val="00B0F0"/>
                </a:solidFill>
              </a:rPr>
              <a:t>reporter gene</a:t>
            </a:r>
            <a:r>
              <a:rPr lang="en-IN" dirty="0"/>
              <a:t>, and other </a:t>
            </a:r>
            <a:r>
              <a:rPr lang="en-IN" dirty="0">
                <a:solidFill>
                  <a:srgbClr val="00B0F0"/>
                </a:solidFill>
              </a:rPr>
              <a:t>genes of interest</a:t>
            </a:r>
            <a:r>
              <a:rPr lang="en-IN" dirty="0"/>
              <a:t>. The vector backbone carries </a:t>
            </a:r>
            <a:r>
              <a:rPr lang="en-IN" dirty="0">
                <a:solidFill>
                  <a:srgbClr val="00B050"/>
                </a:solidFill>
              </a:rPr>
              <a:t>plasmid replication functions for </a:t>
            </a:r>
            <a:r>
              <a:rPr lang="en-IN" i="1" dirty="0">
                <a:solidFill>
                  <a:srgbClr val="00B0F0"/>
                </a:solidFill>
              </a:rPr>
              <a:t>E. coli</a:t>
            </a:r>
            <a:r>
              <a:rPr lang="en-IN" dirty="0">
                <a:solidFill>
                  <a:srgbClr val="00B0F0"/>
                </a:solidFill>
              </a:rPr>
              <a:t> </a:t>
            </a:r>
            <a:r>
              <a:rPr lang="en-IN" dirty="0"/>
              <a:t>and</a:t>
            </a:r>
            <a:r>
              <a:rPr lang="en-IN" dirty="0">
                <a:solidFill>
                  <a:srgbClr val="00B0F0"/>
                </a:solidFill>
              </a:rPr>
              <a:t> </a:t>
            </a:r>
            <a:r>
              <a:rPr lang="en-IN" i="1" dirty="0">
                <a:solidFill>
                  <a:srgbClr val="00B050"/>
                </a:solidFill>
              </a:rPr>
              <a:t>A. </a:t>
            </a:r>
            <a:r>
              <a:rPr lang="en-IN" i="1" dirty="0" err="1">
                <a:solidFill>
                  <a:srgbClr val="00B0F0"/>
                </a:solidFill>
              </a:rPr>
              <a:t>tumefaciens</a:t>
            </a:r>
            <a:r>
              <a:rPr lang="en-IN" dirty="0">
                <a:solidFill>
                  <a:srgbClr val="00B050"/>
                </a:solidFill>
              </a:rPr>
              <a:t>, selectable marker genes for the bacteria</a:t>
            </a:r>
            <a:r>
              <a:rPr lang="en-IN" dirty="0"/>
              <a:t>, optionally a function for plasmid mobilization between the bacteria and other accessory components.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3650" y="1662335"/>
            <a:ext cx="4743099" cy="4401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1476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00B050"/>
                </a:solidFill>
              </a:rPr>
              <a:t>DNA of interest</a:t>
            </a:r>
            <a:r>
              <a:rPr lang="en-US" sz="3600" dirty="0"/>
              <a:t> can be </a:t>
            </a:r>
            <a:r>
              <a:rPr lang="en-US" sz="3600" dirty="0" smtClean="0"/>
              <a:t>inserted in the multiple cloning site of the binary vector</a:t>
            </a:r>
            <a:endParaRPr lang="en-US" sz="36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2225" y="1600200"/>
            <a:ext cx="709954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1175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858</TotalTime>
  <Words>1042</Words>
  <Application>Microsoft Office PowerPoint</Application>
  <PresentationFormat>On-screen Show (4:3)</PresentationFormat>
  <Paragraphs>116</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Agrobacterium Tumefaciens Mediated Gene Transfer</vt:lpstr>
      <vt:lpstr>What is Biotechnology?</vt:lpstr>
      <vt:lpstr>PowerPoint Presentation</vt:lpstr>
      <vt:lpstr>Example:- Observed in many varieties of wood plants  – Grapes  – Roses  – Apples  – Cherries  – Pecans  • Also infects herbaceous plants  – Daisies  – Asters  – Beets  – Turnips  – Tomatoes  – Sunflowers – And recently: monocots like grasses, corn and rice</vt:lpstr>
      <vt:lpstr>Crown Gall</vt:lpstr>
      <vt:lpstr>The normal T-DNA contains genes that encode plant growth hormones and cause the production of a plant tumor called a crown gall.</vt:lpstr>
      <vt:lpstr>PowerPoint Presentation</vt:lpstr>
      <vt:lpstr>The plasmid that carries the artificial T-DNA is usually called a binary vector. Now, binary vectors are the most popular tools in the plant science community</vt:lpstr>
      <vt:lpstr>DNA of interest can be inserted in the multiple cloning site of the binary vector</vt:lpstr>
      <vt:lpstr>PowerPoint Presentation</vt:lpstr>
      <vt:lpstr>The medium in this petri dish contains the antibiotic Kanamycin  The bacteria on the right contain Kanamycin resistance, a plasmid that is resistant to Kanamycin, while the one on the left has no resistance</vt:lpstr>
      <vt:lpstr>PowerPoint Presentation</vt:lpstr>
      <vt:lpstr>PowerPoint Presentation</vt:lpstr>
      <vt:lpstr>*When Agrobacterium infects a host plant, a part of the Ti (tumor-inducing) plasmid of the bacterium is transferred from the bacterium to the plant.   *The transferred T-DNA is integrated into the plant nuclear .  *None of the T-DNA genes are necessary for T-DNA transfer from the bacterium to the plant cell. Other genes (the virulence, or vir genes) on the Ti-plasmid are necessary for transfer.</vt:lpstr>
      <vt:lpstr>The selection of plant cells that have been genetically transformed. (A) Untransformed callus     (B) Transformed callus </vt:lpstr>
      <vt:lpstr>*The main goal in any transformation procedure is to introduce the gene of interest into the nucleus of the cell without affecting the cell’s ability to survive.   *If the introduced gene is functional, and the gene product is synthesized, then the plant is said to be transformed. Once the inserted gene is stable, inherited and expressed in subsequent generations, then the plant is considered a transgenic.   </vt:lpstr>
      <vt:lpstr>Regeneration of Transgenic plants from Transformed callus</vt:lpstr>
      <vt:lpstr>Detection of Inserted Genes</vt:lpstr>
      <vt:lpstr>PCR</vt:lpstr>
      <vt:lpstr>Gel electrophoresis</vt:lpstr>
      <vt:lpstr>PCR analysis of genomic DNA isolated from leaves of non-transformed and transformed shoots.</vt:lpstr>
      <vt:lpstr> Through micropropagation multiplied into several thousand plants in less than a year  </vt:lpstr>
      <vt:lpstr>Gene transferred plant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Agrobacterium Mediated Gene Transfer</dc:title>
  <dc:creator>user</dc:creator>
  <cp:lastModifiedBy>user</cp:lastModifiedBy>
  <cp:revision>116</cp:revision>
  <dcterms:created xsi:type="dcterms:W3CDTF">2013-06-03T15:49:30Z</dcterms:created>
  <dcterms:modified xsi:type="dcterms:W3CDTF">2014-11-20T05:09:22Z</dcterms:modified>
</cp:coreProperties>
</file>