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4" r:id="rId6"/>
    <p:sldId id="275" r:id="rId7"/>
    <p:sldId id="276" r:id="rId8"/>
    <p:sldId id="258" r:id="rId9"/>
    <p:sldId id="280" r:id="rId10"/>
    <p:sldId id="281" r:id="rId11"/>
    <p:sldId id="282" r:id="rId12"/>
    <p:sldId id="283" r:id="rId13"/>
    <p:sldId id="284" r:id="rId14"/>
    <p:sldId id="265" r:id="rId15"/>
    <p:sldId id="274" r:id="rId16"/>
    <p:sldId id="285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77" r:id="rId25"/>
    <p:sldId id="271" r:id="rId26"/>
    <p:sldId id="267" r:id="rId27"/>
    <p:sldId id="278" r:id="rId28"/>
    <p:sldId id="279" r:id="rId29"/>
    <p:sldId id="269" r:id="rId30"/>
    <p:sldId id="294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0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32C3BA-B316-4FD4-9176-E9F73193A417}" type="datetimeFigureOut">
              <a:rPr lang="en-US" smtClean="0"/>
              <a:pPr/>
              <a:t>1/31/2012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ymbiota.org/bryophytes/" TargetMode="External"/><Relationship Id="rId2" Type="http://schemas.openxmlformats.org/officeDocument/2006/relationships/hyperlink" Target="http://symbiota.org/naliche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Lichens, Bryophytes and 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 descr="logo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410200"/>
            <a:ext cx="1371600" cy="1028700"/>
          </a:xfrm>
          <a:prstGeom prst="rect">
            <a:avLst/>
          </a:prstGeom>
        </p:spPr>
      </p:pic>
      <p:pic>
        <p:nvPicPr>
          <p:cNvPr id="5" name="Picture 4" descr="rhizocarpon_geographic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2761" y="228600"/>
            <a:ext cx="2972639" cy="1981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562600"/>
            <a:ext cx="3943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richotemnom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4343" y="228600"/>
            <a:ext cx="2776018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9" y="228600"/>
            <a:ext cx="3903783" cy="283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8" y="3962400"/>
            <a:ext cx="4044636" cy="243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79000"/>
            <a:ext cx="4589583" cy="3419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038600" cy="32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1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panish-moss-w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SuperStock_1990-215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31"/>
          <a:stretch/>
        </p:blipFill>
        <p:spPr bwMode="auto">
          <a:xfrm>
            <a:off x="4285306" y="742950"/>
            <a:ext cx="440149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imagesCAVXAAB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514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Moss_ www_scotlandssecretsouth_blogspot_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3434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8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" y="152399"/>
            <a:ext cx="4343619" cy="6510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84" y="152399"/>
            <a:ext cx="4243057" cy="3398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84" y="3657600"/>
            <a:ext cx="4243056" cy="30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3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804200" cy="3219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3918642" cy="3219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43300"/>
            <a:ext cx="480420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43300"/>
            <a:ext cx="38862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6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Workflow</a:t>
            </a:r>
            <a:endParaRPr lang="en-US" dirty="0"/>
          </a:p>
        </p:txBody>
      </p:sp>
      <p:pic>
        <p:nvPicPr>
          <p:cNvPr id="1026" name="Picture 2" descr="workflow"/>
          <p:cNvPicPr>
            <a:picLocks noChangeAspect="1" noChangeArrowheads="1"/>
          </p:cNvPicPr>
          <p:nvPr/>
        </p:nvPicPr>
        <p:blipFill>
          <a:blip r:embed="rId2" cstate="print"/>
          <a:srcRect t="6410" b="9616"/>
          <a:stretch>
            <a:fillRect/>
          </a:stretch>
        </p:blipFill>
        <p:spPr bwMode="auto">
          <a:xfrm>
            <a:off x="381000" y="1600200"/>
            <a:ext cx="835390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Workflow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2032000"/>
            <a:ext cx="1556951" cy="6785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Take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File name: barcode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204029"/>
            <a:ext cx="1556951" cy="14187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 Skeleton File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Darwin Core Fields: barcode, species name +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82794" y="2032000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to folder on FTP server Florida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3"/>
            <a:endCxn id="25" idx="1"/>
          </p:cNvCxnSpPr>
          <p:nvPr/>
        </p:nvCxnSpPr>
        <p:spPr>
          <a:xfrm>
            <a:off x="1937951" y="3913414"/>
            <a:ext cx="444843" cy="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>
            <a:off x="1937951" y="2371271"/>
            <a:ext cx="44484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903572" y="2032000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Image processing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939746" y="2371271"/>
            <a:ext cx="9638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55291" y="2895600"/>
            <a:ext cx="1705232" cy="10486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Create/Merge Record in Portal</a:t>
            </a:r>
          </a:p>
          <a:p>
            <a:pPr algn="ctr"/>
            <a:r>
              <a:rPr lang="en-US" sz="1400" dirty="0" smtClean="0"/>
              <a:t>Link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unprocessed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3939746" y="2371271"/>
            <a:ext cx="815546" cy="1048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57086" y="4252686"/>
            <a:ext cx="1853513" cy="1295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Find Duplicates and Edit Record in Portal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Pending review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0" idx="3"/>
            <a:endCxn id="21" idx="1"/>
          </p:cNvCxnSpPr>
          <p:nvPr/>
        </p:nvCxnSpPr>
        <p:spPr>
          <a:xfrm>
            <a:off x="6460524" y="2371271"/>
            <a:ext cx="296562" cy="400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>
            <a:off x="6460524" y="3419929"/>
            <a:ext cx="296562" cy="1480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81000" y="4931229"/>
            <a:ext cx="1556951" cy="10486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Existing Digitized Records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Darwin Core+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7" idx="3"/>
            <a:endCxn id="29" idx="1"/>
          </p:cNvCxnSpPr>
          <p:nvPr/>
        </p:nvCxnSpPr>
        <p:spPr>
          <a:xfrm flipV="1">
            <a:off x="1937951" y="4715329"/>
            <a:ext cx="2817340" cy="740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905367" y="5918200"/>
            <a:ext cx="1556951" cy="8636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Approve Record in Portal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reviewed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2"/>
            <a:endCxn id="19" idx="0"/>
          </p:cNvCxnSpPr>
          <p:nvPr/>
        </p:nvCxnSpPr>
        <p:spPr>
          <a:xfrm>
            <a:off x="7683842" y="5548086"/>
            <a:ext cx="0" cy="370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57086" y="1600200"/>
            <a:ext cx="1853513" cy="234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Central Processing</a:t>
            </a:r>
          </a:p>
          <a:p>
            <a:pPr algn="ctr"/>
            <a:r>
              <a:rPr lang="en-US" sz="1400" dirty="0" smtClean="0"/>
              <a:t>OCR</a:t>
            </a:r>
          </a:p>
          <a:p>
            <a:pPr algn="ctr"/>
            <a:r>
              <a:rPr lang="en-US" sz="1400" dirty="0" smtClean="0"/>
              <a:t>NLP</a:t>
            </a:r>
          </a:p>
          <a:p>
            <a:pPr algn="ctr"/>
            <a:r>
              <a:rPr lang="en-US" sz="1400" dirty="0" smtClean="0"/>
              <a:t>Bulk processing</a:t>
            </a:r>
          </a:p>
          <a:p>
            <a:pPr algn="ctr"/>
            <a:r>
              <a:rPr lang="en-US" sz="1400" dirty="0" smtClean="0"/>
              <a:t>Preliminary </a:t>
            </a:r>
          </a:p>
          <a:p>
            <a:pPr algn="ctr"/>
            <a:r>
              <a:rPr lang="en-US" sz="1400" dirty="0" smtClean="0"/>
              <a:t>geo-referencing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processed</a:t>
            </a:r>
          </a:p>
          <a:p>
            <a:pPr algn="ctr"/>
            <a:endParaRPr lang="en-US" sz="1400" dirty="0" smtClean="0"/>
          </a:p>
        </p:txBody>
      </p:sp>
      <p:cxnSp>
        <p:nvCxnSpPr>
          <p:cNvPr id="22" name="Straight Arrow Connector 21"/>
          <p:cNvCxnSpPr>
            <a:stCxn id="21" idx="2"/>
            <a:endCxn id="14" idx="0"/>
          </p:cNvCxnSpPr>
          <p:nvPr/>
        </p:nvCxnSpPr>
        <p:spPr>
          <a:xfrm>
            <a:off x="7683842" y="3944257"/>
            <a:ext cx="0" cy="308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1"/>
            <a:endCxn id="24" idx="3"/>
          </p:cNvCxnSpPr>
          <p:nvPr/>
        </p:nvCxnSpPr>
        <p:spPr>
          <a:xfrm flipH="1" flipV="1">
            <a:off x="6386383" y="5763986"/>
            <a:ext cx="518984" cy="586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829432" y="5424714"/>
            <a:ext cx="1556951" cy="67854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Manage Records in Portal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2382794" y="3574143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to folder on FTP server Florida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25" idx="3"/>
            <a:endCxn id="12" idx="1"/>
          </p:cNvCxnSpPr>
          <p:nvPr/>
        </p:nvCxnSpPr>
        <p:spPr>
          <a:xfrm flipV="1">
            <a:off x="3939746" y="3419929"/>
            <a:ext cx="815546" cy="49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hape 150"/>
          <p:cNvCxnSpPr>
            <a:stCxn id="19" idx="1"/>
            <a:endCxn id="17" idx="2"/>
          </p:cNvCxnSpPr>
          <p:nvPr/>
        </p:nvCxnSpPr>
        <p:spPr>
          <a:xfrm rot="10800000">
            <a:off x="1159476" y="5979886"/>
            <a:ext cx="5745891" cy="37011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hape 159"/>
          <p:cNvCxnSpPr>
            <a:stCxn id="14" idx="2"/>
            <a:endCxn id="21" idx="0"/>
          </p:cNvCxnSpPr>
          <p:nvPr/>
        </p:nvCxnSpPr>
        <p:spPr>
          <a:xfrm rot="5400000" flipH="1">
            <a:off x="5709899" y="3573105"/>
            <a:ext cx="3947886" cy="12357"/>
          </a:xfrm>
          <a:prstGeom prst="curvedConnector5">
            <a:avLst>
              <a:gd name="adj1" fmla="val -4688"/>
              <a:gd name="adj2" fmla="val -9641538"/>
              <a:gd name="adj3" fmla="val 104688"/>
            </a:avLst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755291" y="4129314"/>
            <a:ext cx="1705232" cy="11720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Record in Portal</a:t>
            </a:r>
          </a:p>
          <a:p>
            <a:pPr algn="ctr"/>
            <a:r>
              <a:rPr lang="en-US" sz="1400" dirty="0" smtClean="0"/>
              <a:t>Link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reviewed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9" idx="3"/>
            <a:endCxn id="14" idx="1"/>
          </p:cNvCxnSpPr>
          <p:nvPr/>
        </p:nvCxnSpPr>
        <p:spPr>
          <a:xfrm>
            <a:off x="6460524" y="4715329"/>
            <a:ext cx="296562" cy="185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3"/>
            <a:endCxn id="29" idx="1"/>
          </p:cNvCxnSpPr>
          <p:nvPr/>
        </p:nvCxnSpPr>
        <p:spPr>
          <a:xfrm>
            <a:off x="3939746" y="2371271"/>
            <a:ext cx="815546" cy="2344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9982" y="2321003"/>
            <a:ext cx="452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7217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LBCC: Workflow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CC9900"/>
              </a:buClr>
            </a:pPr>
            <a:r>
              <a:rPr lang="en-US" sz="2800" dirty="0">
                <a:solidFill>
                  <a:srgbClr val="000000"/>
                </a:solidFill>
                <a:latin typeface="Garamond"/>
              </a:rPr>
              <a:t>Image all specimen / specimen labels</a:t>
            </a:r>
          </a:p>
          <a:p>
            <a:pPr lvl="0">
              <a:buClr>
                <a:srgbClr val="CC9900"/>
              </a:buClr>
            </a:pPr>
            <a:r>
              <a:rPr lang="en-US" sz="2800" dirty="0">
                <a:solidFill>
                  <a:srgbClr val="000000"/>
                </a:solidFill>
                <a:latin typeface="Garamond"/>
              </a:rPr>
              <a:t>Upload to portal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Record exists =&gt; link image to existing record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Record absent =&gt; create empty record</a:t>
            </a:r>
          </a:p>
          <a:p>
            <a:pPr lvl="0">
              <a:buClr>
                <a:srgbClr val="CC9900"/>
              </a:buClr>
            </a:pPr>
            <a:r>
              <a:rPr lang="en-US" sz="2800" dirty="0" smtClean="0">
                <a:solidFill>
                  <a:srgbClr val="000000"/>
                </a:solidFill>
                <a:latin typeface="Garamond"/>
              </a:rPr>
              <a:t>Automated OCR label </a:t>
            </a:r>
          </a:p>
          <a:p>
            <a:pPr lvl="1">
              <a:buClr>
                <a:srgbClr val="CC9900"/>
              </a:buClr>
            </a:pPr>
            <a:r>
              <a:rPr lang="en-US" sz="2400" dirty="0" smtClean="0">
                <a:solidFill>
                  <a:srgbClr val="000000"/>
                </a:solidFill>
                <a:latin typeface="Garamond"/>
              </a:rPr>
              <a:t>Block </a:t>
            </a:r>
            <a:r>
              <a:rPr lang="en-US" sz="2400" dirty="0">
                <a:solidFill>
                  <a:srgbClr val="000000"/>
                </a:solidFill>
                <a:latin typeface="Garamond"/>
              </a:rPr>
              <a:t>of raw </a:t>
            </a:r>
            <a:r>
              <a:rPr lang="en-US" sz="2400" dirty="0" smtClean="0">
                <a:solidFill>
                  <a:srgbClr val="000000"/>
                </a:solidFill>
                <a:latin typeface="Garamond"/>
              </a:rPr>
              <a:t>text =&gt; database</a:t>
            </a:r>
            <a:endParaRPr lang="en-US" sz="2400" dirty="0">
              <a:solidFill>
                <a:srgbClr val="000000"/>
              </a:solidFill>
              <a:latin typeface="Garamond"/>
            </a:endParaRPr>
          </a:p>
          <a:p>
            <a:pPr lvl="0">
              <a:buClr>
                <a:srgbClr val="CC9900"/>
              </a:buClr>
            </a:pPr>
            <a:r>
              <a:rPr lang="en-US" sz="2800" dirty="0">
                <a:solidFill>
                  <a:srgbClr val="000000"/>
                </a:solidFill>
                <a:latin typeface="Garamond"/>
              </a:rPr>
              <a:t>Automated </a:t>
            </a:r>
            <a:r>
              <a:rPr lang="en-US" sz="2800" dirty="0" smtClean="0">
                <a:solidFill>
                  <a:srgbClr val="000000"/>
                </a:solidFill>
                <a:latin typeface="Garamond"/>
              </a:rPr>
              <a:t>NLP (field parsing)</a:t>
            </a:r>
            <a:endParaRPr lang="en-US" sz="2800" dirty="0">
              <a:solidFill>
                <a:srgbClr val="000000"/>
              </a:solidFill>
              <a:latin typeface="Garamond"/>
            </a:endParaRPr>
          </a:p>
          <a:p>
            <a:pPr lvl="0">
              <a:buClr>
                <a:srgbClr val="CC9900"/>
              </a:buClr>
            </a:pPr>
            <a:r>
              <a:rPr lang="en-US" sz="2800" dirty="0" smtClean="0">
                <a:solidFill>
                  <a:srgbClr val="000000"/>
                </a:solidFill>
                <a:latin typeface="Garamond"/>
              </a:rPr>
              <a:t>Review </a:t>
            </a:r>
            <a:r>
              <a:rPr lang="en-US" sz="2800" dirty="0">
                <a:solidFill>
                  <a:srgbClr val="000000"/>
                </a:solidFill>
                <a:latin typeface="Garamond"/>
              </a:rPr>
              <a:t>data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Keystroke full record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Collector name &amp; number =&gt; look for dups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Reparse full record =&gt; learnable </a:t>
            </a:r>
            <a:r>
              <a:rPr lang="en-US" sz="2000" dirty="0" smtClean="0">
                <a:solidFill>
                  <a:srgbClr val="000000"/>
                </a:solidFill>
                <a:latin typeface="Garamond"/>
              </a:rPr>
              <a:t>parsers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035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Optical Character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581400" cy="4625609"/>
          </a:xfrm>
        </p:spPr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err="1" smtClean="0"/>
              <a:t>Tesseract</a:t>
            </a:r>
            <a:r>
              <a:rPr lang="en-US" dirty="0" smtClean="0"/>
              <a:t> V3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Dual cycle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Automatic 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Manual review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Expected hurtles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Handwritten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Old fonts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Faded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Form labels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Adjustable image variables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Owner\Documents\Symbiota\projects\TCN\workflows\WISC\Images\editted\IMG_0080_S1_bumpy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05332" cy="25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191000"/>
            <a:ext cx="4648200" cy="2438400"/>
          </a:xfrm>
          <a:prstGeom prst="rect">
            <a:avLst/>
          </a:prstGeom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600" dirty="0" smtClean="0"/>
              <a:t>Â¢_].L.|</a:t>
            </a:r>
            <a:r>
              <a:rPr lang="en-US" sz="1600" dirty="0" err="1" smtClean="0"/>
              <a:t>Â»â</a:t>
            </a:r>
            <a:r>
              <a:rPr lang="en-US" sz="1600" dirty="0" smtClean="0"/>
              <a:t>€˜Â¢ .'</a:t>
            </a:r>
            <a:r>
              <a:rPr lang="en-US" sz="1600" dirty="0" err="1" smtClean="0"/>
              <a:t>Â».f.'._..â</a:t>
            </a:r>
            <a:r>
              <a:rPr lang="en-US" sz="1600" dirty="0" smtClean="0"/>
              <a:t>€˜~,(.J</a:t>
            </a:r>
          </a:p>
          <a:p>
            <a:pPr marL="0" indent="0">
              <a:buFont typeface="Wingdings 2"/>
              <a:buNone/>
            </a:pPr>
            <a:r>
              <a:rPr lang="it-IT" sz="1600" dirty="0" smtClean="0"/>
              <a:t>fin-xâ€˜*\'a:"511z:1 wf .~\:'i/.onli State University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P.â</a:t>
            </a:r>
            <a:r>
              <a:rPr lang="en-US" sz="1600" dirty="0" smtClean="0"/>
              <a:t>€™~.r"~2= ,_. </a:t>
            </a:r>
            <a:r>
              <a:rPr lang="en-US" sz="1600" dirty="0" err="1" smtClean="0"/>
              <a:t>gg</a:t>
            </a:r>
            <a:r>
              <a:rPr lang="en-US" sz="1600" dirty="0" smtClean="0"/>
              <a:t> J:.2 " J*J*" â€ (=:\â€˜-</a:t>
            </a:r>
            <a:r>
              <a:rPr lang="en-US" sz="1600" dirty="0" err="1" smtClean="0"/>
              <a:t>â€œax</a:t>
            </a:r>
            <a:r>
              <a:rPr lang="en-US" sz="1600" dirty="0" smtClean="0"/>
              <a:t> "Â»..'\-12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â€˜ </a:t>
            </a:r>
            <a:r>
              <a:rPr lang="en-US" sz="1600" dirty="0" err="1" smtClean="0"/>
              <a:t>â€œ</a:t>
            </a:r>
            <a:r>
              <a:rPr lang="en-US" sz="1600" dirty="0" smtClean="0"/>
              <a:t> "â€˜ ;T~;â€˜~7i?Â»-1_1_\f;&gt;</a:t>
            </a:r>
            <a:r>
              <a:rPr lang="en-US" sz="1600" dirty="0" err="1" smtClean="0"/>
              <a:t>sf</a:t>
            </a:r>
            <a:r>
              <a:rPr lang="en-US" sz="1600" dirty="0" smtClean="0"/>
              <a:t>`;,' ESX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ZÂ»ie+â</a:t>
            </a:r>
            <a:r>
              <a:rPr lang="en-US" sz="1600" dirty="0" smtClean="0"/>
              <a:t>€˜-Â». </a:t>
            </a:r>
            <a:r>
              <a:rPr lang="en-US" sz="1600" dirty="0" err="1" smtClean="0"/>
              <a:t>â€œ</a:t>
            </a:r>
            <a:r>
              <a:rPr lang="en-US" sz="1600" dirty="0" smtClean="0"/>
              <a:t>~'.</a:t>
            </a:r>
            <a:r>
              <a:rPr lang="en-US" sz="1600" dirty="0" err="1" smtClean="0"/>
              <a:t>Â»te</a:t>
            </a:r>
            <a:r>
              <a:rPr lang="en-US" sz="1600" dirty="0" smtClean="0"/>
              <a:t>;~:i_.t&lt;Â» </a:t>
            </a:r>
            <a:r>
              <a:rPr lang="en-US" sz="1600" dirty="0" err="1" smtClean="0"/>
              <a:t>ff`t</a:t>
            </a:r>
            <a:r>
              <a:rPr lang="en-US" sz="1600" dirty="0" smtClean="0"/>
              <a:t>;~f3":.f.â€œ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Â» Â»4 xx, ,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"""â€˜</a:t>
            </a:r>
            <a:r>
              <a:rPr lang="en-US" sz="1600" dirty="0" err="1" smtClean="0"/>
              <a:t>â€œâ</a:t>
            </a:r>
            <a:r>
              <a:rPr lang="en-US" sz="1600" dirty="0" smtClean="0"/>
              <a:t>€</a:t>
            </a:r>
            <a:r>
              <a:rPr lang="en-US" sz="1600" dirty="0" err="1" smtClean="0"/>
              <a:t>T"â</a:t>
            </a:r>
            <a:r>
              <a:rPr lang="en-US" sz="1600" dirty="0" smtClean="0"/>
              <a:t>€™ &lt;1;-.</a:t>
            </a:r>
            <a:r>
              <a:rPr lang="en-US" sz="1600" dirty="0" err="1" smtClean="0"/>
              <a:t>rs</a:t>
            </a:r>
            <a:r>
              <a:rPr lang="en-US" sz="1600" dirty="0" smtClean="0"/>
              <a:t> f3'a,1.z&gt;.t;;</a:t>
            </a:r>
            <a:r>
              <a:rPr lang="en-US" sz="1600" dirty="0" err="1" smtClean="0"/>
              <a:t>aÂ¢f~rus</a:t>
            </a:r>
            <a:r>
              <a:rPr lang="en-US" sz="1600" dirty="0" smtClean="0"/>
              <a:t> â€™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V4 J 'if . </a:t>
            </a:r>
            <a:r>
              <a:rPr lang="en-US" sz="1600" dirty="0" err="1" smtClean="0"/>
              <a:t>rÂ</a:t>
            </a:r>
            <a:r>
              <a:rPr lang="en-US" sz="1600" dirty="0" smtClean="0"/>
              <a:t>°'Â° M '1?nies </a:t>
            </a:r>
            <a:r>
              <a:rPr lang="en-US" sz="1600" dirty="0" err="1" smtClean="0"/>
              <a:t>ivain</a:t>
            </a:r>
            <a:r>
              <a:rPr lang="en-US" sz="1600" dirty="0" smtClean="0"/>
              <a:t>.) </a:t>
            </a:r>
            <a:r>
              <a:rPr lang="en-US" sz="1600" dirty="0" err="1" smtClean="0"/>
              <a:t>Sav</a:t>
            </a:r>
            <a:r>
              <a:rPr lang="en-US" sz="16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neutal</a:t>
            </a:r>
            <a:r>
              <a:rPr lang="en-US" sz="1600" dirty="0" smtClean="0"/>
              <a:t> Station - " '1 ~</a:t>
            </a:r>
            <a:r>
              <a:rPr lang="en-US" sz="1600" dirty="0" err="1" smtClean="0"/>
              <a:t>Â»r</a:t>
            </a:r>
            <a:r>
              <a:rPr lang="en-US" sz="1600" dirty="0" smtClean="0"/>
              <a:t>';;4-\P ` 1.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T11 ./P.. ,J ..-.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ELEV.  ' `.</a:t>
            </a:r>
            <a:r>
              <a:rPr lang="en-US" sz="1600" dirty="0" err="1" smtClean="0"/>
              <a:t>fJL</a:t>
            </a:r>
            <a:r>
              <a:rPr lang="en-US" sz="1600" dirty="0" smtClean="0"/>
              <a:t>_\ LATL Q _â€˜ 1 _ </a:t>
            </a:r>
            <a:r>
              <a:rPr lang="en-US" sz="1600" dirty="0" err="1" smtClean="0"/>
              <a:t>Yâ</a:t>
            </a:r>
            <a:r>
              <a:rPr lang="en-US" sz="1600" dirty="0" smtClean="0"/>
              <a:t>€™ DATE</a:t>
            </a:r>
          </a:p>
          <a:p>
            <a:pPr marL="0" indent="0">
              <a:buFont typeface="Wingdings 2"/>
              <a:buNone/>
            </a:pPr>
            <a:r>
              <a:rPr lang="pl-PL" sz="1600" dirty="0" smtClean="0"/>
              <a:t>_ ,. W5. (&gt; f- , -:â€˜; i f&gt;i_T ~~ . A 1:</a:t>
            </a:r>
          </a:p>
          <a:p>
            <a:pPr marL="0" indent="0">
              <a:buFont typeface="Wingdings 2"/>
              <a:buNone/>
            </a:pPr>
            <a:r>
              <a:rPr lang="pt-BR" sz="1600" dirty="0" smtClean="0"/>
              <a:t>Â». v\ .-v Â»~. 4. a xvala 8/27/73</a:t>
            </a:r>
            <a:endParaRPr lang="pt-BR" sz="1600" dirty="0"/>
          </a:p>
        </p:txBody>
      </p:sp>
      <p:pic>
        <p:nvPicPr>
          <p:cNvPr id="6" name="Picture 2" descr="C:\Users\Owner\Documents\Symbiota\projects\TCN\workflows\WISC\Images\editted\IMG_0080_S1_bumpy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4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4267200"/>
            <a:ext cx="4114800" cy="31241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600" dirty="0" smtClean="0"/>
              <a:t>PLANTS OF NEW r~1ExIco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Herbarium of Arizona State University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Parmelia</a:t>
            </a:r>
            <a:r>
              <a:rPr lang="en-US" sz="1600" dirty="0" smtClean="0"/>
              <a:t> </a:t>
            </a:r>
            <a:r>
              <a:rPr lang="en-US" sz="1600" dirty="0" err="1" smtClean="0"/>
              <a:t>ulophyllodes</a:t>
            </a:r>
            <a:r>
              <a:rPr lang="en-US" sz="1600" dirty="0" smtClean="0"/>
              <a:t> (Vain.) </a:t>
            </a:r>
            <a:r>
              <a:rPr lang="en-US" sz="1600" dirty="0" err="1" smtClean="0"/>
              <a:t>Sav</a:t>
            </a:r>
            <a:r>
              <a:rPr lang="en-US" sz="16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COUNTY  </a:t>
            </a:r>
            <a:r>
              <a:rPr lang="en-US" sz="1600" dirty="0" err="1" smtClean="0"/>
              <a:t>â€œÂ°â</a:t>
            </a:r>
            <a:r>
              <a:rPr lang="en-US" sz="1600" dirty="0" smtClean="0"/>
              <a:t>€</a:t>
            </a:r>
            <a:r>
              <a:rPr lang="en-US" sz="1600" dirty="0" err="1" smtClean="0"/>
              <a:t>â€œâ€œ</a:t>
            </a:r>
            <a:r>
              <a:rPr lang="en-US" sz="1600" dirty="0" smtClean="0"/>
              <a:t> 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Joranada</a:t>
            </a:r>
            <a:r>
              <a:rPr lang="en-US" sz="1600" dirty="0" smtClean="0"/>
              <a:t> Experimental Station -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New Mexico State University</a:t>
            </a:r>
          </a:p>
          <a:p>
            <a:pPr marL="0" indent="0">
              <a:buFont typeface="Wingdings 2"/>
              <a:buNone/>
            </a:pPr>
            <a:r>
              <a:rPr lang="fi-FI" sz="1600" dirty="0" smtClean="0"/>
              <a:t>"â€œâ€œâ€œ' on Juniperus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ELEV. ‘ 4400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EEILLEETUR DATE</a:t>
            </a:r>
          </a:p>
          <a:p>
            <a:pPr marL="0" indent="0">
              <a:buFont typeface="Wingdings 2"/>
              <a:buNone/>
            </a:pPr>
            <a:r>
              <a:rPr lang="fr-FR" sz="1600" dirty="0" smtClean="0"/>
              <a:t>DU T. H. Nash #7914 8/27/73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T. H. N.</a:t>
            </a:r>
          </a:p>
          <a:p>
            <a:pPr marL="0" indent="0">
              <a:buFont typeface="Wingdings 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08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7077E-6 L 0.00347 0.39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9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/>
              <a:t>Dual cycle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Automated after import </a:t>
            </a:r>
            <a:endParaRPr lang="en-US" sz="2800" dirty="0"/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/>
              <a:t>Manual review</a:t>
            </a:r>
          </a:p>
          <a:p>
            <a:r>
              <a:rPr lang="en-US" dirty="0" smtClean="0"/>
              <a:t>Various algorithms</a:t>
            </a:r>
          </a:p>
          <a:p>
            <a:pPr lvl="1"/>
            <a:r>
              <a:rPr lang="en-US" dirty="0" smtClean="0"/>
              <a:t>Salix</a:t>
            </a:r>
            <a:r>
              <a:rPr lang="en-US" dirty="0"/>
              <a:t>, </a:t>
            </a:r>
            <a:r>
              <a:rPr lang="en-US" dirty="0" err="1"/>
              <a:t>Herbis</a:t>
            </a:r>
            <a:r>
              <a:rPr lang="en-US" dirty="0"/>
              <a:t>, Apiary, </a:t>
            </a:r>
            <a:r>
              <a:rPr lang="en-US" dirty="0" smtClean="0"/>
              <a:t>Symbiota</a:t>
            </a:r>
            <a:endParaRPr lang="en-US" dirty="0"/>
          </a:p>
          <a:p>
            <a:r>
              <a:rPr lang="en-US" dirty="0"/>
              <a:t>Symbiota: trainable parsing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/>
              <a:t>Parsing profiles</a:t>
            </a:r>
          </a:p>
          <a:p>
            <a:pPr lvl="1"/>
            <a:r>
              <a:rPr lang="en-US" dirty="0" smtClean="0"/>
              <a:t>Recognize content / format</a:t>
            </a:r>
          </a:p>
          <a:p>
            <a:pPr lvl="1"/>
            <a:r>
              <a:rPr lang="en-US" dirty="0" smtClean="0"/>
              <a:t>Look-up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duplicates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 of duplicates</a:t>
            </a:r>
          </a:p>
          <a:p>
            <a:r>
              <a:rPr lang="en-US" dirty="0" smtClean="0"/>
              <a:t>Matching </a:t>
            </a:r>
            <a:r>
              <a:rPr lang="en-US" dirty="0"/>
              <a:t>collector, number, date</a:t>
            </a:r>
          </a:p>
          <a:p>
            <a:r>
              <a:rPr lang="en-US" dirty="0"/>
              <a:t>Matching collection event </a:t>
            </a:r>
            <a:endParaRPr lang="en-US" dirty="0" smtClean="0"/>
          </a:p>
          <a:p>
            <a:pPr lvl="1"/>
            <a:r>
              <a:rPr lang="en-US" dirty="0" smtClean="0"/>
              <a:t>Adjacent numbers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Matching collection date</a:t>
            </a:r>
            <a:endParaRPr lang="en-US" dirty="0"/>
          </a:p>
          <a:p>
            <a:r>
              <a:rPr lang="en-US" dirty="0" smtClean="0"/>
              <a:t>Combined </a:t>
            </a:r>
            <a:r>
              <a:rPr lang="en-US" dirty="0"/>
              <a:t>algorithms </a:t>
            </a:r>
          </a:p>
          <a:p>
            <a:r>
              <a:rPr lang="en-US" dirty="0" smtClean="0"/>
              <a:t>Duplicate index</a:t>
            </a:r>
          </a:p>
          <a:p>
            <a:r>
              <a:rPr lang="en-US" dirty="0" err="1" smtClean="0"/>
              <a:t>Exsiccati</a:t>
            </a:r>
            <a:r>
              <a:rPr lang="en-US" dirty="0" smtClean="0"/>
              <a:t>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534400" cy="4419600"/>
          </a:xfrm>
        </p:spPr>
        <p:txBody>
          <a:bodyPr/>
          <a:lstStyle/>
          <a:p>
            <a:r>
              <a:rPr lang="en-US" sz="2800" dirty="0" smtClean="0"/>
              <a:t>Goals and </a:t>
            </a:r>
            <a:r>
              <a:rPr lang="en-US" sz="2800" dirty="0" smtClean="0"/>
              <a:t>Scope</a:t>
            </a:r>
            <a:endParaRPr lang="en-US" sz="2800" dirty="0" smtClean="0"/>
          </a:p>
          <a:p>
            <a:r>
              <a:rPr lang="en-US" sz="2800" dirty="0" smtClean="0"/>
              <a:t>Research </a:t>
            </a:r>
            <a:r>
              <a:rPr lang="en-US" sz="2800" dirty="0" smtClean="0"/>
              <a:t>Question</a:t>
            </a:r>
            <a:endParaRPr lang="en-US" sz="2800" dirty="0" smtClean="0"/>
          </a:p>
          <a:p>
            <a:r>
              <a:rPr lang="en-US" sz="2800" dirty="0" smtClean="0"/>
              <a:t>Overall </a:t>
            </a:r>
            <a:r>
              <a:rPr lang="en-US" sz="2800" dirty="0" smtClean="0"/>
              <a:t>Workflow</a:t>
            </a:r>
            <a:endParaRPr lang="en-US" sz="2800" dirty="0" smtClean="0"/>
          </a:p>
          <a:p>
            <a:r>
              <a:rPr lang="en-US" sz="2800" dirty="0" smtClean="0"/>
              <a:t>Imaging </a:t>
            </a:r>
            <a:r>
              <a:rPr lang="en-US" sz="2800" dirty="0" smtClean="0"/>
              <a:t>Approach</a:t>
            </a:r>
            <a:endParaRPr lang="en-US" sz="2800" dirty="0" smtClean="0"/>
          </a:p>
          <a:p>
            <a:r>
              <a:rPr lang="en-US" sz="2800" dirty="0" smtClean="0"/>
              <a:t>OCR, NLP, </a:t>
            </a:r>
            <a:r>
              <a:rPr lang="en-US" sz="2800" dirty="0" smtClean="0"/>
              <a:t>Geo-referencing</a:t>
            </a:r>
            <a:endParaRPr lang="en-US" sz="2800" dirty="0" smtClean="0"/>
          </a:p>
          <a:p>
            <a:r>
              <a:rPr lang="en-US" sz="2800" dirty="0" smtClean="0"/>
              <a:t>Outreach and Crowd </a:t>
            </a:r>
            <a:r>
              <a:rPr lang="en-US" sz="2800" dirty="0" smtClean="0"/>
              <a:t>Sourcing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_wahlenbergiiFry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1008" y="1676400"/>
            <a:ext cx="1888392" cy="1601724"/>
          </a:xfrm>
          <a:prstGeom prst="rect">
            <a:avLst/>
          </a:prstGeom>
        </p:spPr>
      </p:pic>
      <p:pic>
        <p:nvPicPr>
          <p:cNvPr id="6" name="Picture 5" descr="CaloplacaTrachyphyllaStCl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5105400"/>
            <a:ext cx="2280552" cy="1520791"/>
          </a:xfrm>
          <a:prstGeom prst="rect">
            <a:avLst/>
          </a:prstGeom>
        </p:spPr>
      </p:pic>
      <p:pic>
        <p:nvPicPr>
          <p:cNvPr id="7" name="Picture 6" descr="Pleuroz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876800"/>
            <a:ext cx="1978704" cy="1752600"/>
          </a:xfrm>
          <a:prstGeom prst="rect">
            <a:avLst/>
          </a:prstGeom>
        </p:spPr>
      </p:pic>
      <p:pic>
        <p:nvPicPr>
          <p:cNvPr id="9" name="Picture 8" descr="SplachnumLuteumRobRagu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209800"/>
            <a:ext cx="2049635" cy="2657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Review</a:t>
            </a:r>
            <a:endParaRPr lang="en-US" dirty="0"/>
          </a:p>
        </p:txBody>
      </p:sp>
      <p:pic>
        <p:nvPicPr>
          <p:cNvPr id="4098" name="Picture 2" descr="C:\Users\Owner\Documents\Symbiota\Conferences\TCN\madison Oct 2011\screen shots\label_process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6186"/>
            <a:ext cx="8239294" cy="526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1752600"/>
            <a:ext cx="3057694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4495800"/>
            <a:ext cx="3057694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Owner\Documents\Symbiota\Conferences\TCN\HUB\screenshots\OccEdi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5865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143000" y="1219200"/>
            <a:ext cx="1981200" cy="5334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152400" y="1676400"/>
            <a:ext cx="6019800" cy="9906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152400" y="2514600"/>
            <a:ext cx="6096000" cy="11430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52400" y="3276600"/>
            <a:ext cx="6096000" cy="11430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152400" y="4038600"/>
            <a:ext cx="6096000" cy="11430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Geo-referencing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Supervised </a:t>
            </a:r>
            <a:r>
              <a:rPr lang="en-US" dirty="0"/>
              <a:t>batch processing</a:t>
            </a:r>
            <a:endParaRPr lang="en-US" dirty="0" smtClean="0"/>
          </a:p>
          <a:p>
            <a:r>
              <a:rPr lang="en-US" dirty="0" err="1" smtClean="0"/>
              <a:t>GeoLocate</a:t>
            </a:r>
            <a:r>
              <a:rPr lang="en-US" dirty="0" smtClean="0"/>
              <a:t> web app using HTML5</a:t>
            </a:r>
          </a:p>
          <a:p>
            <a:r>
              <a:rPr lang="en-US" dirty="0" smtClean="0"/>
              <a:t>Crowdsourcing</a:t>
            </a:r>
          </a:p>
          <a:p>
            <a:r>
              <a:rPr lang="en-US" dirty="0" smtClean="0"/>
              <a:t>Make it fun!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Owner\Documents\Symbiota\Conferences\TCN\HUB\screenshots\Geoloc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91000" cy="39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7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Processed Records =&gt; Central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extracts of “Review-new”</a:t>
            </a:r>
          </a:p>
          <a:p>
            <a:r>
              <a:rPr lang="en-US" dirty="0" smtClean="0"/>
              <a:t>Output as CSV and XML</a:t>
            </a:r>
          </a:p>
          <a:p>
            <a:pPr lvl="1"/>
            <a:r>
              <a:rPr lang="en-US" dirty="0"/>
              <a:t>Darwin </a:t>
            </a:r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Extended formats</a:t>
            </a:r>
          </a:p>
          <a:p>
            <a:r>
              <a:rPr lang="en-US" dirty="0" smtClean="0"/>
              <a:t>Import into central database main responsibility of collection</a:t>
            </a:r>
          </a:p>
          <a:p>
            <a:r>
              <a:rPr lang="en-US" dirty="0" smtClean="0"/>
              <a:t>Specify import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5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Portals are </a:t>
            </a:r>
            <a:r>
              <a:rPr lang="en-US" b="1" dirty="0" smtClean="0"/>
              <a:t>Biodiversity Content Management Systems</a:t>
            </a:r>
          </a:p>
          <a:p>
            <a:pPr lvl="1"/>
            <a:r>
              <a:rPr lang="en-US" dirty="0" smtClean="0"/>
              <a:t>User Access Management</a:t>
            </a:r>
          </a:p>
          <a:p>
            <a:pPr lvl="1"/>
            <a:r>
              <a:rPr lang="en-US" dirty="0" smtClean="0"/>
              <a:t>Record / Observation Data Entry/Editing</a:t>
            </a:r>
          </a:p>
          <a:p>
            <a:pPr lvl="1"/>
            <a:r>
              <a:rPr lang="en-US" dirty="0" smtClean="0"/>
              <a:t>QC Messaging</a:t>
            </a:r>
          </a:p>
          <a:p>
            <a:pPr lvl="1"/>
            <a:r>
              <a:rPr lang="en-US" dirty="0" smtClean="0"/>
              <a:t>Taxonomy Management</a:t>
            </a:r>
          </a:p>
          <a:p>
            <a:pPr lvl="1"/>
            <a:r>
              <a:rPr lang="en-US" dirty="0" smtClean="0"/>
              <a:t>Species Description Entry/Editing</a:t>
            </a:r>
          </a:p>
          <a:p>
            <a:pPr lvl="1"/>
            <a:r>
              <a:rPr lang="en-US" dirty="0" smtClean="0"/>
              <a:t>Image Upload</a:t>
            </a:r>
          </a:p>
          <a:p>
            <a:pPr lvl="1"/>
            <a:r>
              <a:rPr lang="en-US" dirty="0" smtClean="0"/>
              <a:t>Character and Character State Entry/Editing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6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Information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1462"/>
          <a:stretch>
            <a:fillRect/>
          </a:stretch>
        </p:blipFill>
        <p:spPr bwMode="auto">
          <a:xfrm>
            <a:off x="676442" y="1774825"/>
            <a:ext cx="7791116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410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http://lbcc.limnology.wisc.edu/</a:t>
            </a:r>
            <a:endParaRPr 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5448"/>
            <a:ext cx="8229600" cy="1252728"/>
          </a:xfrm>
        </p:spPr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dirty="0" smtClean="0"/>
              <a:t>Extensive </a:t>
            </a:r>
            <a:r>
              <a:rPr lang="en-US" dirty="0"/>
              <a:t>E</a:t>
            </a:r>
            <a:r>
              <a:rPr lang="en-US" dirty="0" smtClean="0"/>
              <a:t>xisting Outreach Programs</a:t>
            </a:r>
          </a:p>
          <a:p>
            <a:pPr lvl="1"/>
            <a:r>
              <a:rPr lang="en-US" dirty="0" smtClean="0"/>
              <a:t>Volunteer Programs at </a:t>
            </a:r>
            <a:r>
              <a:rPr lang="en-US" dirty="0"/>
              <a:t>CAS, F, FH, PH, UC, WTU</a:t>
            </a:r>
            <a:endParaRPr lang="en-US" dirty="0" smtClean="0"/>
          </a:p>
          <a:p>
            <a:pPr lvl="1"/>
            <a:r>
              <a:rPr lang="en-US" dirty="0" smtClean="0"/>
              <a:t>Local workshops</a:t>
            </a:r>
          </a:p>
          <a:p>
            <a:pPr lvl="1"/>
            <a:r>
              <a:rPr lang="en-US" dirty="0" smtClean="0"/>
              <a:t>Field C</a:t>
            </a:r>
            <a:r>
              <a:rPr lang="en-US" dirty="0"/>
              <a:t>ourses (Forays, Bio-Blitz)</a:t>
            </a:r>
            <a:endParaRPr lang="en-US" dirty="0" smtClean="0"/>
          </a:p>
          <a:p>
            <a:pPr lvl="1"/>
            <a:r>
              <a:rPr lang="en-US" dirty="0" smtClean="0"/>
              <a:t>Training in Taxonomy, Collecting, Preserving</a:t>
            </a:r>
          </a:p>
          <a:p>
            <a:pPr lvl="1"/>
            <a:r>
              <a:rPr lang="en-US" dirty="0" smtClean="0"/>
              <a:t>Seminars</a:t>
            </a:r>
          </a:p>
          <a:p>
            <a:pPr lvl="1"/>
            <a:r>
              <a:rPr lang="en-US" dirty="0" smtClean="0"/>
              <a:t>Internships</a:t>
            </a:r>
          </a:p>
        </p:txBody>
      </p:sp>
      <p:pic>
        <p:nvPicPr>
          <p:cNvPr id="7" name="Picture 6" descr="florida_licheninventory_l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572000"/>
            <a:ext cx="2698242" cy="17983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Crowd 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Volunteer program within LBCC</a:t>
            </a:r>
          </a:p>
          <a:p>
            <a:pPr lvl="1"/>
            <a:r>
              <a:rPr lang="en-US" dirty="0" smtClean="0"/>
              <a:t>Outreach at Local Amateur Meetings</a:t>
            </a:r>
          </a:p>
          <a:p>
            <a:pPr lvl="1"/>
            <a:r>
              <a:rPr lang="en-US" dirty="0"/>
              <a:t>Online Community </a:t>
            </a:r>
            <a:r>
              <a:rPr lang="en-US" dirty="0" smtClean="0"/>
              <a:t>Center</a:t>
            </a:r>
          </a:p>
          <a:p>
            <a:pPr lvl="2"/>
            <a:r>
              <a:rPr lang="en-US" dirty="0" smtClean="0"/>
              <a:t>Establish Event Information Center</a:t>
            </a:r>
          </a:p>
          <a:p>
            <a:pPr lvl="2"/>
            <a:r>
              <a:rPr lang="en-US" dirty="0" smtClean="0"/>
              <a:t>Online </a:t>
            </a:r>
            <a:r>
              <a:rPr lang="en-US" dirty="0"/>
              <a:t>T</a:t>
            </a:r>
            <a:r>
              <a:rPr lang="en-US" dirty="0" smtClean="0"/>
              <a:t>raining</a:t>
            </a:r>
          </a:p>
          <a:p>
            <a:pPr lvl="2"/>
            <a:r>
              <a:rPr lang="en-US" dirty="0" smtClean="0"/>
              <a:t>Online Question and Answer Service</a:t>
            </a:r>
          </a:p>
          <a:p>
            <a:pPr lvl="2"/>
            <a:r>
              <a:rPr lang="en-US" dirty="0" smtClean="0"/>
              <a:t>Online Seminars and Presentations</a:t>
            </a:r>
          </a:p>
          <a:p>
            <a:pPr lvl="2"/>
            <a:r>
              <a:rPr lang="en-US" dirty="0" smtClean="0"/>
              <a:t>E-mail Newsletter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 descr="indiana_bioblitz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953000"/>
            <a:ext cx="2699620" cy="17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35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Crowd 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Community Center (cont.)</a:t>
            </a:r>
          </a:p>
          <a:p>
            <a:pPr lvl="1"/>
            <a:r>
              <a:rPr lang="en-US" dirty="0" smtClean="0"/>
              <a:t>Discussion/Exchange Forum</a:t>
            </a:r>
          </a:p>
          <a:p>
            <a:pPr lvl="1"/>
            <a:r>
              <a:rPr lang="en-US" dirty="0" smtClean="0"/>
              <a:t>Number of Records Entered Accounting</a:t>
            </a:r>
            <a:endParaRPr lang="en-US" dirty="0"/>
          </a:p>
          <a:p>
            <a:pPr lvl="1"/>
            <a:r>
              <a:rPr lang="en-US" dirty="0" smtClean="0"/>
              <a:t>Competitions</a:t>
            </a:r>
          </a:p>
          <a:p>
            <a:pPr lvl="2"/>
            <a:r>
              <a:rPr lang="en-US" dirty="0" smtClean="0"/>
              <a:t>Data Entry (Monthly, Annual </a:t>
            </a:r>
            <a:r>
              <a:rPr lang="en-US" dirty="0" err="1" smtClean="0"/>
              <a:t>Champoins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Photography</a:t>
            </a:r>
          </a:p>
          <a:p>
            <a:pPr lvl="1"/>
            <a:r>
              <a:rPr lang="en-US" dirty="0" smtClean="0"/>
              <a:t>Fun Facts</a:t>
            </a:r>
          </a:p>
          <a:p>
            <a:pPr lvl="2"/>
            <a:r>
              <a:rPr lang="en-US" dirty="0" smtClean="0"/>
              <a:t>The Most Obscure 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01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229600" cy="1252728"/>
          </a:xfrm>
        </p:spPr>
        <p:txBody>
          <a:bodyPr/>
          <a:lstStyle/>
          <a:p>
            <a:r>
              <a:rPr lang="en-US" dirty="0" smtClean="0"/>
              <a:t>Crowd 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Data Entry/Editing</a:t>
            </a:r>
          </a:p>
          <a:p>
            <a:r>
              <a:rPr lang="en-US" dirty="0" smtClean="0"/>
              <a:t>Sophisticated User and Workflow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S</a:t>
            </a:r>
            <a:r>
              <a:rPr lang="en-US" dirty="0" smtClean="0"/>
              <a:t>ystem in SYMBIOTA</a:t>
            </a:r>
          </a:p>
          <a:p>
            <a:pPr lvl="1"/>
            <a:r>
              <a:rPr lang="en-US" dirty="0" smtClean="0"/>
              <a:t>Volunteer data entry</a:t>
            </a:r>
          </a:p>
          <a:p>
            <a:pPr lvl="1"/>
            <a:r>
              <a:rPr lang="en-US" dirty="0" smtClean="0"/>
              <a:t>Volunteer data editing</a:t>
            </a:r>
          </a:p>
          <a:p>
            <a:pPr lvl="1"/>
            <a:r>
              <a:rPr lang="en-US" dirty="0" smtClean="0"/>
              <a:t>Professional quality control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16 digitization centers (collaborators)</a:t>
            </a:r>
          </a:p>
          <a:p>
            <a:pPr lvl="1"/>
            <a:r>
              <a:rPr lang="en-US" dirty="0" smtClean="0"/>
              <a:t>&gt; 60 non-governmental US herbaria (95%)</a:t>
            </a:r>
          </a:p>
          <a:p>
            <a:pPr lvl="1"/>
            <a:r>
              <a:rPr lang="en-US" dirty="0" smtClean="0"/>
              <a:t>~ 2.3 million specimen (90%)</a:t>
            </a:r>
          </a:p>
          <a:p>
            <a:pPr lvl="2"/>
            <a:r>
              <a:rPr lang="en-US" dirty="0" smtClean="0"/>
              <a:t>900,000 lichens</a:t>
            </a:r>
          </a:p>
          <a:p>
            <a:pPr lvl="2"/>
            <a:r>
              <a:rPr lang="en-US" dirty="0" smtClean="0"/>
              <a:t>1.4 million bryophytes</a:t>
            </a:r>
          </a:p>
          <a:p>
            <a:pPr lvl="1"/>
            <a:r>
              <a:rPr lang="en-US" dirty="0" smtClean="0"/>
              <a:t>Mobilizing existing </a:t>
            </a:r>
          </a:p>
          <a:p>
            <a:pPr lvl="1"/>
            <a:r>
              <a:rPr lang="en-US" dirty="0" smtClean="0"/>
              <a:t>         digital records</a:t>
            </a:r>
          </a:p>
          <a:p>
            <a:endParaRPr lang="en-US" dirty="0"/>
          </a:p>
        </p:txBody>
      </p:sp>
      <p:pic>
        <p:nvPicPr>
          <p:cNvPr id="5" name="Picture 4" descr="Herb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038600"/>
            <a:ext cx="3781680" cy="2187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4102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/>
          <a:lstStyle/>
          <a:p>
            <a:r>
              <a:rPr lang="en-US" dirty="0" smtClean="0"/>
              <a:t>Automating OCR, NLP, Geo-referencing</a:t>
            </a:r>
          </a:p>
          <a:p>
            <a:r>
              <a:rPr lang="en-US" dirty="0" smtClean="0"/>
              <a:t>Data Quality</a:t>
            </a:r>
          </a:p>
          <a:p>
            <a:r>
              <a:rPr lang="en-US" dirty="0" smtClean="0"/>
              <a:t>Recruiting/maintaining volunteer  community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64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Adamo</a:t>
            </a:r>
            <a:endParaRPr lang="en-US" dirty="0" smtClean="0"/>
          </a:p>
          <a:p>
            <a:r>
              <a:rPr lang="en-US" dirty="0" smtClean="0"/>
              <a:t>Bruce Allen</a:t>
            </a:r>
          </a:p>
          <a:p>
            <a:r>
              <a:rPr lang="en-US" dirty="0" smtClean="0"/>
              <a:t>Meredith Blackwell</a:t>
            </a:r>
          </a:p>
          <a:p>
            <a:r>
              <a:rPr lang="en-US" dirty="0" smtClean="0"/>
              <a:t>Bill Buck</a:t>
            </a:r>
          </a:p>
          <a:p>
            <a:r>
              <a:rPr lang="en-US" dirty="0" err="1" smtClean="0"/>
              <a:t>Alina</a:t>
            </a:r>
            <a:r>
              <a:rPr lang="en-US" dirty="0" smtClean="0"/>
              <a:t> </a:t>
            </a:r>
            <a:r>
              <a:rPr lang="en-US" dirty="0" err="1" smtClean="0"/>
              <a:t>Freire-Fierro</a:t>
            </a:r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 err="1" smtClean="0"/>
              <a:t>Freudenstein</a:t>
            </a:r>
            <a:endParaRPr lang="en-US" dirty="0" smtClean="0"/>
          </a:p>
          <a:p>
            <a:r>
              <a:rPr lang="en-US" dirty="0" smtClean="0"/>
              <a:t>Alan </a:t>
            </a:r>
            <a:r>
              <a:rPr lang="en-US" dirty="0" err="1" smtClean="0"/>
              <a:t>Fryday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Giblin</a:t>
            </a:r>
            <a:endParaRPr lang="en-US" dirty="0" smtClean="0"/>
          </a:p>
          <a:p>
            <a:r>
              <a:rPr lang="en-US" dirty="0" smtClean="0"/>
              <a:t>Karen Hughes</a:t>
            </a:r>
          </a:p>
          <a:p>
            <a:r>
              <a:rPr lang="en-US" dirty="0" smtClean="0"/>
              <a:t>Steffi </a:t>
            </a:r>
            <a:r>
              <a:rPr lang="en-US" dirty="0" err="1" smtClean="0"/>
              <a:t>Ickert</a:t>
            </a:r>
            <a:r>
              <a:rPr lang="en-US" dirty="0" smtClean="0"/>
              <a:t>-Bond</a:t>
            </a:r>
          </a:p>
          <a:p>
            <a:r>
              <a:rPr lang="en-US" dirty="0" smtClean="0"/>
              <a:t>Timothy  James </a:t>
            </a:r>
          </a:p>
          <a:p>
            <a:r>
              <a:rPr lang="de-DE" dirty="0" smtClean="0"/>
              <a:t>Jennifer S. Kluse</a:t>
            </a:r>
            <a:endParaRPr lang="en-US" dirty="0" smtClean="0"/>
          </a:p>
          <a:p>
            <a:r>
              <a:rPr lang="de-DE" dirty="0" smtClean="0"/>
              <a:t>Matt Von Konrat</a:t>
            </a:r>
            <a:endParaRPr lang="en-US" dirty="0" smtClean="0"/>
          </a:p>
          <a:p>
            <a:r>
              <a:rPr lang="en-US" dirty="0" smtClean="0"/>
              <a:t>Ben </a:t>
            </a:r>
            <a:r>
              <a:rPr lang="en-US" dirty="0" err="1" smtClean="0"/>
              <a:t>Legler</a:t>
            </a:r>
            <a:endParaRPr lang="en-US" dirty="0" smtClean="0"/>
          </a:p>
          <a:p>
            <a:r>
              <a:rPr lang="en-US" dirty="0" smtClean="0"/>
              <a:t>Tatyana </a:t>
            </a:r>
            <a:r>
              <a:rPr lang="en-US" dirty="0" err="1" smtClean="0"/>
              <a:t>Livshultz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64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Lücking</a:t>
            </a:r>
            <a:endParaRPr lang="en-US" dirty="0" smtClean="0"/>
          </a:p>
          <a:p>
            <a:r>
              <a:rPr lang="en-US" dirty="0" smtClean="0"/>
              <a:t>Francois </a:t>
            </a:r>
            <a:r>
              <a:rPr lang="en-US" dirty="0" err="1" smtClean="0"/>
              <a:t>Lutzoni</a:t>
            </a:r>
            <a:endParaRPr lang="en-US" dirty="0" smtClean="0"/>
          </a:p>
          <a:p>
            <a:r>
              <a:rPr lang="en-US" dirty="0" smtClean="0"/>
              <a:t>Bob Magill</a:t>
            </a:r>
          </a:p>
          <a:p>
            <a:r>
              <a:rPr lang="de-DE" dirty="0" smtClean="0"/>
              <a:t>Andrew Miller</a:t>
            </a:r>
            <a:endParaRPr lang="en-US" dirty="0" smtClean="0"/>
          </a:p>
          <a:p>
            <a:r>
              <a:rPr lang="de-DE" dirty="0" smtClean="0"/>
              <a:t>Brent Mishler</a:t>
            </a:r>
            <a:endParaRPr lang="en-US" dirty="0" smtClean="0"/>
          </a:p>
          <a:p>
            <a:r>
              <a:rPr lang="de-DE" dirty="0" smtClean="0"/>
              <a:t>Donald Pfister</a:t>
            </a:r>
            <a:endParaRPr lang="en-US" dirty="0" smtClean="0"/>
          </a:p>
          <a:p>
            <a:r>
              <a:rPr lang="de-DE" dirty="0" smtClean="0"/>
              <a:t>Richard Rabeler</a:t>
            </a:r>
            <a:endParaRPr lang="en-US" dirty="0" smtClean="0"/>
          </a:p>
          <a:p>
            <a:r>
              <a:rPr lang="en-US" dirty="0" smtClean="0"/>
              <a:t>Malcolm </a:t>
            </a:r>
            <a:r>
              <a:rPr lang="en-US" dirty="0" err="1" smtClean="0"/>
              <a:t>Sargent</a:t>
            </a:r>
            <a:endParaRPr lang="en-US" dirty="0" smtClean="0"/>
          </a:p>
          <a:p>
            <a:r>
              <a:rPr lang="en-US" dirty="0" smtClean="0"/>
              <a:t>Edward Schilling</a:t>
            </a:r>
          </a:p>
          <a:p>
            <a:r>
              <a:rPr lang="en-US" dirty="0" smtClean="0"/>
              <a:t>Michaela </a:t>
            </a:r>
            <a:r>
              <a:rPr lang="en-US" dirty="0" err="1" smtClean="0"/>
              <a:t>Schmull</a:t>
            </a:r>
            <a:endParaRPr lang="en-US" dirty="0" smtClean="0"/>
          </a:p>
          <a:p>
            <a:r>
              <a:rPr lang="en-US" dirty="0" err="1" smtClean="0"/>
              <a:t>Blanka</a:t>
            </a:r>
            <a:r>
              <a:rPr lang="en-US" dirty="0" smtClean="0"/>
              <a:t> Shaw</a:t>
            </a:r>
          </a:p>
          <a:p>
            <a:r>
              <a:rPr lang="en-US" dirty="0" smtClean="0"/>
              <a:t>Jon Shaw</a:t>
            </a:r>
          </a:p>
          <a:p>
            <a:r>
              <a:rPr lang="en-US" dirty="0" smtClean="0"/>
              <a:t>Carol Shearer</a:t>
            </a:r>
          </a:p>
          <a:p>
            <a:r>
              <a:rPr lang="en-US" dirty="0" smtClean="0"/>
              <a:t>Larry </a:t>
            </a:r>
            <a:r>
              <a:rPr lang="en-US" dirty="0" err="1" smtClean="0"/>
              <a:t>StClair</a:t>
            </a:r>
            <a:endParaRPr lang="en-US" dirty="0" smtClean="0"/>
          </a:p>
          <a:p>
            <a:r>
              <a:rPr lang="en-US" dirty="0" smtClean="0"/>
              <a:t>Barbara Thiers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81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Funded by the NSF ADBC program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Thomas H. Nash and Edward Gilbert, Marilyn Larsen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9575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78744"/>
          <a:stretch>
            <a:fillRect/>
          </a:stretch>
        </p:blipFill>
        <p:spPr bwMode="auto">
          <a:xfrm>
            <a:off x="2133600" y="6303818"/>
            <a:ext cx="609600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Geographic Scope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Mexico</a:t>
            </a:r>
          </a:p>
          <a:p>
            <a:pPr lvl="1"/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Canada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875" t="26316" r="6875" b="2105"/>
          <a:stretch>
            <a:fillRect/>
          </a:stretch>
        </p:blipFill>
        <p:spPr bwMode="auto">
          <a:xfrm>
            <a:off x="4114800" y="2590800"/>
            <a:ext cx="450252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Portals</a:t>
            </a:r>
          </a:p>
          <a:p>
            <a:pPr lvl="1"/>
            <a:endParaRPr lang="en-US" u="sng" dirty="0" smtClean="0">
              <a:hlinkClick r:id="rId2"/>
            </a:endParaRPr>
          </a:p>
          <a:p>
            <a:pPr lvl="1"/>
            <a:r>
              <a:rPr lang="en-US" sz="2400" u="sng" dirty="0" smtClean="0">
                <a:hlinkClick r:id="rId2"/>
              </a:rPr>
              <a:t>http://symbiota.org/nalichens/</a:t>
            </a:r>
            <a:endParaRPr lang="en-US" sz="2400" u="sng" dirty="0" smtClean="0"/>
          </a:p>
          <a:p>
            <a:pPr lvl="1"/>
            <a:endParaRPr lang="en-US" sz="2400" u="sng" dirty="0" smtClean="0"/>
          </a:p>
          <a:p>
            <a:pPr lvl="1"/>
            <a:endParaRPr lang="en-US" sz="2400" u="sng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u="sng" dirty="0" smtClean="0">
                <a:hlinkClick r:id="rId3"/>
              </a:rPr>
              <a:t>http://symbiota.org/bryophytes/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362200"/>
            <a:ext cx="3849624" cy="52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962400"/>
            <a:ext cx="3852410" cy="5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Lichen Consortium</a:t>
            </a:r>
          </a:p>
          <a:p>
            <a:pPr lvl="1"/>
            <a:r>
              <a:rPr lang="en-US" dirty="0" smtClean="0"/>
              <a:t>Started in 2009</a:t>
            </a:r>
          </a:p>
          <a:p>
            <a:pPr lvl="1"/>
            <a:r>
              <a:rPr lang="en-US" dirty="0" smtClean="0"/>
              <a:t>16 Collections</a:t>
            </a:r>
          </a:p>
          <a:p>
            <a:pPr lvl="1"/>
            <a:r>
              <a:rPr lang="en-US" dirty="0" smtClean="0"/>
              <a:t>~ 600,000 Records</a:t>
            </a:r>
          </a:p>
          <a:p>
            <a:r>
              <a:rPr lang="en-US" dirty="0" smtClean="0"/>
              <a:t>Bryophyte Consortium</a:t>
            </a:r>
          </a:p>
          <a:p>
            <a:pPr lvl="1"/>
            <a:r>
              <a:rPr lang="en-US" dirty="0" smtClean="0"/>
              <a:t>Started in 2010</a:t>
            </a:r>
          </a:p>
          <a:p>
            <a:pPr lvl="1"/>
            <a:r>
              <a:rPr lang="en-US" dirty="0" smtClean="0"/>
              <a:t>7 Collections</a:t>
            </a:r>
          </a:p>
          <a:p>
            <a:pPr lvl="1"/>
            <a:r>
              <a:rPr lang="en-US" dirty="0" smtClean="0"/>
              <a:t>&gt; 800,000 Records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21255" r="31405" b="4960"/>
          <a:stretch/>
        </p:blipFill>
        <p:spPr bwMode="auto">
          <a:xfrm>
            <a:off x="5486400" y="2209800"/>
            <a:ext cx="3237192" cy="31051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48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Flora</a:t>
            </a:r>
          </a:p>
          <a:p>
            <a:pPr lvl="1"/>
            <a:r>
              <a:rPr lang="en-US" dirty="0" smtClean="0"/>
              <a:t>Dynamic Checklists</a:t>
            </a:r>
          </a:p>
          <a:p>
            <a:pPr lvl="1"/>
            <a:r>
              <a:rPr lang="en-US" dirty="0" smtClean="0"/>
              <a:t>Published Checklists </a:t>
            </a:r>
          </a:p>
          <a:p>
            <a:pPr lvl="1"/>
            <a:r>
              <a:rPr lang="en-US" dirty="0" smtClean="0"/>
              <a:t>Dynamic Keys</a:t>
            </a:r>
          </a:p>
          <a:p>
            <a:pPr lvl="1"/>
            <a:r>
              <a:rPr lang="en-US" dirty="0" smtClean="0"/>
              <a:t>Taxonomic Information</a:t>
            </a:r>
          </a:p>
          <a:p>
            <a:pPr lvl="1"/>
            <a:r>
              <a:rPr lang="en-US" dirty="0" smtClean="0"/>
              <a:t>Species Pages</a:t>
            </a:r>
          </a:p>
          <a:p>
            <a:pPr lvl="1"/>
            <a:r>
              <a:rPr lang="en-US" dirty="0" smtClean="0"/>
              <a:t>Distribution Maps</a:t>
            </a:r>
          </a:p>
          <a:p>
            <a:pPr lvl="1"/>
            <a:r>
              <a:rPr lang="en-US" dirty="0" smtClean="0"/>
              <a:t>Observations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21255" r="29271" b="10830"/>
          <a:stretch/>
        </p:blipFill>
        <p:spPr bwMode="auto">
          <a:xfrm>
            <a:off x="4800600" y="1905000"/>
            <a:ext cx="4159089" cy="3657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53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are changes in distribution patterns of lichens and bryophytes over time correlated with man-made environmental changes?</a:t>
            </a:r>
          </a:p>
          <a:p>
            <a:endParaRPr lang="en-US" b="1" dirty="0" smtClean="0"/>
          </a:p>
          <a:p>
            <a:r>
              <a:rPr lang="en-US" b="1" dirty="0" smtClean="0"/>
              <a:t>How accurately can we predict where specific species can be found using existing herbarium data?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Bryophytes and Lichens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Different evolutionarily but similar in size and habitats occupied (epiphytes, soil mats, and rocks)</a:t>
            </a:r>
          </a:p>
          <a:p>
            <a:r>
              <a:rPr lang="en-US" dirty="0"/>
              <a:t>Both dominate much of the arctic and northern boreal regions (lichens in upland areas and bryophytes in wet habitats.</a:t>
            </a:r>
          </a:p>
          <a:p>
            <a:r>
              <a:rPr lang="en-US" dirty="0"/>
              <a:t>Both also occur commonly in many other ecosystems (deserts to tropics)</a:t>
            </a:r>
          </a:p>
          <a:p>
            <a:r>
              <a:rPr lang="en-US" dirty="0"/>
              <a:t>Bryophytes, particularly in peat bogs store a major part of the worlds organic carbon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4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1034</Words>
  <Application>Microsoft Office PowerPoint</Application>
  <PresentationFormat>On-screen Show (4:3)</PresentationFormat>
  <Paragraphs>248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Lichens, Bryophytes and Climate Change</vt:lpstr>
      <vt:lpstr>Outline</vt:lpstr>
      <vt:lpstr>Goals and Scope</vt:lpstr>
      <vt:lpstr>Goals and Scope</vt:lpstr>
      <vt:lpstr>National Portals</vt:lpstr>
      <vt:lpstr>National Portals</vt:lpstr>
      <vt:lpstr>National Portals</vt:lpstr>
      <vt:lpstr>Research Question</vt:lpstr>
      <vt:lpstr>Bryophytes and Lichens</vt:lpstr>
      <vt:lpstr>PowerPoint Presentation</vt:lpstr>
      <vt:lpstr>PowerPoint Presentation</vt:lpstr>
      <vt:lpstr>PowerPoint Presentation</vt:lpstr>
      <vt:lpstr>PowerPoint Presentation</vt:lpstr>
      <vt:lpstr>Digitization Workflow</vt:lpstr>
      <vt:lpstr>Digitization Workflow</vt:lpstr>
      <vt:lpstr>LBCC: Workflow Overview</vt:lpstr>
      <vt:lpstr>Optical Character Recognition</vt:lpstr>
      <vt:lpstr>Natural Language Processing</vt:lpstr>
      <vt:lpstr>Making use of duplicates</vt:lpstr>
      <vt:lpstr>Label Review</vt:lpstr>
      <vt:lpstr>PowerPoint Presentation</vt:lpstr>
      <vt:lpstr>Geo-referencing</vt:lpstr>
      <vt:lpstr>Processed Records =&gt; Central DB</vt:lpstr>
      <vt:lpstr>Collaboration</vt:lpstr>
      <vt:lpstr>Project Information</vt:lpstr>
      <vt:lpstr>Outreach</vt:lpstr>
      <vt:lpstr>Outreach and Crowd Sourcing</vt:lpstr>
      <vt:lpstr>Outreach and Crowd Sourcing</vt:lpstr>
      <vt:lpstr>Crowd Sourcing</vt:lpstr>
      <vt:lpstr>Challenges</vt:lpstr>
      <vt:lpstr>Thank You</vt:lpstr>
    </vt:vector>
  </TitlesOfParts>
  <Company>Global Institute of Sustainability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Lichens Bryophyte and Climate Change</dc:title>
  <dc:creator>Corinna Gries</dc:creator>
  <cp:lastModifiedBy>GRIES, CORINNA</cp:lastModifiedBy>
  <cp:revision>93</cp:revision>
  <dcterms:created xsi:type="dcterms:W3CDTF">2011-10-10T20:43:18Z</dcterms:created>
  <dcterms:modified xsi:type="dcterms:W3CDTF">2012-01-31T22:03:01Z</dcterms:modified>
</cp:coreProperties>
</file>