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5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0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4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3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2D3996-D77D-47E4-8DC1-658005AEE4C7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8AC4-F636-4BAC-9252-5B69180E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47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Lichens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79" y="586381"/>
            <a:ext cx="4566634" cy="41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3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Lichens-  combination of a green algae (or </a:t>
            </a:r>
            <a:r>
              <a:rPr lang="en-US" sz="3600" dirty="0" err="1" smtClean="0"/>
              <a:t>cytobacterium</a:t>
            </a:r>
            <a:r>
              <a:rPr lang="en-US" sz="3600" dirty="0" smtClean="0"/>
              <a:t>) and a fungus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Exist in a mutualistic relationship- if separated, they cannot exist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Inhabit areas that neither fungi nor algae alone can exist, so they are first life forms to colonize newly exposed soil or rock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713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Crustose lichens- grow flush or encrusting</a:t>
            </a:r>
          </a:p>
          <a:p>
            <a:r>
              <a:rPr lang="en-US" sz="3200" dirty="0" smtClean="0"/>
              <a:t>Foliose lichens- leaf like</a:t>
            </a:r>
          </a:p>
          <a:p>
            <a:r>
              <a:rPr lang="en-US" sz="3200" dirty="0" smtClean="0"/>
              <a:t>Fruticose lichens- have fingerlike projections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1" y="4730997"/>
            <a:ext cx="2872750" cy="1891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11" y="4730997"/>
            <a:ext cx="2521872" cy="1891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77" y="4812565"/>
            <a:ext cx="2023056" cy="17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Uses/ Economic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Ancient Greece- used as dye</a:t>
            </a:r>
          </a:p>
          <a:p>
            <a:r>
              <a:rPr lang="en-US" sz="2800" dirty="0" err="1" smtClean="0"/>
              <a:t>Usnic</a:t>
            </a:r>
            <a:r>
              <a:rPr lang="en-US" sz="2800" dirty="0" smtClean="0"/>
              <a:t> acid from </a:t>
            </a:r>
            <a:r>
              <a:rPr lang="en-US" sz="2800" i="1" dirty="0" err="1" smtClean="0"/>
              <a:t>Usnea</a:t>
            </a:r>
            <a:r>
              <a:rPr lang="en-US" sz="2800" i="1" dirty="0" smtClean="0"/>
              <a:t> </a:t>
            </a:r>
            <a:r>
              <a:rPr lang="en-US" sz="2800" dirty="0" smtClean="0"/>
              <a:t>used as an antimicrobial in China</a:t>
            </a:r>
          </a:p>
          <a:p>
            <a:r>
              <a:rPr lang="en-US" sz="2800" dirty="0" err="1" smtClean="0"/>
              <a:t>Erythrolitimin</a:t>
            </a:r>
            <a:r>
              <a:rPr lang="en-US" sz="2800" dirty="0" smtClean="0"/>
              <a:t>, the dye in litmus paper to check pH comes from many different lichens</a:t>
            </a:r>
          </a:p>
          <a:p>
            <a:r>
              <a:rPr lang="en-US" sz="2800" dirty="0" smtClean="0"/>
              <a:t>Food for tundra herbivores such as reindeer and caribou</a:t>
            </a:r>
          </a:p>
          <a:p>
            <a:r>
              <a:rPr lang="en-US" sz="2800" dirty="0" smtClean="0"/>
              <a:t>Some lichens or their acids cause allergic contact dermatitis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7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Uses/ Economic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Because they readily incorporate cations (positively charged ions) into their </a:t>
            </a:r>
            <a:r>
              <a:rPr lang="en-US" sz="2800" dirty="0" err="1" smtClean="0"/>
              <a:t>stuctures</a:t>
            </a:r>
            <a:r>
              <a:rPr lang="en-US" sz="2800" dirty="0" smtClean="0"/>
              <a:t>, lichens can be quite sensitive to pollutants in the air, so they can be used to determine level of air pollution</a:t>
            </a:r>
          </a:p>
          <a:p>
            <a:r>
              <a:rPr lang="en-US" sz="2800" dirty="0" smtClean="0"/>
              <a:t>Example:  In 1985, a study was done that revealed that 81% of the 172 lichen species that were present in Ohio Valley in 1917 were gone because of pollution, especially sulfur dioxide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7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lichen’s thallus, or body, forms when fungal hyphae grow around algal cells to become the </a:t>
            </a:r>
            <a:r>
              <a:rPr lang="en-US" sz="2800" dirty="0" smtClean="0">
                <a:solidFill>
                  <a:srgbClr val="FFFF00"/>
                </a:solidFill>
              </a:rPr>
              <a:t>medulla</a:t>
            </a:r>
          </a:p>
          <a:p>
            <a:r>
              <a:rPr lang="en-US" sz="2800" dirty="0" smtClean="0"/>
              <a:t>Fungal hyphae project below the lichen body to form </a:t>
            </a:r>
            <a:r>
              <a:rPr lang="en-US" sz="2800" dirty="0" err="1" smtClean="0">
                <a:solidFill>
                  <a:srgbClr val="FFFF00"/>
                </a:solidFill>
              </a:rPr>
              <a:t>rhizines</a:t>
            </a:r>
            <a:r>
              <a:rPr lang="en-US" sz="2800" dirty="0"/>
              <a:t>,</a:t>
            </a:r>
            <a:r>
              <a:rPr lang="en-US" sz="2800" dirty="0" smtClean="0"/>
              <a:t> or holdfasts</a:t>
            </a:r>
          </a:p>
          <a:p>
            <a:r>
              <a:rPr lang="en-US" sz="2800" dirty="0" smtClean="0"/>
              <a:t>Fungal hyphae also form a </a:t>
            </a:r>
            <a:r>
              <a:rPr lang="en-US" sz="2800" dirty="0" smtClean="0">
                <a:solidFill>
                  <a:srgbClr val="FFFF00"/>
                </a:solidFill>
              </a:rPr>
              <a:t>cortex</a:t>
            </a:r>
            <a:r>
              <a:rPr lang="en-US" sz="2800" dirty="0" smtClean="0"/>
              <a:t>, or protective covering, over the algal layer and sometimes under it as well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83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21" y="2150733"/>
            <a:ext cx="3882113" cy="4340907"/>
          </a:xfrm>
        </p:spPr>
      </p:pic>
    </p:spTree>
    <p:extLst>
      <p:ext uri="{BB962C8B-B14F-4D97-AF65-F5344CB8AC3E}">
        <p14:creationId xmlns:p14="http://schemas.microsoft.com/office/powerpoint/2010/main" val="1694137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249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Lichens</vt:lpstr>
      <vt:lpstr>Definition</vt:lpstr>
      <vt:lpstr>Categories</vt:lpstr>
      <vt:lpstr>Uses/ Economic Importance</vt:lpstr>
      <vt:lpstr>Uses/ Economic Importance</vt:lpstr>
      <vt:lpstr>Structure</vt:lpstr>
      <vt:lpstr>Structure</vt:lpstr>
    </vt:vector>
  </TitlesOfParts>
  <Company>Alvin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Lichens</dc:title>
  <dc:creator>Marguerite Bagwell</dc:creator>
  <cp:lastModifiedBy>Marguerite Bagwell</cp:lastModifiedBy>
  <cp:revision>4</cp:revision>
  <dcterms:created xsi:type="dcterms:W3CDTF">2016-04-25T20:17:57Z</dcterms:created>
  <dcterms:modified xsi:type="dcterms:W3CDTF">2016-04-25T20:44:57Z</dcterms:modified>
</cp:coreProperties>
</file>