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3" r:id="rId3"/>
    <p:sldId id="257" r:id="rId4"/>
    <p:sldId id="259" r:id="rId5"/>
    <p:sldId id="276" r:id="rId6"/>
    <p:sldId id="277" r:id="rId7"/>
    <p:sldId id="258" r:id="rId8"/>
    <p:sldId id="267" r:id="rId9"/>
    <p:sldId id="262" r:id="rId10"/>
    <p:sldId id="275" r:id="rId11"/>
    <p:sldId id="265" r:id="rId12"/>
    <p:sldId id="263" r:id="rId13"/>
    <p:sldId id="264" r:id="rId14"/>
    <p:sldId id="269" r:id="rId15"/>
    <p:sldId id="274" r:id="rId16"/>
    <p:sldId id="272" r:id="rId17"/>
    <p:sldId id="261" r:id="rId18"/>
    <p:sldId id="266" r:id="rId19"/>
    <p:sldId id="278" r:id="rId20"/>
    <p:sldId id="279" r:id="rId21"/>
    <p:sldId id="270" r:id="rId22"/>
    <p:sldId id="271" r:id="rId23"/>
    <p:sldId id="281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024" autoAdjust="0"/>
  </p:normalViewPr>
  <p:slideViewPr>
    <p:cSldViewPr>
      <p:cViewPr>
        <p:scale>
          <a:sx n="75" d="100"/>
          <a:sy n="75" d="100"/>
        </p:scale>
        <p:origin x="-552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Sheet1!$E$14:$E$25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Sheet1!$D$14:$D$25</c:f>
              <c:numCache>
                <c:formatCode>General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5</c:v>
                </c:pt>
                <c:pt idx="6">
                  <c:v>6</c:v>
                </c:pt>
                <c:pt idx="7">
                  <c:v>15</c:v>
                </c:pt>
                <c:pt idx="8">
                  <c:v>30</c:v>
                </c:pt>
                <c:pt idx="9">
                  <c:v>48</c:v>
                </c:pt>
                <c:pt idx="10">
                  <c:v>162</c:v>
                </c:pt>
                <c:pt idx="11">
                  <c:v>460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202752"/>
        <c:axId val="36225024"/>
      </c:barChart>
      <c:catAx>
        <c:axId val="36202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225024"/>
        <c:crosses val="autoZero"/>
        <c:auto val="1"/>
        <c:lblAlgn val="ctr"/>
        <c:lblOffset val="100"/>
        <c:noMultiLvlLbl val="0"/>
      </c:catAx>
      <c:valAx>
        <c:axId val="36225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202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Sheet1!$N$15:$N$27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Sheet1!$M$15:$M$27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5</c:v>
                </c:pt>
                <c:pt idx="4">
                  <c:v>6</c:v>
                </c:pt>
                <c:pt idx="5">
                  <c:v>16</c:v>
                </c:pt>
                <c:pt idx="6">
                  <c:v>25</c:v>
                </c:pt>
                <c:pt idx="7">
                  <c:v>37</c:v>
                </c:pt>
                <c:pt idx="8">
                  <c:v>53</c:v>
                </c:pt>
                <c:pt idx="9">
                  <c:v>86</c:v>
                </c:pt>
                <c:pt idx="10">
                  <c:v>141</c:v>
                </c:pt>
                <c:pt idx="11">
                  <c:v>325</c:v>
                </c:pt>
                <c:pt idx="12">
                  <c:v>661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240384"/>
        <c:axId val="36111104"/>
      </c:barChart>
      <c:catAx>
        <c:axId val="3624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111104"/>
        <c:crosses val="autoZero"/>
        <c:auto val="1"/>
        <c:lblAlgn val="ctr"/>
        <c:lblOffset val="100"/>
        <c:noMultiLvlLbl val="0"/>
      </c:catAx>
      <c:valAx>
        <c:axId val="36111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240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C0ED0-465B-4E1D-A410-14B49C35FF23}" type="datetimeFigureOut">
              <a:rPr lang="en-GB" smtClean="0"/>
              <a:t>28/01/2015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8E05A-9AC2-4E0C-98DC-6D1C06CC7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26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E05A-9AC2-4E0C-98DC-6D1C06CC7B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206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Precise</a:t>
            </a:r>
            <a:r>
              <a:rPr lang="en-GB" baseline="0" dirty="0" smtClean="0"/>
              <a:t> alterations to genome.</a:t>
            </a:r>
          </a:p>
          <a:p>
            <a:r>
              <a:rPr lang="en-GB" baseline="0" dirty="0" smtClean="0"/>
              <a:t>Can investigate functions of genes, regulatory </a:t>
            </a:r>
            <a:r>
              <a:rPr lang="en-GB" baseline="0" dirty="0" err="1" smtClean="0"/>
              <a:t>elemets</a:t>
            </a:r>
            <a:r>
              <a:rPr lang="en-GB" baseline="0" dirty="0" smtClean="0"/>
              <a:t>, or SNPs.</a:t>
            </a:r>
          </a:p>
          <a:p>
            <a:r>
              <a:rPr lang="en-GB" baseline="0" dirty="0" smtClean="0"/>
              <a:t>We can do this by generating knockouts, Knock-ins, or specific insertions.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90D-7BB6-4CFD-82F2-541EB378203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278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the</a:t>
            </a:r>
            <a:r>
              <a:rPr lang="en-GB" baseline="0" dirty="0" smtClean="0"/>
              <a:t> last coupe of years, there has been an explosion in the use of genome editing.</a:t>
            </a:r>
          </a:p>
          <a:p>
            <a:r>
              <a:rPr lang="en-GB" baseline="0" dirty="0" smtClean="0"/>
              <a:t>This has predominantly been using TALENs and CRISPRs</a:t>
            </a:r>
          </a:p>
          <a:p>
            <a:r>
              <a:rPr lang="en-GB" baseline="0" dirty="0" smtClean="0"/>
              <a:t>TALENs -&gt; DNA binding domains, linked together</a:t>
            </a:r>
          </a:p>
          <a:p>
            <a:r>
              <a:rPr lang="en-GB" baseline="0" dirty="0" smtClean="0"/>
              <a:t>CRISPRs -&gt; based on a system that bacteria use as immunity against viruses. Design a guide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90D-7BB6-4CFD-82F2-541EB378203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868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TALENs and</a:t>
            </a:r>
            <a:r>
              <a:rPr lang="en-GB" baseline="0" dirty="0" smtClean="0"/>
              <a:t> CRISPRs can be used to generate a variety of genetic alterations.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90D-7BB6-4CFD-82F2-541EB378203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420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rAAV</a:t>
            </a:r>
            <a:r>
              <a:rPr lang="en-GB" dirty="0" smtClean="0"/>
              <a:t> mediated</a:t>
            </a:r>
            <a:r>
              <a:rPr lang="en-GB" baseline="0" dirty="0" smtClean="0"/>
              <a:t> genome editing to create isogenic lines to analyse the effect of the SNP.</a:t>
            </a:r>
          </a:p>
          <a:p>
            <a:r>
              <a:rPr lang="en-GB" baseline="0" dirty="0" smtClean="0"/>
              <a:t>DLD-1 colon carcinoma cell line, which is </a:t>
            </a:r>
            <a:r>
              <a:rPr lang="en-GB" baseline="0" dirty="0" err="1" smtClean="0"/>
              <a:t>pseudodiploid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Targeting from Het, both ways. </a:t>
            </a:r>
          </a:p>
          <a:p>
            <a:r>
              <a:rPr lang="en-GB" baseline="0" dirty="0" smtClean="0"/>
              <a:t>Most of this analysis, single homozygote, 2 </a:t>
            </a:r>
            <a:r>
              <a:rPr lang="en-GB" baseline="0" dirty="0" err="1" smtClean="0"/>
              <a:t>hets</a:t>
            </a:r>
            <a:r>
              <a:rPr lang="en-GB" baseline="0" dirty="0" smtClean="0"/>
              <a:t>. Now have 3 of each. Currently editing to obtain Homozygous risk. 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BD5BE-9BE2-4474-84B4-981CEF9F76B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883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NTBC is drug which allows mice</a:t>
            </a:r>
            <a:r>
              <a:rPr lang="en-GB" baseline="0" dirty="0" smtClean="0"/>
              <a:t> to survive despite disease. </a:t>
            </a:r>
          </a:p>
          <a:p>
            <a:r>
              <a:rPr lang="en-GB" baseline="0" dirty="0" smtClean="0"/>
              <a:t>After CRISPR of SNP, NTBC </a:t>
            </a:r>
            <a:r>
              <a:rPr lang="en-GB" baseline="0" dirty="0" err="1" smtClean="0"/>
              <a:t>withdrawl</a:t>
            </a:r>
            <a:r>
              <a:rPr lang="en-GB" baseline="0" dirty="0" smtClean="0"/>
              <a:t> -&gt;</a:t>
            </a:r>
          </a:p>
          <a:p>
            <a:r>
              <a:rPr lang="en-GB" baseline="0" dirty="0" smtClean="0"/>
              <a:t>Selective pressure of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E05A-9AC2-4E0C-98DC-6D1C06CC7BE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286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0E09-9266-48A1-81D7-E92E2DAD2A1E}" type="datetimeFigureOut">
              <a:rPr lang="en-GB" smtClean="0"/>
              <a:t>28/01/2015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9D61-4A18-432D-A5E6-BF0A52AEA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87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0E09-9266-48A1-81D7-E92E2DAD2A1E}" type="datetimeFigureOut">
              <a:rPr lang="en-GB" smtClean="0"/>
              <a:t>28/01/2015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9D61-4A18-432D-A5E6-BF0A52AEA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73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0E09-9266-48A1-81D7-E92E2DAD2A1E}" type="datetimeFigureOut">
              <a:rPr lang="en-GB" smtClean="0"/>
              <a:t>28/01/2015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9D61-4A18-432D-A5E6-BF0A52AEA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22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0E09-9266-48A1-81D7-E92E2DAD2A1E}" type="datetimeFigureOut">
              <a:rPr lang="en-GB" smtClean="0"/>
              <a:t>28/01/2015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9D61-4A18-432D-A5E6-BF0A52AEA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003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0E09-9266-48A1-81D7-E92E2DAD2A1E}" type="datetimeFigureOut">
              <a:rPr lang="en-GB" smtClean="0"/>
              <a:t>28/01/2015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9D61-4A18-432D-A5E6-BF0A52AEA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321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0E09-9266-48A1-81D7-E92E2DAD2A1E}" type="datetimeFigureOut">
              <a:rPr lang="en-GB" smtClean="0"/>
              <a:t>28/01/2015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9D61-4A18-432D-A5E6-BF0A52AEA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743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0E09-9266-48A1-81D7-E92E2DAD2A1E}" type="datetimeFigureOut">
              <a:rPr lang="en-GB" smtClean="0"/>
              <a:t>28/01/2015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9D61-4A18-432D-A5E6-BF0A52AEA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77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0E09-9266-48A1-81D7-E92E2DAD2A1E}" type="datetimeFigureOut">
              <a:rPr lang="en-GB" smtClean="0"/>
              <a:t>28/01/2015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9D61-4A18-432D-A5E6-BF0A52AEA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07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0E09-9266-48A1-81D7-E92E2DAD2A1E}" type="datetimeFigureOut">
              <a:rPr lang="en-GB" smtClean="0"/>
              <a:t>28/01/2015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9D61-4A18-432D-A5E6-BF0A52AEA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08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0E09-9266-48A1-81D7-E92E2DAD2A1E}" type="datetimeFigureOut">
              <a:rPr lang="en-GB" smtClean="0"/>
              <a:t>28/01/2015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9D61-4A18-432D-A5E6-BF0A52AEA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196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0E09-9266-48A1-81D7-E92E2DAD2A1E}" type="datetimeFigureOut">
              <a:rPr lang="en-GB" smtClean="0"/>
              <a:t>28/01/2015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9D61-4A18-432D-A5E6-BF0A52AEA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6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40E09-9266-48A1-81D7-E92E2DAD2A1E}" type="datetimeFigureOut">
              <a:rPr lang="en-GB" smtClean="0"/>
              <a:t>28/01/2015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F9D61-4A18-432D-A5E6-BF0A52AEA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96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1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chart" Target="../charts/chart2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rizondiscovery.com/" TargetMode="External"/><Relationship Id="rId2" Type="http://schemas.openxmlformats.org/officeDocument/2006/relationships/hyperlink" Target="http://www.genome-engineering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Genome editing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/>
          <a:p>
            <a:r>
              <a:rPr lang="en-GB" dirty="0" smtClean="0"/>
              <a:t>Pete Jones</a:t>
            </a:r>
          </a:p>
        </p:txBody>
      </p:sp>
    </p:spTree>
    <p:extLst>
      <p:ext uri="{BB962C8B-B14F-4D97-AF65-F5344CB8AC3E}">
        <p14:creationId xmlns:p14="http://schemas.microsoft.com/office/powerpoint/2010/main" val="411937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45228" y="1325959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CRISPRs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45536" y="2049200"/>
            <a:ext cx="74434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CRISPR-</a:t>
            </a:r>
            <a:r>
              <a:rPr lang="en-GB" dirty="0" err="1" smtClean="0"/>
              <a:t>Cas</a:t>
            </a:r>
            <a:r>
              <a:rPr lang="en-GB" dirty="0" smtClean="0"/>
              <a:t> system – an form of acquired immunity found in bacteria.  </a:t>
            </a:r>
          </a:p>
          <a:p>
            <a:endParaRPr lang="en-GB" dirty="0" smtClean="0"/>
          </a:p>
          <a:p>
            <a:r>
              <a:rPr lang="en-GB" dirty="0" smtClean="0"/>
              <a:t>The guide RNA directs the Cas9 protein to a target site. </a:t>
            </a:r>
          </a:p>
          <a:p>
            <a:endParaRPr lang="en-GB" dirty="0" smtClean="0"/>
          </a:p>
          <a:p>
            <a:r>
              <a:rPr lang="en-GB" dirty="0" smtClean="0"/>
              <a:t>Creating a guide RNA </a:t>
            </a:r>
            <a:r>
              <a:rPr lang="en-GB" dirty="0" smtClean="0"/>
              <a:t>is very </a:t>
            </a:r>
            <a:r>
              <a:rPr lang="en-GB" dirty="0" smtClean="0"/>
              <a:t>simple. 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2588930" y="4023675"/>
            <a:ext cx="3756637" cy="2082378"/>
            <a:chOff x="5049423" y="4277464"/>
            <a:chExt cx="3756637" cy="2082378"/>
          </a:xfrm>
        </p:grpSpPr>
        <p:sp>
          <p:nvSpPr>
            <p:cNvPr id="6" name="Freeform 5"/>
            <p:cNvSpPr/>
            <p:nvPr/>
          </p:nvSpPr>
          <p:spPr>
            <a:xfrm>
              <a:off x="5932842" y="4277464"/>
              <a:ext cx="1504950" cy="1431925"/>
            </a:xfrm>
            <a:custGeom>
              <a:avLst/>
              <a:gdLst>
                <a:gd name="connsiteX0" fmla="*/ 660400 w 1504950"/>
                <a:gd name="connsiteY0" fmla="*/ 835025 h 1431925"/>
                <a:gd name="connsiteX1" fmla="*/ 660400 w 1504950"/>
                <a:gd name="connsiteY1" fmla="*/ 835025 h 1431925"/>
                <a:gd name="connsiteX2" fmla="*/ 561975 w 1504950"/>
                <a:gd name="connsiteY2" fmla="*/ 841375 h 1431925"/>
                <a:gd name="connsiteX3" fmla="*/ 473075 w 1504950"/>
                <a:gd name="connsiteY3" fmla="*/ 835025 h 1431925"/>
                <a:gd name="connsiteX4" fmla="*/ 368300 w 1504950"/>
                <a:gd name="connsiteY4" fmla="*/ 831850 h 1431925"/>
                <a:gd name="connsiteX5" fmla="*/ 292100 w 1504950"/>
                <a:gd name="connsiteY5" fmla="*/ 825500 h 1431925"/>
                <a:gd name="connsiteX6" fmla="*/ 263525 w 1504950"/>
                <a:gd name="connsiteY6" fmla="*/ 819150 h 1431925"/>
                <a:gd name="connsiteX7" fmla="*/ 244475 w 1504950"/>
                <a:gd name="connsiteY7" fmla="*/ 812800 h 1431925"/>
                <a:gd name="connsiteX8" fmla="*/ 234950 w 1504950"/>
                <a:gd name="connsiteY8" fmla="*/ 806450 h 1431925"/>
                <a:gd name="connsiteX9" fmla="*/ 225425 w 1504950"/>
                <a:gd name="connsiteY9" fmla="*/ 803275 h 1431925"/>
                <a:gd name="connsiteX10" fmla="*/ 196850 w 1504950"/>
                <a:gd name="connsiteY10" fmla="*/ 784225 h 1431925"/>
                <a:gd name="connsiteX11" fmla="*/ 187325 w 1504950"/>
                <a:gd name="connsiteY11" fmla="*/ 781050 h 1431925"/>
                <a:gd name="connsiteX12" fmla="*/ 174625 w 1504950"/>
                <a:gd name="connsiteY12" fmla="*/ 771525 h 1431925"/>
                <a:gd name="connsiteX13" fmla="*/ 165100 w 1504950"/>
                <a:gd name="connsiteY13" fmla="*/ 768350 h 1431925"/>
                <a:gd name="connsiteX14" fmla="*/ 155575 w 1504950"/>
                <a:gd name="connsiteY14" fmla="*/ 762000 h 1431925"/>
                <a:gd name="connsiteX15" fmla="*/ 152400 w 1504950"/>
                <a:gd name="connsiteY15" fmla="*/ 752475 h 1431925"/>
                <a:gd name="connsiteX16" fmla="*/ 136525 w 1504950"/>
                <a:gd name="connsiteY16" fmla="*/ 733425 h 1431925"/>
                <a:gd name="connsiteX17" fmla="*/ 127000 w 1504950"/>
                <a:gd name="connsiteY17" fmla="*/ 727075 h 1431925"/>
                <a:gd name="connsiteX18" fmla="*/ 117475 w 1504950"/>
                <a:gd name="connsiteY18" fmla="*/ 708025 h 1431925"/>
                <a:gd name="connsiteX19" fmla="*/ 114300 w 1504950"/>
                <a:gd name="connsiteY19" fmla="*/ 698500 h 1431925"/>
                <a:gd name="connsiteX20" fmla="*/ 104775 w 1504950"/>
                <a:gd name="connsiteY20" fmla="*/ 692150 h 1431925"/>
                <a:gd name="connsiteX21" fmla="*/ 98425 w 1504950"/>
                <a:gd name="connsiteY21" fmla="*/ 679450 h 1431925"/>
                <a:gd name="connsiteX22" fmla="*/ 95250 w 1504950"/>
                <a:gd name="connsiteY22" fmla="*/ 669925 h 1431925"/>
                <a:gd name="connsiteX23" fmla="*/ 85725 w 1504950"/>
                <a:gd name="connsiteY23" fmla="*/ 660400 h 1431925"/>
                <a:gd name="connsiteX24" fmla="*/ 76200 w 1504950"/>
                <a:gd name="connsiteY24" fmla="*/ 641350 h 1431925"/>
                <a:gd name="connsiteX25" fmla="*/ 69850 w 1504950"/>
                <a:gd name="connsiteY25" fmla="*/ 628650 h 1431925"/>
                <a:gd name="connsiteX26" fmla="*/ 63500 w 1504950"/>
                <a:gd name="connsiteY26" fmla="*/ 619125 h 1431925"/>
                <a:gd name="connsiteX27" fmla="*/ 53975 w 1504950"/>
                <a:gd name="connsiteY27" fmla="*/ 600075 h 1431925"/>
                <a:gd name="connsiteX28" fmla="*/ 41275 w 1504950"/>
                <a:gd name="connsiteY28" fmla="*/ 565150 h 1431925"/>
                <a:gd name="connsiteX29" fmla="*/ 38100 w 1504950"/>
                <a:gd name="connsiteY29" fmla="*/ 542925 h 1431925"/>
                <a:gd name="connsiteX30" fmla="*/ 34925 w 1504950"/>
                <a:gd name="connsiteY30" fmla="*/ 514350 h 1431925"/>
                <a:gd name="connsiteX31" fmla="*/ 28575 w 1504950"/>
                <a:gd name="connsiteY31" fmla="*/ 495300 h 1431925"/>
                <a:gd name="connsiteX32" fmla="*/ 22225 w 1504950"/>
                <a:gd name="connsiteY32" fmla="*/ 473075 h 1431925"/>
                <a:gd name="connsiteX33" fmla="*/ 19050 w 1504950"/>
                <a:gd name="connsiteY33" fmla="*/ 450850 h 1431925"/>
                <a:gd name="connsiteX34" fmla="*/ 15875 w 1504950"/>
                <a:gd name="connsiteY34" fmla="*/ 434975 h 1431925"/>
                <a:gd name="connsiteX35" fmla="*/ 12700 w 1504950"/>
                <a:gd name="connsiteY35" fmla="*/ 412750 h 1431925"/>
                <a:gd name="connsiteX36" fmla="*/ 9525 w 1504950"/>
                <a:gd name="connsiteY36" fmla="*/ 396875 h 1431925"/>
                <a:gd name="connsiteX37" fmla="*/ 6350 w 1504950"/>
                <a:gd name="connsiteY37" fmla="*/ 377825 h 1431925"/>
                <a:gd name="connsiteX38" fmla="*/ 3175 w 1504950"/>
                <a:gd name="connsiteY38" fmla="*/ 365125 h 1431925"/>
                <a:gd name="connsiteX39" fmla="*/ 0 w 1504950"/>
                <a:gd name="connsiteY39" fmla="*/ 349250 h 1431925"/>
                <a:gd name="connsiteX40" fmla="*/ 6350 w 1504950"/>
                <a:gd name="connsiteY40" fmla="*/ 282575 h 1431925"/>
                <a:gd name="connsiteX41" fmla="*/ 9525 w 1504950"/>
                <a:gd name="connsiteY41" fmla="*/ 269875 h 1431925"/>
                <a:gd name="connsiteX42" fmla="*/ 19050 w 1504950"/>
                <a:gd name="connsiteY42" fmla="*/ 225425 h 1431925"/>
                <a:gd name="connsiteX43" fmla="*/ 22225 w 1504950"/>
                <a:gd name="connsiteY43" fmla="*/ 215900 h 1431925"/>
                <a:gd name="connsiteX44" fmla="*/ 28575 w 1504950"/>
                <a:gd name="connsiteY44" fmla="*/ 206375 h 1431925"/>
                <a:gd name="connsiteX45" fmla="*/ 41275 w 1504950"/>
                <a:gd name="connsiteY45" fmla="*/ 184150 h 1431925"/>
                <a:gd name="connsiteX46" fmla="*/ 47625 w 1504950"/>
                <a:gd name="connsiteY46" fmla="*/ 174625 h 1431925"/>
                <a:gd name="connsiteX47" fmla="*/ 66675 w 1504950"/>
                <a:gd name="connsiteY47" fmla="*/ 155575 h 1431925"/>
                <a:gd name="connsiteX48" fmla="*/ 85725 w 1504950"/>
                <a:gd name="connsiteY48" fmla="*/ 139700 h 1431925"/>
                <a:gd name="connsiteX49" fmla="*/ 92075 w 1504950"/>
                <a:gd name="connsiteY49" fmla="*/ 130175 h 1431925"/>
                <a:gd name="connsiteX50" fmla="*/ 101600 w 1504950"/>
                <a:gd name="connsiteY50" fmla="*/ 123825 h 1431925"/>
                <a:gd name="connsiteX51" fmla="*/ 114300 w 1504950"/>
                <a:gd name="connsiteY51" fmla="*/ 114300 h 1431925"/>
                <a:gd name="connsiteX52" fmla="*/ 142875 w 1504950"/>
                <a:gd name="connsiteY52" fmla="*/ 92075 h 1431925"/>
                <a:gd name="connsiteX53" fmla="*/ 155575 w 1504950"/>
                <a:gd name="connsiteY53" fmla="*/ 88900 h 1431925"/>
                <a:gd name="connsiteX54" fmla="*/ 174625 w 1504950"/>
                <a:gd name="connsiteY54" fmla="*/ 76200 h 1431925"/>
                <a:gd name="connsiteX55" fmla="*/ 196850 w 1504950"/>
                <a:gd name="connsiteY55" fmla="*/ 63500 h 1431925"/>
                <a:gd name="connsiteX56" fmla="*/ 219075 w 1504950"/>
                <a:gd name="connsiteY56" fmla="*/ 57150 h 1431925"/>
                <a:gd name="connsiteX57" fmla="*/ 250825 w 1504950"/>
                <a:gd name="connsiteY57" fmla="*/ 47625 h 1431925"/>
                <a:gd name="connsiteX58" fmla="*/ 295275 w 1504950"/>
                <a:gd name="connsiteY58" fmla="*/ 41275 h 1431925"/>
                <a:gd name="connsiteX59" fmla="*/ 336550 w 1504950"/>
                <a:gd name="connsiteY59" fmla="*/ 34925 h 1431925"/>
                <a:gd name="connsiteX60" fmla="*/ 349250 w 1504950"/>
                <a:gd name="connsiteY60" fmla="*/ 31750 h 1431925"/>
                <a:gd name="connsiteX61" fmla="*/ 368300 w 1504950"/>
                <a:gd name="connsiteY61" fmla="*/ 28575 h 1431925"/>
                <a:gd name="connsiteX62" fmla="*/ 381000 w 1504950"/>
                <a:gd name="connsiteY62" fmla="*/ 25400 h 1431925"/>
                <a:gd name="connsiteX63" fmla="*/ 403225 w 1504950"/>
                <a:gd name="connsiteY63" fmla="*/ 22225 h 1431925"/>
                <a:gd name="connsiteX64" fmla="*/ 415925 w 1504950"/>
                <a:gd name="connsiteY64" fmla="*/ 19050 h 1431925"/>
                <a:gd name="connsiteX65" fmla="*/ 438150 w 1504950"/>
                <a:gd name="connsiteY65" fmla="*/ 15875 h 1431925"/>
                <a:gd name="connsiteX66" fmla="*/ 492125 w 1504950"/>
                <a:gd name="connsiteY66" fmla="*/ 9525 h 1431925"/>
                <a:gd name="connsiteX67" fmla="*/ 511175 w 1504950"/>
                <a:gd name="connsiteY67" fmla="*/ 6350 h 1431925"/>
                <a:gd name="connsiteX68" fmla="*/ 600075 w 1504950"/>
                <a:gd name="connsiteY68" fmla="*/ 3175 h 1431925"/>
                <a:gd name="connsiteX69" fmla="*/ 622300 w 1504950"/>
                <a:gd name="connsiteY69" fmla="*/ 0 h 1431925"/>
                <a:gd name="connsiteX70" fmla="*/ 869950 w 1504950"/>
                <a:gd name="connsiteY70" fmla="*/ 6350 h 1431925"/>
                <a:gd name="connsiteX71" fmla="*/ 1060450 w 1504950"/>
                <a:gd name="connsiteY71" fmla="*/ 12700 h 1431925"/>
                <a:gd name="connsiteX72" fmla="*/ 1168400 w 1504950"/>
                <a:gd name="connsiteY72" fmla="*/ 22225 h 1431925"/>
                <a:gd name="connsiteX73" fmla="*/ 1193800 w 1504950"/>
                <a:gd name="connsiteY73" fmla="*/ 28575 h 1431925"/>
                <a:gd name="connsiteX74" fmla="*/ 1219200 w 1504950"/>
                <a:gd name="connsiteY74" fmla="*/ 34925 h 1431925"/>
                <a:gd name="connsiteX75" fmla="*/ 1247775 w 1504950"/>
                <a:gd name="connsiteY75" fmla="*/ 47625 h 1431925"/>
                <a:gd name="connsiteX76" fmla="*/ 1279525 w 1504950"/>
                <a:gd name="connsiteY76" fmla="*/ 57150 h 1431925"/>
                <a:gd name="connsiteX77" fmla="*/ 1285875 w 1504950"/>
                <a:gd name="connsiteY77" fmla="*/ 66675 h 1431925"/>
                <a:gd name="connsiteX78" fmla="*/ 1314450 w 1504950"/>
                <a:gd name="connsiteY78" fmla="*/ 82550 h 1431925"/>
                <a:gd name="connsiteX79" fmla="*/ 1330325 w 1504950"/>
                <a:gd name="connsiteY79" fmla="*/ 95250 h 1431925"/>
                <a:gd name="connsiteX80" fmla="*/ 1346200 w 1504950"/>
                <a:gd name="connsiteY80" fmla="*/ 107950 h 1431925"/>
                <a:gd name="connsiteX81" fmla="*/ 1358900 w 1504950"/>
                <a:gd name="connsiteY81" fmla="*/ 127000 h 1431925"/>
                <a:gd name="connsiteX82" fmla="*/ 1368425 w 1504950"/>
                <a:gd name="connsiteY82" fmla="*/ 136525 h 1431925"/>
                <a:gd name="connsiteX83" fmla="*/ 1384300 w 1504950"/>
                <a:gd name="connsiteY83" fmla="*/ 152400 h 1431925"/>
                <a:gd name="connsiteX84" fmla="*/ 1400175 w 1504950"/>
                <a:gd name="connsiteY84" fmla="*/ 180975 h 1431925"/>
                <a:gd name="connsiteX85" fmla="*/ 1409700 w 1504950"/>
                <a:gd name="connsiteY85" fmla="*/ 190500 h 1431925"/>
                <a:gd name="connsiteX86" fmla="*/ 1419225 w 1504950"/>
                <a:gd name="connsiteY86" fmla="*/ 209550 h 1431925"/>
                <a:gd name="connsiteX87" fmla="*/ 1425575 w 1504950"/>
                <a:gd name="connsiteY87" fmla="*/ 219075 h 1431925"/>
                <a:gd name="connsiteX88" fmla="*/ 1438275 w 1504950"/>
                <a:gd name="connsiteY88" fmla="*/ 250825 h 1431925"/>
                <a:gd name="connsiteX89" fmla="*/ 1447800 w 1504950"/>
                <a:gd name="connsiteY89" fmla="*/ 282575 h 1431925"/>
                <a:gd name="connsiteX90" fmla="*/ 1454150 w 1504950"/>
                <a:gd name="connsiteY90" fmla="*/ 292100 h 1431925"/>
                <a:gd name="connsiteX91" fmla="*/ 1463675 w 1504950"/>
                <a:gd name="connsiteY91" fmla="*/ 323850 h 1431925"/>
                <a:gd name="connsiteX92" fmla="*/ 1466850 w 1504950"/>
                <a:gd name="connsiteY92" fmla="*/ 333375 h 1431925"/>
                <a:gd name="connsiteX93" fmla="*/ 1470025 w 1504950"/>
                <a:gd name="connsiteY93" fmla="*/ 365125 h 1431925"/>
                <a:gd name="connsiteX94" fmla="*/ 1476375 w 1504950"/>
                <a:gd name="connsiteY94" fmla="*/ 374650 h 1431925"/>
                <a:gd name="connsiteX95" fmla="*/ 1479550 w 1504950"/>
                <a:gd name="connsiteY95" fmla="*/ 403225 h 1431925"/>
                <a:gd name="connsiteX96" fmla="*/ 1485900 w 1504950"/>
                <a:gd name="connsiteY96" fmla="*/ 425450 h 1431925"/>
                <a:gd name="connsiteX97" fmla="*/ 1495425 w 1504950"/>
                <a:gd name="connsiteY97" fmla="*/ 447675 h 1431925"/>
                <a:gd name="connsiteX98" fmla="*/ 1498600 w 1504950"/>
                <a:gd name="connsiteY98" fmla="*/ 460375 h 1431925"/>
                <a:gd name="connsiteX99" fmla="*/ 1501775 w 1504950"/>
                <a:gd name="connsiteY99" fmla="*/ 469900 h 1431925"/>
                <a:gd name="connsiteX100" fmla="*/ 1504950 w 1504950"/>
                <a:gd name="connsiteY100" fmla="*/ 495300 h 1431925"/>
                <a:gd name="connsiteX101" fmla="*/ 1501775 w 1504950"/>
                <a:gd name="connsiteY101" fmla="*/ 749300 h 1431925"/>
                <a:gd name="connsiteX102" fmla="*/ 1495425 w 1504950"/>
                <a:gd name="connsiteY102" fmla="*/ 803275 h 1431925"/>
                <a:gd name="connsiteX103" fmla="*/ 1489075 w 1504950"/>
                <a:gd name="connsiteY103" fmla="*/ 869950 h 1431925"/>
                <a:gd name="connsiteX104" fmla="*/ 1485900 w 1504950"/>
                <a:gd name="connsiteY104" fmla="*/ 885825 h 1431925"/>
                <a:gd name="connsiteX105" fmla="*/ 1479550 w 1504950"/>
                <a:gd name="connsiteY105" fmla="*/ 927100 h 1431925"/>
                <a:gd name="connsiteX106" fmla="*/ 1476375 w 1504950"/>
                <a:gd name="connsiteY106" fmla="*/ 958850 h 1431925"/>
                <a:gd name="connsiteX107" fmla="*/ 1473200 w 1504950"/>
                <a:gd name="connsiteY107" fmla="*/ 971550 h 1431925"/>
                <a:gd name="connsiteX108" fmla="*/ 1470025 w 1504950"/>
                <a:gd name="connsiteY108" fmla="*/ 1006475 h 1431925"/>
                <a:gd name="connsiteX109" fmla="*/ 1466850 w 1504950"/>
                <a:gd name="connsiteY109" fmla="*/ 1025525 h 1431925"/>
                <a:gd name="connsiteX110" fmla="*/ 1457325 w 1504950"/>
                <a:gd name="connsiteY110" fmla="*/ 1079500 h 1431925"/>
                <a:gd name="connsiteX111" fmla="*/ 1450975 w 1504950"/>
                <a:gd name="connsiteY111" fmla="*/ 1133475 h 1431925"/>
                <a:gd name="connsiteX112" fmla="*/ 1441450 w 1504950"/>
                <a:gd name="connsiteY112" fmla="*/ 1165225 h 1431925"/>
                <a:gd name="connsiteX113" fmla="*/ 1425575 w 1504950"/>
                <a:gd name="connsiteY113" fmla="*/ 1212850 h 1431925"/>
                <a:gd name="connsiteX114" fmla="*/ 1422400 w 1504950"/>
                <a:gd name="connsiteY114" fmla="*/ 1225550 h 1431925"/>
                <a:gd name="connsiteX115" fmla="*/ 1419225 w 1504950"/>
                <a:gd name="connsiteY115" fmla="*/ 1241425 h 1431925"/>
                <a:gd name="connsiteX116" fmla="*/ 1412875 w 1504950"/>
                <a:gd name="connsiteY116" fmla="*/ 1254125 h 1431925"/>
                <a:gd name="connsiteX117" fmla="*/ 1403350 w 1504950"/>
                <a:gd name="connsiteY117" fmla="*/ 1276350 h 1431925"/>
                <a:gd name="connsiteX118" fmla="*/ 1390650 w 1504950"/>
                <a:gd name="connsiteY118" fmla="*/ 1323975 h 1431925"/>
                <a:gd name="connsiteX119" fmla="*/ 1384300 w 1504950"/>
                <a:gd name="connsiteY119" fmla="*/ 1346200 h 1431925"/>
                <a:gd name="connsiteX120" fmla="*/ 1371600 w 1504950"/>
                <a:gd name="connsiteY120" fmla="*/ 1368425 h 1431925"/>
                <a:gd name="connsiteX121" fmla="*/ 1362075 w 1504950"/>
                <a:gd name="connsiteY121" fmla="*/ 1390650 h 1431925"/>
                <a:gd name="connsiteX122" fmla="*/ 1352550 w 1504950"/>
                <a:gd name="connsiteY122" fmla="*/ 1400175 h 1431925"/>
                <a:gd name="connsiteX123" fmla="*/ 1327150 w 1504950"/>
                <a:gd name="connsiteY123" fmla="*/ 1406525 h 1431925"/>
                <a:gd name="connsiteX124" fmla="*/ 1317625 w 1504950"/>
                <a:gd name="connsiteY124" fmla="*/ 1409700 h 1431925"/>
                <a:gd name="connsiteX125" fmla="*/ 1273175 w 1504950"/>
                <a:gd name="connsiteY125" fmla="*/ 1416050 h 1431925"/>
                <a:gd name="connsiteX126" fmla="*/ 1260475 w 1504950"/>
                <a:gd name="connsiteY126" fmla="*/ 1419225 h 1431925"/>
                <a:gd name="connsiteX127" fmla="*/ 1238250 w 1504950"/>
                <a:gd name="connsiteY127" fmla="*/ 1425575 h 1431925"/>
                <a:gd name="connsiteX128" fmla="*/ 1168400 w 1504950"/>
                <a:gd name="connsiteY128" fmla="*/ 1431925 h 1431925"/>
                <a:gd name="connsiteX129" fmla="*/ 1054100 w 1504950"/>
                <a:gd name="connsiteY129" fmla="*/ 1425575 h 1431925"/>
                <a:gd name="connsiteX130" fmla="*/ 1044575 w 1504950"/>
                <a:gd name="connsiteY130" fmla="*/ 1422400 h 1431925"/>
                <a:gd name="connsiteX131" fmla="*/ 1035050 w 1504950"/>
                <a:gd name="connsiteY131" fmla="*/ 1416050 h 1431925"/>
                <a:gd name="connsiteX132" fmla="*/ 1012825 w 1504950"/>
                <a:gd name="connsiteY132" fmla="*/ 1409700 h 1431925"/>
                <a:gd name="connsiteX133" fmla="*/ 1003300 w 1504950"/>
                <a:gd name="connsiteY133" fmla="*/ 1406525 h 1431925"/>
                <a:gd name="connsiteX134" fmla="*/ 984250 w 1504950"/>
                <a:gd name="connsiteY134" fmla="*/ 1397000 h 1431925"/>
                <a:gd name="connsiteX135" fmla="*/ 974725 w 1504950"/>
                <a:gd name="connsiteY135" fmla="*/ 1390650 h 1431925"/>
                <a:gd name="connsiteX136" fmla="*/ 952500 w 1504950"/>
                <a:gd name="connsiteY136" fmla="*/ 1381125 h 1431925"/>
                <a:gd name="connsiteX137" fmla="*/ 933450 w 1504950"/>
                <a:gd name="connsiteY137" fmla="*/ 1368425 h 1431925"/>
                <a:gd name="connsiteX138" fmla="*/ 923925 w 1504950"/>
                <a:gd name="connsiteY138" fmla="*/ 1362075 h 1431925"/>
                <a:gd name="connsiteX139" fmla="*/ 914400 w 1504950"/>
                <a:gd name="connsiteY139" fmla="*/ 1358900 h 1431925"/>
                <a:gd name="connsiteX140" fmla="*/ 904875 w 1504950"/>
                <a:gd name="connsiteY140" fmla="*/ 1352550 h 1431925"/>
                <a:gd name="connsiteX141" fmla="*/ 885825 w 1504950"/>
                <a:gd name="connsiteY141" fmla="*/ 1346200 h 1431925"/>
                <a:gd name="connsiteX142" fmla="*/ 866775 w 1504950"/>
                <a:gd name="connsiteY142" fmla="*/ 1327150 h 1431925"/>
                <a:gd name="connsiteX143" fmla="*/ 857250 w 1504950"/>
                <a:gd name="connsiteY143" fmla="*/ 1320800 h 1431925"/>
                <a:gd name="connsiteX144" fmla="*/ 828675 w 1504950"/>
                <a:gd name="connsiteY144" fmla="*/ 1295400 h 1431925"/>
                <a:gd name="connsiteX145" fmla="*/ 809625 w 1504950"/>
                <a:gd name="connsiteY145" fmla="*/ 1266825 h 1431925"/>
                <a:gd name="connsiteX146" fmla="*/ 800100 w 1504950"/>
                <a:gd name="connsiteY146" fmla="*/ 1257300 h 1431925"/>
                <a:gd name="connsiteX147" fmla="*/ 787400 w 1504950"/>
                <a:gd name="connsiteY147" fmla="*/ 1241425 h 1431925"/>
                <a:gd name="connsiteX148" fmla="*/ 781050 w 1504950"/>
                <a:gd name="connsiteY148" fmla="*/ 1231900 h 1431925"/>
                <a:gd name="connsiteX149" fmla="*/ 765175 w 1504950"/>
                <a:gd name="connsiteY149" fmla="*/ 1212850 h 1431925"/>
                <a:gd name="connsiteX150" fmla="*/ 762000 w 1504950"/>
                <a:gd name="connsiteY150" fmla="*/ 1203325 h 1431925"/>
                <a:gd name="connsiteX151" fmla="*/ 755650 w 1504950"/>
                <a:gd name="connsiteY151" fmla="*/ 1193800 h 1431925"/>
                <a:gd name="connsiteX152" fmla="*/ 752475 w 1504950"/>
                <a:gd name="connsiteY152" fmla="*/ 1184275 h 1431925"/>
                <a:gd name="connsiteX153" fmla="*/ 746125 w 1504950"/>
                <a:gd name="connsiteY153" fmla="*/ 1174750 h 1431925"/>
                <a:gd name="connsiteX154" fmla="*/ 742950 w 1504950"/>
                <a:gd name="connsiteY154" fmla="*/ 1165225 h 1431925"/>
                <a:gd name="connsiteX155" fmla="*/ 733425 w 1504950"/>
                <a:gd name="connsiteY155" fmla="*/ 1114425 h 1431925"/>
                <a:gd name="connsiteX156" fmla="*/ 730250 w 1504950"/>
                <a:gd name="connsiteY156" fmla="*/ 1031875 h 1431925"/>
                <a:gd name="connsiteX157" fmla="*/ 727075 w 1504950"/>
                <a:gd name="connsiteY157" fmla="*/ 1016000 h 1431925"/>
                <a:gd name="connsiteX158" fmla="*/ 723900 w 1504950"/>
                <a:gd name="connsiteY158" fmla="*/ 990600 h 1431925"/>
                <a:gd name="connsiteX159" fmla="*/ 720725 w 1504950"/>
                <a:gd name="connsiteY159" fmla="*/ 981075 h 1431925"/>
                <a:gd name="connsiteX160" fmla="*/ 714375 w 1504950"/>
                <a:gd name="connsiteY160" fmla="*/ 946150 h 1431925"/>
                <a:gd name="connsiteX161" fmla="*/ 711200 w 1504950"/>
                <a:gd name="connsiteY161" fmla="*/ 936625 h 1431925"/>
                <a:gd name="connsiteX162" fmla="*/ 701675 w 1504950"/>
                <a:gd name="connsiteY162" fmla="*/ 904875 h 1431925"/>
                <a:gd name="connsiteX163" fmla="*/ 698500 w 1504950"/>
                <a:gd name="connsiteY163" fmla="*/ 889000 h 1431925"/>
                <a:gd name="connsiteX164" fmla="*/ 688975 w 1504950"/>
                <a:gd name="connsiteY164" fmla="*/ 863600 h 1431925"/>
                <a:gd name="connsiteX165" fmla="*/ 676275 w 1504950"/>
                <a:gd name="connsiteY165" fmla="*/ 835025 h 1431925"/>
                <a:gd name="connsiteX166" fmla="*/ 660400 w 1504950"/>
                <a:gd name="connsiteY166" fmla="*/ 835025 h 143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</a:cxnLst>
              <a:rect l="l" t="t" r="r" b="b"/>
              <a:pathLst>
                <a:path w="1504950" h="1431925">
                  <a:moveTo>
                    <a:pt x="660400" y="835025"/>
                  </a:moveTo>
                  <a:lnTo>
                    <a:pt x="660400" y="835025"/>
                  </a:lnTo>
                  <a:cubicBezTo>
                    <a:pt x="634898" y="837150"/>
                    <a:pt x="583415" y="841831"/>
                    <a:pt x="561975" y="841375"/>
                  </a:cubicBezTo>
                  <a:cubicBezTo>
                    <a:pt x="532273" y="840743"/>
                    <a:pt x="502770" y="835925"/>
                    <a:pt x="473075" y="835025"/>
                  </a:cubicBezTo>
                  <a:lnTo>
                    <a:pt x="368300" y="831850"/>
                  </a:lnTo>
                  <a:cubicBezTo>
                    <a:pt x="321980" y="824130"/>
                    <a:pt x="380723" y="833206"/>
                    <a:pt x="292100" y="825500"/>
                  </a:cubicBezTo>
                  <a:cubicBezTo>
                    <a:pt x="287846" y="825130"/>
                    <a:pt x="268604" y="820674"/>
                    <a:pt x="263525" y="819150"/>
                  </a:cubicBezTo>
                  <a:cubicBezTo>
                    <a:pt x="257114" y="817227"/>
                    <a:pt x="244475" y="812800"/>
                    <a:pt x="244475" y="812800"/>
                  </a:cubicBezTo>
                  <a:cubicBezTo>
                    <a:pt x="241300" y="810683"/>
                    <a:pt x="238363" y="808157"/>
                    <a:pt x="234950" y="806450"/>
                  </a:cubicBezTo>
                  <a:cubicBezTo>
                    <a:pt x="231957" y="804953"/>
                    <a:pt x="228351" y="804900"/>
                    <a:pt x="225425" y="803275"/>
                  </a:cubicBezTo>
                  <a:lnTo>
                    <a:pt x="196850" y="784225"/>
                  </a:lnTo>
                  <a:cubicBezTo>
                    <a:pt x="194065" y="782369"/>
                    <a:pt x="190500" y="782108"/>
                    <a:pt x="187325" y="781050"/>
                  </a:cubicBezTo>
                  <a:cubicBezTo>
                    <a:pt x="183092" y="777875"/>
                    <a:pt x="179219" y="774150"/>
                    <a:pt x="174625" y="771525"/>
                  </a:cubicBezTo>
                  <a:cubicBezTo>
                    <a:pt x="171719" y="769865"/>
                    <a:pt x="168093" y="769847"/>
                    <a:pt x="165100" y="768350"/>
                  </a:cubicBezTo>
                  <a:cubicBezTo>
                    <a:pt x="161687" y="766643"/>
                    <a:pt x="158750" y="764117"/>
                    <a:pt x="155575" y="762000"/>
                  </a:cubicBezTo>
                  <a:cubicBezTo>
                    <a:pt x="154517" y="758825"/>
                    <a:pt x="153897" y="755468"/>
                    <a:pt x="152400" y="752475"/>
                  </a:cubicBezTo>
                  <a:cubicBezTo>
                    <a:pt x="148832" y="745339"/>
                    <a:pt x="142544" y="738441"/>
                    <a:pt x="136525" y="733425"/>
                  </a:cubicBezTo>
                  <a:cubicBezTo>
                    <a:pt x="133594" y="730982"/>
                    <a:pt x="130175" y="729192"/>
                    <a:pt x="127000" y="727075"/>
                  </a:cubicBezTo>
                  <a:cubicBezTo>
                    <a:pt x="119020" y="703134"/>
                    <a:pt x="129785" y="732644"/>
                    <a:pt x="117475" y="708025"/>
                  </a:cubicBezTo>
                  <a:cubicBezTo>
                    <a:pt x="115978" y="705032"/>
                    <a:pt x="116391" y="701113"/>
                    <a:pt x="114300" y="698500"/>
                  </a:cubicBezTo>
                  <a:cubicBezTo>
                    <a:pt x="111916" y="695520"/>
                    <a:pt x="107950" y="694267"/>
                    <a:pt x="104775" y="692150"/>
                  </a:cubicBezTo>
                  <a:cubicBezTo>
                    <a:pt x="102658" y="687917"/>
                    <a:pt x="100289" y="683800"/>
                    <a:pt x="98425" y="679450"/>
                  </a:cubicBezTo>
                  <a:cubicBezTo>
                    <a:pt x="97107" y="676374"/>
                    <a:pt x="97106" y="672710"/>
                    <a:pt x="95250" y="669925"/>
                  </a:cubicBezTo>
                  <a:cubicBezTo>
                    <a:pt x="92759" y="666189"/>
                    <a:pt x="88900" y="663575"/>
                    <a:pt x="85725" y="660400"/>
                  </a:cubicBezTo>
                  <a:cubicBezTo>
                    <a:pt x="79904" y="642936"/>
                    <a:pt x="86048" y="658584"/>
                    <a:pt x="76200" y="641350"/>
                  </a:cubicBezTo>
                  <a:cubicBezTo>
                    <a:pt x="73852" y="637241"/>
                    <a:pt x="72198" y="632759"/>
                    <a:pt x="69850" y="628650"/>
                  </a:cubicBezTo>
                  <a:cubicBezTo>
                    <a:pt x="67957" y="625337"/>
                    <a:pt x="65207" y="622538"/>
                    <a:pt x="63500" y="619125"/>
                  </a:cubicBezTo>
                  <a:cubicBezTo>
                    <a:pt x="50355" y="592835"/>
                    <a:pt x="72173" y="627372"/>
                    <a:pt x="53975" y="600075"/>
                  </a:cubicBezTo>
                  <a:cubicBezTo>
                    <a:pt x="46700" y="570973"/>
                    <a:pt x="52466" y="581937"/>
                    <a:pt x="41275" y="565150"/>
                  </a:cubicBezTo>
                  <a:cubicBezTo>
                    <a:pt x="40217" y="557742"/>
                    <a:pt x="39028" y="550351"/>
                    <a:pt x="38100" y="542925"/>
                  </a:cubicBezTo>
                  <a:cubicBezTo>
                    <a:pt x="36911" y="533415"/>
                    <a:pt x="36805" y="523748"/>
                    <a:pt x="34925" y="514350"/>
                  </a:cubicBezTo>
                  <a:cubicBezTo>
                    <a:pt x="33612" y="507786"/>
                    <a:pt x="30692" y="501650"/>
                    <a:pt x="28575" y="495300"/>
                  </a:cubicBezTo>
                  <a:cubicBezTo>
                    <a:pt x="25855" y="487139"/>
                    <a:pt x="23820" y="481846"/>
                    <a:pt x="22225" y="473075"/>
                  </a:cubicBezTo>
                  <a:cubicBezTo>
                    <a:pt x="20886" y="465712"/>
                    <a:pt x="20280" y="458232"/>
                    <a:pt x="19050" y="450850"/>
                  </a:cubicBezTo>
                  <a:cubicBezTo>
                    <a:pt x="18163" y="445527"/>
                    <a:pt x="16762" y="440298"/>
                    <a:pt x="15875" y="434975"/>
                  </a:cubicBezTo>
                  <a:cubicBezTo>
                    <a:pt x="14645" y="427593"/>
                    <a:pt x="13930" y="420132"/>
                    <a:pt x="12700" y="412750"/>
                  </a:cubicBezTo>
                  <a:cubicBezTo>
                    <a:pt x="11813" y="407427"/>
                    <a:pt x="10490" y="402184"/>
                    <a:pt x="9525" y="396875"/>
                  </a:cubicBezTo>
                  <a:cubicBezTo>
                    <a:pt x="8373" y="390541"/>
                    <a:pt x="7613" y="384138"/>
                    <a:pt x="6350" y="377825"/>
                  </a:cubicBezTo>
                  <a:cubicBezTo>
                    <a:pt x="5494" y="373546"/>
                    <a:pt x="4122" y="369385"/>
                    <a:pt x="3175" y="365125"/>
                  </a:cubicBezTo>
                  <a:cubicBezTo>
                    <a:pt x="2004" y="359857"/>
                    <a:pt x="1058" y="354542"/>
                    <a:pt x="0" y="349250"/>
                  </a:cubicBezTo>
                  <a:cubicBezTo>
                    <a:pt x="2117" y="327025"/>
                    <a:pt x="3690" y="304742"/>
                    <a:pt x="6350" y="282575"/>
                  </a:cubicBezTo>
                  <a:cubicBezTo>
                    <a:pt x="6870" y="278242"/>
                    <a:pt x="8611" y="274142"/>
                    <a:pt x="9525" y="269875"/>
                  </a:cubicBezTo>
                  <a:cubicBezTo>
                    <a:pt x="12649" y="255295"/>
                    <a:pt x="14908" y="239924"/>
                    <a:pt x="19050" y="225425"/>
                  </a:cubicBezTo>
                  <a:cubicBezTo>
                    <a:pt x="19969" y="222207"/>
                    <a:pt x="20728" y="218893"/>
                    <a:pt x="22225" y="215900"/>
                  </a:cubicBezTo>
                  <a:cubicBezTo>
                    <a:pt x="23932" y="212487"/>
                    <a:pt x="26458" y="209550"/>
                    <a:pt x="28575" y="206375"/>
                  </a:cubicBezTo>
                  <a:cubicBezTo>
                    <a:pt x="33714" y="185817"/>
                    <a:pt x="27764" y="200364"/>
                    <a:pt x="41275" y="184150"/>
                  </a:cubicBezTo>
                  <a:cubicBezTo>
                    <a:pt x="43718" y="181219"/>
                    <a:pt x="45090" y="177477"/>
                    <a:pt x="47625" y="174625"/>
                  </a:cubicBezTo>
                  <a:cubicBezTo>
                    <a:pt x="53591" y="167913"/>
                    <a:pt x="60325" y="161925"/>
                    <a:pt x="66675" y="155575"/>
                  </a:cubicBezTo>
                  <a:cubicBezTo>
                    <a:pt x="78898" y="143352"/>
                    <a:pt x="72464" y="148541"/>
                    <a:pt x="85725" y="139700"/>
                  </a:cubicBezTo>
                  <a:cubicBezTo>
                    <a:pt x="87842" y="136525"/>
                    <a:pt x="89377" y="132873"/>
                    <a:pt x="92075" y="130175"/>
                  </a:cubicBezTo>
                  <a:cubicBezTo>
                    <a:pt x="94773" y="127477"/>
                    <a:pt x="98495" y="126043"/>
                    <a:pt x="101600" y="123825"/>
                  </a:cubicBezTo>
                  <a:cubicBezTo>
                    <a:pt x="105906" y="120749"/>
                    <a:pt x="110282" y="117744"/>
                    <a:pt x="114300" y="114300"/>
                  </a:cubicBezTo>
                  <a:cubicBezTo>
                    <a:pt x="140413" y="91918"/>
                    <a:pt x="101068" y="119946"/>
                    <a:pt x="142875" y="92075"/>
                  </a:cubicBezTo>
                  <a:cubicBezTo>
                    <a:pt x="146506" y="89654"/>
                    <a:pt x="151342" y="89958"/>
                    <a:pt x="155575" y="88900"/>
                  </a:cubicBezTo>
                  <a:cubicBezTo>
                    <a:pt x="173631" y="70844"/>
                    <a:pt x="156245" y="85390"/>
                    <a:pt x="174625" y="76200"/>
                  </a:cubicBezTo>
                  <a:cubicBezTo>
                    <a:pt x="206511" y="60257"/>
                    <a:pt x="157886" y="80199"/>
                    <a:pt x="196850" y="63500"/>
                  </a:cubicBezTo>
                  <a:cubicBezTo>
                    <a:pt x="205149" y="59943"/>
                    <a:pt x="210124" y="59835"/>
                    <a:pt x="219075" y="57150"/>
                  </a:cubicBezTo>
                  <a:cubicBezTo>
                    <a:pt x="241688" y="50366"/>
                    <a:pt x="232007" y="51807"/>
                    <a:pt x="250825" y="47625"/>
                  </a:cubicBezTo>
                  <a:cubicBezTo>
                    <a:pt x="271043" y="43132"/>
                    <a:pt x="270313" y="44049"/>
                    <a:pt x="295275" y="41275"/>
                  </a:cubicBezTo>
                  <a:cubicBezTo>
                    <a:pt x="317374" y="33909"/>
                    <a:pt x="293577" y="41064"/>
                    <a:pt x="336550" y="34925"/>
                  </a:cubicBezTo>
                  <a:cubicBezTo>
                    <a:pt x="340870" y="34308"/>
                    <a:pt x="344971" y="32606"/>
                    <a:pt x="349250" y="31750"/>
                  </a:cubicBezTo>
                  <a:cubicBezTo>
                    <a:pt x="355563" y="30487"/>
                    <a:pt x="361987" y="29838"/>
                    <a:pt x="368300" y="28575"/>
                  </a:cubicBezTo>
                  <a:cubicBezTo>
                    <a:pt x="372579" y="27719"/>
                    <a:pt x="376707" y="26181"/>
                    <a:pt x="381000" y="25400"/>
                  </a:cubicBezTo>
                  <a:cubicBezTo>
                    <a:pt x="388363" y="24061"/>
                    <a:pt x="395862" y="23564"/>
                    <a:pt x="403225" y="22225"/>
                  </a:cubicBezTo>
                  <a:cubicBezTo>
                    <a:pt x="407518" y="21444"/>
                    <a:pt x="411632" y="19831"/>
                    <a:pt x="415925" y="19050"/>
                  </a:cubicBezTo>
                  <a:cubicBezTo>
                    <a:pt x="423288" y="17711"/>
                    <a:pt x="430742" y="16933"/>
                    <a:pt x="438150" y="15875"/>
                  </a:cubicBezTo>
                  <a:cubicBezTo>
                    <a:pt x="463086" y="7563"/>
                    <a:pt x="438485" y="14889"/>
                    <a:pt x="492125" y="9525"/>
                  </a:cubicBezTo>
                  <a:cubicBezTo>
                    <a:pt x="498531" y="8884"/>
                    <a:pt x="504749" y="6728"/>
                    <a:pt x="511175" y="6350"/>
                  </a:cubicBezTo>
                  <a:cubicBezTo>
                    <a:pt x="540776" y="4609"/>
                    <a:pt x="570442" y="4233"/>
                    <a:pt x="600075" y="3175"/>
                  </a:cubicBezTo>
                  <a:cubicBezTo>
                    <a:pt x="607483" y="2117"/>
                    <a:pt x="614816" y="0"/>
                    <a:pt x="622300" y="0"/>
                  </a:cubicBezTo>
                  <a:cubicBezTo>
                    <a:pt x="827607" y="0"/>
                    <a:pt x="742240" y="1620"/>
                    <a:pt x="869950" y="6350"/>
                  </a:cubicBezTo>
                  <a:lnTo>
                    <a:pt x="1060450" y="12700"/>
                  </a:lnTo>
                  <a:cubicBezTo>
                    <a:pt x="1065062" y="12956"/>
                    <a:pt x="1140944" y="16734"/>
                    <a:pt x="1168400" y="22225"/>
                  </a:cubicBezTo>
                  <a:cubicBezTo>
                    <a:pt x="1176958" y="23937"/>
                    <a:pt x="1185296" y="26613"/>
                    <a:pt x="1193800" y="28575"/>
                  </a:cubicBezTo>
                  <a:cubicBezTo>
                    <a:pt x="1218704" y="34322"/>
                    <a:pt x="1200991" y="28855"/>
                    <a:pt x="1219200" y="34925"/>
                  </a:cubicBezTo>
                  <a:cubicBezTo>
                    <a:pt x="1234294" y="44988"/>
                    <a:pt x="1225105" y="40068"/>
                    <a:pt x="1247775" y="47625"/>
                  </a:cubicBezTo>
                  <a:cubicBezTo>
                    <a:pt x="1270965" y="55355"/>
                    <a:pt x="1260331" y="52352"/>
                    <a:pt x="1279525" y="57150"/>
                  </a:cubicBezTo>
                  <a:cubicBezTo>
                    <a:pt x="1281642" y="60325"/>
                    <a:pt x="1283003" y="64162"/>
                    <a:pt x="1285875" y="66675"/>
                  </a:cubicBezTo>
                  <a:cubicBezTo>
                    <a:pt x="1299312" y="78432"/>
                    <a:pt x="1301368" y="78189"/>
                    <a:pt x="1314450" y="82550"/>
                  </a:cubicBezTo>
                  <a:cubicBezTo>
                    <a:pt x="1332648" y="109847"/>
                    <a:pt x="1308417" y="77723"/>
                    <a:pt x="1330325" y="95250"/>
                  </a:cubicBezTo>
                  <a:cubicBezTo>
                    <a:pt x="1350841" y="111663"/>
                    <a:pt x="1322259" y="99970"/>
                    <a:pt x="1346200" y="107950"/>
                  </a:cubicBezTo>
                  <a:cubicBezTo>
                    <a:pt x="1376586" y="138336"/>
                    <a:pt x="1340520" y="99431"/>
                    <a:pt x="1358900" y="127000"/>
                  </a:cubicBezTo>
                  <a:cubicBezTo>
                    <a:pt x="1361391" y="130736"/>
                    <a:pt x="1365550" y="133076"/>
                    <a:pt x="1368425" y="136525"/>
                  </a:cubicBezTo>
                  <a:cubicBezTo>
                    <a:pt x="1381654" y="152400"/>
                    <a:pt x="1366838" y="140758"/>
                    <a:pt x="1384300" y="152400"/>
                  </a:cubicBezTo>
                  <a:cubicBezTo>
                    <a:pt x="1389888" y="169165"/>
                    <a:pt x="1385619" y="159140"/>
                    <a:pt x="1400175" y="180975"/>
                  </a:cubicBezTo>
                  <a:cubicBezTo>
                    <a:pt x="1402666" y="184711"/>
                    <a:pt x="1406825" y="187051"/>
                    <a:pt x="1409700" y="190500"/>
                  </a:cubicBezTo>
                  <a:cubicBezTo>
                    <a:pt x="1421074" y="204149"/>
                    <a:pt x="1412065" y="195231"/>
                    <a:pt x="1419225" y="209550"/>
                  </a:cubicBezTo>
                  <a:cubicBezTo>
                    <a:pt x="1420932" y="212963"/>
                    <a:pt x="1423682" y="215762"/>
                    <a:pt x="1425575" y="219075"/>
                  </a:cubicBezTo>
                  <a:cubicBezTo>
                    <a:pt x="1431414" y="229294"/>
                    <a:pt x="1435384" y="239261"/>
                    <a:pt x="1438275" y="250825"/>
                  </a:cubicBezTo>
                  <a:cubicBezTo>
                    <a:pt x="1440050" y="257924"/>
                    <a:pt x="1444708" y="277937"/>
                    <a:pt x="1447800" y="282575"/>
                  </a:cubicBezTo>
                  <a:lnTo>
                    <a:pt x="1454150" y="292100"/>
                  </a:lnTo>
                  <a:cubicBezTo>
                    <a:pt x="1458948" y="311294"/>
                    <a:pt x="1455945" y="300660"/>
                    <a:pt x="1463675" y="323850"/>
                  </a:cubicBezTo>
                  <a:lnTo>
                    <a:pt x="1466850" y="333375"/>
                  </a:lnTo>
                  <a:cubicBezTo>
                    <a:pt x="1467908" y="343958"/>
                    <a:pt x="1467633" y="354761"/>
                    <a:pt x="1470025" y="365125"/>
                  </a:cubicBezTo>
                  <a:cubicBezTo>
                    <a:pt x="1470883" y="368843"/>
                    <a:pt x="1475450" y="370948"/>
                    <a:pt x="1476375" y="374650"/>
                  </a:cubicBezTo>
                  <a:cubicBezTo>
                    <a:pt x="1478699" y="383947"/>
                    <a:pt x="1478093" y="393753"/>
                    <a:pt x="1479550" y="403225"/>
                  </a:cubicBezTo>
                  <a:cubicBezTo>
                    <a:pt x="1481204" y="413978"/>
                    <a:pt x="1483134" y="415769"/>
                    <a:pt x="1485900" y="425450"/>
                  </a:cubicBezTo>
                  <a:cubicBezTo>
                    <a:pt x="1491026" y="443390"/>
                    <a:pt x="1485758" y="433175"/>
                    <a:pt x="1495425" y="447675"/>
                  </a:cubicBezTo>
                  <a:cubicBezTo>
                    <a:pt x="1496483" y="451908"/>
                    <a:pt x="1497401" y="456179"/>
                    <a:pt x="1498600" y="460375"/>
                  </a:cubicBezTo>
                  <a:cubicBezTo>
                    <a:pt x="1499519" y="463593"/>
                    <a:pt x="1501176" y="466607"/>
                    <a:pt x="1501775" y="469900"/>
                  </a:cubicBezTo>
                  <a:cubicBezTo>
                    <a:pt x="1503301" y="478295"/>
                    <a:pt x="1503892" y="486833"/>
                    <a:pt x="1504950" y="495300"/>
                  </a:cubicBezTo>
                  <a:cubicBezTo>
                    <a:pt x="1503892" y="579967"/>
                    <a:pt x="1503596" y="664646"/>
                    <a:pt x="1501775" y="749300"/>
                  </a:cubicBezTo>
                  <a:cubicBezTo>
                    <a:pt x="1501032" y="783860"/>
                    <a:pt x="1501072" y="780687"/>
                    <a:pt x="1495425" y="803275"/>
                  </a:cubicBezTo>
                  <a:cubicBezTo>
                    <a:pt x="1493308" y="825500"/>
                    <a:pt x="1493453" y="848058"/>
                    <a:pt x="1489075" y="869950"/>
                  </a:cubicBezTo>
                  <a:cubicBezTo>
                    <a:pt x="1488017" y="875242"/>
                    <a:pt x="1486663" y="880483"/>
                    <a:pt x="1485900" y="885825"/>
                  </a:cubicBezTo>
                  <a:cubicBezTo>
                    <a:pt x="1479805" y="928489"/>
                    <a:pt x="1486159" y="900662"/>
                    <a:pt x="1479550" y="927100"/>
                  </a:cubicBezTo>
                  <a:cubicBezTo>
                    <a:pt x="1478492" y="937683"/>
                    <a:pt x="1477879" y="948321"/>
                    <a:pt x="1476375" y="958850"/>
                  </a:cubicBezTo>
                  <a:cubicBezTo>
                    <a:pt x="1475758" y="963170"/>
                    <a:pt x="1473777" y="967225"/>
                    <a:pt x="1473200" y="971550"/>
                  </a:cubicBezTo>
                  <a:cubicBezTo>
                    <a:pt x="1471655" y="983137"/>
                    <a:pt x="1471391" y="994865"/>
                    <a:pt x="1470025" y="1006475"/>
                  </a:cubicBezTo>
                  <a:cubicBezTo>
                    <a:pt x="1469273" y="1012868"/>
                    <a:pt x="1467805" y="1019159"/>
                    <a:pt x="1466850" y="1025525"/>
                  </a:cubicBezTo>
                  <a:cubicBezTo>
                    <a:pt x="1459406" y="1075149"/>
                    <a:pt x="1465372" y="1055360"/>
                    <a:pt x="1457325" y="1079500"/>
                  </a:cubicBezTo>
                  <a:cubicBezTo>
                    <a:pt x="1455622" y="1096529"/>
                    <a:pt x="1454094" y="1116318"/>
                    <a:pt x="1450975" y="1133475"/>
                  </a:cubicBezTo>
                  <a:cubicBezTo>
                    <a:pt x="1449056" y="1144032"/>
                    <a:pt x="1444764" y="1155284"/>
                    <a:pt x="1441450" y="1165225"/>
                  </a:cubicBezTo>
                  <a:lnTo>
                    <a:pt x="1425575" y="1212850"/>
                  </a:lnTo>
                  <a:cubicBezTo>
                    <a:pt x="1424195" y="1216990"/>
                    <a:pt x="1423347" y="1221290"/>
                    <a:pt x="1422400" y="1225550"/>
                  </a:cubicBezTo>
                  <a:cubicBezTo>
                    <a:pt x="1421229" y="1230818"/>
                    <a:pt x="1420932" y="1236305"/>
                    <a:pt x="1419225" y="1241425"/>
                  </a:cubicBezTo>
                  <a:cubicBezTo>
                    <a:pt x="1417728" y="1245915"/>
                    <a:pt x="1414537" y="1249693"/>
                    <a:pt x="1412875" y="1254125"/>
                  </a:cubicBezTo>
                  <a:cubicBezTo>
                    <a:pt x="1404088" y="1277556"/>
                    <a:pt x="1416219" y="1257047"/>
                    <a:pt x="1403350" y="1276350"/>
                  </a:cubicBezTo>
                  <a:cubicBezTo>
                    <a:pt x="1397067" y="1339182"/>
                    <a:pt x="1407094" y="1284509"/>
                    <a:pt x="1390650" y="1323975"/>
                  </a:cubicBezTo>
                  <a:cubicBezTo>
                    <a:pt x="1387687" y="1331087"/>
                    <a:pt x="1386933" y="1338959"/>
                    <a:pt x="1384300" y="1346200"/>
                  </a:cubicBezTo>
                  <a:cubicBezTo>
                    <a:pt x="1381077" y="1355062"/>
                    <a:pt x="1376678" y="1360808"/>
                    <a:pt x="1371600" y="1368425"/>
                  </a:cubicBezTo>
                  <a:cubicBezTo>
                    <a:pt x="1368574" y="1380529"/>
                    <a:pt x="1369906" y="1381253"/>
                    <a:pt x="1362075" y="1390650"/>
                  </a:cubicBezTo>
                  <a:cubicBezTo>
                    <a:pt x="1359200" y="1394099"/>
                    <a:pt x="1356638" y="1398317"/>
                    <a:pt x="1352550" y="1400175"/>
                  </a:cubicBezTo>
                  <a:cubicBezTo>
                    <a:pt x="1344605" y="1403786"/>
                    <a:pt x="1335617" y="1404408"/>
                    <a:pt x="1327150" y="1406525"/>
                  </a:cubicBezTo>
                  <a:cubicBezTo>
                    <a:pt x="1323903" y="1407337"/>
                    <a:pt x="1320918" y="1409101"/>
                    <a:pt x="1317625" y="1409700"/>
                  </a:cubicBezTo>
                  <a:cubicBezTo>
                    <a:pt x="1253242" y="1421406"/>
                    <a:pt x="1325234" y="1405638"/>
                    <a:pt x="1273175" y="1416050"/>
                  </a:cubicBezTo>
                  <a:cubicBezTo>
                    <a:pt x="1268896" y="1416906"/>
                    <a:pt x="1264671" y="1418026"/>
                    <a:pt x="1260475" y="1419225"/>
                  </a:cubicBezTo>
                  <a:cubicBezTo>
                    <a:pt x="1249906" y="1422245"/>
                    <a:pt x="1250161" y="1423590"/>
                    <a:pt x="1238250" y="1425575"/>
                  </a:cubicBezTo>
                  <a:cubicBezTo>
                    <a:pt x="1215671" y="1429338"/>
                    <a:pt x="1190789" y="1430326"/>
                    <a:pt x="1168400" y="1431925"/>
                  </a:cubicBezTo>
                  <a:cubicBezTo>
                    <a:pt x="1131715" y="1430742"/>
                    <a:pt x="1091126" y="1434832"/>
                    <a:pt x="1054100" y="1425575"/>
                  </a:cubicBezTo>
                  <a:cubicBezTo>
                    <a:pt x="1050853" y="1424763"/>
                    <a:pt x="1047750" y="1423458"/>
                    <a:pt x="1044575" y="1422400"/>
                  </a:cubicBezTo>
                  <a:cubicBezTo>
                    <a:pt x="1041400" y="1420283"/>
                    <a:pt x="1038463" y="1417757"/>
                    <a:pt x="1035050" y="1416050"/>
                  </a:cubicBezTo>
                  <a:cubicBezTo>
                    <a:pt x="1029975" y="1413512"/>
                    <a:pt x="1017572" y="1411056"/>
                    <a:pt x="1012825" y="1409700"/>
                  </a:cubicBezTo>
                  <a:cubicBezTo>
                    <a:pt x="1009607" y="1408781"/>
                    <a:pt x="1006475" y="1407583"/>
                    <a:pt x="1003300" y="1406525"/>
                  </a:cubicBezTo>
                  <a:cubicBezTo>
                    <a:pt x="976003" y="1388327"/>
                    <a:pt x="1010540" y="1410145"/>
                    <a:pt x="984250" y="1397000"/>
                  </a:cubicBezTo>
                  <a:cubicBezTo>
                    <a:pt x="980837" y="1395293"/>
                    <a:pt x="978038" y="1392543"/>
                    <a:pt x="974725" y="1390650"/>
                  </a:cubicBezTo>
                  <a:cubicBezTo>
                    <a:pt x="963740" y="1384373"/>
                    <a:pt x="963186" y="1384687"/>
                    <a:pt x="952500" y="1381125"/>
                  </a:cubicBezTo>
                  <a:lnTo>
                    <a:pt x="933450" y="1368425"/>
                  </a:lnTo>
                  <a:cubicBezTo>
                    <a:pt x="930275" y="1366308"/>
                    <a:pt x="927545" y="1363282"/>
                    <a:pt x="923925" y="1362075"/>
                  </a:cubicBezTo>
                  <a:lnTo>
                    <a:pt x="914400" y="1358900"/>
                  </a:lnTo>
                  <a:cubicBezTo>
                    <a:pt x="911225" y="1356783"/>
                    <a:pt x="908362" y="1354100"/>
                    <a:pt x="904875" y="1352550"/>
                  </a:cubicBezTo>
                  <a:cubicBezTo>
                    <a:pt x="898758" y="1349832"/>
                    <a:pt x="885825" y="1346200"/>
                    <a:pt x="885825" y="1346200"/>
                  </a:cubicBezTo>
                  <a:cubicBezTo>
                    <a:pt x="863377" y="1331235"/>
                    <a:pt x="890404" y="1350779"/>
                    <a:pt x="866775" y="1327150"/>
                  </a:cubicBezTo>
                  <a:cubicBezTo>
                    <a:pt x="864077" y="1324452"/>
                    <a:pt x="860102" y="1323335"/>
                    <a:pt x="857250" y="1320800"/>
                  </a:cubicBezTo>
                  <a:cubicBezTo>
                    <a:pt x="824628" y="1291802"/>
                    <a:pt x="850293" y="1309812"/>
                    <a:pt x="828675" y="1295400"/>
                  </a:cubicBezTo>
                  <a:lnTo>
                    <a:pt x="809625" y="1266825"/>
                  </a:lnTo>
                  <a:cubicBezTo>
                    <a:pt x="807134" y="1263089"/>
                    <a:pt x="803275" y="1260475"/>
                    <a:pt x="800100" y="1257300"/>
                  </a:cubicBezTo>
                  <a:cubicBezTo>
                    <a:pt x="793919" y="1238757"/>
                    <a:pt x="801761" y="1255786"/>
                    <a:pt x="787400" y="1241425"/>
                  </a:cubicBezTo>
                  <a:cubicBezTo>
                    <a:pt x="784702" y="1238727"/>
                    <a:pt x="783493" y="1234831"/>
                    <a:pt x="781050" y="1231900"/>
                  </a:cubicBezTo>
                  <a:cubicBezTo>
                    <a:pt x="772273" y="1221367"/>
                    <a:pt x="771087" y="1224674"/>
                    <a:pt x="765175" y="1212850"/>
                  </a:cubicBezTo>
                  <a:cubicBezTo>
                    <a:pt x="763678" y="1209857"/>
                    <a:pt x="763497" y="1206318"/>
                    <a:pt x="762000" y="1203325"/>
                  </a:cubicBezTo>
                  <a:cubicBezTo>
                    <a:pt x="760293" y="1199912"/>
                    <a:pt x="757357" y="1197213"/>
                    <a:pt x="755650" y="1193800"/>
                  </a:cubicBezTo>
                  <a:cubicBezTo>
                    <a:pt x="754153" y="1190807"/>
                    <a:pt x="753972" y="1187268"/>
                    <a:pt x="752475" y="1184275"/>
                  </a:cubicBezTo>
                  <a:cubicBezTo>
                    <a:pt x="750768" y="1180862"/>
                    <a:pt x="747832" y="1178163"/>
                    <a:pt x="746125" y="1174750"/>
                  </a:cubicBezTo>
                  <a:cubicBezTo>
                    <a:pt x="744628" y="1171757"/>
                    <a:pt x="743831" y="1168454"/>
                    <a:pt x="742950" y="1165225"/>
                  </a:cubicBezTo>
                  <a:cubicBezTo>
                    <a:pt x="735178" y="1136728"/>
                    <a:pt x="737049" y="1143419"/>
                    <a:pt x="733425" y="1114425"/>
                  </a:cubicBezTo>
                  <a:cubicBezTo>
                    <a:pt x="732367" y="1086908"/>
                    <a:pt x="732023" y="1059355"/>
                    <a:pt x="730250" y="1031875"/>
                  </a:cubicBezTo>
                  <a:cubicBezTo>
                    <a:pt x="729903" y="1026490"/>
                    <a:pt x="727896" y="1021334"/>
                    <a:pt x="727075" y="1016000"/>
                  </a:cubicBezTo>
                  <a:cubicBezTo>
                    <a:pt x="725778" y="1007567"/>
                    <a:pt x="725426" y="998995"/>
                    <a:pt x="723900" y="990600"/>
                  </a:cubicBezTo>
                  <a:cubicBezTo>
                    <a:pt x="723301" y="987307"/>
                    <a:pt x="721451" y="984342"/>
                    <a:pt x="720725" y="981075"/>
                  </a:cubicBezTo>
                  <a:cubicBezTo>
                    <a:pt x="715064" y="955599"/>
                    <a:pt x="720153" y="969262"/>
                    <a:pt x="714375" y="946150"/>
                  </a:cubicBezTo>
                  <a:cubicBezTo>
                    <a:pt x="713563" y="942903"/>
                    <a:pt x="712119" y="939843"/>
                    <a:pt x="711200" y="936625"/>
                  </a:cubicBezTo>
                  <a:cubicBezTo>
                    <a:pt x="701603" y="903036"/>
                    <a:pt x="716765" y="950146"/>
                    <a:pt x="701675" y="904875"/>
                  </a:cubicBezTo>
                  <a:cubicBezTo>
                    <a:pt x="699968" y="899755"/>
                    <a:pt x="699671" y="894268"/>
                    <a:pt x="698500" y="889000"/>
                  </a:cubicBezTo>
                  <a:cubicBezTo>
                    <a:pt x="693344" y="865800"/>
                    <a:pt x="698180" y="886612"/>
                    <a:pt x="688975" y="863600"/>
                  </a:cubicBezTo>
                  <a:cubicBezTo>
                    <a:pt x="686464" y="857323"/>
                    <a:pt x="683461" y="840774"/>
                    <a:pt x="676275" y="835025"/>
                  </a:cubicBezTo>
                  <a:cubicBezTo>
                    <a:pt x="668541" y="828838"/>
                    <a:pt x="663046" y="835025"/>
                    <a:pt x="660400" y="835025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049423" y="4674835"/>
              <a:ext cx="100811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6057535" y="4530819"/>
              <a:ext cx="152400" cy="1440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209935" y="4533855"/>
              <a:ext cx="100811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7218047" y="4533855"/>
              <a:ext cx="118886" cy="1409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336933" y="4676918"/>
              <a:ext cx="100811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061403" y="4770636"/>
              <a:ext cx="100811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6069515" y="4767327"/>
              <a:ext cx="140420" cy="179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209935" y="4947707"/>
              <a:ext cx="100811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7218047" y="4782289"/>
              <a:ext cx="127670" cy="1644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343283" y="4776697"/>
              <a:ext cx="100811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121431" y="4676918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155339" y="4676918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193439" y="4676918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265447" y="4671347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337455" y="4674656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409463" y="4674656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481471" y="4671347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553479" y="4674656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625487" y="4671347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697495" y="4671347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769503" y="4674656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41511" y="4676918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913519" y="4674656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985527" y="4671347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231539" y="4670568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301389" y="4670568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371239" y="4673743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447439" y="4676918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520464" y="4673743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590314" y="4676918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660164" y="4673743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736364" y="4673743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809389" y="4670568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876064" y="4670568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952264" y="4673743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353679" y="4682489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387587" y="4682489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425687" y="4682489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497695" y="4676918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7569703" y="4680227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641711" y="4680227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7713719" y="4676918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7785727" y="4680227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857735" y="4676918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929743" y="4676918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001751" y="4680227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073759" y="4682489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8145767" y="4680227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8217775" y="4676918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463787" y="4676139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533637" y="4676139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603487" y="4679314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679687" y="4682489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752712" y="4679314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7822562" y="4682489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7892412" y="4679314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7968612" y="4679314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8041637" y="4676139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8108312" y="4676139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8184512" y="4679314"/>
              <a:ext cx="0" cy="95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6345567" y="4828347"/>
              <a:ext cx="872480" cy="9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7218047" y="4829289"/>
              <a:ext cx="118886" cy="1174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7332992" y="4943589"/>
              <a:ext cx="559420" cy="36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ight Bracket 69"/>
            <p:cNvSpPr/>
            <p:nvPr/>
          </p:nvSpPr>
          <p:spPr>
            <a:xfrm>
              <a:off x="7892412" y="4947236"/>
              <a:ext cx="45719" cy="87639"/>
            </a:xfrm>
            <a:prstGeom prst="righ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7339342" y="5032489"/>
              <a:ext cx="559420" cy="36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7259992" y="5033114"/>
              <a:ext cx="82550" cy="63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7079017" y="5096461"/>
              <a:ext cx="187920" cy="3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6362633" y="4829289"/>
              <a:ext cx="0" cy="1142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6489583" y="4829289"/>
              <a:ext cx="0" cy="1142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633599" y="4829289"/>
              <a:ext cx="0" cy="1142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781807" y="4833442"/>
              <a:ext cx="0" cy="1142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6921631" y="4829289"/>
              <a:ext cx="0" cy="1142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7079017" y="4831147"/>
              <a:ext cx="0" cy="1142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449103" y="4826908"/>
              <a:ext cx="0" cy="1142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401476" y="4829289"/>
              <a:ext cx="0" cy="1142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530064" y="4831671"/>
              <a:ext cx="0" cy="1142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582452" y="4831670"/>
              <a:ext cx="0" cy="1142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677702" y="4829289"/>
              <a:ext cx="0" cy="1142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6732471" y="4829289"/>
              <a:ext cx="0" cy="1142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6827720" y="4829289"/>
              <a:ext cx="0" cy="1142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6875346" y="4829289"/>
              <a:ext cx="0" cy="1142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6970596" y="4829289"/>
              <a:ext cx="0" cy="1142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7025364" y="4829289"/>
              <a:ext cx="0" cy="1142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7127758" y="4829289"/>
              <a:ext cx="0" cy="1142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6450568" y="6021288"/>
              <a:ext cx="12291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Cas9 Protein</a:t>
              </a:r>
              <a:endParaRPr lang="en-GB" sz="1600" dirty="0"/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flipV="1">
              <a:off x="6489583" y="4973243"/>
              <a:ext cx="638175" cy="3554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5736364" y="5220242"/>
              <a:ext cx="921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Cleavage</a:t>
              </a:r>
              <a:endParaRPr lang="en-GB" sz="1600" dirty="0"/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 flipV="1">
              <a:off x="7020177" y="5760183"/>
              <a:ext cx="36114" cy="31189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7603487" y="5499794"/>
              <a:ext cx="1202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Guide RNA</a:t>
              </a:r>
              <a:endParaRPr lang="en-GB" dirty="0"/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flipH="1" flipV="1">
              <a:off x="7641711" y="5064864"/>
              <a:ext cx="360040" cy="4939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Nuclease-based genome editing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603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Nuclease-based genome editing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944" y="155679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TALENs and CRISPRS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79503" y="2303766"/>
            <a:ext cx="25922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79503" y="2389491"/>
            <a:ext cx="25922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ightning Bolt 5"/>
          <p:cNvSpPr/>
          <p:nvPr/>
        </p:nvSpPr>
        <p:spPr>
          <a:xfrm rot="5184034">
            <a:off x="4370204" y="2039322"/>
            <a:ext cx="313407" cy="283403"/>
          </a:xfrm>
          <a:prstGeom prst="lightningBol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670153" y="2047673"/>
            <a:ext cx="11208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Nuclease-induced DSB</a:t>
            </a:r>
            <a:endParaRPr lang="en-GB" sz="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3810" y="3468355"/>
            <a:ext cx="2787166" cy="11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13810" y="3559140"/>
            <a:ext cx="2787166" cy="63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3810" y="3907695"/>
            <a:ext cx="2937656" cy="406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3810" y="3997488"/>
            <a:ext cx="293765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3810" y="4304818"/>
            <a:ext cx="223224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3810" y="4390543"/>
            <a:ext cx="223224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3810" y="4736866"/>
            <a:ext cx="244827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13810" y="4822591"/>
            <a:ext cx="244827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29934" y="3569508"/>
            <a:ext cx="28803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29934" y="3479715"/>
            <a:ext cx="28803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254689" y="3997488"/>
            <a:ext cx="43852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254689" y="3907695"/>
            <a:ext cx="43852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293930" y="4390543"/>
            <a:ext cx="360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292516" y="4299361"/>
            <a:ext cx="360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402649" y="4828048"/>
            <a:ext cx="144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401235" y="4736866"/>
            <a:ext cx="1454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" name="TextBox 1047"/>
          <p:cNvSpPr txBox="1"/>
          <p:nvPr/>
        </p:nvSpPr>
        <p:spPr>
          <a:xfrm>
            <a:off x="1619672" y="2996952"/>
            <a:ext cx="13292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NHEJ-mediated repair</a:t>
            </a:r>
            <a:endParaRPr lang="en-GB" sz="1000" dirty="0"/>
          </a:p>
        </p:txBody>
      </p:sp>
      <p:sp>
        <p:nvSpPr>
          <p:cNvPr id="1049" name="TextBox 1048"/>
          <p:cNvSpPr txBox="1"/>
          <p:nvPr/>
        </p:nvSpPr>
        <p:spPr>
          <a:xfrm>
            <a:off x="630515" y="4932203"/>
            <a:ext cx="18101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F0"/>
                </a:solidFill>
              </a:rPr>
              <a:t>Insertion</a:t>
            </a:r>
            <a:r>
              <a:rPr lang="en-GB" sz="1000" dirty="0" smtClean="0"/>
              <a:t> or </a:t>
            </a:r>
            <a:r>
              <a:rPr lang="en-GB" sz="1000" dirty="0" smtClean="0">
                <a:solidFill>
                  <a:srgbClr val="FF0000"/>
                </a:solidFill>
              </a:rPr>
              <a:t>deletion</a:t>
            </a:r>
            <a:r>
              <a:rPr lang="en-GB" sz="1000" dirty="0" smtClean="0"/>
              <a:t> mutations</a:t>
            </a:r>
            <a:endParaRPr lang="en-GB" sz="1000" dirty="0"/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2915816" y="2581835"/>
            <a:ext cx="1494819" cy="70314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3577218" y="2626659"/>
            <a:ext cx="2636607" cy="2647981"/>
            <a:chOff x="3577218" y="2626659"/>
            <a:chExt cx="2636607" cy="2647981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3605606" y="3457931"/>
              <a:ext cx="101535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605606" y="3543656"/>
              <a:ext cx="101535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911660" y="3452871"/>
              <a:ext cx="101535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4911660" y="3538596"/>
              <a:ext cx="101535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300548" y="3816061"/>
              <a:ext cx="856852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300548" y="3901786"/>
              <a:ext cx="856852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4952732" y="3902133"/>
              <a:ext cx="5147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4952732" y="3812340"/>
              <a:ext cx="5147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3577218" y="4834194"/>
              <a:ext cx="259228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3577218" y="4919919"/>
              <a:ext cx="259228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013384" y="4919919"/>
              <a:ext cx="5147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5013384" y="4830126"/>
              <a:ext cx="5147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>
              <a:off x="4473388" y="2626659"/>
              <a:ext cx="340660" cy="70821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4924690" y="2932574"/>
              <a:ext cx="128913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HDR-mediated repair</a:t>
              </a:r>
              <a:endParaRPr lang="en-GB" sz="1000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4048282" y="5028419"/>
              <a:ext cx="16642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Single nucleotide alterations</a:t>
              </a:r>
              <a:endParaRPr lang="en-GB" sz="1000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154858" y="3724373"/>
              <a:ext cx="103265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Donor Template</a:t>
              </a:r>
              <a:endParaRPr lang="en-GB" sz="1000" dirty="0"/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>
              <a:off x="4788024" y="3961853"/>
              <a:ext cx="1" cy="73937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563035" y="2590800"/>
            <a:ext cx="4520077" cy="2649179"/>
            <a:chOff x="4563035" y="2590800"/>
            <a:chExt cx="4520077" cy="2649179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6506306" y="3482380"/>
              <a:ext cx="101535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506306" y="3568105"/>
              <a:ext cx="101535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7884368" y="3477320"/>
              <a:ext cx="9433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7884368" y="3563045"/>
              <a:ext cx="9433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7236296" y="3822998"/>
              <a:ext cx="111974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7236296" y="3908723"/>
              <a:ext cx="111974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7476325" y="3911030"/>
              <a:ext cx="639688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7476325" y="3831481"/>
              <a:ext cx="639688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4563035" y="2590800"/>
              <a:ext cx="3033301" cy="694184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8050457" y="3883341"/>
              <a:ext cx="103265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Donor Template</a:t>
              </a:r>
              <a:endParaRPr lang="en-GB" sz="1000" dirty="0"/>
            </a:p>
          </p:txBody>
        </p:sp>
        <p:cxnSp>
          <p:nvCxnSpPr>
            <p:cNvPr id="128" name="Straight Arrow Connector 127"/>
            <p:cNvCxnSpPr/>
            <p:nvPr/>
          </p:nvCxnSpPr>
          <p:spPr>
            <a:xfrm>
              <a:off x="7796168" y="3970594"/>
              <a:ext cx="1" cy="73937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6506306" y="4830126"/>
              <a:ext cx="2471285" cy="79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6506306" y="4919919"/>
              <a:ext cx="2471285" cy="383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7476324" y="4919919"/>
              <a:ext cx="639688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7476324" y="4840370"/>
              <a:ext cx="639688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6954713" y="4993758"/>
              <a:ext cx="15744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Precise sequence insertion</a:t>
              </a:r>
              <a:endParaRPr lang="en-GB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1675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rAAV</a:t>
            </a:r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genome editing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horizondiscovery.com/images/charts/a3-1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419872" y="1916832"/>
            <a:ext cx="2304256" cy="258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44779" y="1534597"/>
            <a:ext cx="3840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Use a viral vector to carry DNA into cell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7726" y="4787860"/>
            <a:ext cx="86598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Homologous recombination allows incorporation of modified DNA into the genome.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Incorporation of an antibiotic resistance gene allows selection of successfully edited cells.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15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rAAV</a:t>
            </a:r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genome editing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40793" y="1479183"/>
            <a:ext cx="7542030" cy="962614"/>
            <a:chOff x="940793" y="1479183"/>
            <a:chExt cx="7542030" cy="962614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70937" y="1934232"/>
              <a:ext cx="741682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1059703" y="1754212"/>
              <a:ext cx="144016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71737" y="1756182"/>
              <a:ext cx="144016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40793" y="2123376"/>
              <a:ext cx="3818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ITR</a:t>
              </a:r>
              <a:endParaRPr lang="en-GB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52827" y="2109070"/>
              <a:ext cx="3818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ITR</a:t>
              </a:r>
              <a:endParaRPr lang="en-GB" sz="1200" dirty="0"/>
            </a:p>
          </p:txBody>
        </p:sp>
        <p:sp>
          <p:nvSpPr>
            <p:cNvPr id="15" name="Isosceles Triangle 14"/>
            <p:cNvSpPr/>
            <p:nvPr/>
          </p:nvSpPr>
          <p:spPr>
            <a:xfrm rot="5400000">
              <a:off x="3275193" y="1756182"/>
              <a:ext cx="360040" cy="367194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Isosceles Triangle 15"/>
            <p:cNvSpPr/>
            <p:nvPr/>
          </p:nvSpPr>
          <p:spPr>
            <a:xfrm rot="5400000">
              <a:off x="5655034" y="1750635"/>
              <a:ext cx="360040" cy="367194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629318" y="1720178"/>
              <a:ext cx="2022139" cy="432048"/>
              <a:chOff x="3701989" y="2697325"/>
              <a:chExt cx="2022139" cy="432048"/>
            </a:xfrm>
            <a:solidFill>
              <a:srgbClr val="00B050"/>
            </a:solidFill>
          </p:grpSpPr>
          <p:sp>
            <p:nvSpPr>
              <p:cNvPr id="17" name="Isosceles Triangle 16"/>
              <p:cNvSpPr/>
              <p:nvPr/>
            </p:nvSpPr>
            <p:spPr>
              <a:xfrm rot="5400000">
                <a:off x="5214202" y="2619447"/>
                <a:ext cx="432048" cy="58780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701989" y="2814221"/>
                <a:ext cx="1518084" cy="2041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3186844" y="2150898"/>
              <a:ext cx="4750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err="1" smtClean="0"/>
                <a:t>LoxP</a:t>
              </a:r>
              <a:endParaRPr lang="en-GB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97553" y="2164798"/>
              <a:ext cx="4750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err="1" smtClean="0"/>
                <a:t>LoxP</a:t>
              </a:r>
              <a:endParaRPr lang="en-GB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89645" y="2123376"/>
              <a:ext cx="15794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G418 Resistance Gene</a:t>
              </a:r>
              <a:endParaRPr lang="en-GB" sz="12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03585" y="1798234"/>
              <a:ext cx="792088" cy="27199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Connector 24"/>
            <p:cNvCxnSpPr>
              <a:stCxn id="23" idx="0"/>
            </p:cNvCxnSpPr>
            <p:nvPr/>
          </p:nvCxnSpPr>
          <p:spPr>
            <a:xfrm flipV="1">
              <a:off x="7199629" y="1720178"/>
              <a:ext cx="0" cy="78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962128" y="2150897"/>
              <a:ext cx="4851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Exon</a:t>
              </a:r>
              <a:endParaRPr lang="en-GB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587561" y="1479183"/>
              <a:ext cx="18952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Single nucleotide alteration</a:t>
              </a:r>
              <a:endParaRPr lang="en-GB" sz="12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79512" y="2441797"/>
            <a:ext cx="8900829" cy="1491062"/>
            <a:chOff x="179512" y="2441797"/>
            <a:chExt cx="8900829" cy="1491062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016108" y="3425294"/>
              <a:ext cx="741682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Isosceles Triangle 31"/>
            <p:cNvSpPr/>
            <p:nvPr/>
          </p:nvSpPr>
          <p:spPr>
            <a:xfrm rot="5400000">
              <a:off x="3320364" y="3247244"/>
              <a:ext cx="360040" cy="367194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Isosceles Triangle 32"/>
            <p:cNvSpPr/>
            <p:nvPr/>
          </p:nvSpPr>
          <p:spPr>
            <a:xfrm rot="5400000">
              <a:off x="5700205" y="3241697"/>
              <a:ext cx="360040" cy="367194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3674489" y="3211240"/>
              <a:ext cx="2022139" cy="432048"/>
              <a:chOff x="3701989" y="2697325"/>
              <a:chExt cx="2022139" cy="432048"/>
            </a:xfrm>
            <a:solidFill>
              <a:srgbClr val="00B050"/>
            </a:solidFill>
          </p:grpSpPr>
          <p:sp>
            <p:nvSpPr>
              <p:cNvPr id="35" name="Isosceles Triangle 34"/>
              <p:cNvSpPr/>
              <p:nvPr/>
            </p:nvSpPr>
            <p:spPr>
              <a:xfrm rot="5400000">
                <a:off x="5214202" y="2619447"/>
                <a:ext cx="432048" cy="58780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701989" y="2814221"/>
                <a:ext cx="1518084" cy="2041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3232015" y="3641960"/>
              <a:ext cx="4750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err="1" smtClean="0"/>
                <a:t>LoxP</a:t>
              </a:r>
              <a:endParaRPr lang="en-GB" sz="12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642724" y="3655860"/>
              <a:ext cx="4750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err="1" smtClean="0"/>
                <a:t>LoxP</a:t>
              </a:r>
              <a:endParaRPr lang="en-GB" sz="1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934816" y="3614438"/>
              <a:ext cx="15794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G418 Resistance Gene</a:t>
              </a:r>
              <a:endParaRPr lang="en-GB" sz="12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848756" y="3289296"/>
              <a:ext cx="792088" cy="27199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1" name="Straight Connector 40"/>
            <p:cNvCxnSpPr>
              <a:stCxn id="40" idx="0"/>
            </p:cNvCxnSpPr>
            <p:nvPr/>
          </p:nvCxnSpPr>
          <p:spPr>
            <a:xfrm flipV="1">
              <a:off x="7244800" y="3211240"/>
              <a:ext cx="0" cy="78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7007299" y="3641959"/>
              <a:ext cx="4851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Exon</a:t>
              </a:r>
              <a:endParaRPr lang="en-GB" sz="12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632732" y="2970245"/>
              <a:ext cx="18952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Single nucleotide alteration</a:t>
              </a:r>
              <a:endParaRPr lang="en-GB" sz="120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179512" y="3425294"/>
              <a:ext cx="8365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8243745" y="3425294"/>
              <a:ext cx="8365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572000" y="2441797"/>
              <a:ext cx="0" cy="666947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664818" y="2646729"/>
              <a:ext cx="29626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Insertion into genome by homologous recombination</a:t>
              </a:r>
              <a:endParaRPr lang="en-GB" sz="10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84577" y="4085651"/>
            <a:ext cx="8900829" cy="1491062"/>
            <a:chOff x="184577" y="4085651"/>
            <a:chExt cx="8900829" cy="1491062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1021173" y="5069148"/>
              <a:ext cx="741682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Isosceles Triangle 48"/>
            <p:cNvSpPr/>
            <p:nvPr/>
          </p:nvSpPr>
          <p:spPr>
            <a:xfrm rot="5400000">
              <a:off x="5705270" y="4885551"/>
              <a:ext cx="360040" cy="367194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647789" y="5299714"/>
              <a:ext cx="4750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err="1" smtClean="0"/>
                <a:t>LoxP</a:t>
              </a:r>
              <a:endParaRPr lang="en-GB" sz="1200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853821" y="4933150"/>
              <a:ext cx="792088" cy="27199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7" name="Straight Connector 56"/>
            <p:cNvCxnSpPr>
              <a:stCxn id="56" idx="0"/>
            </p:cNvCxnSpPr>
            <p:nvPr/>
          </p:nvCxnSpPr>
          <p:spPr>
            <a:xfrm flipV="1">
              <a:off x="7249865" y="4855094"/>
              <a:ext cx="0" cy="78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7012364" y="5285813"/>
              <a:ext cx="4851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Exon</a:t>
              </a:r>
              <a:endParaRPr lang="en-GB" sz="12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637797" y="4614099"/>
              <a:ext cx="18952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Single nucleotide alteration</a:t>
              </a:r>
              <a:endParaRPr lang="en-GB" sz="1200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flipH="1">
              <a:off x="184577" y="5069148"/>
              <a:ext cx="8365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8248810" y="5069148"/>
              <a:ext cx="8365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4563035" y="4085651"/>
              <a:ext cx="0" cy="666947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4735414" y="4296013"/>
              <a:ext cx="191751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Removal of G418 resistance gene</a:t>
              </a:r>
              <a:endParaRPr lang="en-GB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4891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GWAS studies</a:t>
            </a:r>
            <a:r>
              <a:rPr lang="en-GB" dirty="0"/>
              <a:t> </a:t>
            </a:r>
            <a:r>
              <a:rPr lang="en-GB" dirty="0" smtClean="0"/>
              <a:t>have identified &gt;4000 SNP associations with ~200 diseases.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How do these SNPs contribute to disease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r>
              <a:rPr lang="en-GB" dirty="0" smtClean="0"/>
              <a:t>Which genes are contributing to disease</a:t>
            </a:r>
            <a:r>
              <a:rPr lang="en-GB" dirty="0" smtClean="0"/>
              <a:t>? How?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CAD -&gt; 1000 SNPs -&gt; ~50 loci.  </a:t>
            </a:r>
            <a:endParaRPr lang="en-GB" dirty="0" smtClean="0"/>
          </a:p>
          <a:p>
            <a:r>
              <a:rPr lang="en-GB" dirty="0" smtClean="0"/>
              <a:t>Telomere-length associated genes. </a:t>
            </a:r>
            <a:endParaRPr lang="en-GB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defRPr/>
            </a:pPr>
            <a:r>
              <a:rPr lang="en-GB" sz="36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Applications of genome editing</a:t>
            </a:r>
            <a:endParaRPr lang="en-GB" sz="36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3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320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defRPr/>
            </a:pPr>
            <a:r>
              <a:rPr lang="en-GB" sz="36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Applications of genome editing</a:t>
            </a:r>
            <a:endParaRPr lang="en-GB" sz="36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35000"/>
                  </a:prstClr>
                </a:outerShdw>
              </a:effectLst>
            </a:endParaRPr>
          </a:p>
        </p:txBody>
      </p:sp>
      <p:sp>
        <p:nvSpPr>
          <p:cNvPr id="29699" name="TextBox 8"/>
          <p:cNvSpPr txBox="1">
            <a:spLocks noChangeArrowheads="1"/>
          </p:cNvSpPr>
          <p:nvPr/>
        </p:nvSpPr>
        <p:spPr bwMode="auto">
          <a:xfrm>
            <a:off x="5610225" y="3239145"/>
            <a:ext cx="647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b="1"/>
              <a:t>CC</a:t>
            </a:r>
          </a:p>
        </p:txBody>
      </p:sp>
      <p:sp>
        <p:nvSpPr>
          <p:cNvPr id="29700" name="TextBox 9"/>
          <p:cNvSpPr txBox="1">
            <a:spLocks noChangeArrowheads="1"/>
          </p:cNvSpPr>
          <p:nvPr/>
        </p:nvSpPr>
        <p:spPr bwMode="auto">
          <a:xfrm>
            <a:off x="6807200" y="3239145"/>
            <a:ext cx="647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b="1"/>
              <a:t>CT</a:t>
            </a:r>
          </a:p>
        </p:txBody>
      </p:sp>
      <p:sp>
        <p:nvSpPr>
          <p:cNvPr id="29701" name="TextBox 10"/>
          <p:cNvSpPr txBox="1">
            <a:spLocks noChangeArrowheads="1"/>
          </p:cNvSpPr>
          <p:nvPr/>
        </p:nvSpPr>
        <p:spPr bwMode="auto">
          <a:xfrm>
            <a:off x="8089900" y="3239145"/>
            <a:ext cx="647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b="1"/>
              <a:t>TT</a:t>
            </a:r>
          </a:p>
        </p:txBody>
      </p:sp>
      <p:pic>
        <p:nvPicPr>
          <p:cNvPr id="2970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7" y="3567758"/>
            <a:ext cx="1122363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3567758"/>
            <a:ext cx="11525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3521720"/>
            <a:ext cx="1163637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30" r="39336"/>
          <a:stretch>
            <a:fillRect/>
          </a:stretch>
        </p:blipFill>
        <p:spPr bwMode="auto">
          <a:xfrm>
            <a:off x="5276850" y="2159645"/>
            <a:ext cx="360045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91287" y="2461270"/>
            <a:ext cx="179388" cy="225425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923087" y="2461270"/>
            <a:ext cx="180975" cy="225425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148512" y="2461270"/>
            <a:ext cx="179388" cy="225425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364412" y="2461270"/>
            <a:ext cx="180975" cy="225425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7797800" y="2461270"/>
            <a:ext cx="179387" cy="225425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8455025" y="2461270"/>
            <a:ext cx="180975" cy="225425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713" name="Rectangle 19"/>
          <p:cNvSpPr>
            <a:spLocks noChangeArrowheads="1"/>
          </p:cNvSpPr>
          <p:nvPr/>
        </p:nvSpPr>
        <p:spPr bwMode="auto">
          <a:xfrm>
            <a:off x="310615" y="5173965"/>
            <a:ext cx="8220076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Targeting </a:t>
            </a:r>
            <a:r>
              <a:rPr lang="en-GB" sz="20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 allele of rs11556924</a:t>
            </a:r>
            <a:r>
              <a:rPr lang="en-GB" sz="20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 now generated genome edited cell lines of all 3 genotypes.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Investigating effect of rs11556924 on ZC3HC1 protein function and cellular phenotype.</a:t>
            </a:r>
          </a:p>
          <a:p>
            <a:pPr lvl="1">
              <a:buFont typeface="Arial" charset="0"/>
              <a:buChar char="•"/>
            </a:pPr>
            <a:endParaRPr lang="en-GB" sz="2400" dirty="0"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199" y="1048306"/>
            <a:ext cx="8367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CAD GWAS Hit -&gt; 1 SNP within exon of ZC3HC1</a:t>
            </a:r>
          </a:p>
          <a:p>
            <a:pPr algn="ctr"/>
            <a:r>
              <a:rPr lang="en-GB" dirty="0" err="1" smtClean="0"/>
              <a:t>rAAV</a:t>
            </a:r>
            <a:r>
              <a:rPr lang="en-GB" dirty="0" smtClean="0"/>
              <a:t> mediated genome editing -&gt; isogenic cell lines.</a:t>
            </a:r>
            <a:endParaRPr lang="en-GB" dirty="0"/>
          </a:p>
        </p:txBody>
      </p:sp>
      <p:pic>
        <p:nvPicPr>
          <p:cNvPr id="3" name="Picture 2" descr="Zc3 targeting.t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967980"/>
            <a:ext cx="4515931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3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0" grpId="0"/>
      <p:bldP spid="29701" grpId="0"/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43601" y="2262299"/>
            <a:ext cx="5350609" cy="4289969"/>
            <a:chOff x="2143601" y="2262299"/>
            <a:chExt cx="5350609" cy="4289969"/>
          </a:xfrm>
        </p:grpSpPr>
        <p:grpSp>
          <p:nvGrpSpPr>
            <p:cNvPr id="33" name="Group 32"/>
            <p:cNvGrpSpPr/>
            <p:nvPr/>
          </p:nvGrpSpPr>
          <p:grpSpPr>
            <a:xfrm>
              <a:off x="2143601" y="2383376"/>
              <a:ext cx="5350609" cy="4168892"/>
              <a:chOff x="5143500" y="1143000"/>
              <a:chExt cx="3771900" cy="3128665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143500" y="1143000"/>
                <a:ext cx="3771900" cy="1143000"/>
                <a:chOff x="259934" y="3518356"/>
                <a:chExt cx="2647060" cy="1052213"/>
              </a:xfrm>
            </p:grpSpPr>
            <p:pic>
              <p:nvPicPr>
                <p:cNvPr id="11" name="Picture 10"/>
                <p:cNvPicPr/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58" b="46042"/>
                <a:stretch/>
              </p:blipFill>
              <p:spPr bwMode="auto">
                <a:xfrm>
                  <a:off x="259934" y="3581400"/>
                  <a:ext cx="2647060" cy="989169"/>
                </a:xfrm>
                <a:prstGeom prst="rect">
                  <a:avLst/>
                </a:prstGeom>
                <a:noFill/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259934" y="3518356"/>
                  <a:ext cx="654466" cy="2154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800" dirty="0" smtClean="0"/>
                    <a:t>pAAV0866</a:t>
                  </a:r>
                  <a:endParaRPr lang="en-GB" sz="800" dirty="0"/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5143500" y="3352800"/>
                <a:ext cx="2590800" cy="357356"/>
                <a:chOff x="4267200" y="3478282"/>
                <a:chExt cx="2590800" cy="357356"/>
              </a:xfrm>
            </p:grpSpPr>
            <p:pic>
              <p:nvPicPr>
                <p:cNvPr id="9" name="Picture 8"/>
                <p:cNvPicPr/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2" t="41338" r="49413" b="44590"/>
                <a:stretch/>
              </p:blipFill>
              <p:spPr bwMode="auto">
                <a:xfrm>
                  <a:off x="4267200" y="3478282"/>
                  <a:ext cx="1908000" cy="2880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" name="Picture 9"/>
                <p:cNvPicPr/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7307" t="41337" r="4563" b="42832"/>
                <a:stretch/>
              </p:blipFill>
              <p:spPr bwMode="auto">
                <a:xfrm>
                  <a:off x="6174000" y="3511638"/>
                  <a:ext cx="684000" cy="324000"/>
                </a:xfrm>
                <a:prstGeom prst="rect">
                  <a:avLst/>
                </a:prstGeom>
                <a:noFill/>
              </p:spPr>
            </p:pic>
          </p:grpSp>
          <p:cxnSp>
            <p:nvCxnSpPr>
              <p:cNvPr id="7" name="Straight Arrow Connector 6"/>
              <p:cNvCxnSpPr/>
              <p:nvPr/>
            </p:nvCxnSpPr>
            <p:spPr>
              <a:xfrm>
                <a:off x="6591300" y="2514900"/>
                <a:ext cx="0" cy="6855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6724039" y="2719150"/>
                <a:ext cx="1828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err="1" smtClean="0"/>
                  <a:t>Cre</a:t>
                </a:r>
                <a:r>
                  <a:rPr lang="en-GB" sz="1200" dirty="0" smtClean="0"/>
                  <a:t>-expression plasmid</a:t>
                </a:r>
                <a:endParaRPr lang="en-GB" sz="1200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269830" y="3810000"/>
                <a:ext cx="24263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200" dirty="0" smtClean="0"/>
                  <a:t>Insertion 672 </a:t>
                </a:r>
                <a:r>
                  <a:rPr lang="en-GB" sz="1200" dirty="0" err="1" smtClean="0"/>
                  <a:t>bp</a:t>
                </a:r>
                <a:r>
                  <a:rPr lang="en-GB" sz="1200" dirty="0" smtClean="0"/>
                  <a:t> in Exon 1 of ANRIL</a:t>
                </a:r>
              </a:p>
              <a:p>
                <a:r>
                  <a:rPr lang="en-GB" sz="1200" dirty="0" smtClean="0"/>
                  <a:t>=</a:t>
                </a:r>
                <a:r>
                  <a:rPr lang="en-GB" sz="1200" dirty="0" err="1" smtClean="0"/>
                  <a:t>NanoLuc</a:t>
                </a:r>
                <a:r>
                  <a:rPr lang="en-GB" sz="1200" dirty="0" smtClean="0"/>
                  <a:t> 638bp+LoxP 34 </a:t>
                </a:r>
                <a:r>
                  <a:rPr lang="en-GB" sz="1200" dirty="0" err="1" smtClean="0"/>
                  <a:t>bp</a:t>
                </a:r>
                <a:endParaRPr lang="en-GB" sz="12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48300" y="2362200"/>
                <a:ext cx="32385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 smtClean="0"/>
                  <a:t>  LHA:1kb                                                                      RHA: 1.2kb  </a:t>
                </a:r>
                <a:endParaRPr lang="en-GB" sz="10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877050" y="1676400"/>
                <a:ext cx="12001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 smtClean="0"/>
                  <a:t>  PGK Pro + </a:t>
                </a:r>
                <a:r>
                  <a:rPr lang="en-GB" sz="1000" dirty="0" err="1" smtClean="0"/>
                  <a:t>Puro</a:t>
                </a:r>
                <a:endParaRPr lang="en-GB" sz="1000" dirty="0" smtClean="0"/>
              </a:p>
              <a:p>
                <a:r>
                  <a:rPr lang="en-GB" sz="1000" dirty="0" smtClean="0"/>
                  <a:t>          1.2kb  </a:t>
                </a:r>
                <a:endParaRPr lang="en-GB" sz="1000" dirty="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6198810" y="2262299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i="1" dirty="0" smtClean="0"/>
                <a:t>ANRIL </a:t>
              </a:r>
              <a:r>
                <a:rPr lang="en-GB" sz="1200" dirty="0" smtClean="0"/>
                <a:t>reporter</a:t>
              </a:r>
              <a:endParaRPr lang="en-GB" sz="1200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18862" y="1228508"/>
            <a:ext cx="8367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ANRIL </a:t>
            </a:r>
            <a:r>
              <a:rPr lang="en-GB" dirty="0" err="1" smtClean="0"/>
              <a:t>lncRNA</a:t>
            </a:r>
            <a:r>
              <a:rPr lang="en-GB" dirty="0" smtClean="0"/>
              <a:t> in CAD 9p21 GWAS significant locus.</a:t>
            </a:r>
          </a:p>
          <a:p>
            <a:pPr algn="ctr"/>
            <a:r>
              <a:rPr lang="en-GB" dirty="0" smtClean="0"/>
              <a:t>Insert luciferase reported attached to Exon 1 of ANRIL to visualise expression.</a:t>
            </a:r>
            <a:endParaRPr lang="en-GB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defRPr/>
            </a:pPr>
            <a:r>
              <a:rPr lang="en-GB" sz="36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Applications of genome editing</a:t>
            </a:r>
            <a:endParaRPr lang="en-GB" sz="36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3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719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10008" y="2047026"/>
            <a:ext cx="5923199" cy="4406308"/>
            <a:chOff x="1" y="1143000"/>
            <a:chExt cx="4114799" cy="3124200"/>
          </a:xfrm>
        </p:grpSpPr>
        <p:grpSp>
          <p:nvGrpSpPr>
            <p:cNvPr id="6" name="Group 5"/>
            <p:cNvGrpSpPr/>
            <p:nvPr/>
          </p:nvGrpSpPr>
          <p:grpSpPr>
            <a:xfrm>
              <a:off x="888600" y="3349955"/>
              <a:ext cx="2769000" cy="307645"/>
              <a:chOff x="540000" y="3426155"/>
              <a:chExt cx="2769000" cy="307645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26" t="46913" r="18703" b="45864"/>
              <a:stretch/>
            </p:blipFill>
            <p:spPr bwMode="auto">
              <a:xfrm>
                <a:off x="1905000" y="3426155"/>
                <a:ext cx="1404000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664" t="46913" r="59581" b="45864"/>
              <a:stretch/>
            </p:blipFill>
            <p:spPr bwMode="auto">
              <a:xfrm>
                <a:off x="540000" y="3445800"/>
                <a:ext cx="1368000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1" y="1143000"/>
              <a:ext cx="3733800" cy="1297562"/>
              <a:chOff x="1" y="1981200"/>
              <a:chExt cx="3733800" cy="1297562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75" t="25172" r="16742" b="43369"/>
              <a:stretch/>
            </p:blipFill>
            <p:spPr bwMode="auto">
              <a:xfrm>
                <a:off x="1" y="2024345"/>
                <a:ext cx="3733800" cy="1254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76200" y="1981200"/>
                <a:ext cx="812400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 smtClean="0"/>
                  <a:t>pAAV0823</a:t>
                </a:r>
                <a:endParaRPr lang="en-GB" sz="900" dirty="0"/>
              </a:p>
            </p:txBody>
          </p:sp>
        </p:grpSp>
        <p:cxnSp>
          <p:nvCxnSpPr>
            <p:cNvPr id="8" name="Straight Arrow Connector 7"/>
            <p:cNvCxnSpPr/>
            <p:nvPr/>
          </p:nvCxnSpPr>
          <p:spPr>
            <a:xfrm>
              <a:off x="2253600" y="2540238"/>
              <a:ext cx="0" cy="73636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286000" y="2923401"/>
              <a:ext cx="1828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err="1" smtClean="0"/>
                <a:t>Cre</a:t>
              </a:r>
              <a:r>
                <a:rPr lang="en-GB" sz="1200" dirty="0" smtClean="0"/>
                <a:t>-expression plasmid</a:t>
              </a:r>
              <a:endParaRPr lang="en-GB" sz="12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61375" y="3805535"/>
              <a:ext cx="29772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dirty="0" smtClean="0"/>
                <a:t>Insertion 411bp up stream  Exon 1 of ANRIL</a:t>
              </a:r>
            </a:p>
            <a:p>
              <a:r>
                <a:rPr lang="en-GB" sz="1200" dirty="0" smtClean="0"/>
                <a:t>(</a:t>
              </a:r>
              <a:r>
                <a:rPr lang="en-GB" sz="1200" dirty="0" err="1" smtClean="0"/>
                <a:t>LoxP</a:t>
              </a:r>
              <a:r>
                <a:rPr lang="en-GB" sz="1200" dirty="0" smtClean="0"/>
                <a:t> 34bp+TRE3G Promoter 377 </a:t>
              </a:r>
              <a:r>
                <a:rPr lang="en-GB" sz="1200" dirty="0" err="1" smtClean="0"/>
                <a:t>bp</a:t>
              </a:r>
              <a:r>
                <a:rPr lang="en-GB" sz="1200" dirty="0" smtClean="0"/>
                <a:t>)</a:t>
              </a:r>
              <a:endParaRPr lang="en-GB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7200" y="2362200"/>
              <a:ext cx="3125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  LHA:1kb                                                                RHA: 1kb  </a:t>
              </a:r>
              <a:endParaRPr lang="en-GB" sz="1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19200" y="1752600"/>
              <a:ext cx="12001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  PGK Pro + </a:t>
              </a:r>
              <a:r>
                <a:rPr lang="en-GB" sz="1000" dirty="0" err="1" smtClean="0"/>
                <a:t>Puro</a:t>
              </a:r>
              <a:endParaRPr lang="en-GB" sz="1000" dirty="0" smtClean="0"/>
            </a:p>
            <a:p>
              <a:r>
                <a:rPr lang="en-GB" sz="1000" dirty="0" smtClean="0"/>
                <a:t>          1.2kb  </a:t>
              </a:r>
              <a:endParaRPr lang="en-GB" sz="10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57199" y="1196752"/>
            <a:ext cx="8367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ANRIL </a:t>
            </a:r>
            <a:r>
              <a:rPr lang="en-GB" dirty="0" err="1" smtClean="0"/>
              <a:t>lncRNA</a:t>
            </a:r>
            <a:r>
              <a:rPr lang="en-GB" dirty="0" smtClean="0"/>
              <a:t> in CAD 9p21 GWAS significant locus.</a:t>
            </a:r>
          </a:p>
          <a:p>
            <a:pPr algn="ctr"/>
            <a:r>
              <a:rPr lang="en-GB" dirty="0" smtClean="0"/>
              <a:t>Insert inducible promoter to allow us to control expression of ANRIL.</a:t>
            </a:r>
            <a:endParaRPr lang="en-GB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defRPr/>
            </a:pPr>
            <a:r>
              <a:rPr lang="en-GB" sz="36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Applications of genome editing</a:t>
            </a:r>
            <a:endParaRPr lang="en-GB" sz="36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3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641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defRPr/>
            </a:pPr>
            <a:r>
              <a:rPr lang="en-GB" sz="36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Applications of genome editing</a:t>
            </a:r>
            <a:endParaRPr lang="en-GB" sz="36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35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5163" y="3200659"/>
            <a:ext cx="45719" cy="186283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869414" y="3192324"/>
            <a:ext cx="644723" cy="202954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389848" y="3184314"/>
            <a:ext cx="55156" cy="188017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445003" y="3231217"/>
            <a:ext cx="45719" cy="8718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405906" y="3231217"/>
            <a:ext cx="45719" cy="8718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11792" y="3239031"/>
            <a:ext cx="863371" cy="9195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>
            <a:endCxn id="9" idx="1"/>
          </p:cNvCxnSpPr>
          <p:nvPr/>
        </p:nvCxnSpPr>
        <p:spPr>
          <a:xfrm>
            <a:off x="1520882" y="3293801"/>
            <a:ext cx="13485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14137" y="3278323"/>
            <a:ext cx="29032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490722" y="3279176"/>
            <a:ext cx="1915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037604" y="1268759"/>
            <a:ext cx="497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KIAA1462 CAD GWAS Significant Locus</a:t>
            </a:r>
            <a:endParaRPr lang="en-GB" sz="2400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490722" y="3082847"/>
            <a:ext cx="59122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465638" y="3423653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990148" y="3432037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350188" y="3435857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589203" y="1847871"/>
            <a:ext cx="38663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9 significantly associated SNPs</a:t>
            </a:r>
          </a:p>
          <a:p>
            <a:pPr algn="ctr"/>
            <a:r>
              <a:rPr lang="en-GB" dirty="0" smtClean="0"/>
              <a:t>Cell-cell junctional protein </a:t>
            </a:r>
          </a:p>
          <a:p>
            <a:pPr algn="ctr"/>
            <a:r>
              <a:rPr lang="en-GB" dirty="0" smtClean="0"/>
              <a:t>How does this gene contribute to CAD?</a:t>
            </a:r>
            <a:endParaRPr lang="en-GB" dirty="0"/>
          </a:p>
        </p:txBody>
      </p:sp>
      <p:sp>
        <p:nvSpPr>
          <p:cNvPr id="1027" name="TextBox 1026"/>
          <p:cNvSpPr txBox="1"/>
          <p:nvPr/>
        </p:nvSpPr>
        <p:spPr>
          <a:xfrm>
            <a:off x="1916662" y="4365104"/>
            <a:ext cx="6031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Use CRISPRs at SNPs, with oligonucleotide donor for HDR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2777669" y="5009316"/>
            <a:ext cx="3743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Also generate Knockout using CRISPR</a:t>
            </a:r>
            <a:endParaRPr lang="en-GB" dirty="0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6417426" y="3444241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78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6" grpId="0"/>
      <p:bldP spid="1027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 and Future Directions</a:t>
            </a:r>
            <a:endParaRPr lang="en-GB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Challenges of using genome editing:</a:t>
            </a:r>
          </a:p>
          <a:p>
            <a:pPr marL="812800" indent="-190500"/>
            <a:r>
              <a:rPr lang="en-GB" dirty="0"/>
              <a:t>	</a:t>
            </a:r>
            <a:r>
              <a:rPr lang="en-GB" dirty="0" smtClean="0"/>
              <a:t>Off-target effects</a:t>
            </a:r>
          </a:p>
          <a:p>
            <a:pPr marL="812800" indent="-190500"/>
            <a:r>
              <a:rPr lang="en-GB" dirty="0"/>
              <a:t>	</a:t>
            </a:r>
            <a:r>
              <a:rPr lang="en-GB" dirty="0" smtClean="0"/>
              <a:t>Knock-outs -&gt; Compensatory expression changes (redundancy)</a:t>
            </a:r>
          </a:p>
          <a:p>
            <a:pPr marL="812800" indent="-190500"/>
            <a:r>
              <a:rPr lang="en-GB" dirty="0"/>
              <a:t>	</a:t>
            </a:r>
            <a:r>
              <a:rPr lang="en-GB" dirty="0" smtClean="0"/>
              <a:t>Effects may be due to </a:t>
            </a:r>
            <a:r>
              <a:rPr lang="en-GB" dirty="0" err="1" smtClean="0"/>
              <a:t>GxE</a:t>
            </a:r>
            <a:r>
              <a:rPr lang="en-GB" dirty="0" smtClean="0"/>
              <a:t> interactions, may not be easily detectable. </a:t>
            </a:r>
          </a:p>
          <a:p>
            <a:pPr marL="812800" indent="-190500"/>
            <a:r>
              <a:rPr lang="en-GB" dirty="0"/>
              <a:t>	</a:t>
            </a:r>
            <a:r>
              <a:rPr lang="en-GB" dirty="0" smtClean="0"/>
              <a:t>Delivery into difficult to transfect cell types, whole organs, organisms. </a:t>
            </a:r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pPr marL="0" indent="0">
              <a:buNone/>
            </a:pPr>
            <a:r>
              <a:rPr lang="en-GB" dirty="0" smtClean="0"/>
              <a:t>Future Directions</a:t>
            </a:r>
          </a:p>
          <a:p>
            <a:pPr marL="901700" indent="-279400"/>
            <a:r>
              <a:rPr lang="en-GB" dirty="0"/>
              <a:t>	</a:t>
            </a:r>
            <a:r>
              <a:rPr lang="en-GB" dirty="0" smtClean="0"/>
              <a:t>Increased specificity</a:t>
            </a:r>
          </a:p>
          <a:p>
            <a:pPr marL="901700" indent="-279400"/>
            <a:r>
              <a:rPr lang="en-GB" dirty="0"/>
              <a:t>	</a:t>
            </a:r>
            <a:r>
              <a:rPr lang="en-GB" dirty="0" smtClean="0"/>
              <a:t>Gene therapy</a:t>
            </a:r>
          </a:p>
          <a:p>
            <a:pPr marL="901700" indent="-279400"/>
            <a:r>
              <a:rPr lang="en-GB" dirty="0"/>
              <a:t>	</a:t>
            </a:r>
            <a:r>
              <a:rPr lang="en-GB" dirty="0" smtClean="0"/>
              <a:t>GM crops/animals?</a:t>
            </a:r>
          </a:p>
          <a:p>
            <a:pPr marL="901700" indent="-279400"/>
            <a:r>
              <a:rPr lang="en-GB" dirty="0"/>
              <a:t>	</a:t>
            </a:r>
            <a:r>
              <a:rPr lang="en-GB" dirty="0" smtClean="0"/>
              <a:t>Other applications?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80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Genome editing 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052797"/>
              </p:ext>
            </p:extLst>
          </p:nvPr>
        </p:nvGraphicFramePr>
        <p:xfrm>
          <a:off x="205722" y="1916832"/>
          <a:ext cx="424847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9937360"/>
              </p:ext>
            </p:extLst>
          </p:nvPr>
        </p:nvGraphicFramePr>
        <p:xfrm>
          <a:off x="4499992" y="19168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07504" y="4706809"/>
            <a:ext cx="8924350" cy="1274552"/>
            <a:chOff x="107504" y="4706809"/>
            <a:chExt cx="8924350" cy="127455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259435">
              <a:off x="107504" y="4869160"/>
              <a:ext cx="2518967" cy="91785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838621">
              <a:off x="2020401" y="4748187"/>
              <a:ext cx="2051720" cy="58842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180513">
              <a:off x="3415351" y="5157521"/>
              <a:ext cx="2327548" cy="82384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656159">
              <a:off x="4978860" y="4706809"/>
              <a:ext cx="2917199" cy="77285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0396268">
              <a:off x="5860925" y="5101440"/>
              <a:ext cx="3170929" cy="776728"/>
            </a:xfrm>
            <a:prstGeom prst="rect">
              <a:avLst/>
            </a:prstGeom>
          </p:spPr>
        </p:pic>
      </p:grp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699792" y="1196752"/>
            <a:ext cx="4248472" cy="964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Growing interest in genome editing</a:t>
            </a:r>
            <a:endParaRPr lang="en-GB" sz="20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11560" y="1700808"/>
            <a:ext cx="4248472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err="1" smtClean="0"/>
              <a:t>Pubmed</a:t>
            </a:r>
            <a:r>
              <a:rPr lang="en-GB" sz="2000" dirty="0" smtClean="0"/>
              <a:t> search “genome editing”</a:t>
            </a:r>
            <a:endParaRPr lang="en-GB" sz="20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436096" y="1700808"/>
            <a:ext cx="4248472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err="1" smtClean="0"/>
              <a:t>Pubmed</a:t>
            </a:r>
            <a:r>
              <a:rPr lang="en-GB" sz="2000" dirty="0" smtClean="0"/>
              <a:t> search “CRISPR”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4345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8" grpId="0">
        <p:bldAsOne/>
      </p:bldGraphic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7579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Directions</a:t>
            </a:r>
            <a:endParaRPr lang="en-GB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01" y="2356045"/>
            <a:ext cx="3339771" cy="190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9121" y="4341392"/>
            <a:ext cx="18806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Shen </a:t>
            </a:r>
            <a:r>
              <a:rPr lang="en-GB" sz="800" i="1" dirty="0" smtClean="0"/>
              <a:t>et al. </a:t>
            </a:r>
            <a:r>
              <a:rPr lang="en-GB" sz="800" dirty="0" smtClean="0"/>
              <a:t>2014, </a:t>
            </a:r>
            <a:r>
              <a:rPr lang="en-GB" sz="800" dirty="0"/>
              <a:t>Nat Meth., 11, 399–402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27584" y="2413713"/>
            <a:ext cx="283153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7584" y="2566113"/>
            <a:ext cx="283153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26450" y="2327988"/>
            <a:ext cx="504056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450877" y="2656427"/>
            <a:ext cx="535843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59933" y="1996702"/>
            <a:ext cx="837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guide RNA</a:t>
            </a:r>
            <a:endParaRPr lang="en-GB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2349422" y="2656427"/>
            <a:ext cx="837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guide RNA</a:t>
            </a:r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3332053" y="1309938"/>
            <a:ext cx="378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Use of CRISPR  </a:t>
            </a:r>
            <a:r>
              <a:rPr lang="en-GB" dirty="0" err="1" smtClean="0"/>
              <a:t>nickases</a:t>
            </a:r>
            <a:endParaRPr lang="en-GB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848564" y="3307119"/>
            <a:ext cx="85085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778478" y="3307119"/>
            <a:ext cx="188064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808266" y="3469044"/>
            <a:ext cx="85085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48564" y="3469044"/>
            <a:ext cx="188064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48564" y="4071807"/>
            <a:ext cx="283153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48564" y="4224207"/>
            <a:ext cx="283153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Straight Arrow Connector 2048"/>
          <p:cNvCxnSpPr/>
          <p:nvPr/>
        </p:nvCxnSpPr>
        <p:spPr>
          <a:xfrm>
            <a:off x="2197022" y="2794926"/>
            <a:ext cx="0" cy="34604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197022" y="3580574"/>
            <a:ext cx="0" cy="34604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202263" y="2794926"/>
            <a:ext cx="994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Nickase</a:t>
            </a:r>
            <a:r>
              <a:rPr lang="en-GB" sz="1200" dirty="0" smtClean="0"/>
              <a:t> Cas9</a:t>
            </a:r>
            <a:endParaRPr lang="en-GB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1536251" y="3620215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NHEJ</a:t>
            </a:r>
            <a:endParaRPr lang="en-GB" sz="1200" dirty="0"/>
          </a:p>
        </p:txBody>
      </p:sp>
      <p:cxnSp>
        <p:nvCxnSpPr>
          <p:cNvPr id="2052" name="Straight Connector 2051"/>
          <p:cNvCxnSpPr/>
          <p:nvPr/>
        </p:nvCxnSpPr>
        <p:spPr>
          <a:xfrm flipV="1">
            <a:off x="1873642" y="4005063"/>
            <a:ext cx="369710" cy="34454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2012167" y="4001744"/>
            <a:ext cx="369710" cy="34454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70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6" grpId="0"/>
      <p:bldP spid="25" grpId="0"/>
      <p:bldP spid="40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Directions</a:t>
            </a:r>
            <a:endParaRPr lang="en-GB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"/>
          <a:stretch/>
        </p:blipFill>
        <p:spPr bwMode="auto">
          <a:xfrm>
            <a:off x="2835090" y="2609118"/>
            <a:ext cx="3559809" cy="203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1" y="4941168"/>
            <a:ext cx="81508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Adult </a:t>
            </a:r>
            <a:r>
              <a:rPr lang="en-GB" dirty="0" smtClean="0"/>
              <a:t>mice -&gt; injection of CRISPR. </a:t>
            </a:r>
          </a:p>
          <a:p>
            <a:pPr algn="ctr"/>
            <a:r>
              <a:rPr lang="en-GB" dirty="0" smtClean="0"/>
              <a:t>1/250 hepatocytes modified by this approach -&gt; selective pressure -&gt; healthy mouse.</a:t>
            </a:r>
          </a:p>
          <a:p>
            <a:endParaRPr lang="en-GB" dirty="0" smtClean="0"/>
          </a:p>
          <a:p>
            <a:pPr algn="ctr"/>
            <a:r>
              <a:rPr lang="en-GB" dirty="0" smtClean="0"/>
              <a:t>Genetic Disorders -&gt; Correction of mutations</a:t>
            </a:r>
          </a:p>
          <a:p>
            <a:pPr algn="ctr"/>
            <a:r>
              <a:rPr lang="en-GB" dirty="0" smtClean="0"/>
              <a:t>Other potential gene therapy -&gt; HIV “receptor” CCR5 in T-Cells.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563888" y="1200379"/>
            <a:ext cx="1932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Gene Therapy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49883" y="1685788"/>
            <a:ext cx="7130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Genetic liver disease caused by SNP in </a:t>
            </a:r>
            <a:r>
              <a:rPr lang="en-GB" dirty="0" err="1" smtClean="0"/>
              <a:t>Fah</a:t>
            </a:r>
            <a:r>
              <a:rPr lang="en-GB" dirty="0" smtClean="0"/>
              <a:t> gene</a:t>
            </a:r>
            <a:endParaRPr lang="en-GB" dirty="0"/>
          </a:p>
          <a:p>
            <a:pPr algn="ctr"/>
            <a:r>
              <a:rPr lang="en-GB" dirty="0"/>
              <a:t>Single SNP results in skipping of exon 8, unstable protein – loss of function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25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Directions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310" y="5233192"/>
            <a:ext cx="4932040" cy="1624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298" y="1704800"/>
            <a:ext cx="3253345" cy="1872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763" y="1704800"/>
            <a:ext cx="2884975" cy="192164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064115" y="2640904"/>
            <a:ext cx="20882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64837" y="3566048"/>
            <a:ext cx="2311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Insulate permafrost, protecting trapped greenhouse gases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731966" y="4802885"/>
            <a:ext cx="20882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91422" y="4618219"/>
            <a:ext cx="932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CRISPRs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36222" y="4586861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Mammoth genes into Asian elephant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8347" y="3722765"/>
            <a:ext cx="1965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Graze arctic tundra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350447" y="3722765"/>
            <a:ext cx="218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functioning grassland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183500" y="3907431"/>
            <a:ext cx="116053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39856" y="3907431"/>
            <a:ext cx="142498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45309" y="1228110"/>
            <a:ext cx="592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George Church, Harvard – inventor of CRISPR genome editing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3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Further information</a:t>
            </a:r>
            <a:endParaRPr lang="en-GB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dirty="0" smtClean="0">
                <a:hlinkClick r:id="rId2"/>
              </a:rPr>
              <a:t>www.genome-engineering.org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>
                <a:hlinkClick r:id="rId3"/>
              </a:rPr>
              <a:t>www.horizondiscovery.com</a:t>
            </a: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err="1" smtClean="0"/>
              <a:t>UoL</a:t>
            </a:r>
            <a:r>
              <a:rPr lang="en-GB" dirty="0" smtClean="0"/>
              <a:t> cloning service -&gt; PROTEX</a:t>
            </a:r>
          </a:p>
          <a:p>
            <a:pPr algn="ctr"/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17032"/>
            <a:ext cx="294507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60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dirty="0"/>
              <a:t>Peng Gong</a:t>
            </a:r>
          </a:p>
          <a:p>
            <a:pPr marL="0" indent="0" algn="ctr">
              <a:buNone/>
            </a:pPr>
            <a:r>
              <a:rPr lang="en-GB" dirty="0" smtClean="0"/>
              <a:t>Mike Kaiser</a:t>
            </a:r>
          </a:p>
          <a:p>
            <a:pPr marL="0" indent="0" algn="ctr">
              <a:buNone/>
            </a:pPr>
            <a:r>
              <a:rPr lang="en-GB" dirty="0" err="1" smtClean="0"/>
              <a:t>Rath</a:t>
            </a:r>
            <a:r>
              <a:rPr lang="en-GB" dirty="0" smtClean="0"/>
              <a:t> Rajmohan</a:t>
            </a:r>
          </a:p>
          <a:p>
            <a:pPr marL="0" indent="0" algn="ctr">
              <a:buNone/>
            </a:pPr>
            <a:r>
              <a:rPr lang="en-GB" dirty="0" smtClean="0"/>
              <a:t>David McVey</a:t>
            </a:r>
          </a:p>
          <a:p>
            <a:pPr marL="0" indent="0" algn="ctr">
              <a:buNone/>
            </a:pPr>
            <a:r>
              <a:rPr lang="en-GB" dirty="0" smtClean="0"/>
              <a:t>Maryam </a:t>
            </a:r>
            <a:r>
              <a:rPr lang="en-GB" dirty="0"/>
              <a:t>Ghaderi Najafabadi</a:t>
            </a:r>
          </a:p>
          <a:p>
            <a:pPr marL="0" indent="0" algn="ctr">
              <a:buNone/>
            </a:pPr>
            <a:r>
              <a:rPr lang="en-GB" dirty="0" smtClean="0"/>
              <a:t>Sarah Andrews</a:t>
            </a:r>
          </a:p>
          <a:p>
            <a:pPr marL="0" indent="0" algn="ctr">
              <a:buNone/>
            </a:pPr>
            <a:r>
              <a:rPr lang="en-GB" dirty="0" smtClean="0"/>
              <a:t>Noor </a:t>
            </a:r>
            <a:r>
              <a:rPr lang="en-GB" dirty="0" err="1" smtClean="0"/>
              <a:t>Shamki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Gavin Morris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Tom Webb</a:t>
            </a:r>
          </a:p>
          <a:p>
            <a:pPr marL="0" indent="0" algn="ctr">
              <a:buNone/>
            </a:pPr>
            <a:r>
              <a:rPr lang="en-GB" dirty="0" smtClean="0"/>
              <a:t>Nilesh Samani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08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Approaches to understanding gene </a:t>
            </a:r>
            <a:r>
              <a:rPr lang="en-GB" dirty="0" smtClean="0"/>
              <a:t>function.</a:t>
            </a:r>
            <a:endParaRPr lang="en-GB" dirty="0" smtClean="0"/>
          </a:p>
          <a:p>
            <a:r>
              <a:rPr lang="en-GB" dirty="0" smtClean="0"/>
              <a:t>Different </a:t>
            </a:r>
            <a:r>
              <a:rPr lang="en-GB" dirty="0" smtClean="0"/>
              <a:t>approaches usin</a:t>
            </a:r>
            <a:r>
              <a:rPr lang="en-GB" dirty="0" smtClean="0"/>
              <a:t>g </a:t>
            </a:r>
            <a:r>
              <a:rPr lang="en-GB" dirty="0" smtClean="0"/>
              <a:t>genome editing to elucidate gene function.</a:t>
            </a:r>
            <a:endParaRPr lang="en-GB" dirty="0" smtClean="0"/>
          </a:p>
          <a:p>
            <a:r>
              <a:rPr lang="en-GB" dirty="0" smtClean="0"/>
              <a:t>What </a:t>
            </a:r>
            <a:r>
              <a:rPr lang="en-GB" dirty="0" smtClean="0"/>
              <a:t>can we do with genome editing?</a:t>
            </a:r>
          </a:p>
          <a:p>
            <a:pPr lvl="1"/>
            <a:r>
              <a:rPr lang="en-GB" dirty="0" smtClean="0"/>
              <a:t>Specific examples from our research and others</a:t>
            </a:r>
          </a:p>
          <a:p>
            <a:r>
              <a:rPr lang="en-GB" dirty="0" smtClean="0"/>
              <a:t>Challenges and problems.</a:t>
            </a:r>
          </a:p>
          <a:p>
            <a:r>
              <a:rPr lang="en-GB" dirty="0" smtClean="0"/>
              <a:t>Future </a:t>
            </a:r>
            <a:r>
              <a:rPr lang="en-GB" dirty="0" smtClean="0"/>
              <a:t>directions. 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839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approaches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How do we identify a gene as being involved in a disease or process?</a:t>
            </a:r>
          </a:p>
          <a:p>
            <a:endParaRPr lang="en-GB" dirty="0"/>
          </a:p>
          <a:p>
            <a:r>
              <a:rPr lang="en-GB" dirty="0" smtClean="0"/>
              <a:t>Forward </a:t>
            </a:r>
            <a:r>
              <a:rPr lang="en-GB" dirty="0" smtClean="0"/>
              <a:t>genetics -&gt; </a:t>
            </a:r>
            <a:r>
              <a:rPr lang="en-GB" dirty="0" err="1" smtClean="0"/>
              <a:t>mutagenise</a:t>
            </a:r>
            <a:r>
              <a:rPr lang="en-GB" dirty="0" smtClean="0"/>
              <a:t> </a:t>
            </a:r>
            <a:r>
              <a:rPr lang="en-GB" dirty="0" smtClean="0"/>
              <a:t>a population of individuals or cells, screen for phenotype of interest.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r>
              <a:rPr lang="en-GB" dirty="0" smtClean="0"/>
              <a:t>Reverse genetics -&gt; Gene identified as potentially involved in disease, process -&gt; modify to analyse function.</a:t>
            </a:r>
          </a:p>
          <a:p>
            <a:endParaRPr lang="en-GB" dirty="0" smtClean="0"/>
          </a:p>
          <a:p>
            <a:r>
              <a:rPr lang="en-GB" dirty="0" smtClean="0"/>
              <a:t>GWAS studies -&gt; Reverse genetics.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62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a gene do?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393" y="150819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How do we find out what a gene </a:t>
            </a:r>
            <a:r>
              <a:rPr lang="en-GB" sz="2400" dirty="0" smtClean="0"/>
              <a:t>does and how that relates to our disease/process of interest?</a:t>
            </a:r>
            <a:endParaRPr lang="en-GB" sz="2400" dirty="0"/>
          </a:p>
          <a:p>
            <a:pPr lvl="1"/>
            <a:r>
              <a:rPr lang="en-GB" sz="2400" dirty="0"/>
              <a:t>Functional Experiments </a:t>
            </a:r>
            <a:r>
              <a:rPr lang="en-GB" sz="2400" dirty="0" smtClean="0"/>
              <a:t>-&gt; localisation, </a:t>
            </a:r>
            <a:r>
              <a:rPr lang="en-GB" sz="2400" dirty="0" err="1" smtClean="0"/>
              <a:t>interactors</a:t>
            </a:r>
            <a:endParaRPr lang="en-GB" sz="2400" dirty="0"/>
          </a:p>
          <a:p>
            <a:pPr lvl="1"/>
            <a:r>
              <a:rPr lang="en-GB" sz="2400" dirty="0"/>
              <a:t>Remove the gene </a:t>
            </a:r>
            <a:r>
              <a:rPr lang="en-GB" sz="2400" dirty="0" smtClean="0"/>
              <a:t>function -&gt; </a:t>
            </a:r>
            <a:r>
              <a:rPr lang="en-GB" sz="2400" dirty="0"/>
              <a:t>what happens without it?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39552" y="3540342"/>
            <a:ext cx="8140145" cy="510888"/>
            <a:chOff x="539552" y="3540342"/>
            <a:chExt cx="8140145" cy="510888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403648" y="3774231"/>
              <a:ext cx="23762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5004048" y="3771175"/>
              <a:ext cx="23762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39552" y="3589565"/>
              <a:ext cx="7505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DNA</a:t>
              </a:r>
              <a:endParaRPr lang="en-GB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67944" y="3581667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RNA</a:t>
              </a:r>
              <a:endParaRPr lang="en-GB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86384" y="3540342"/>
              <a:ext cx="10933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Protein</a:t>
              </a:r>
              <a:endParaRPr lang="en-GB" sz="2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407984" y="4079775"/>
            <a:ext cx="173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Small Molecule Inhibitors</a:t>
            </a:r>
          </a:p>
          <a:p>
            <a:r>
              <a:rPr lang="en-GB" dirty="0" smtClean="0"/>
              <a:t>Antibodies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443914" y="4575795"/>
            <a:ext cx="0" cy="427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40295" y="5391942"/>
            <a:ext cx="17854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Protein Isoforms</a:t>
            </a:r>
            <a:endParaRPr lang="en-GB" dirty="0" smtClean="0"/>
          </a:p>
          <a:p>
            <a:r>
              <a:rPr lang="en-GB" dirty="0" smtClean="0"/>
              <a:t>Off-target </a:t>
            </a:r>
            <a:r>
              <a:rPr lang="en-GB" dirty="0" smtClean="0"/>
              <a:t>effects</a:t>
            </a:r>
          </a:p>
          <a:p>
            <a:r>
              <a:rPr lang="en-GB" dirty="0" smtClean="0"/>
              <a:t>Effectiveness</a:t>
            </a:r>
          </a:p>
          <a:p>
            <a:r>
              <a:rPr lang="en-GB" dirty="0" smtClean="0"/>
              <a:t>Length of effect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061532" y="4080311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siRNA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551169" y="5253443"/>
            <a:ext cx="32521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Off-target effects</a:t>
            </a:r>
          </a:p>
          <a:p>
            <a:r>
              <a:rPr lang="en-GB" dirty="0" smtClean="0"/>
              <a:t>Incomplete knock-down</a:t>
            </a:r>
          </a:p>
          <a:p>
            <a:r>
              <a:rPr lang="en-GB" dirty="0" smtClean="0"/>
              <a:t>Residual effect of low expression</a:t>
            </a:r>
          </a:p>
          <a:p>
            <a:r>
              <a:rPr lang="en-GB" dirty="0" smtClean="0"/>
              <a:t>Length of effect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133040" y="4964632"/>
            <a:ext cx="0" cy="427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4549" y="4095841"/>
            <a:ext cx="2078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Genetic engineering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50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</a:t>
            </a:r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Recombination approaches (mice, yeast</a:t>
            </a:r>
            <a:r>
              <a:rPr lang="en-GB" dirty="0" smtClean="0"/>
              <a:t>).</a:t>
            </a:r>
          </a:p>
          <a:p>
            <a:endParaRPr lang="en-GB" dirty="0"/>
          </a:p>
          <a:p>
            <a:r>
              <a:rPr lang="en-GB" dirty="0"/>
              <a:t>Transposable elements </a:t>
            </a:r>
            <a:r>
              <a:rPr lang="en-GB" dirty="0" smtClean="0"/>
              <a:t>(</a:t>
            </a:r>
            <a:r>
              <a:rPr lang="en-GB" i="1" dirty="0" smtClean="0"/>
              <a:t>Drosophila</a:t>
            </a:r>
            <a:r>
              <a:rPr lang="en-GB" dirty="0" smtClean="0"/>
              <a:t>), Bacterial insertion of DNA (</a:t>
            </a:r>
            <a:r>
              <a:rPr lang="en-GB" i="1" dirty="0" smtClean="0"/>
              <a:t>Arabidopsis</a:t>
            </a:r>
            <a:r>
              <a:rPr lang="en-GB" dirty="0" smtClean="0"/>
              <a:t>).</a:t>
            </a:r>
          </a:p>
          <a:p>
            <a:endParaRPr lang="en-GB" dirty="0"/>
          </a:p>
          <a:p>
            <a:r>
              <a:rPr lang="en-GB" dirty="0" smtClean="0"/>
              <a:t>Transfection of gene constructs into cells (randomly integrated).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Until recently, not possible to make genetic changes in human cells -&gt; genome editing.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311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genome </a:t>
            </a:r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editing?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456" y="1334596"/>
            <a:ext cx="8229600" cy="180637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 genetic engineering approach in which DNA is inserted, removed or replaced at a precise location within the genome. </a:t>
            </a:r>
          </a:p>
          <a:p>
            <a:r>
              <a:rPr lang="en-GB" sz="2400" dirty="0" smtClean="0"/>
              <a:t>Engineered nucleases.</a:t>
            </a:r>
          </a:p>
          <a:p>
            <a:r>
              <a:rPr lang="en-GB" sz="2400" dirty="0" smtClean="0"/>
              <a:t>Recombination-based approaches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427984" y="3147080"/>
            <a:ext cx="42393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Nuclease based </a:t>
            </a:r>
            <a:r>
              <a:rPr lang="en-GB" sz="2400" dirty="0" smtClean="0"/>
              <a:t>genome editing:</a:t>
            </a:r>
          </a:p>
          <a:p>
            <a:r>
              <a:rPr lang="en-GB" sz="2400" dirty="0" smtClean="0"/>
              <a:t>Zinc-finger nucleases</a:t>
            </a:r>
          </a:p>
          <a:p>
            <a:r>
              <a:rPr lang="en-GB" sz="2400" dirty="0" err="1" smtClean="0"/>
              <a:t>Meganucleases</a:t>
            </a:r>
            <a:endParaRPr lang="en-GB" sz="2400" dirty="0" smtClean="0"/>
          </a:p>
          <a:p>
            <a:r>
              <a:rPr lang="en-GB" sz="2400" dirty="0" smtClean="0"/>
              <a:t>TALENs</a:t>
            </a:r>
          </a:p>
          <a:p>
            <a:r>
              <a:rPr lang="en-GB" sz="2400" dirty="0" smtClean="0"/>
              <a:t>CRISPRs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3145552"/>
            <a:ext cx="2852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Viral genome editing:</a:t>
            </a:r>
            <a:endParaRPr lang="en-GB" sz="2400" dirty="0"/>
          </a:p>
          <a:p>
            <a:r>
              <a:rPr lang="en-GB" sz="2400" dirty="0" err="1" smtClean="0"/>
              <a:t>rAAV</a:t>
            </a:r>
            <a:endParaRPr lang="en-GB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39299" y="5229200"/>
            <a:ext cx="7922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Creation of isogenic cell lines -&gt; only differ by the change we’ve introduced. 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Make </a:t>
            </a:r>
            <a:r>
              <a:rPr lang="en-GB" sz="2400" dirty="0" smtClean="0"/>
              <a:t>(nearly) any </a:t>
            </a:r>
            <a:r>
              <a:rPr lang="en-GB" sz="2400" dirty="0" smtClean="0"/>
              <a:t>modification we desire!</a:t>
            </a:r>
          </a:p>
        </p:txBody>
      </p:sp>
    </p:spTree>
    <p:extLst>
      <p:ext uri="{BB962C8B-B14F-4D97-AF65-F5344CB8AC3E}">
        <p14:creationId xmlns:p14="http://schemas.microsoft.com/office/powerpoint/2010/main" val="287048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Genome editing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9588" y="1536386"/>
            <a:ext cx="334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Precise alterations to the genome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413404" y="2853455"/>
            <a:ext cx="246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Single base pair changes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3924" y="2861289"/>
            <a:ext cx="1138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Knock-out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9428" y="4818599"/>
            <a:ext cx="652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rAAV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413642" y="4818599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CRISPR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707842" y="4829665"/>
            <a:ext cx="860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TALENs</a:t>
            </a:r>
            <a:endParaRPr lang="en-GB" dirty="0"/>
          </a:p>
        </p:txBody>
      </p:sp>
      <p:cxnSp>
        <p:nvCxnSpPr>
          <p:cNvPr id="12" name="Straight Arrow Connector 11"/>
          <p:cNvCxnSpPr>
            <a:stCxn id="5" idx="2"/>
          </p:cNvCxnSpPr>
          <p:nvPr/>
        </p:nvCxnSpPr>
        <p:spPr>
          <a:xfrm flipH="1">
            <a:off x="2647716" y="1905718"/>
            <a:ext cx="2092105" cy="88140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</p:cNvCxnSpPr>
          <p:nvPr/>
        </p:nvCxnSpPr>
        <p:spPr>
          <a:xfrm>
            <a:off x="4739821" y="1905718"/>
            <a:ext cx="0" cy="95341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955607" y="3230621"/>
            <a:ext cx="692109" cy="150071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9" idx="0"/>
          </p:cNvCxnSpPr>
          <p:nvPr/>
        </p:nvCxnSpPr>
        <p:spPr>
          <a:xfrm>
            <a:off x="2647717" y="3222787"/>
            <a:ext cx="2186073" cy="159581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2"/>
            <a:endCxn id="10" idx="0"/>
          </p:cNvCxnSpPr>
          <p:nvPr/>
        </p:nvCxnSpPr>
        <p:spPr>
          <a:xfrm>
            <a:off x="2647717" y="3222787"/>
            <a:ext cx="4490499" cy="160687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2"/>
            <a:endCxn id="9" idx="0"/>
          </p:cNvCxnSpPr>
          <p:nvPr/>
        </p:nvCxnSpPr>
        <p:spPr>
          <a:xfrm flipH="1">
            <a:off x="4833790" y="3230621"/>
            <a:ext cx="1829168" cy="158797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0" idx="0"/>
          </p:cNvCxnSpPr>
          <p:nvPr/>
        </p:nvCxnSpPr>
        <p:spPr>
          <a:xfrm>
            <a:off x="6707843" y="3228461"/>
            <a:ext cx="430373" cy="160120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183418" y="286128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Insertion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697245" y="1905718"/>
            <a:ext cx="1506503" cy="110581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717751" y="3222787"/>
            <a:ext cx="116039" cy="15085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2" idx="2"/>
          </p:cNvCxnSpPr>
          <p:nvPr/>
        </p:nvCxnSpPr>
        <p:spPr>
          <a:xfrm>
            <a:off x="4694937" y="3230621"/>
            <a:ext cx="2443279" cy="158797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062412" y="3230947"/>
            <a:ext cx="2509588" cy="15085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30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Nuclease-based genome editing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95670" y="1844824"/>
            <a:ext cx="6946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TALENs - transcription </a:t>
            </a:r>
            <a:r>
              <a:rPr lang="en-GB" sz="2400" dirty="0" smtClean="0"/>
              <a:t>activator-like effector nucleases</a:t>
            </a:r>
            <a:endParaRPr lang="en-GB" sz="2400" dirty="0"/>
          </a:p>
        </p:txBody>
      </p:sp>
      <p:sp>
        <p:nvSpPr>
          <p:cNvPr id="64" name="TextBox 63"/>
          <p:cNvSpPr txBox="1"/>
          <p:nvPr/>
        </p:nvSpPr>
        <p:spPr>
          <a:xfrm>
            <a:off x="683568" y="2446476"/>
            <a:ext cx="76570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Xanthomonas</a:t>
            </a:r>
            <a:r>
              <a:rPr lang="en-GB" dirty="0" smtClean="0"/>
              <a:t> bacteria express TAL arrays to bind and activate host </a:t>
            </a:r>
            <a:r>
              <a:rPr lang="en-GB" dirty="0" smtClean="0"/>
              <a:t>promoters</a:t>
            </a:r>
          </a:p>
          <a:p>
            <a:endParaRPr lang="en-GB" dirty="0" smtClean="0"/>
          </a:p>
          <a:p>
            <a:r>
              <a:rPr lang="en-GB" dirty="0" smtClean="0"/>
              <a:t>TAL array is a series of DNA binding domains assembled to recognise a specific sequence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33-34 amino acid sequence – only 12</a:t>
            </a:r>
            <a:r>
              <a:rPr lang="en-GB" baseline="30000" dirty="0" smtClean="0"/>
              <a:t>th</a:t>
            </a:r>
            <a:r>
              <a:rPr lang="en-GB" dirty="0" smtClean="0"/>
              <a:t> and 13</a:t>
            </a:r>
            <a:r>
              <a:rPr lang="en-GB" baseline="30000" dirty="0" smtClean="0"/>
              <a:t>th</a:t>
            </a:r>
            <a:r>
              <a:rPr lang="en-GB" dirty="0" smtClean="0"/>
              <a:t> residue vary – and determine nucleotide binding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We can construct these arrays, add a nuclease and use for genome editing</a:t>
            </a:r>
            <a:endParaRPr lang="en-GB" dirty="0"/>
          </a:p>
        </p:txBody>
      </p:sp>
      <p:sp>
        <p:nvSpPr>
          <p:cNvPr id="66" name="TextBox 65"/>
          <p:cNvSpPr txBox="1"/>
          <p:nvPr/>
        </p:nvSpPr>
        <p:spPr>
          <a:xfrm>
            <a:off x="1116966" y="1300118"/>
            <a:ext cx="692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Engineered nucleases which will cut at a desired position in the genome</a:t>
            </a:r>
            <a:endParaRPr lang="en-GB" dirty="0"/>
          </a:p>
        </p:txBody>
      </p:sp>
      <p:grpSp>
        <p:nvGrpSpPr>
          <p:cNvPr id="27" name="Group 26"/>
          <p:cNvGrpSpPr/>
          <p:nvPr/>
        </p:nvGrpSpPr>
        <p:grpSpPr>
          <a:xfrm>
            <a:off x="2398127" y="5362384"/>
            <a:ext cx="4176464" cy="1224452"/>
            <a:chOff x="478446" y="4180038"/>
            <a:chExt cx="4176464" cy="1224452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1801763" y="4299088"/>
              <a:ext cx="442913" cy="47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478446" y="4370526"/>
              <a:ext cx="41764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latin typeface="Courier" pitchFamily="49" charset="0"/>
                </a:rPr>
                <a:t>TGAGGAGGCGGCAACG</a:t>
              </a:r>
              <a:r>
                <a:rPr lang="en-GB" sz="1000" dirty="0" smtClean="0">
                  <a:latin typeface="Courier" pitchFamily="49" charset="0"/>
                </a:rPr>
                <a:t>GCGGGCGCCGGGGCGG</a:t>
              </a:r>
              <a:r>
                <a:rPr lang="en-GB" sz="1000" b="1" dirty="0" smtClean="0">
                  <a:latin typeface="Courier" pitchFamily="49" charset="0"/>
                </a:rPr>
                <a:t>CGGGCCCCGGGGCGAGCA</a:t>
              </a:r>
            </a:p>
            <a:p>
              <a:r>
                <a:rPr lang="en-GB" sz="1000" b="1" dirty="0" smtClean="0">
                  <a:latin typeface="Courier" pitchFamily="49" charset="0"/>
                </a:rPr>
                <a:t>ACTCCTCCGCCGTTGC</a:t>
              </a:r>
              <a:r>
                <a:rPr lang="en-GB" sz="1000" dirty="0" smtClean="0">
                  <a:latin typeface="Courier" pitchFamily="49" charset="0"/>
                </a:rPr>
                <a:t>CGCCCGCGGCCCCGCC</a:t>
              </a:r>
              <a:r>
                <a:rPr lang="en-GB" sz="1000" b="1" dirty="0" smtClean="0">
                  <a:latin typeface="Courier" pitchFamily="49" charset="0"/>
                </a:rPr>
                <a:t>GCCCGGGGCCCCGCTCGT</a:t>
              </a:r>
              <a:endParaRPr lang="en-GB" sz="1000" dirty="0">
                <a:latin typeface="Courier" pitchFamily="49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41623" y="4226708"/>
              <a:ext cx="79040" cy="14381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0663" y="4226708"/>
              <a:ext cx="79040" cy="143818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9703" y="4226708"/>
              <a:ext cx="79040" cy="14381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78743" y="4226708"/>
              <a:ext cx="79040" cy="143818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57783" y="4226237"/>
              <a:ext cx="79040" cy="143818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36823" y="4226708"/>
              <a:ext cx="79040" cy="14381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15863" y="4225766"/>
              <a:ext cx="79040" cy="143818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94903" y="4225766"/>
              <a:ext cx="79040" cy="143818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73943" y="4226708"/>
              <a:ext cx="79040" cy="143818"/>
            </a:xfrm>
            <a:prstGeom prst="rect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52983" y="4225766"/>
              <a:ext cx="79040" cy="143818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32023" y="4225766"/>
              <a:ext cx="79040" cy="143818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11063" y="4226708"/>
              <a:ext cx="79040" cy="143818"/>
            </a:xfrm>
            <a:prstGeom prst="rect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89601" y="4225766"/>
              <a:ext cx="79040" cy="14381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62961" y="4226708"/>
              <a:ext cx="79040" cy="14381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36321" y="4225766"/>
              <a:ext cx="79040" cy="143818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715361" y="4225766"/>
              <a:ext cx="79040" cy="143818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2211401" y="4180038"/>
              <a:ext cx="360040" cy="216024"/>
              <a:chOff x="2395600" y="2543188"/>
              <a:chExt cx="360040" cy="216024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2395600" y="2543188"/>
                <a:ext cx="360040" cy="21602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407767" y="2558867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600" dirty="0" smtClean="0"/>
                  <a:t>Fok1</a:t>
                </a:r>
                <a:endParaRPr lang="en-GB" sz="600" dirty="0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3138700" y="4683909"/>
              <a:ext cx="79040" cy="143818"/>
            </a:xfrm>
            <a:prstGeom prst="rect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17740" y="4683909"/>
              <a:ext cx="79040" cy="143818"/>
            </a:xfrm>
            <a:prstGeom prst="rect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96780" y="4683909"/>
              <a:ext cx="79040" cy="14381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375820" y="4683909"/>
              <a:ext cx="79040" cy="143818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454860" y="4683438"/>
              <a:ext cx="79040" cy="143818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533900" y="4683909"/>
              <a:ext cx="79040" cy="143818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612940" y="4682967"/>
              <a:ext cx="79040" cy="143818"/>
            </a:xfrm>
            <a:prstGeom prst="rect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691980" y="4682967"/>
              <a:ext cx="79040" cy="143818"/>
            </a:xfrm>
            <a:prstGeom prst="rect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771020" y="4683909"/>
              <a:ext cx="79040" cy="143818"/>
            </a:xfrm>
            <a:prstGeom prst="rect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850060" y="4682967"/>
              <a:ext cx="79040" cy="143818"/>
            </a:xfrm>
            <a:prstGeom prst="rect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929100" y="4683909"/>
              <a:ext cx="79040" cy="142876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008140" y="4683909"/>
              <a:ext cx="79040" cy="143818"/>
            </a:xfrm>
            <a:prstGeom prst="rect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086678" y="4682967"/>
              <a:ext cx="79040" cy="14381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160038" y="4683909"/>
              <a:ext cx="79040" cy="143818"/>
            </a:xfrm>
            <a:prstGeom prst="rect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233398" y="4682967"/>
              <a:ext cx="79040" cy="143818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312438" y="4682967"/>
              <a:ext cx="79040" cy="14381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059754" y="4683909"/>
              <a:ext cx="78946" cy="142406"/>
            </a:xfrm>
            <a:prstGeom prst="rect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990333" y="4683909"/>
              <a:ext cx="79040" cy="142406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2501851" y="4751526"/>
              <a:ext cx="488482" cy="42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>
              <a:off x="2207965" y="4655334"/>
              <a:ext cx="360040" cy="216024"/>
              <a:chOff x="2395600" y="2543188"/>
              <a:chExt cx="360040" cy="216024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2395600" y="2543188"/>
                <a:ext cx="360040" cy="21602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407767" y="2558867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600" dirty="0" smtClean="0"/>
                  <a:t>Fok1</a:t>
                </a:r>
                <a:endParaRPr lang="en-GB" sz="600" dirty="0"/>
              </a:p>
            </p:txBody>
          </p:sp>
        </p:grpSp>
        <p:cxnSp>
          <p:nvCxnSpPr>
            <p:cNvPr id="181" name="Straight Arrow Connector 180"/>
            <p:cNvCxnSpPr/>
            <p:nvPr/>
          </p:nvCxnSpPr>
          <p:spPr>
            <a:xfrm flipV="1">
              <a:off x="1955871" y="4539584"/>
              <a:ext cx="515373" cy="5471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extBox 182"/>
            <p:cNvSpPr txBox="1"/>
            <p:nvPr/>
          </p:nvSpPr>
          <p:spPr>
            <a:xfrm>
              <a:off x="1470468" y="5035158"/>
              <a:ext cx="1017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Cleavage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54563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1146</Words>
  <Application>Microsoft Office PowerPoint</Application>
  <PresentationFormat>On-screen Show (4:3)</PresentationFormat>
  <Paragraphs>246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Genome editing</vt:lpstr>
      <vt:lpstr>Genome editing </vt:lpstr>
      <vt:lpstr>Outline</vt:lpstr>
      <vt:lpstr>Genetic approaches</vt:lpstr>
      <vt:lpstr>What does a gene do?</vt:lpstr>
      <vt:lpstr>Genetic engineering</vt:lpstr>
      <vt:lpstr>What is genome editing?</vt:lpstr>
      <vt:lpstr>Genome editing</vt:lpstr>
      <vt:lpstr>Nuclease-based genome editing</vt:lpstr>
      <vt:lpstr>Nuclease-based genome editing</vt:lpstr>
      <vt:lpstr>Nuclease-based genome editing</vt:lpstr>
      <vt:lpstr>rAAV genome editing</vt:lpstr>
      <vt:lpstr>rAAV genome editing</vt:lpstr>
      <vt:lpstr>PowerPoint Presentation</vt:lpstr>
      <vt:lpstr>PowerPoint Presentation</vt:lpstr>
      <vt:lpstr>PowerPoint Presentation</vt:lpstr>
      <vt:lpstr>PowerPoint Presentation</vt:lpstr>
      <vt:lpstr>Applications of genome editing</vt:lpstr>
      <vt:lpstr>Challenges and Future Directions</vt:lpstr>
      <vt:lpstr>Future Directions</vt:lpstr>
      <vt:lpstr>Future Directions</vt:lpstr>
      <vt:lpstr>Future Directions</vt:lpstr>
      <vt:lpstr>Further information</vt:lpstr>
      <vt:lpstr>Acknowledgements</vt:lpstr>
    </vt:vector>
  </TitlesOfParts>
  <Company>University of Leicester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Genome editing</dc:title>
  <dc:creator>pj84</dc:creator>
  <cp:lastModifiedBy>pj84</cp:lastModifiedBy>
  <cp:revision>36</cp:revision>
  <dcterms:created xsi:type="dcterms:W3CDTF">2015-01-23T13:20:39Z</dcterms:created>
  <dcterms:modified xsi:type="dcterms:W3CDTF">2015-01-28T14:59:29Z</dcterms:modified>
</cp:coreProperties>
</file>