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71" r:id="rId5"/>
    <p:sldId id="267" r:id="rId6"/>
    <p:sldId id="263" r:id="rId7"/>
    <p:sldId id="264" r:id="rId8"/>
    <p:sldId id="270" r:id="rId9"/>
    <p:sldId id="272" r:id="rId10"/>
    <p:sldId id="273" r:id="rId11"/>
    <p:sldId id="274" r:id="rId12"/>
    <p:sldId id="275" r:id="rId13"/>
    <p:sldId id="278" r:id="rId14"/>
    <p:sldId id="276" r:id="rId15"/>
    <p:sldId id="277" r:id="rId16"/>
    <p:sldId id="279" r:id="rId17"/>
    <p:sldId id="268" r:id="rId18"/>
    <p:sldId id="257" r:id="rId19"/>
    <p:sldId id="258" r:id="rId20"/>
    <p:sldId id="266" r:id="rId21"/>
    <p:sldId id="259" r:id="rId22"/>
    <p:sldId id="261" r:id="rId23"/>
    <p:sldId id="2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C8421-D901-45B5-B643-CC9BF764D29F}"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B042-C596-42E4-8507-A74BF6D14A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C8421-D901-45B5-B643-CC9BF764D29F}"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8B042-C596-42E4-8507-A74BF6D14A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Amino Acid &amp; Basic Classification</a:t>
            </a:r>
            <a:endParaRPr lang="en-US" b="1" dirty="0">
              <a:solidFill>
                <a:srgbClr val="C00000"/>
              </a:solidFill>
            </a:endParaRPr>
          </a:p>
        </p:txBody>
      </p:sp>
      <p:sp>
        <p:nvSpPr>
          <p:cNvPr id="3" name="Subtitle 2"/>
          <p:cNvSpPr>
            <a:spLocks noGrp="1"/>
          </p:cNvSpPr>
          <p:nvPr>
            <p:ph type="subTitle" idx="1"/>
          </p:nvPr>
        </p:nvSpPr>
        <p:spPr>
          <a:xfrm>
            <a:off x="3505200" y="3886200"/>
            <a:ext cx="4267200" cy="1752600"/>
          </a:xfrm>
        </p:spPr>
        <p:txBody>
          <a:bodyPr/>
          <a:lstStyle/>
          <a:p>
            <a:r>
              <a:rPr lang="en-US" b="1" dirty="0" smtClean="0">
                <a:solidFill>
                  <a:schemeClr val="tx1"/>
                </a:solidFill>
              </a:rPr>
              <a:t>Ayesha Shaukat</a:t>
            </a:r>
          </a:p>
          <a:p>
            <a:r>
              <a:rPr lang="en-US" b="1" dirty="0" smtClean="0">
                <a:solidFill>
                  <a:schemeClr val="tx1"/>
                </a:solidFill>
              </a:rPr>
              <a:t>M.Sc, M.Phil </a:t>
            </a:r>
          </a:p>
          <a:p>
            <a:r>
              <a:rPr lang="en-US" b="1" dirty="0" smtClean="0">
                <a:solidFill>
                  <a:schemeClr val="tx1"/>
                </a:solidFill>
              </a:rPr>
              <a:t>Biochemistry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Amino acid with uncharged polar groups: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7 amino acids have polar R groups, which are uncharged at physiological pH .</a:t>
            </a:r>
          </a:p>
          <a:p>
            <a:r>
              <a:rPr lang="en-US" sz="2800" dirty="0" smtClean="0"/>
              <a:t>These are the relatively hydrophobic.</a:t>
            </a:r>
          </a:p>
          <a:p>
            <a:r>
              <a:rPr lang="en-US" sz="2800" dirty="0" smtClean="0"/>
              <a:t>Gly is the border line member of this group its smaller R-group has no influence on the polarity of a-NH2 and a-COOH groups.</a:t>
            </a:r>
          </a:p>
          <a:p>
            <a:r>
              <a:rPr lang="en-US" sz="2800" dirty="0" smtClean="0"/>
              <a:t>The –OH group of the ser, </a:t>
            </a:r>
            <a:r>
              <a:rPr lang="en-US" sz="2800" dirty="0" err="1" smtClean="0"/>
              <a:t>thr</a:t>
            </a:r>
            <a:r>
              <a:rPr lang="en-US" sz="2800" dirty="0" smtClean="0"/>
              <a:t> and </a:t>
            </a:r>
            <a:r>
              <a:rPr lang="en-US" sz="2800" dirty="0" err="1" smtClean="0"/>
              <a:t>tyr</a:t>
            </a:r>
            <a:r>
              <a:rPr lang="en-US" sz="2800" dirty="0" smtClean="0"/>
              <a:t> makes them more polar R groups in this class.</a:t>
            </a:r>
          </a:p>
          <a:p>
            <a:r>
              <a:rPr lang="en-US" sz="2800" dirty="0" err="1" smtClean="0"/>
              <a:t>Asn</a:t>
            </a:r>
            <a:r>
              <a:rPr lang="en-US" sz="2800" dirty="0" smtClean="0"/>
              <a:t> and </a:t>
            </a:r>
            <a:r>
              <a:rPr lang="en-US" sz="2800" dirty="0" err="1" smtClean="0"/>
              <a:t>gln</a:t>
            </a:r>
            <a:r>
              <a:rPr lang="en-US" sz="2800" dirty="0" smtClean="0"/>
              <a:t> are uncharged derivatives of aspartic and </a:t>
            </a:r>
            <a:r>
              <a:rPr lang="en-US" sz="2800" dirty="0" err="1" smtClean="0"/>
              <a:t>glutamic</a:t>
            </a:r>
            <a:r>
              <a:rPr lang="en-US" sz="2800" dirty="0" smtClean="0"/>
              <a:t> acids.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Amino acids with positively charged polar R groups:</a:t>
            </a:r>
            <a:endParaRPr lang="en-US" dirty="0"/>
          </a:p>
        </p:txBody>
      </p:sp>
      <p:sp>
        <p:nvSpPr>
          <p:cNvPr id="3" name="Content Placeholder 2"/>
          <p:cNvSpPr>
            <a:spLocks noGrp="1"/>
          </p:cNvSpPr>
          <p:nvPr>
            <p:ph idx="1"/>
          </p:nvPr>
        </p:nvSpPr>
        <p:spPr/>
        <p:txBody>
          <a:bodyPr/>
          <a:lstStyle/>
          <a:p>
            <a:r>
              <a:rPr lang="en-US" dirty="0" smtClean="0"/>
              <a:t>Lys and arg are positively charged at neutral pH and are highly hydrophilic.</a:t>
            </a:r>
          </a:p>
          <a:p>
            <a:r>
              <a:rPr lang="en-US" dirty="0" smtClean="0"/>
              <a:t>His may have positive charge or un-charged depending upon the pH of the media.</a:t>
            </a:r>
          </a:p>
          <a:p>
            <a:r>
              <a:rPr lang="en-US" dirty="0" smtClean="0"/>
              <a:t>At pH 6 &gt;50% of its R-group are protonated but at 7 pH, only 10% have positive charge . The property of his is to contribute to the buffer action of the proteins.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Amino acids with negatively charged acidic R groups</a:t>
            </a:r>
            <a:endParaRPr lang="en-US" dirty="0"/>
          </a:p>
        </p:txBody>
      </p:sp>
      <p:sp>
        <p:nvSpPr>
          <p:cNvPr id="3" name="Content Placeholder 2"/>
          <p:cNvSpPr>
            <a:spLocks noGrp="1"/>
          </p:cNvSpPr>
          <p:nvPr>
            <p:ph idx="1"/>
          </p:nvPr>
        </p:nvSpPr>
        <p:spPr/>
        <p:txBody>
          <a:bodyPr/>
          <a:lstStyle/>
          <a:p>
            <a:r>
              <a:rPr lang="en-US" dirty="0" smtClean="0"/>
              <a:t>Asp and </a:t>
            </a:r>
            <a:r>
              <a:rPr lang="en-US" dirty="0" err="1" smtClean="0"/>
              <a:t>glu</a:t>
            </a:r>
            <a:r>
              <a:rPr lang="en-US" dirty="0" smtClean="0"/>
              <a:t> are present in this class </a:t>
            </a:r>
          </a:p>
          <a:p>
            <a:r>
              <a:rPr lang="en-US" dirty="0" smtClean="0"/>
              <a:t>At 7 pH these amino acids are negatively charged</a:t>
            </a:r>
          </a:p>
          <a:p>
            <a:r>
              <a:rPr lang="en-US" dirty="0" smtClean="0"/>
              <a:t>Includes Aspartate and glutamate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hpmainxA.png"/>
          <p:cNvPicPr>
            <a:picLocks noGrp="1" noChangeAspect="1"/>
          </p:cNvPicPr>
          <p:nvPr>
            <p:ph idx="1"/>
          </p:nvPr>
        </p:nvPicPr>
        <p:blipFill>
          <a:blip r:embed="rId2" cstate="print"/>
          <a:stretch>
            <a:fillRect/>
          </a:stretch>
        </p:blipFill>
        <p:spPr>
          <a:xfrm>
            <a:off x="152400" y="0"/>
            <a:ext cx="8991600" cy="67056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Classification </a:t>
            </a:r>
            <a:endParaRPr lang="en-US" dirty="0"/>
          </a:p>
        </p:txBody>
      </p:sp>
      <p:sp>
        <p:nvSpPr>
          <p:cNvPr id="3" name="Content Placeholder 2"/>
          <p:cNvSpPr>
            <a:spLocks noGrp="1"/>
          </p:cNvSpPr>
          <p:nvPr>
            <p:ph idx="1"/>
          </p:nvPr>
        </p:nvSpPr>
        <p:spPr/>
        <p:txBody>
          <a:bodyPr/>
          <a:lstStyle/>
          <a:p>
            <a:r>
              <a:rPr lang="en-US" dirty="0" smtClean="0"/>
              <a:t>Based on the requirement of amino acids for growth and health.</a:t>
            </a:r>
          </a:p>
          <a:p>
            <a:r>
              <a:rPr lang="en-US" dirty="0" smtClean="0"/>
              <a:t>Essential amino acids </a:t>
            </a:r>
          </a:p>
          <a:p>
            <a:r>
              <a:rPr lang="en-US" dirty="0" smtClean="0"/>
              <a:t>Non-essential amino acids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List of names</a:t>
            </a:r>
            <a:endParaRPr lang="en-US" dirty="0"/>
          </a:p>
        </p:txBody>
      </p:sp>
      <p:pic>
        <p:nvPicPr>
          <p:cNvPr id="4" name="Content Placeholder 3" descr="essential-amino-acids.jpg"/>
          <p:cNvPicPr>
            <a:picLocks noGrp="1" noChangeAspect="1"/>
          </p:cNvPicPr>
          <p:nvPr>
            <p:ph idx="1"/>
          </p:nvPr>
        </p:nvPicPr>
        <p:blipFill>
          <a:blip r:embed="rId2" cstate="print"/>
          <a:stretch>
            <a:fillRect/>
          </a:stretch>
        </p:blipFill>
        <p:spPr>
          <a:xfrm>
            <a:off x="2590800" y="1143000"/>
            <a:ext cx="6248400" cy="5715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Amino Acids:</a:t>
            </a:r>
            <a:endParaRPr lang="en-US" dirty="0"/>
          </a:p>
        </p:txBody>
      </p:sp>
      <p:sp>
        <p:nvSpPr>
          <p:cNvPr id="3" name="Content Placeholder 2"/>
          <p:cNvSpPr>
            <a:spLocks noGrp="1"/>
          </p:cNvSpPr>
          <p:nvPr>
            <p:ph idx="1"/>
          </p:nvPr>
        </p:nvSpPr>
        <p:spPr/>
        <p:txBody>
          <a:bodyPr/>
          <a:lstStyle/>
          <a:p>
            <a:r>
              <a:rPr lang="en-US" dirty="0" smtClean="0"/>
              <a:t>Solubility of amino acids</a:t>
            </a:r>
          </a:p>
          <a:p>
            <a:r>
              <a:rPr lang="en-US" dirty="0" smtClean="0"/>
              <a:t>Melting point</a:t>
            </a:r>
          </a:p>
          <a:p>
            <a:r>
              <a:rPr lang="en-US" dirty="0" smtClean="0"/>
              <a:t>Taste</a:t>
            </a:r>
          </a:p>
          <a:p>
            <a:r>
              <a:rPr lang="en-US" dirty="0" smtClean="0"/>
              <a:t>Amino acids shows two type of isomerism</a:t>
            </a:r>
          </a:p>
          <a:p>
            <a:r>
              <a:rPr lang="en-US" dirty="0" smtClean="0"/>
              <a:t>Ionization of amino acids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r>
              <a:rPr lang="en-US" b="1" dirty="0" smtClean="0"/>
              <a:t>pKa value express the Strength of Weak acids</a:t>
            </a:r>
          </a:p>
          <a:p>
            <a:r>
              <a:rPr lang="en-US" sz="2800" dirty="0" smtClean="0"/>
              <a:t>The net charge on an amino acid is algebraic sum of all positive and negative charged groups depends upon the pKa value of its functional groups and on the pH of the surrounding medium.</a:t>
            </a:r>
          </a:p>
          <a:p>
            <a:r>
              <a:rPr lang="en-US" sz="2800" b="1" dirty="0" smtClean="0"/>
              <a:t> At Isoelectric pH, and amino acid bears no net charge </a:t>
            </a:r>
          </a:p>
          <a:p>
            <a:r>
              <a:rPr lang="en-US" sz="2800" b="1" dirty="0" smtClean="0"/>
              <a:t>pKa value vary with environment</a:t>
            </a:r>
          </a:p>
          <a:p>
            <a:r>
              <a:rPr lang="en-US" sz="2800" b="1" dirty="0" smtClean="0"/>
              <a:t>Solubility of amino acid reflects their ionic concentration </a:t>
            </a:r>
            <a:endParaRPr lang="en-US"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solidFill>
                  <a:srgbClr val="00B050"/>
                </a:solidFill>
              </a:rPr>
              <a:t>Primary Structure Of Proteins</a:t>
            </a:r>
            <a:endParaRPr lang="en-US" sz="3600" b="1" dirty="0">
              <a:solidFill>
                <a:srgbClr val="00B050"/>
              </a:solidFill>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800" dirty="0" smtClean="0"/>
              <a:t>The sequence of amino acids in a protein is called primary structure of proteins.</a:t>
            </a:r>
          </a:p>
          <a:p>
            <a:r>
              <a:rPr lang="en-US" sz="2800" dirty="0" smtClean="0"/>
              <a:t>Understanding of primary structure of proteins is important because many genetic diseases results from protein with abnormal amino-acid sequence.</a:t>
            </a:r>
          </a:p>
          <a:p>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629400"/>
          </a:xfrm>
        </p:spPr>
        <p:txBody>
          <a:bodyPr/>
          <a:lstStyle/>
          <a:p>
            <a:r>
              <a:rPr lang="en-US" dirty="0" smtClean="0"/>
              <a:t>a) </a:t>
            </a:r>
            <a:r>
              <a:rPr lang="en-US" b="1" dirty="0" smtClean="0"/>
              <a:t>Peptide Bond</a:t>
            </a:r>
            <a:r>
              <a:rPr lang="en-US" dirty="0" smtClean="0"/>
              <a:t>:</a:t>
            </a:r>
          </a:p>
          <a:p>
            <a:r>
              <a:rPr lang="en-US" sz="2800" dirty="0" smtClean="0"/>
              <a:t>In proteins amino acids are joined covalently by </a:t>
            </a:r>
            <a:r>
              <a:rPr lang="en-US" sz="2800" b="1" dirty="0" smtClean="0"/>
              <a:t>peptide bonds</a:t>
            </a:r>
            <a:r>
              <a:rPr lang="en-US" dirty="0" smtClean="0"/>
              <a:t>.</a:t>
            </a:r>
          </a:p>
          <a:p>
            <a:r>
              <a:rPr lang="en-US" sz="2800" b="1" dirty="0" smtClean="0"/>
              <a:t>Established </a:t>
            </a:r>
            <a:r>
              <a:rPr lang="en-US" sz="2800" dirty="0" smtClean="0"/>
              <a:t>between a-carboxyl group of one amino acid and a-amino group of another.</a:t>
            </a:r>
          </a:p>
          <a:p>
            <a:r>
              <a:rPr lang="en-US" sz="2800" dirty="0" smtClean="0"/>
              <a:t>Peptide bonds are not broken by conditions that denature proteins such as</a:t>
            </a:r>
          </a:p>
          <a:p>
            <a:r>
              <a:rPr lang="en-US" sz="2800" dirty="0" smtClean="0"/>
              <a:t>Heating </a:t>
            </a:r>
          </a:p>
          <a:p>
            <a:r>
              <a:rPr lang="en-US" sz="2800" dirty="0" smtClean="0"/>
              <a:t>High concentrations of urea</a:t>
            </a:r>
          </a:p>
          <a:p>
            <a:r>
              <a:rPr lang="en-US" sz="2800" b="1" dirty="0" smtClean="0"/>
              <a:t>Prolonged exposure to a strong acid or base at elevated temperature </a:t>
            </a:r>
            <a:r>
              <a:rPr lang="en-US" sz="2800" dirty="0" smtClean="0"/>
              <a:t>is required to hydrolyzed these bonds non-</a:t>
            </a:r>
            <a:r>
              <a:rPr lang="en-US" sz="2800" dirty="0" err="1" smtClean="0"/>
              <a:t>enzymatically</a:t>
            </a:r>
            <a:r>
              <a:rPr lang="en-US" sz="28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0000"/>
                </a:solidFill>
              </a:rPr>
              <a:t>Amino acids are the building blocks of the proteins</a:t>
            </a:r>
            <a:r>
              <a:rPr lang="en-US" dirty="0" smtClean="0"/>
              <a:t>.</a:t>
            </a:r>
          </a:p>
          <a:p>
            <a:r>
              <a:rPr lang="en-US" dirty="0" smtClean="0"/>
              <a:t>About </a:t>
            </a:r>
            <a:r>
              <a:rPr lang="en-US" b="1" dirty="0" smtClean="0">
                <a:solidFill>
                  <a:srgbClr val="00B050"/>
                </a:solidFill>
              </a:rPr>
              <a:t>500 amino acids </a:t>
            </a:r>
            <a:r>
              <a:rPr lang="en-US" dirty="0" smtClean="0"/>
              <a:t>are known.</a:t>
            </a:r>
          </a:p>
          <a:p>
            <a:r>
              <a:rPr lang="en-US" b="1" dirty="0" smtClean="0"/>
              <a:t>Proteins are linear polymers built of monomer units called amino acid</a:t>
            </a:r>
            <a:r>
              <a:rPr lang="en-US" dirty="0" smtClean="0"/>
              <a:t>.</a:t>
            </a:r>
          </a:p>
          <a:p>
            <a:r>
              <a:rPr lang="en-US" dirty="0" smtClean="0"/>
              <a:t>Proteins are the </a:t>
            </a:r>
            <a:r>
              <a:rPr lang="en-US" b="1" dirty="0" smtClean="0">
                <a:solidFill>
                  <a:srgbClr val="C00000"/>
                </a:solidFill>
              </a:rPr>
              <a:t>most abundant macromolecules in human body.</a:t>
            </a:r>
          </a:p>
          <a:p>
            <a:r>
              <a:rPr lang="en-US" dirty="0" smtClean="0"/>
              <a:t>The function of proteins is directly dependent on the </a:t>
            </a:r>
            <a:r>
              <a:rPr lang="en-US" b="1" dirty="0" smtClean="0">
                <a:solidFill>
                  <a:srgbClr val="FF0000"/>
                </a:solidFill>
              </a:rPr>
              <a:t>three dimensional structure</a:t>
            </a:r>
            <a:r>
              <a:rPr lang="en-US" dirty="0" smtClean="0"/>
              <a:t>.</a:t>
            </a:r>
          </a:p>
          <a:p>
            <a:r>
              <a:rPr lang="en-US" dirty="0" smtClean="0"/>
              <a:t>Proteins contain a wide range </a:t>
            </a:r>
            <a:r>
              <a:rPr lang="en-US" u="sng" dirty="0" smtClean="0"/>
              <a:t>of </a:t>
            </a:r>
            <a:r>
              <a:rPr lang="en-US" b="1" u="sng" dirty="0" smtClean="0"/>
              <a:t>functional groups </a:t>
            </a:r>
            <a:r>
              <a:rPr lang="en-US" dirty="0" smtClean="0"/>
              <a:t>includes, alcohols, thiols, thioethers, carboxylic acid and carboxamide, variety of other basic groups.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Peptide bond</a:t>
            </a:r>
            <a:endParaRPr lang="en-US" dirty="0"/>
          </a:p>
        </p:txBody>
      </p:sp>
      <p:pic>
        <p:nvPicPr>
          <p:cNvPr id="4" name="Content Placeholder 3" descr="peptide.jpg"/>
          <p:cNvPicPr>
            <a:picLocks noGrp="1" noChangeAspect="1"/>
          </p:cNvPicPr>
          <p:nvPr>
            <p:ph idx="1"/>
          </p:nvPr>
        </p:nvPicPr>
        <p:blipFill>
          <a:blip r:embed="rId2" cstate="print"/>
          <a:stretch>
            <a:fillRect/>
          </a:stretch>
        </p:blipFill>
        <p:spPr>
          <a:xfrm>
            <a:off x="228600" y="1600200"/>
            <a:ext cx="8610600" cy="4571999"/>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lstStyle/>
          <a:p>
            <a:r>
              <a:rPr lang="en-US" dirty="0" smtClean="0"/>
              <a:t>1) </a:t>
            </a:r>
            <a:r>
              <a:rPr lang="en-US" sz="2800" dirty="0" smtClean="0"/>
              <a:t>Free amino end of the peptide chain is written on the left and free carboxyl end is written to the right.</a:t>
            </a:r>
          </a:p>
          <a:p>
            <a:r>
              <a:rPr lang="en-US" sz="2800" dirty="0" smtClean="0"/>
              <a:t>All amino acid sequence are read from the N- to the C-terminal of the peptide.</a:t>
            </a:r>
          </a:p>
          <a:p>
            <a:r>
              <a:rPr lang="en-US" sz="2800" dirty="0" smtClean="0"/>
              <a:t>Linkage of amino acids through peptide bonds result in an unbranched chain is called as </a:t>
            </a:r>
            <a:r>
              <a:rPr lang="en-US" sz="2800" b="1" dirty="0" smtClean="0"/>
              <a:t>polypeptide</a:t>
            </a:r>
          </a:p>
          <a:p>
            <a:r>
              <a:rPr lang="en-US" sz="2800" dirty="0" smtClean="0"/>
              <a:t>Each component amino acid in a polypeptide chain is called </a:t>
            </a:r>
            <a:r>
              <a:rPr lang="en-US" sz="2800" b="1" dirty="0" smtClean="0"/>
              <a:t>as “residue” and “moiety” </a:t>
            </a:r>
          </a:p>
          <a:p>
            <a:r>
              <a:rPr lang="en-US" sz="2800" dirty="0" smtClean="0"/>
              <a:t>2)Characteristics of the peptide bond:</a:t>
            </a:r>
          </a:p>
          <a:p>
            <a:r>
              <a:rPr lang="en-US" sz="2800" dirty="0" smtClean="0"/>
              <a:t>Peptide bond has a </a:t>
            </a:r>
            <a:r>
              <a:rPr lang="en-US" sz="2800" b="1" dirty="0" smtClean="0"/>
              <a:t>partial double bond characteristics</a:t>
            </a:r>
          </a:p>
          <a:p>
            <a:r>
              <a:rPr lang="en-US" sz="2800" b="1" dirty="0" smtClean="0"/>
              <a:t>Rigid and planar</a:t>
            </a:r>
          </a:p>
          <a:p>
            <a:r>
              <a:rPr lang="en-US" sz="2800" b="1" dirty="0" smtClean="0"/>
              <a:t>Peptide bond </a:t>
            </a:r>
            <a:r>
              <a:rPr lang="en-US" sz="2800" dirty="0" smtClean="0"/>
              <a:t>generally a</a:t>
            </a:r>
            <a:r>
              <a:rPr lang="en-US" sz="2800" b="1" dirty="0" smtClean="0"/>
              <a:t> trans-bond</a:t>
            </a:r>
          </a:p>
          <a:p>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sz="2800" dirty="0" smtClean="0"/>
              <a:t>3)Polarity of peptide bond</a:t>
            </a:r>
            <a:r>
              <a:rPr lang="en-US" dirty="0" smtClean="0"/>
              <a:t>:</a:t>
            </a:r>
          </a:p>
          <a:p>
            <a:r>
              <a:rPr lang="en-US" sz="2800" dirty="0" smtClean="0"/>
              <a:t>Like all amide linkages, the –C=O and –NH groups of the peptide bond are un-charged.</a:t>
            </a:r>
          </a:p>
          <a:p>
            <a:r>
              <a:rPr lang="en-US" sz="2800" dirty="0" smtClean="0"/>
              <a:t>pH range 2-12</a:t>
            </a:r>
          </a:p>
          <a:p>
            <a:r>
              <a:rPr lang="en-US" sz="2800" dirty="0" smtClean="0"/>
              <a:t>B) </a:t>
            </a:r>
            <a:r>
              <a:rPr lang="en-US" sz="2800" b="1" dirty="0" smtClean="0"/>
              <a:t>Determination of the amino acid composition of a polypeptide:</a:t>
            </a:r>
          </a:p>
          <a:p>
            <a:r>
              <a:rPr lang="en-US" sz="2800" dirty="0" smtClean="0"/>
              <a:t>1) determine the primary structure (identification and quantitate its constituent amino acids).</a:t>
            </a:r>
          </a:p>
          <a:p>
            <a:r>
              <a:rPr lang="en-US" sz="2800" dirty="0" smtClean="0"/>
              <a:t>First hydrolyze by the strong acid at 110c for 24 hours.</a:t>
            </a:r>
          </a:p>
          <a:p>
            <a:r>
              <a:rPr lang="en-US" sz="2800" dirty="0" smtClean="0"/>
              <a:t>This treatment cleaves the peptide bonds, and release individual amino acids.</a:t>
            </a:r>
          </a:p>
          <a:p>
            <a:r>
              <a:rPr lang="en-US" sz="2800" b="1" dirty="0" smtClean="0"/>
              <a:t>Cation-exchange chromatography</a:t>
            </a:r>
          </a:p>
          <a:p>
            <a:r>
              <a:rPr lang="en-US" sz="2800" b="1" dirty="0" smtClean="0"/>
              <a:t>Quantitated by heating with ninhydrin.</a:t>
            </a:r>
          </a:p>
          <a:p>
            <a:r>
              <a:rPr lang="en-US" sz="2800" b="1" dirty="0" smtClean="0"/>
              <a:t>Amino acid analyzer </a:t>
            </a:r>
          </a:p>
          <a:p>
            <a:r>
              <a:rPr lang="en-US" sz="2800" b="1" dirty="0" smtClean="0"/>
              <a:t>C)Sequencing of amino acid from N-terminal end</a:t>
            </a:r>
          </a:p>
          <a:p>
            <a:endParaRPr lang="en-US" sz="2800" b="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705600"/>
          </a:xfrm>
        </p:spPr>
        <p:txBody>
          <a:bodyPr/>
          <a:lstStyle/>
          <a:p>
            <a:r>
              <a:rPr lang="en-US" dirty="0" smtClean="0"/>
              <a:t>Beginning at the N-terminal end</a:t>
            </a:r>
          </a:p>
          <a:p>
            <a:r>
              <a:rPr lang="en-US" dirty="0" smtClean="0"/>
              <a:t>Phenylisothiosyanate, known as Edman’s reagent</a:t>
            </a:r>
          </a:p>
          <a:p>
            <a:r>
              <a:rPr lang="en-US" dirty="0" smtClean="0"/>
              <a:t>D) </a:t>
            </a:r>
            <a:r>
              <a:rPr lang="en-US" b="1" dirty="0" smtClean="0"/>
              <a:t>Cleavage of the peptide into smaller fragments: </a:t>
            </a:r>
          </a:p>
          <a:p>
            <a:r>
              <a:rPr lang="en-US" dirty="0" smtClean="0"/>
              <a:t>Many polypeptides have primary structure composed of 100 of amino acids.</a:t>
            </a:r>
          </a:p>
          <a:p>
            <a:r>
              <a:rPr lang="en-US" dirty="0" smtClean="0"/>
              <a:t>Such molecules cant be sequenced directly from end to end.</a:t>
            </a:r>
          </a:p>
          <a:p>
            <a:r>
              <a:rPr lang="en-US" dirty="0" smtClean="0"/>
              <a:t>E) </a:t>
            </a:r>
            <a:r>
              <a:rPr lang="en-US" b="1" dirty="0" smtClean="0"/>
              <a:t>Determination of protein primary structure by DNA sequencing</a:t>
            </a:r>
            <a:r>
              <a:rPr lang="en-US" dirty="0" smtClean="0"/>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structure</a:t>
            </a:r>
            <a:endParaRPr lang="en-US" dirty="0"/>
          </a:p>
        </p:txBody>
      </p:sp>
      <p:pic>
        <p:nvPicPr>
          <p:cNvPr id="1026" name="Picture 2" descr="C:\Users\laptop world\Pictures\science stuff\AminoAcidball.svg.png"/>
          <p:cNvPicPr>
            <a:picLocks noGrp="1" noChangeAspect="1" noChangeArrowheads="1"/>
          </p:cNvPicPr>
          <p:nvPr>
            <p:ph idx="1"/>
          </p:nvPr>
        </p:nvPicPr>
        <p:blipFill>
          <a:blip r:embed="rId2" cstate="print"/>
          <a:srcRect/>
          <a:stretch>
            <a:fillRect/>
          </a:stretch>
        </p:blipFill>
        <p:spPr bwMode="auto">
          <a:xfrm>
            <a:off x="1394774" y="1600200"/>
            <a:ext cx="6354452"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description</a:t>
            </a:r>
            <a:endParaRPr lang="en-US" dirty="0"/>
          </a:p>
        </p:txBody>
      </p:sp>
      <p:pic>
        <p:nvPicPr>
          <p:cNvPr id="4" name="Content Placeholder 3" descr="amino-acids.png"/>
          <p:cNvPicPr>
            <a:picLocks noGrp="1" noChangeAspect="1"/>
          </p:cNvPicPr>
          <p:nvPr>
            <p:ph idx="1"/>
          </p:nvPr>
        </p:nvPicPr>
        <p:blipFill>
          <a:blip r:embed="rId2" cstate="print"/>
          <a:stretch>
            <a:fillRect/>
          </a:stretch>
        </p:blipFill>
        <p:spPr>
          <a:xfrm>
            <a:off x="533400" y="1676400"/>
            <a:ext cx="7848600" cy="434339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Amino Acid: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With four different groups connected with </a:t>
            </a:r>
            <a:r>
              <a:rPr lang="en-US" b="1" dirty="0" smtClean="0">
                <a:solidFill>
                  <a:srgbClr val="FF0000"/>
                </a:solidFill>
              </a:rPr>
              <a:t>tetrahedral a-carbon atom and a-amino acids are </a:t>
            </a:r>
            <a:r>
              <a:rPr lang="en-US" b="1" u="sng" dirty="0" smtClean="0">
                <a:solidFill>
                  <a:srgbClr val="FF0000"/>
                </a:solidFill>
              </a:rPr>
              <a:t>chiral</a:t>
            </a:r>
            <a:r>
              <a:rPr lang="en-US" b="1" dirty="0" smtClean="0">
                <a:solidFill>
                  <a:srgbClr val="FF0000"/>
                </a:solidFill>
              </a:rPr>
              <a:t>.</a:t>
            </a:r>
          </a:p>
          <a:p>
            <a:r>
              <a:rPr lang="en-US" b="1" dirty="0" smtClean="0"/>
              <a:t>20 L-a amino acid</a:t>
            </a:r>
          </a:p>
          <a:p>
            <a:r>
              <a:rPr lang="en-US" b="1" dirty="0" smtClean="0">
                <a:solidFill>
                  <a:schemeClr val="accent3">
                    <a:lumMod val="75000"/>
                  </a:schemeClr>
                </a:solidFill>
              </a:rPr>
              <a:t>Only L-a-Amino acids occur in proteins</a:t>
            </a:r>
          </a:p>
          <a:p>
            <a:r>
              <a:rPr lang="en-US" b="1" dirty="0" smtClean="0">
                <a:solidFill>
                  <a:srgbClr val="7030A0"/>
                </a:solidFill>
              </a:rPr>
              <a:t>D-amino acids is the feature of </a:t>
            </a:r>
            <a:r>
              <a:rPr lang="en-US" b="1" u="sng" dirty="0" smtClean="0">
                <a:solidFill>
                  <a:srgbClr val="7030A0"/>
                </a:solidFill>
              </a:rPr>
              <a:t>non-mammalian species.</a:t>
            </a:r>
          </a:p>
          <a:p>
            <a:r>
              <a:rPr lang="en-US" b="1" dirty="0" smtClean="0">
                <a:solidFill>
                  <a:srgbClr val="C00000"/>
                </a:solidFill>
              </a:rPr>
              <a:t>Amino acids may have </a:t>
            </a:r>
            <a:r>
              <a:rPr lang="en-US" b="1" u="sng" dirty="0" smtClean="0">
                <a:solidFill>
                  <a:srgbClr val="C00000"/>
                </a:solidFill>
              </a:rPr>
              <a:t>positive, negative or zero net charge</a:t>
            </a:r>
          </a:p>
          <a:p>
            <a:r>
              <a:rPr lang="en-US" sz="2800" dirty="0" smtClean="0">
                <a:solidFill>
                  <a:srgbClr val="C00000"/>
                </a:solidFill>
              </a:rPr>
              <a:t>Strong acids/ weak acids</a:t>
            </a:r>
          </a:p>
          <a:p>
            <a:r>
              <a:rPr lang="en-US" sz="2800" dirty="0" smtClean="0">
                <a:solidFill>
                  <a:srgbClr val="C00000"/>
                </a:solidFill>
              </a:rPr>
              <a:t>Zwitterion</a:t>
            </a:r>
            <a:endParaRPr lang="en-US" sz="2800"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Classification of amino acids</a:t>
            </a:r>
            <a:r>
              <a:rPr lang="en-US" dirty="0" smtClean="0"/>
              <a:t>:</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800" b="1" dirty="0" smtClean="0"/>
              <a:t>Amino acid forms a larger component of body in the form of proteins</a:t>
            </a:r>
            <a:r>
              <a:rPr lang="en-US" sz="2800" dirty="0" smtClean="0"/>
              <a:t>.</a:t>
            </a:r>
          </a:p>
          <a:p>
            <a:pPr>
              <a:buNone/>
            </a:pPr>
            <a:endParaRPr lang="en-US" sz="2800" dirty="0" smtClean="0"/>
          </a:p>
          <a:p>
            <a:r>
              <a:rPr lang="en-US" sz="2800" dirty="0" smtClean="0"/>
              <a:t>Structurally amino acids can be classified on the basis of </a:t>
            </a:r>
            <a:r>
              <a:rPr lang="en-US" sz="2800" b="1" u="sng" dirty="0" smtClean="0">
                <a:solidFill>
                  <a:srgbClr val="FF0000"/>
                </a:solidFill>
              </a:rPr>
              <a:t>functional groups</a:t>
            </a:r>
            <a:r>
              <a:rPr lang="en-US" sz="2800" u="sng" dirty="0" smtClean="0"/>
              <a:t> </a:t>
            </a:r>
            <a:r>
              <a:rPr lang="en-US" sz="2800" dirty="0" smtClean="0"/>
              <a:t>locations as, alpha, beta, gamma and delta amino acid</a:t>
            </a:r>
          </a:p>
          <a:p>
            <a:r>
              <a:rPr lang="en-US" sz="2800" dirty="0" smtClean="0"/>
              <a:t>Other classification related to </a:t>
            </a:r>
            <a:r>
              <a:rPr lang="en-US" sz="2800" b="1" u="sng" dirty="0" smtClean="0">
                <a:solidFill>
                  <a:srgbClr val="00B050"/>
                </a:solidFill>
              </a:rPr>
              <a:t>polarity</a:t>
            </a:r>
            <a:r>
              <a:rPr lang="en-US" sz="2800" dirty="0" smtClean="0"/>
              <a:t>:</a:t>
            </a:r>
          </a:p>
          <a:p>
            <a:r>
              <a:rPr lang="en-US" sz="2800" dirty="0" smtClean="0"/>
              <a:t>Acidic, basic and neutral</a:t>
            </a:r>
          </a:p>
          <a:p>
            <a:r>
              <a:rPr lang="en-US" sz="2800" dirty="0" smtClean="0"/>
              <a:t>Nutritional classification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aptop world\Pictures\science stuff\Amino_Acids.svg.png"/>
          <p:cNvPicPr>
            <a:picLocks noGrp="1" noChangeAspect="1" noChangeArrowheads="1"/>
          </p:cNvPicPr>
          <p:nvPr>
            <p:ph idx="1"/>
          </p:nvPr>
        </p:nvPicPr>
        <p:blipFill>
          <a:blip r:embed="rId2" cstate="print"/>
          <a:srcRect/>
          <a:stretch>
            <a:fillRect/>
          </a:stretch>
        </p:blipFill>
        <p:spPr bwMode="auto">
          <a:xfrm>
            <a:off x="762001" y="0"/>
            <a:ext cx="8001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amino acid on the basis of R-group:</a:t>
            </a:r>
            <a:endParaRPr lang="en-US" dirty="0"/>
          </a:p>
        </p:txBody>
      </p:sp>
      <p:sp>
        <p:nvSpPr>
          <p:cNvPr id="3" name="Content Placeholder 2"/>
          <p:cNvSpPr>
            <a:spLocks noGrp="1"/>
          </p:cNvSpPr>
          <p:nvPr>
            <p:ph idx="1"/>
          </p:nvPr>
        </p:nvSpPr>
        <p:spPr/>
        <p:txBody>
          <a:bodyPr/>
          <a:lstStyle/>
          <a:p>
            <a:r>
              <a:rPr lang="en-US" sz="2800" dirty="0" smtClean="0"/>
              <a:t>On the basis of polarity and their interaction with water at biological pH</a:t>
            </a:r>
          </a:p>
          <a:p>
            <a:r>
              <a:rPr lang="en-US" sz="2800" dirty="0" smtClean="0"/>
              <a:t>Polarity of R-group varies from hydrophobic (non-polar) and hydrophilic (polar)</a:t>
            </a:r>
          </a:p>
          <a:p>
            <a:r>
              <a:rPr lang="en-US" b="1" dirty="0" smtClean="0"/>
              <a:t>Non-polar, Aliphatic R groups</a:t>
            </a:r>
          </a:p>
          <a:p>
            <a:r>
              <a:rPr lang="en-US" b="1" dirty="0" smtClean="0"/>
              <a:t>Aromatic R groups</a:t>
            </a:r>
          </a:p>
          <a:p>
            <a:r>
              <a:rPr lang="en-US" b="1" dirty="0" smtClean="0"/>
              <a:t>Positively charged R groups</a:t>
            </a:r>
          </a:p>
          <a:p>
            <a:r>
              <a:rPr lang="en-US" b="1" dirty="0" smtClean="0"/>
              <a:t>Negatively charged R groups</a:t>
            </a:r>
          </a:p>
          <a:p>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Amino acid classification due to R-group polarity</a:t>
            </a:r>
            <a:endParaRPr lang="en-US" dirty="0"/>
          </a:p>
        </p:txBody>
      </p:sp>
      <p:sp>
        <p:nvSpPr>
          <p:cNvPr id="3" name="Content Placeholder 2"/>
          <p:cNvSpPr>
            <a:spLocks noGrp="1"/>
          </p:cNvSpPr>
          <p:nvPr>
            <p:ph idx="1"/>
          </p:nvPr>
        </p:nvSpPr>
        <p:spPr/>
        <p:txBody>
          <a:bodyPr>
            <a:noAutofit/>
          </a:bodyPr>
          <a:lstStyle/>
          <a:p>
            <a:r>
              <a:rPr lang="en-US" sz="2800" dirty="0" smtClean="0"/>
              <a:t>Amino acids with non-polar R group:</a:t>
            </a:r>
          </a:p>
          <a:p>
            <a:r>
              <a:rPr lang="en-US" sz="2800" dirty="0" smtClean="0"/>
              <a:t>8 amino acids have non-polar, hydrophobic R-groups</a:t>
            </a:r>
          </a:p>
          <a:p>
            <a:r>
              <a:rPr lang="en-US" sz="2800" dirty="0" smtClean="0"/>
              <a:t>Ala is the least hydrophobic because of its small methyl group.</a:t>
            </a:r>
          </a:p>
          <a:p>
            <a:r>
              <a:rPr lang="en-US" sz="2800" dirty="0" smtClean="0"/>
              <a:t>Val, </a:t>
            </a:r>
            <a:r>
              <a:rPr lang="en-US" sz="2800" dirty="0" err="1" smtClean="0"/>
              <a:t>leu</a:t>
            </a:r>
            <a:r>
              <a:rPr lang="en-US" sz="2800" dirty="0" smtClean="0"/>
              <a:t> and </a:t>
            </a:r>
            <a:r>
              <a:rPr lang="en-US" sz="2800" dirty="0" err="1" smtClean="0"/>
              <a:t>ile</a:t>
            </a:r>
            <a:r>
              <a:rPr lang="en-US" sz="2800" dirty="0" smtClean="0"/>
              <a:t> have hydrophobic branched aliphatic R groups which cluster in water.</a:t>
            </a:r>
          </a:p>
          <a:p>
            <a:r>
              <a:rPr lang="en-US" sz="2800" dirty="0" smtClean="0"/>
              <a:t>Proline and S containing side chains of met are also hydrophobic in nature.</a:t>
            </a:r>
          </a:p>
          <a:p>
            <a:r>
              <a:rPr lang="en-US" sz="2800" dirty="0" err="1" smtClean="0"/>
              <a:t>Phen</a:t>
            </a:r>
            <a:r>
              <a:rPr lang="en-US" sz="2800" dirty="0" smtClean="0"/>
              <a:t> and </a:t>
            </a:r>
            <a:r>
              <a:rPr lang="en-US" sz="2800" dirty="0" err="1" smtClean="0"/>
              <a:t>trp</a:t>
            </a:r>
            <a:r>
              <a:rPr lang="en-US" sz="2800" dirty="0" smtClean="0"/>
              <a:t> are the most hydrophobic because of their phenyl and </a:t>
            </a:r>
            <a:r>
              <a:rPr lang="en-US" sz="2800" dirty="0" err="1" smtClean="0"/>
              <a:t>indole</a:t>
            </a:r>
            <a:r>
              <a:rPr lang="en-US" sz="2800" dirty="0" smtClean="0"/>
              <a:t> rings.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1001</Words>
  <Application>Microsoft Office PowerPoint</Application>
  <PresentationFormat>On-screen Show (4:3)</PresentationFormat>
  <Paragraphs>109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Amino Acid &amp; Basic Classification</vt:lpstr>
      <vt:lpstr>INTRODUCTION:</vt:lpstr>
      <vt:lpstr>General structure</vt:lpstr>
      <vt:lpstr>Simple description</vt:lpstr>
      <vt:lpstr>Properties of Amino Acid:</vt:lpstr>
      <vt:lpstr>Classification of amino acids:</vt:lpstr>
      <vt:lpstr>Slide 7</vt:lpstr>
      <vt:lpstr>Classification of amino acid on the basis of R-group:</vt:lpstr>
      <vt:lpstr>Amino acid classification due to R-group polarity</vt:lpstr>
      <vt:lpstr>Amino acid with uncharged polar groups:</vt:lpstr>
      <vt:lpstr>Amino acids with positively charged polar R groups:</vt:lpstr>
      <vt:lpstr>Amino acids with negatively charged acidic R groups</vt:lpstr>
      <vt:lpstr>Slide 13</vt:lpstr>
      <vt:lpstr>Nutritional Classification </vt:lpstr>
      <vt:lpstr>List of names</vt:lpstr>
      <vt:lpstr>Properties of Amino Acids:</vt:lpstr>
      <vt:lpstr>Slide 17</vt:lpstr>
      <vt:lpstr>Primary Structure Of Proteins</vt:lpstr>
      <vt:lpstr>Slide 19</vt:lpstr>
      <vt:lpstr>Formation Of Peptide bond</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Amino Acid &amp; Basic Classification</dc:title>
  <dc:creator>lolx</dc:creator>
  <cp:lastModifiedBy>lolx</cp:lastModifiedBy>
  <cp:revision>23</cp:revision>
  <dcterms:created xsi:type="dcterms:W3CDTF">2012-11-11T05:49:15Z</dcterms:created>
  <dcterms:modified xsi:type="dcterms:W3CDTF">2012-11-13T06:39:01Z</dcterms:modified>
</cp:coreProperties>
</file>