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6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7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6041A-BA7D-4F8F-8E8C-40B1B3C5DF87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5B7534-D60E-4BB0-9856-A3147727B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Chloroplast thylakoid membranes contain chlorophyll pigments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A274D-B4A6-436F-90EC-E43B994A88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A8DD3ECF-7390-4B1D-8449-FBC8DBE8700A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106D28-CF24-4D45-8378-48A8AF67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B376-F8D3-4601-ADC9-CBFC00EC95DA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3F3A-2302-42AC-A2DA-F505D447D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53A9-F271-4933-9743-E7808C9E0F6B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B5D4-5B8C-4F74-BC39-CDC18E402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252A-C6F4-4224-BF55-CCAF28732AB9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FB99-3475-4F46-8AD3-83C18D8B2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E0AE-E53C-4684-9976-E07B6178568E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3FB4-9C70-40E9-B270-5D397EBF2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9A32-C10D-493B-9053-B1DC4E6354CC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8A14-2A82-4FCD-9429-CD19830E9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6F10-6F58-4EBC-8ABD-63721740A58E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0E02-E500-4DF2-B0E9-2790AD5E1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BCB8-8180-4798-B063-FEA2B06DAD36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723F-D86C-42E1-ABC7-6DE30B78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F4C4-0D65-4090-BF6B-1E4B7485E017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131B-80D3-407E-8C8A-86C001DA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607F-44CB-4A43-B108-45DD44F8CB67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3DC0-667E-4430-B7E2-32E539E67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B5EA-B756-45CD-87E1-CB6FF9794F03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246C-A779-4AB0-B1F7-6B5E1D1CB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0DA08874-A173-4875-A5F1-E7A7AFDA829D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126C4AFF-ABA6-4481-B510-37ADE3D7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imgres?imgurl=http://www.peoriaendocrine.com/images/diabetes_lecture/glucose.GIF&amp;imgrefurl=http://www.peoriaendocrine.com/diabetes_lecture.htm&amp;usg=__vLj9temTn6bMGdRMHkTscFJyync=&amp;h=422&amp;w=625&amp;sz=12&amp;hl=en&amp;start=17&amp;zoom=1&amp;um=1&amp;itbs=1&amp;tbnid=Qe1RumZ7LKxbgM:&amp;tbnh=92&amp;tbnw=136&amp;prev=/images?q=glucose&amp;um=1&amp;hl=en&amp;safe=active&amp;tbs=isch:1&amp;ei=kUZRTczxDMrAtgfbhMH6C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Bill%20Nye%20Plant%20Pigments.wmv" TargetMode="External"/><Relationship Id="rId2" Type="http://schemas.openxmlformats.org/officeDocument/2006/relationships/hyperlink" Target="The%20Light%20Reactions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wboy%20Respiration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Photosynthesis and Respiration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smtClean="0"/>
              <a:t>…an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248400" y="6019800"/>
            <a:ext cx="2438400" cy="381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600" b="1" smtClean="0"/>
              <a:t>Figure 9.5 (Sect 9.2)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 l="46001" t="41907" r="22000" b="10001"/>
          <a:stretch>
            <a:fillRect/>
          </a:stretch>
        </p:blipFill>
        <p:spPr bwMode="auto">
          <a:xfrm>
            <a:off x="2286000" y="0"/>
            <a:ext cx="26368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 l="47000" t="25632" r="12000" b="12666"/>
          <a:stretch>
            <a:fillRect/>
          </a:stretch>
        </p:blipFill>
        <p:spPr bwMode="auto">
          <a:xfrm>
            <a:off x="2438400" y="2895600"/>
            <a:ext cx="35115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743200" cy="1524000"/>
          </a:xfrm>
        </p:spPr>
        <p:txBody>
          <a:bodyPr/>
          <a:lstStyle/>
          <a:p>
            <a:r>
              <a:rPr lang="en-US" sz="3200" smtClean="0"/>
              <a:t>Light-Dependent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Photosynthesis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How? cont’d</a:t>
            </a:r>
          </a:p>
          <a:p>
            <a:pPr lvl="1"/>
            <a:r>
              <a:rPr lang="en-US" smtClean="0"/>
              <a:t>Light-independent reactions:</a:t>
            </a:r>
          </a:p>
          <a:p>
            <a:pPr lvl="2"/>
            <a:r>
              <a:rPr lang="en-US" smtClean="0"/>
              <a:t>Calvin Cycle in stroma of chloroplast</a:t>
            </a:r>
          </a:p>
          <a:p>
            <a:pPr lvl="3"/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in &amp; 6-carbon sugars (glucose) out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5605" name="Picture 5" descr="ANd9GcS_8T7WjjwWOcs2zOBW7OsJ2tJa3SaRohCRaMnbG8tR1KCZKpml-IljYN4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2933700" cy="19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 txBox="1">
            <a:spLocks/>
          </p:cNvSpPr>
          <p:nvPr/>
        </p:nvSpPr>
        <p:spPr bwMode="auto">
          <a:xfrm>
            <a:off x="1042988" y="1027113"/>
            <a:ext cx="70246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800">
                <a:solidFill>
                  <a:schemeClr val="accent2"/>
                </a:solidFill>
                <a:latin typeface="Century Gothic" pitchFamily="34" charset="0"/>
              </a:rPr>
              <a:t>And now…</a:t>
            </a:r>
            <a:r>
              <a:rPr lang="en-US" sz="480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en-US" sz="480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en-US" sz="7200">
                <a:solidFill>
                  <a:schemeClr val="accent1"/>
                </a:solidFill>
                <a:latin typeface="Century Gothic" pitchFamily="34" charset="0"/>
              </a:rPr>
              <a:t>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Respiration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Who?</a:t>
            </a:r>
          </a:p>
          <a:p>
            <a:pPr lvl="1"/>
            <a:r>
              <a:rPr lang="en-US" smtClean="0"/>
              <a:t>The major players are:</a:t>
            </a:r>
          </a:p>
          <a:p>
            <a:pPr lvl="2"/>
            <a:r>
              <a:rPr lang="en-US" smtClean="0"/>
              <a:t>Carbon dioxide, water, glucose, oxygen, and ATP</a:t>
            </a:r>
          </a:p>
          <a:p>
            <a:pPr lvl="2"/>
            <a:r>
              <a:rPr lang="en-US" smtClean="0"/>
              <a:t>Does this look familiar?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Respiration Equation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C</a:t>
            </a:r>
            <a:r>
              <a:rPr lang="en-US" sz="2800" b="1" baseline="-25000" dirty="0" smtClean="0"/>
              <a:t>6</a:t>
            </a:r>
            <a:r>
              <a:rPr lang="en-US" sz="2800" b="1" dirty="0" smtClean="0"/>
              <a:t>H</a:t>
            </a:r>
            <a:r>
              <a:rPr lang="en-US" sz="2800" b="1" baseline="-25000" dirty="0" smtClean="0"/>
              <a:t>12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6</a:t>
            </a:r>
            <a:r>
              <a:rPr lang="en-US" sz="2800" b="1" dirty="0" smtClean="0"/>
              <a:t> + 6O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             6CO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</a:t>
            </a:r>
            <a:r>
              <a:rPr lang="en-US" sz="2800" b="1" dirty="0" smtClean="0"/>
              <a:t>6H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					+ Energy</a:t>
            </a:r>
            <a:r>
              <a:rPr lang="en-US" sz="2800" dirty="0" smtClean="0"/>
              <a:t>  </a:t>
            </a:r>
            <a:r>
              <a:rPr lang="en-US" dirty="0" smtClean="0"/>
              <a:t>        </a:t>
            </a:r>
            <a:endParaRPr lang="en-US" dirty="0" smtClean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191000" y="25908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Respiration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62000" y="2324100"/>
            <a:ext cx="7620000" cy="3924300"/>
          </a:xfrm>
        </p:spPr>
        <p:txBody>
          <a:bodyPr/>
          <a:lstStyle/>
          <a:p>
            <a:r>
              <a:rPr lang="en-US" smtClean="0"/>
              <a:t>What?</a:t>
            </a:r>
          </a:p>
          <a:p>
            <a:pPr lvl="1"/>
            <a:r>
              <a:rPr lang="en-US" smtClean="0"/>
              <a:t>Cellular respiration = the break down of food molecules to produce ATP</a:t>
            </a:r>
          </a:p>
          <a:p>
            <a:pPr lvl="1"/>
            <a:r>
              <a:rPr lang="en-US" smtClean="0"/>
              <a:t>3 stages: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Glycolysis = breaks down glucose to pyruvic acid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Citric acid cycle (aka Krebs cycle) = similar to the Calvin cycle; produces CO</a:t>
            </a:r>
            <a:r>
              <a:rPr lang="en-US" baseline="-25000" smtClean="0"/>
              <a:t>2</a:t>
            </a:r>
            <a:r>
              <a:rPr lang="en-US" smtClean="0"/>
              <a:t> and ATP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Electron transport chain = energy released in steps to produce ATP and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Respiration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When?</a:t>
            </a:r>
          </a:p>
          <a:p>
            <a:pPr lvl="1"/>
            <a:r>
              <a:rPr lang="en-US" smtClean="0"/>
              <a:t>Glycolysis = </a:t>
            </a:r>
            <a:r>
              <a:rPr lang="en-US" b="1" smtClean="0"/>
              <a:t>an</a:t>
            </a:r>
            <a:r>
              <a:rPr lang="en-US" i="1" smtClean="0"/>
              <a:t>aero</a:t>
            </a:r>
            <a:r>
              <a:rPr lang="en-US" smtClean="0"/>
              <a:t>bic (anytime)</a:t>
            </a:r>
          </a:p>
          <a:p>
            <a:pPr lvl="1"/>
            <a:r>
              <a:rPr lang="en-US" smtClean="0"/>
              <a:t>Citric acid cycle and electron transport chain = </a:t>
            </a:r>
            <a:r>
              <a:rPr lang="en-US" i="1" smtClean="0"/>
              <a:t>aero</a:t>
            </a:r>
            <a:r>
              <a:rPr lang="en-US" smtClean="0"/>
              <a:t>bic (needs __________)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257800" y="35194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Respiration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Where?</a:t>
            </a:r>
          </a:p>
          <a:p>
            <a:pPr lvl="1"/>
            <a:r>
              <a:rPr lang="en-US" smtClean="0"/>
              <a:t>In all living cells!</a:t>
            </a:r>
          </a:p>
          <a:p>
            <a:pPr lvl="1"/>
            <a:r>
              <a:rPr lang="en-US" smtClean="0"/>
              <a:t>Glycolysis: in cytoplasm</a:t>
            </a:r>
          </a:p>
          <a:p>
            <a:pPr lvl="1"/>
            <a:r>
              <a:rPr lang="en-US" smtClean="0"/>
              <a:t>Citric acid cycle: in mitochondria</a:t>
            </a:r>
          </a:p>
          <a:p>
            <a:pPr lvl="1"/>
            <a:r>
              <a:rPr lang="en-US" smtClean="0"/>
              <a:t>Electron transport chain: in inner membrane of mitochondria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Where are these places?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quick tour of the cell…</a:t>
            </a:r>
          </a:p>
        </p:txBody>
      </p:sp>
      <p:pic>
        <p:nvPicPr>
          <p:cNvPr id="31746" name="Picture 2" descr="http://t2.gstatic.com/images?q=tbn:ANd9GcSNOhDn9rWFHHG9GNQWPcQ2TWui6g8WjERWdNJqvX_GcxfC4HPo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4773613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0" y="2667000"/>
            <a:ext cx="1295400" cy="685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5181600"/>
            <a:ext cx="1028700" cy="685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6831013" y="5410200"/>
            <a:ext cx="1779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latin typeface="Century Gothic" pitchFamily="34" charset="0"/>
              </a:rPr>
              <a:t>Let’s zoom in a little further…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Mitochondria</a:t>
            </a:r>
          </a:p>
        </p:txBody>
      </p:sp>
      <p:pic>
        <p:nvPicPr>
          <p:cNvPr id="32770" name="Picture 2" descr="http://t0.gstatic.com/images?q=tbn:ANd9GcQPWpyy1Of9iHyq_OKFD88RoPpT5PqtnV_waQFOJt09whWvW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34274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5562600" y="2498725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Does this structure remind you of anything we talked about earlier?</a:t>
            </a:r>
          </a:p>
        </p:txBody>
      </p:sp>
      <p:pic>
        <p:nvPicPr>
          <p:cNvPr id="32772" name="Picture 4" descr="http://t0.gstatic.com/images?q=tbn:ANd9GcRL9QsjFC6xYs8HX19p1R436LkzTsVNeWSIb_Haw3QQizdAZtt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432435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705475" y="6134100"/>
            <a:ext cx="252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The Chloroplast!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609600" y="2498725"/>
            <a:ext cx="1143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Gothic" pitchFamily="34" charset="0"/>
              </a:rPr>
              <a:t>aka the </a:t>
            </a:r>
            <a:r>
              <a:rPr lang="en-US" sz="2000" b="1">
                <a:latin typeface="Century Gothic" pitchFamily="34" charset="0"/>
              </a:rPr>
              <a:t>“Power house”</a:t>
            </a:r>
            <a:r>
              <a:rPr lang="en-US" sz="2000">
                <a:latin typeface="Century Gothic" pitchFamily="34" charset="0"/>
              </a:rPr>
              <a:t> of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2935287"/>
          </a:xfrm>
        </p:spPr>
        <p:txBody>
          <a:bodyPr/>
          <a:lstStyle/>
          <a:p>
            <a:pPr algn="ctr"/>
            <a:r>
              <a:rPr lang="en-US" sz="4800" smtClean="0">
                <a:solidFill>
                  <a:schemeClr val="accent2"/>
                </a:solidFill>
              </a:rPr>
              <a:t>Let’s start with…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7200" smtClean="0"/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Respiration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Why?</a:t>
            </a:r>
          </a:p>
          <a:p>
            <a:pPr lvl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step in releasing energy for the organism</a:t>
            </a:r>
          </a:p>
          <a:p>
            <a:pPr lvl="1"/>
            <a:r>
              <a:rPr lang="en-US" smtClean="0"/>
              <a:t>Remember the requirements of life!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Respiration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How?</a:t>
            </a:r>
          </a:p>
          <a:p>
            <a:pPr lvl="1"/>
            <a:r>
              <a:rPr lang="en-US" smtClean="0"/>
              <a:t>3 stages: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Glycolysis = breaks down glucose to pyruvic acid</a:t>
            </a:r>
          </a:p>
          <a:p>
            <a:pPr marL="895350" lvl="3" indent="0">
              <a:buFont typeface="Wingdings 2" pitchFamily="18" charset="2"/>
              <a:buNone/>
            </a:pPr>
            <a:r>
              <a:rPr lang="en-US" smtClean="0"/>
              <a:t>		*Fermentation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Citric acid cycle (aka Krebs cycle) = similar to the Calvin cycle; produces CO</a:t>
            </a:r>
            <a:r>
              <a:rPr lang="en-US" baseline="-25000" smtClean="0"/>
              <a:t>2</a:t>
            </a:r>
            <a:r>
              <a:rPr lang="en-US" smtClean="0"/>
              <a:t> and ATP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Electron transport chain = energy released in steps to produce ATP and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transport chain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FYI…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 l="8000" t="25999" r="12000" b="28667"/>
          <a:stretch>
            <a:fillRect/>
          </a:stretch>
        </p:blipFill>
        <p:spPr bwMode="auto">
          <a:xfrm>
            <a:off x="1295400" y="3048000"/>
            <a:ext cx="6324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324600" y="594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9.11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162800" cy="40005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How? Cont’d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dirty="0" smtClean="0"/>
              <a:t>Fermentation = </a:t>
            </a:r>
            <a:r>
              <a:rPr lang="en-US" dirty="0" smtClean="0"/>
              <a:t>occurs, for example, during </a:t>
            </a:r>
            <a:r>
              <a:rPr lang="en-US" dirty="0" smtClean="0"/>
              <a:t>heavy </a:t>
            </a:r>
            <a:r>
              <a:rPr lang="en-US" dirty="0" smtClean="0"/>
              <a:t>exercise when cells </a:t>
            </a:r>
            <a:r>
              <a:rPr lang="en-US" dirty="0" smtClean="0"/>
              <a:t>are </a:t>
            </a:r>
            <a:r>
              <a:rPr lang="en-US" b="1" dirty="0" smtClean="0"/>
              <a:t>lacking oxygen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Oxygen is the final electron acceptor in the electron transport chain. Without it, energy (ATP) cannot be produced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Definition: </a:t>
            </a:r>
            <a:r>
              <a:rPr lang="en-US" b="1" dirty="0" smtClean="0"/>
              <a:t>Anaerobic </a:t>
            </a:r>
            <a:r>
              <a:rPr lang="en-US" b="1" dirty="0" smtClean="0"/>
              <a:t>means of creating ATP</a:t>
            </a:r>
          </a:p>
          <a:p>
            <a:pPr marL="896112" lvl="3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(supplies energy when oxygen is scarce)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2 types:</a:t>
            </a:r>
          </a:p>
          <a:p>
            <a:pPr marL="1239012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Lactic acid</a:t>
            </a:r>
          </a:p>
          <a:p>
            <a:pPr marL="1239012" lvl="3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Alcoholic</a:t>
            </a:r>
          </a:p>
          <a:p>
            <a:pPr lvl="2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Lactic acid fermentation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036638" y="2133600"/>
            <a:ext cx="6777037" cy="495300"/>
          </a:xfrm>
        </p:spPr>
        <p:txBody>
          <a:bodyPr/>
          <a:lstStyle/>
          <a:p>
            <a:r>
              <a:rPr lang="en-US" smtClean="0"/>
              <a:t>Forms lactic acid in muscles</a:t>
            </a:r>
          </a:p>
        </p:txBody>
      </p:sp>
      <p:sp>
        <p:nvSpPr>
          <p:cNvPr id="36867" name="Title 1"/>
          <p:cNvSpPr txBox="1">
            <a:spLocks/>
          </p:cNvSpPr>
          <p:nvPr/>
        </p:nvSpPr>
        <p:spPr bwMode="auto">
          <a:xfrm>
            <a:off x="1050925" y="2895600"/>
            <a:ext cx="7024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000">
                <a:solidFill>
                  <a:schemeClr val="accent1"/>
                </a:solidFill>
                <a:latin typeface="Century Gothic" pitchFamily="34" charset="0"/>
              </a:rPr>
              <a:t>Alcoholic fermentation</a:t>
            </a: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1050925" y="4019550"/>
            <a:ext cx="6778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Used by yeast cells and bacteria to produce CO</a:t>
            </a:r>
            <a:r>
              <a:rPr lang="en-US" sz="2400" baseline="-2500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en-US" sz="2400">
                <a:solidFill>
                  <a:schemeClr val="tx2"/>
                </a:solidFill>
                <a:latin typeface="Century Gothic" pitchFamily="34" charset="0"/>
              </a:rPr>
              <a:t> and alcohol (i.e. bread)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Let’s make some comparisons: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605588" y="6019800"/>
            <a:ext cx="2614612" cy="800100"/>
          </a:xfrm>
        </p:spPr>
        <p:txBody>
          <a:bodyPr/>
          <a:lstStyle/>
          <a:p>
            <a:r>
              <a:rPr lang="en-US" smtClean="0"/>
              <a:t>Figure 9.12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l="16000" t="27333" r="31000" b="14000"/>
          <a:stretch>
            <a:fillRect/>
          </a:stretch>
        </p:blipFill>
        <p:spPr bwMode="auto">
          <a:xfrm>
            <a:off x="2209800" y="1766888"/>
            <a:ext cx="457200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688" cy="1143000"/>
          </a:xfrm>
        </p:spPr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2005013" cy="571500"/>
          </a:xfrm>
        </p:spPr>
        <p:txBody>
          <a:bodyPr/>
          <a:lstStyle/>
          <a:p>
            <a:r>
              <a:rPr lang="en-US" smtClean="0"/>
              <a:t>Table 9.1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 l="17000" t="35333" r="17000" b="17999"/>
          <a:stretch>
            <a:fillRect/>
          </a:stretch>
        </p:blipFill>
        <p:spPr bwMode="auto">
          <a:xfrm>
            <a:off x="533400" y="2076450"/>
            <a:ext cx="8153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time!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The Light Reactions</a:t>
            </a:r>
            <a:endParaRPr lang="en-US" smtClean="0"/>
          </a:p>
          <a:p>
            <a:r>
              <a:rPr lang="en-US" smtClean="0">
                <a:hlinkClick r:id="rId3" action="ppaction://hlinkfile"/>
              </a:rPr>
              <a:t>Bill Nye Plant Pigments</a:t>
            </a:r>
            <a:endParaRPr lang="en-US" smtClean="0"/>
          </a:p>
          <a:p>
            <a:r>
              <a:rPr lang="en-US" smtClean="0">
                <a:hlinkClick r:id="rId4" action="ppaction://hlinkfile"/>
              </a:rPr>
              <a:t>Cowboy Respiration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Photosynthesis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Who?</a:t>
            </a:r>
          </a:p>
          <a:p>
            <a:pPr lvl="1"/>
            <a:r>
              <a:rPr lang="en-US" smtClean="0"/>
              <a:t>The major players are:</a:t>
            </a:r>
          </a:p>
          <a:p>
            <a:pPr lvl="2"/>
            <a:r>
              <a:rPr lang="en-US" smtClean="0"/>
              <a:t>Carbon dioxide, water, glucose, oxygen, sunlight, and ATP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Photosynthesis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What?</a:t>
            </a:r>
          </a:p>
          <a:p>
            <a:pPr lvl="1"/>
            <a:r>
              <a:rPr lang="en-US" b="1" smtClean="0"/>
              <a:t>Photo</a:t>
            </a:r>
            <a:r>
              <a:rPr lang="en-US" i="1" smtClean="0"/>
              <a:t>synthesis =</a:t>
            </a:r>
            <a:r>
              <a:rPr lang="en-US" smtClean="0"/>
              <a:t> you tell me!</a:t>
            </a:r>
          </a:p>
          <a:p>
            <a:pPr lvl="1"/>
            <a:r>
              <a:rPr lang="en-US" smtClean="0"/>
              <a:t>2 types of reactions:</a:t>
            </a:r>
          </a:p>
          <a:p>
            <a:pPr lvl="2"/>
            <a:r>
              <a:rPr lang="en-US" smtClean="0"/>
              <a:t>Light-dependent = converting sunlight energy to chemical energy (ATP)</a:t>
            </a:r>
          </a:p>
          <a:p>
            <a:pPr lvl="2"/>
            <a:r>
              <a:rPr lang="en-US" smtClean="0"/>
              <a:t>Light-independent = uses chemical energy to produce simple sugars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equation…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762000" y="2324100"/>
            <a:ext cx="7620000" cy="3508375"/>
          </a:xfrm>
        </p:spPr>
        <p:txBody>
          <a:bodyPr/>
          <a:lstStyle/>
          <a:p>
            <a:r>
              <a:rPr lang="en-US" sz="3200" smtClean="0"/>
              <a:t>6 CO</a:t>
            </a:r>
            <a:r>
              <a:rPr lang="en-US" sz="3200" baseline="-25000" smtClean="0"/>
              <a:t>2</a:t>
            </a:r>
            <a:r>
              <a:rPr lang="en-US" sz="3200" smtClean="0"/>
              <a:t> + 6 H</a:t>
            </a:r>
            <a:r>
              <a:rPr lang="en-US" sz="3200" baseline="-25000" smtClean="0"/>
              <a:t>2</a:t>
            </a:r>
            <a:r>
              <a:rPr lang="en-US" sz="3200" smtClean="0"/>
              <a:t>O         C</a:t>
            </a:r>
            <a:r>
              <a:rPr lang="en-US" sz="3200" baseline="-25000" smtClean="0"/>
              <a:t>6</a:t>
            </a:r>
            <a:r>
              <a:rPr lang="en-US" sz="3200" smtClean="0"/>
              <a:t>H</a:t>
            </a:r>
            <a:r>
              <a:rPr lang="en-US" sz="3200" baseline="-25000" smtClean="0"/>
              <a:t>12</a:t>
            </a:r>
            <a:r>
              <a:rPr lang="en-US" sz="3200" smtClean="0"/>
              <a:t>O</a:t>
            </a:r>
            <a:r>
              <a:rPr lang="en-US" sz="3200" baseline="-25000" smtClean="0"/>
              <a:t>6</a:t>
            </a:r>
            <a:r>
              <a:rPr lang="en-US" sz="3200" smtClean="0"/>
              <a:t> + 6 O</a:t>
            </a:r>
            <a:r>
              <a:rPr lang="en-US" sz="3200" baseline="-25000" smtClean="0"/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8600" y="2590800"/>
            <a:ext cx="8382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14800" y="2133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Photosynthesis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When?</a:t>
            </a:r>
          </a:p>
          <a:p>
            <a:pPr lvl="1"/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895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47800" y="4876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Light-dependent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09925"/>
            <a:ext cx="19383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083175" y="48879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Light-independent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Photosynthesis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Where?</a:t>
            </a:r>
          </a:p>
          <a:p>
            <a:pPr lvl="1"/>
            <a:r>
              <a:rPr lang="en-US" smtClean="0"/>
              <a:t>Plant cells!</a:t>
            </a:r>
          </a:p>
          <a:p>
            <a:pPr lvl="1"/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8525" y="2514600"/>
            <a:ext cx="482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09600" y="5745163"/>
            <a:ext cx="800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Key words: </a:t>
            </a:r>
            <a:r>
              <a:rPr lang="en-US" b="1">
                <a:latin typeface="Century Gothic" pitchFamily="34" charset="0"/>
              </a:rPr>
              <a:t>chloro</a:t>
            </a:r>
            <a:r>
              <a:rPr lang="en-US">
                <a:latin typeface="Century Gothic" pitchFamily="34" charset="0"/>
              </a:rPr>
              <a:t>plast, </a:t>
            </a:r>
            <a:r>
              <a:rPr lang="en-US" b="1">
                <a:latin typeface="Century Gothic" pitchFamily="34" charset="0"/>
              </a:rPr>
              <a:t>chloro</a:t>
            </a:r>
            <a:r>
              <a:rPr lang="en-US">
                <a:latin typeface="Century Gothic" pitchFamily="34" charset="0"/>
              </a:rPr>
              <a:t>phyll (pigment), thylakoid membrane, photosystems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Photosynthesis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Why?</a:t>
            </a:r>
          </a:p>
          <a:p>
            <a:pPr lvl="1"/>
            <a:r>
              <a:rPr lang="en-US" smtClean="0"/>
              <a:t>Let’s review the 5 requirements for living things: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Orderly structure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Reproduce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Adapt to their environment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*Grow and develop*</a:t>
            </a:r>
          </a:p>
          <a:p>
            <a:pPr marL="1143000" lvl="2" indent="-457200">
              <a:buFont typeface="Century Gothic" pitchFamily="34" charset="0"/>
              <a:buAutoNum type="arabicPeriod"/>
            </a:pPr>
            <a:r>
              <a:rPr lang="en-US" smtClean="0"/>
              <a:t>*Require energy*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5 W’s of Photosynthesis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858000" cy="4076700"/>
          </a:xfrm>
        </p:spPr>
        <p:txBody>
          <a:bodyPr/>
          <a:lstStyle/>
          <a:p>
            <a:r>
              <a:rPr lang="en-US" smtClean="0"/>
              <a:t>How?</a:t>
            </a:r>
          </a:p>
          <a:p>
            <a:pPr lvl="1"/>
            <a:r>
              <a:rPr lang="en-US" smtClean="0"/>
              <a:t>Light-dependent reactions:</a:t>
            </a:r>
          </a:p>
          <a:p>
            <a:pPr lvl="2"/>
            <a:r>
              <a:rPr lang="en-US" smtClean="0"/>
              <a:t>Light = energy</a:t>
            </a:r>
          </a:p>
          <a:p>
            <a:pPr lvl="2"/>
            <a:r>
              <a:rPr lang="en-US" smtClean="0"/>
              <a:t>Excites electrons in chlorophyll</a:t>
            </a:r>
          </a:p>
          <a:p>
            <a:pPr lvl="2"/>
            <a:r>
              <a:rPr lang="en-US" smtClean="0"/>
              <a:t>Move down electron transport chain (proteins) in thylakoid membrane</a:t>
            </a:r>
          </a:p>
          <a:p>
            <a:pPr lvl="2"/>
            <a:r>
              <a:rPr lang="en-US" smtClean="0"/>
              <a:t>Each stair step down chain releases energy to:</a:t>
            </a:r>
          </a:p>
          <a:p>
            <a:pPr lvl="3"/>
            <a:r>
              <a:rPr lang="en-US" smtClean="0"/>
              <a:t>Break H</a:t>
            </a:r>
            <a:r>
              <a:rPr lang="en-US" baseline="-25000" smtClean="0"/>
              <a:t>2</a:t>
            </a:r>
            <a:r>
              <a:rPr lang="en-US" smtClean="0"/>
              <a:t>O to release oxygen and new electrons,</a:t>
            </a:r>
          </a:p>
          <a:p>
            <a:pPr lvl="3"/>
            <a:r>
              <a:rPr lang="en-US" smtClean="0"/>
              <a:t>Pump H</a:t>
            </a:r>
            <a:r>
              <a:rPr lang="en-US" baseline="30000" smtClean="0"/>
              <a:t>+</a:t>
            </a:r>
            <a:r>
              <a:rPr lang="en-US" smtClean="0"/>
              <a:t> in to create NADPH, and</a:t>
            </a:r>
          </a:p>
          <a:p>
            <a:pPr lvl="3"/>
            <a:r>
              <a:rPr lang="en-US" smtClean="0"/>
              <a:t>Bind P to ADP, forming ATP</a:t>
            </a:r>
          </a:p>
          <a:p>
            <a:pPr lvl="2"/>
            <a:endParaRPr lang="en-US" smtClean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28638" y="48117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Photolysis </a:t>
            </a:r>
            <a:r>
              <a:rPr lang="en-US">
                <a:latin typeface="Century Gothic" pitchFamily="34" charset="0"/>
                <a:sym typeface="Symbol" pitchFamily="18" charset="2"/>
              </a:rPr>
              <a:t></a:t>
            </a: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431</TotalTime>
  <Words>621</Words>
  <Application>Microsoft Office PowerPoint</Application>
  <PresentationFormat>On-screen Show (4:3)</PresentationFormat>
  <Paragraphs>122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Photosynthesis and Respiration</vt:lpstr>
      <vt:lpstr>Let’s start with… Photosynthesis</vt:lpstr>
      <vt:lpstr>The 5 W’s of Photosynthesis</vt:lpstr>
      <vt:lpstr>The 5 W’s of Photosynthesis</vt:lpstr>
      <vt:lpstr>The big equation…</vt:lpstr>
      <vt:lpstr>The 5 W’s of Photosynthesis</vt:lpstr>
      <vt:lpstr>The 5 W’s of Photosynthesis</vt:lpstr>
      <vt:lpstr>The 5 W’s of Photosynthesis</vt:lpstr>
      <vt:lpstr>The 5 W’s of Photosynthesis</vt:lpstr>
      <vt:lpstr>Light-Dependent Reactions</vt:lpstr>
      <vt:lpstr>The 5 W’s of Photosynthesis</vt:lpstr>
      <vt:lpstr>PowerPoint Presentation</vt:lpstr>
      <vt:lpstr>The 5 W’s of Respiration</vt:lpstr>
      <vt:lpstr>The Respiration Equation</vt:lpstr>
      <vt:lpstr>The 5 W’s of Respiration</vt:lpstr>
      <vt:lpstr>The 5 W’s of Respiration</vt:lpstr>
      <vt:lpstr>The 5 W’s of Respiration</vt:lpstr>
      <vt:lpstr>A quick tour of the cell…</vt:lpstr>
      <vt:lpstr>The Mitochondria</vt:lpstr>
      <vt:lpstr>The 5 W’s of Respiration</vt:lpstr>
      <vt:lpstr>The 5 W’s of Respiration</vt:lpstr>
      <vt:lpstr>Electron transport chain</vt:lpstr>
      <vt:lpstr>The 5 W’s of Respiration</vt:lpstr>
      <vt:lpstr>Lactic acid fermentation</vt:lpstr>
      <vt:lpstr>Let’s make some comparisons:</vt:lpstr>
      <vt:lpstr>Review</vt:lpstr>
      <vt:lpstr>Video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and Respiration</dc:title>
  <dc:creator>wfum90p2010</dc:creator>
  <cp:lastModifiedBy>wfut4002009</cp:lastModifiedBy>
  <cp:revision>23</cp:revision>
  <dcterms:created xsi:type="dcterms:W3CDTF">2011-02-08T01:03:34Z</dcterms:created>
  <dcterms:modified xsi:type="dcterms:W3CDTF">2011-02-09T04:00:14Z</dcterms:modified>
</cp:coreProperties>
</file>