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5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5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4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9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3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9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E07A-9146-4028-BE23-CB6F2CD05D6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95A5-4859-4B0B-B8E9-B1BA8352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C483 Spring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9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High energy electron travels down chain of redox reagents within a Photosystem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63471"/>
            <a:ext cx="2971800" cy="308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76600" cy="469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77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Z-Scheme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759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654590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Actually P680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1816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Excited e- travels down chain, gets excited again, travels down chain to NADPH</a:t>
            </a:r>
          </a:p>
          <a:p>
            <a:endParaRPr lang="en-US" dirty="0"/>
          </a:p>
          <a:p>
            <a:r>
              <a:rPr lang="en-US" dirty="0" smtClean="0"/>
              <a:t>2. E</a:t>
            </a:r>
            <a:r>
              <a:rPr lang="en-US" baseline="30000" dirty="0" smtClean="0"/>
              <a:t>-</a:t>
            </a:r>
            <a:r>
              <a:rPr lang="en-US" dirty="0" smtClean="0"/>
              <a:t> from water fills in empty electron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Reaction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759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0" y="4724400"/>
            <a:ext cx="609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239000" y="4114800"/>
            <a:ext cx="609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5921189"/>
            <a:ext cx="612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+ 4 NADP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+ 8 photons </a:t>
            </a:r>
            <a:r>
              <a:rPr lang="en-US" sz="2400" b="1" dirty="0" smtClean="0">
                <a:sym typeface="Wingdings" pitchFamily="2" charset="2"/>
              </a:rPr>
              <a:t> O</a:t>
            </a:r>
            <a:r>
              <a:rPr lang="en-US" sz="2400" b="1" baseline="-25000" dirty="0" smtClean="0">
                <a:sym typeface="Wingdings" pitchFamily="2" charset="2"/>
              </a:rPr>
              <a:t>2</a:t>
            </a:r>
            <a:r>
              <a:rPr lang="en-US" sz="2400" b="1" dirty="0" smtClean="0">
                <a:sym typeface="Wingdings" pitchFamily="2" charset="2"/>
              </a:rPr>
              <a:t> + 4 NADPH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305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Photosystem II and 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934200" cy="337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724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Take home messages:  A well ordered, multicomponent system that traps light energy utilizing an electron transport chain to create reducing power and a proton gradient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697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every </a:t>
            </a:r>
            <a:r>
              <a:rPr lang="en-US" dirty="0" smtClean="0">
                <a:solidFill>
                  <a:srgbClr val="FF0000"/>
                </a:solidFill>
              </a:rPr>
              <a:t>ONE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</a:p>
          <a:p>
            <a:pPr lvl="1"/>
            <a:r>
              <a:rPr lang="en-US" dirty="0" smtClean="0"/>
              <a:t>4 e</a:t>
            </a:r>
            <a:r>
              <a:rPr lang="en-US" baseline="30000" dirty="0" smtClean="0"/>
              <a:t>-</a:t>
            </a:r>
            <a:r>
              <a:rPr lang="en-US" dirty="0" smtClean="0"/>
              <a:t> passed</a:t>
            </a:r>
          </a:p>
          <a:p>
            <a:pPr lvl="1"/>
            <a:r>
              <a:rPr lang="en-US" dirty="0" smtClean="0"/>
              <a:t>8 photons absorb</a:t>
            </a:r>
          </a:p>
          <a:p>
            <a:pPr lvl="1"/>
            <a:r>
              <a:rPr lang="en-US" dirty="0" smtClean="0"/>
              <a:t>12 H</a:t>
            </a:r>
            <a:r>
              <a:rPr lang="en-US" baseline="30000" dirty="0" smtClean="0"/>
              <a:t>+</a:t>
            </a:r>
            <a:r>
              <a:rPr lang="en-US" dirty="0" smtClean="0"/>
              <a:t> pumped</a:t>
            </a:r>
          </a:p>
          <a:p>
            <a:r>
              <a:rPr lang="en-US" dirty="0" smtClean="0"/>
              <a:t>In plants, 12 H</a:t>
            </a:r>
            <a:r>
              <a:rPr lang="en-US" baseline="30000" dirty="0" smtClean="0"/>
              <a:t>+</a:t>
            </a:r>
            <a:r>
              <a:rPr lang="en-US" dirty="0" smtClean="0"/>
              <a:t> required to turn ATP synthase</a:t>
            </a:r>
          </a:p>
          <a:p>
            <a:pPr lvl="1"/>
            <a:r>
              <a:rPr lang="en-US" dirty="0" smtClean="0"/>
              <a:t>3 ATP made</a:t>
            </a:r>
          </a:p>
          <a:p>
            <a:r>
              <a:rPr lang="en-US" dirty="0" smtClean="0"/>
              <a:t>Quantum yield is  3 ATP/8 photons or ATP/2.7 photon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800600" cy="23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724400" y="29718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32766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5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we give up NADPH production</a:t>
            </a:r>
            <a:r>
              <a:rPr lang="en-US" dirty="0" smtClean="0"/>
              <a:t>, electrons can be recycled through PSI</a:t>
            </a:r>
          </a:p>
          <a:p>
            <a:r>
              <a:rPr lang="en-US" dirty="0" smtClean="0"/>
              <a:t>4 photons used to pump 8 H+</a:t>
            </a:r>
          </a:p>
          <a:p>
            <a:r>
              <a:rPr lang="en-US" dirty="0" smtClean="0"/>
              <a:t>2 ATP/4 photons or ATP/2 photons</a:t>
            </a:r>
          </a:p>
          <a:p>
            <a:r>
              <a:rPr lang="en-US" dirty="0" smtClean="0"/>
              <a:t>More efficient ATP synthesis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267200" cy="269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87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2798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6499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What </a:t>
            </a:r>
            <a:r>
              <a:rPr lang="en-US" dirty="0"/>
              <a:t>structural feature is most responsible for chlorophyll's ability to absorb light?</a:t>
            </a:r>
          </a:p>
          <a:p>
            <a:r>
              <a:rPr lang="en-US" dirty="0"/>
              <a:t>A) The magnesium ion.</a:t>
            </a:r>
          </a:p>
          <a:p>
            <a:r>
              <a:rPr lang="en-US" dirty="0"/>
              <a:t>B) The conjugated double-bonds in the </a:t>
            </a:r>
            <a:r>
              <a:rPr lang="en-US" dirty="0" err="1"/>
              <a:t>tetrapyrrole</a:t>
            </a:r>
            <a:r>
              <a:rPr lang="en-US" dirty="0"/>
              <a:t> ring.</a:t>
            </a:r>
          </a:p>
          <a:p>
            <a:r>
              <a:rPr lang="en-US" dirty="0"/>
              <a:t>C) The </a:t>
            </a:r>
            <a:r>
              <a:rPr lang="en-US" dirty="0" err="1"/>
              <a:t>phytol</a:t>
            </a:r>
            <a:r>
              <a:rPr lang="en-US" dirty="0"/>
              <a:t> side chain.</a:t>
            </a:r>
          </a:p>
          <a:p>
            <a:r>
              <a:rPr lang="en-US" dirty="0"/>
              <a:t>D) An aromatic side chain attached to the </a:t>
            </a:r>
            <a:r>
              <a:rPr lang="en-US" dirty="0" err="1"/>
              <a:t>tetrapyrrole</a:t>
            </a:r>
            <a:r>
              <a:rPr lang="en-US" dirty="0"/>
              <a:t> ring.</a:t>
            </a:r>
          </a:p>
          <a:p>
            <a:endParaRPr lang="en-US" dirty="0" smtClean="0"/>
          </a:p>
          <a:p>
            <a:r>
              <a:rPr lang="en-US" dirty="0" smtClean="0"/>
              <a:t>2. Rank the reduction potential of these molecules from greatest to least:</a:t>
            </a:r>
          </a:p>
          <a:p>
            <a:pPr marL="342900" indent="-342900">
              <a:buAutoNum type="alphaUcParenR"/>
            </a:pPr>
            <a:r>
              <a:rPr lang="en-US" dirty="0" smtClean="0"/>
              <a:t>P680, P680</a:t>
            </a:r>
            <a:r>
              <a:rPr lang="en-US" baseline="30000" dirty="0" smtClean="0"/>
              <a:t>+</a:t>
            </a:r>
            <a:r>
              <a:rPr lang="en-US" dirty="0" smtClean="0"/>
              <a:t>, P680*</a:t>
            </a:r>
          </a:p>
          <a:p>
            <a:pPr marL="342900" indent="-342900">
              <a:buFontTx/>
              <a:buAutoNum type="alphaUcParenR"/>
            </a:pPr>
            <a:r>
              <a:rPr lang="en-US" dirty="0"/>
              <a:t>P680</a:t>
            </a:r>
            <a:r>
              <a:rPr lang="en-US" baseline="30000" dirty="0"/>
              <a:t>+</a:t>
            </a:r>
            <a:r>
              <a:rPr lang="en-US" dirty="0"/>
              <a:t>, </a:t>
            </a:r>
            <a:r>
              <a:rPr lang="en-US" dirty="0" smtClean="0"/>
              <a:t>P680</a:t>
            </a:r>
            <a:r>
              <a:rPr lang="en-US" dirty="0"/>
              <a:t>, </a:t>
            </a:r>
            <a:r>
              <a:rPr lang="en-US" dirty="0" smtClean="0"/>
              <a:t>P680</a:t>
            </a:r>
            <a:r>
              <a:rPr lang="en-US" dirty="0"/>
              <a:t>*</a:t>
            </a:r>
          </a:p>
          <a:p>
            <a:pPr marL="342900" indent="-342900">
              <a:buFontTx/>
              <a:buAutoNum type="alphaUcParenR"/>
            </a:pPr>
            <a:r>
              <a:rPr lang="en-US" dirty="0" smtClean="0"/>
              <a:t>P680*P680</a:t>
            </a:r>
            <a:r>
              <a:rPr lang="en-US" dirty="0"/>
              <a:t>, P680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pPr marL="342900" indent="-342900">
              <a:buFontTx/>
              <a:buAutoNum type="alphaUcParenR"/>
            </a:pPr>
            <a:r>
              <a:rPr lang="en-US" dirty="0"/>
              <a:t>P680</a:t>
            </a:r>
            <a:r>
              <a:rPr lang="en-US" baseline="30000" dirty="0"/>
              <a:t>+</a:t>
            </a:r>
            <a:r>
              <a:rPr lang="en-US" dirty="0"/>
              <a:t>, </a:t>
            </a:r>
            <a:r>
              <a:rPr lang="en-US" dirty="0" smtClean="0"/>
              <a:t>P680*, P680</a:t>
            </a:r>
          </a:p>
          <a:p>
            <a:pPr marL="342900" indent="-342900">
              <a:buFontTx/>
              <a:buAutoNum type="alphaUcParenR"/>
            </a:pPr>
            <a:endParaRPr lang="en-US" dirty="0"/>
          </a:p>
          <a:p>
            <a:r>
              <a:rPr lang="en-US" dirty="0" smtClean="0"/>
              <a:t>3. Which statement concerning cyclic photosynthesis is false?</a:t>
            </a:r>
          </a:p>
          <a:p>
            <a:pPr marL="342900" indent="-342900">
              <a:buAutoNum type="alphaUcParenR"/>
            </a:pPr>
            <a:r>
              <a:rPr lang="en-US" dirty="0" smtClean="0"/>
              <a:t>It can produce more ATP per molecule of O</a:t>
            </a:r>
            <a:r>
              <a:rPr lang="en-US" baseline="-25000" dirty="0" smtClean="0"/>
              <a:t>2</a:t>
            </a:r>
            <a:r>
              <a:rPr lang="en-US" dirty="0" smtClean="0"/>
              <a:t> produced.</a:t>
            </a:r>
          </a:p>
          <a:p>
            <a:pPr marL="342900" indent="-342900">
              <a:buAutoNum type="alphaUcParenR"/>
            </a:pPr>
            <a:r>
              <a:rPr lang="en-US" dirty="0" smtClean="0"/>
              <a:t>It can product more ATP per photon absorbed.</a:t>
            </a:r>
          </a:p>
          <a:p>
            <a:pPr marL="342900" indent="-342900">
              <a:buAutoNum type="alphaUcParenR"/>
            </a:pPr>
            <a:r>
              <a:rPr lang="en-US" dirty="0" smtClean="0"/>
              <a:t>It involves recycling of electrons through PSII.</a:t>
            </a:r>
          </a:p>
          <a:p>
            <a:pPr marL="342900" indent="-342900">
              <a:buAutoNum type="alphaUcParenR"/>
            </a:pPr>
            <a:r>
              <a:rPr lang="en-US" dirty="0" smtClean="0"/>
              <a:t>It comes at the expense of NADPH production.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3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3307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In the ultimate sense, the electrons that end up on NADPH come from</a:t>
            </a:r>
          </a:p>
          <a:p>
            <a:pPr marL="342900" indent="-342900">
              <a:buAutoNum type="alphaUcParenR"/>
            </a:pPr>
            <a:r>
              <a:rPr lang="en-US" dirty="0" smtClean="0"/>
              <a:t>Water</a:t>
            </a:r>
          </a:p>
          <a:p>
            <a:pPr marL="342900" indent="-342900">
              <a:buAutoNum type="alphaUcParenR"/>
            </a:pPr>
            <a:r>
              <a:rPr lang="en-US" dirty="0" smtClean="0"/>
              <a:t>Oxygen</a:t>
            </a:r>
          </a:p>
          <a:p>
            <a:pPr marL="342900" indent="-342900">
              <a:buAutoNum type="alphaUcParenR"/>
            </a:pPr>
            <a:r>
              <a:rPr lang="en-US" dirty="0" smtClean="0"/>
              <a:t>The special pair</a:t>
            </a:r>
          </a:p>
          <a:p>
            <a:pPr marL="342900" indent="-342900">
              <a:buAutoNum type="alphaUcParenR"/>
            </a:pPr>
            <a:r>
              <a:rPr lang="en-US" dirty="0" err="1" smtClean="0"/>
              <a:t>Ubiquinol</a:t>
            </a:r>
            <a:endParaRPr lang="en-US" dirty="0" smtClean="0"/>
          </a:p>
          <a:p>
            <a:pPr marL="342900" indent="-342900">
              <a:buAutoNum type="alphaUcParenR"/>
            </a:pPr>
            <a:endParaRPr lang="en-US" dirty="0"/>
          </a:p>
          <a:p>
            <a:r>
              <a:rPr lang="en-US" dirty="0" smtClean="0"/>
              <a:t>5. The energy needed to promote an electron in the special pair comes from</a:t>
            </a:r>
          </a:p>
          <a:p>
            <a:pPr marL="342900" indent="-342900">
              <a:buAutoNum type="alphaUcParenR"/>
            </a:pPr>
            <a:r>
              <a:rPr lang="en-US" dirty="0" smtClean="0"/>
              <a:t>Photons absorbed by the special pair</a:t>
            </a:r>
          </a:p>
          <a:p>
            <a:pPr marL="342900" indent="-342900">
              <a:buAutoNum type="alphaUcParenR"/>
            </a:pPr>
            <a:r>
              <a:rPr lang="en-US" dirty="0" smtClean="0"/>
              <a:t>Photons absorbed by antenna chlorophylls</a:t>
            </a:r>
          </a:p>
          <a:p>
            <a:pPr marL="342900" indent="-342900">
              <a:buAutoNum type="alphaUcParenR"/>
            </a:pPr>
            <a:r>
              <a:rPr lang="en-US" dirty="0" smtClean="0"/>
              <a:t>Photons absorbed by accessory pigments</a:t>
            </a:r>
          </a:p>
          <a:p>
            <a:pPr marL="342900" indent="-342900">
              <a:buAutoNum type="alphaUcParenR"/>
            </a:pPr>
            <a:r>
              <a:rPr lang="en-US" dirty="0" smtClean="0"/>
              <a:t>More than one of the above</a:t>
            </a:r>
          </a:p>
          <a:p>
            <a:pPr marL="342900" indent="-342900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6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Plants</a:t>
            </a:r>
          </a:p>
          <a:p>
            <a:r>
              <a:rPr lang="en-US" dirty="0" smtClean="0"/>
              <a:t>Cyanobacteria</a:t>
            </a:r>
          </a:p>
          <a:p>
            <a:r>
              <a:rPr lang="en-US" dirty="0" smtClean="0"/>
              <a:t>Purple bacteria</a:t>
            </a:r>
          </a:p>
          <a:p>
            <a:r>
              <a:rPr lang="en-US" dirty="0" smtClean="0"/>
              <a:t>We will discuss bacterial photosynthesis, but the principles are similar for all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758495" cy="483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25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Same principles as respiration, but backwards</a:t>
            </a:r>
          </a:p>
          <a:p>
            <a:r>
              <a:rPr lang="en-US" dirty="0" smtClean="0"/>
              <a:t>Electron flow from water to NADPH</a:t>
            </a:r>
          </a:p>
          <a:p>
            <a:pPr lvl="1"/>
            <a:r>
              <a:rPr lang="en-US" dirty="0" smtClean="0"/>
              <a:t>ENERGY INPUT!</a:t>
            </a:r>
          </a:p>
          <a:p>
            <a:r>
              <a:rPr lang="en-US" dirty="0" smtClean="0"/>
              <a:t>Takes place in chloroplasts</a:t>
            </a:r>
          </a:p>
          <a:p>
            <a:pPr lvl="1"/>
            <a:r>
              <a:rPr lang="en-US" dirty="0" err="1" smtClean="0"/>
              <a:t>Stroma</a:t>
            </a:r>
            <a:r>
              <a:rPr lang="en-US" dirty="0" smtClean="0"/>
              <a:t> = matrix</a:t>
            </a:r>
          </a:p>
          <a:p>
            <a:pPr lvl="1"/>
            <a:r>
              <a:rPr lang="en-US" dirty="0" smtClean="0"/>
              <a:t>Thylakoid lumen = </a:t>
            </a:r>
            <a:r>
              <a:rPr lang="en-US" dirty="0" err="1" smtClean="0"/>
              <a:t>intermembrane</a:t>
            </a:r>
            <a:r>
              <a:rPr lang="en-US" dirty="0" smtClean="0"/>
              <a:t> space</a:t>
            </a:r>
            <a:endParaRPr lang="en-US" dirty="0"/>
          </a:p>
        </p:txBody>
      </p:sp>
      <p:pic>
        <p:nvPicPr>
          <p:cNvPr id="2050" name="Picture 2" descr="C:\Users\bburling\Desktop\Fall 2011\C485\digital figures Stryer\ch19\figure_19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276600" cy="23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26428"/>
            <a:ext cx="3048000" cy="229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39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Harvesting light energy</a:t>
            </a:r>
          </a:p>
          <a:p>
            <a:r>
              <a:rPr lang="en-US" dirty="0" smtClean="0"/>
              <a:t>Electron flow and net equation</a:t>
            </a:r>
          </a:p>
          <a:p>
            <a:r>
              <a:rPr lang="en-US" dirty="0" smtClean="0"/>
              <a:t>PSII and PSI</a:t>
            </a:r>
          </a:p>
          <a:p>
            <a:r>
              <a:rPr lang="en-US" dirty="0" smtClean="0"/>
              <a:t>How many ATP/photon</a:t>
            </a:r>
            <a:endParaRPr lang="en-US" dirty="0"/>
          </a:p>
        </p:txBody>
      </p:sp>
      <p:pic>
        <p:nvPicPr>
          <p:cNvPr id="4" name="Picture 2" descr="C:\Users\bburling\Desktop\Fall 2011\C485\digital figures Stryer\ch19\figure_19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276600" cy="23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753232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Take home message:  A well ordered, multicomponent system that traps light energy utilizing an electron transport chain to create reducing power and a proton gradient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417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Gathering Pigments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153" y="1600200"/>
            <a:ext cx="4648200" cy="4525963"/>
          </a:xfrm>
        </p:spPr>
        <p:txBody>
          <a:bodyPr/>
          <a:lstStyle/>
          <a:p>
            <a:r>
              <a:rPr lang="en-US" dirty="0" smtClean="0"/>
              <a:t>Chlorophyll</a:t>
            </a:r>
          </a:p>
          <a:p>
            <a:r>
              <a:rPr lang="en-US" dirty="0" smtClean="0"/>
              <a:t>P680, P680*, and P680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1" b="47778"/>
          <a:stretch/>
        </p:blipFill>
        <p:spPr bwMode="auto">
          <a:xfrm>
            <a:off x="1981200" y="2913529"/>
            <a:ext cx="6678706" cy="343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63769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02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Pair and Antenna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26" y="1600200"/>
            <a:ext cx="57957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71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Accessory Pigments </a:t>
            </a:r>
            <a:br>
              <a:rPr lang="en-US" dirty="0" smtClean="0"/>
            </a:br>
            <a:r>
              <a:rPr lang="en-US" dirty="0" smtClean="0"/>
              <a:t>maximize absorption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5071531" cy="30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69659"/>
            <a:ext cx="320120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932830"/>
            <a:ext cx="427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Chlorophylls don’t absorb green!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661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476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Photosynthesis</vt:lpstr>
      <vt:lpstr>PowerPoint Presentation</vt:lpstr>
      <vt:lpstr>PowerPoint Presentation</vt:lpstr>
      <vt:lpstr>Photoorganisms</vt:lpstr>
      <vt:lpstr>Overview</vt:lpstr>
      <vt:lpstr>Overview</vt:lpstr>
      <vt:lpstr>Light Gathering Pigments</vt:lpstr>
      <vt:lpstr>Special Pair and Antenna</vt:lpstr>
      <vt:lpstr>Accessory Pigments  maximize absorption</vt:lpstr>
      <vt:lpstr>Electron Chain</vt:lpstr>
      <vt:lpstr>Z-Scheme</vt:lpstr>
      <vt:lpstr>Net Reaction</vt:lpstr>
      <vt:lpstr>Photosystem II and I</vt:lpstr>
      <vt:lpstr>Proton Gradient</vt:lpstr>
      <vt:lpstr>Cyclic System</vt:lpstr>
      <vt:lpstr>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Burlingham, Benjamin Todd</dc:creator>
  <cp:lastModifiedBy>Burlingham, Benjamin Todd</cp:lastModifiedBy>
  <cp:revision>11</cp:revision>
  <dcterms:created xsi:type="dcterms:W3CDTF">2013-03-07T21:19:53Z</dcterms:created>
  <dcterms:modified xsi:type="dcterms:W3CDTF">2013-03-08T16:55:30Z</dcterms:modified>
</cp:coreProperties>
</file>