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8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0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9BDF-513E-49BB-A234-6321714B7FA4}" type="datetimeFigureOut">
              <a:rPr lang="en-US" smtClean="0"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BB0B-73E2-4C0A-80E8-649E879E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 Metabolism in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C483 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9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The net reaction of al three stages looks simple…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is quite complex stepwise…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59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381000"/>
            <a:ext cx="787526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381000"/>
            <a:ext cx="685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457200"/>
            <a:ext cx="4572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2351" y="3581400"/>
            <a:ext cx="4572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Rubisco</a:t>
            </a:r>
            <a:r>
              <a:rPr lang="en-US" dirty="0" smtClean="0"/>
              <a:t> has a “wasteful” side reaction</a:t>
            </a:r>
          </a:p>
          <a:p>
            <a:r>
              <a:rPr lang="en-US" dirty="0" smtClean="0"/>
              <a:t>“Fixes” oxygen</a:t>
            </a:r>
          </a:p>
          <a:p>
            <a:r>
              <a:rPr lang="en-US" dirty="0" smtClean="0"/>
              <a:t>For every two </a:t>
            </a:r>
            <a:r>
              <a:rPr lang="en-US" dirty="0" err="1" smtClean="0"/>
              <a:t>ribulose</a:t>
            </a:r>
            <a:r>
              <a:rPr lang="en-US" dirty="0" smtClean="0"/>
              <a:t> destroyed, 9 carbons can be salvaged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953000" cy="26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7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 Storage and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do plants make glucose and carbs?</a:t>
            </a:r>
          </a:p>
          <a:p>
            <a:pPr lvl="1"/>
            <a:r>
              <a:rPr lang="en-US" dirty="0" smtClean="0"/>
              <a:t>Structural polymers</a:t>
            </a:r>
          </a:p>
          <a:p>
            <a:pPr lvl="1"/>
            <a:r>
              <a:rPr lang="en-US" dirty="0" smtClean="0"/>
              <a:t>Storage of fuel</a:t>
            </a:r>
          </a:p>
          <a:p>
            <a:pPr lvl="2"/>
            <a:r>
              <a:rPr lang="en-US" dirty="0" smtClean="0"/>
              <a:t>Starch</a:t>
            </a:r>
          </a:p>
          <a:p>
            <a:pPr lvl="2"/>
            <a:r>
              <a:rPr lang="en-US" dirty="0" smtClean="0"/>
              <a:t>Sucrose</a:t>
            </a:r>
          </a:p>
          <a:p>
            <a:pPr lvl="1"/>
            <a:r>
              <a:rPr lang="en-US" dirty="0" smtClean="0"/>
              <a:t>Plants need to live in the dark and in winter!</a:t>
            </a:r>
          </a:p>
          <a:p>
            <a:pPr lvl="1"/>
            <a:r>
              <a:rPr lang="en-US" dirty="0" smtClean="0"/>
              <a:t>Plants have cells that are not photosynthetic</a:t>
            </a:r>
            <a:endParaRPr lang="en-US" dirty="0"/>
          </a:p>
        </p:txBody>
      </p:sp>
      <p:pic>
        <p:nvPicPr>
          <p:cNvPr id="8194" name="Picture 2" descr="http://t3.gstatic.com/images?q=tbn:ANd9GcSAGXR2-wMPV_8Xe6_tyyDA5-n_T2ZPoF3KP189KLyFehl0OfT0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657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Similar to glycogen synthesis, but ADP-glucose is intermediate</a:t>
            </a:r>
          </a:p>
          <a:p>
            <a:r>
              <a:rPr lang="en-US" dirty="0" smtClean="0"/>
              <a:t>Synthesized in light, Utilized in the dark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352800"/>
            <a:ext cx="64228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3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Sucrose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fuel source (blood sugar for plants)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53" y="2286000"/>
            <a:ext cx="5867400" cy="409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2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574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1" y="6858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Which </a:t>
            </a:r>
            <a:r>
              <a:rPr lang="en-US" dirty="0"/>
              <a:t>molecule is the CO2 acceptor in the first step of the Calvin cycle? </a:t>
            </a:r>
          </a:p>
          <a:p>
            <a:r>
              <a:rPr lang="en-US" dirty="0"/>
              <a:t>A) </a:t>
            </a:r>
            <a:r>
              <a:rPr lang="en-US" dirty="0" err="1"/>
              <a:t>Rubisco</a:t>
            </a:r>
            <a:r>
              <a:rPr lang="en-US" dirty="0"/>
              <a:t>. </a:t>
            </a:r>
          </a:p>
          <a:p>
            <a:r>
              <a:rPr lang="en-US" dirty="0"/>
              <a:t>B) </a:t>
            </a:r>
            <a:r>
              <a:rPr lang="en-US" dirty="0" err="1"/>
              <a:t>Ribulose</a:t>
            </a:r>
            <a:r>
              <a:rPr lang="en-US" dirty="0"/>
              <a:t> 1,5-bisphosphate. </a:t>
            </a:r>
          </a:p>
          <a:p>
            <a:r>
              <a:rPr lang="en-US" dirty="0"/>
              <a:t>C) 3-phosphoglycerate. </a:t>
            </a:r>
          </a:p>
          <a:p>
            <a:r>
              <a:rPr lang="en-US" dirty="0"/>
              <a:t>D) Glyceraldehyde-3-phosphate. </a:t>
            </a:r>
          </a:p>
          <a:p>
            <a:endParaRPr lang="en-US" dirty="0" smtClean="0"/>
          </a:p>
          <a:p>
            <a:r>
              <a:rPr lang="en-US" dirty="0" smtClean="0"/>
              <a:t>2. How </a:t>
            </a:r>
            <a:r>
              <a:rPr lang="en-US" dirty="0"/>
              <a:t>many ATP molecules are required for the fixation of </a:t>
            </a:r>
            <a:r>
              <a:rPr lang="en-US" u="sng" dirty="0"/>
              <a:t>one</a:t>
            </a:r>
            <a:r>
              <a:rPr lang="en-US" dirty="0"/>
              <a:t> CO2 molecule via the Calvin cycle to a triose phosphate? </a:t>
            </a:r>
          </a:p>
          <a:p>
            <a:r>
              <a:rPr lang="en-US" dirty="0"/>
              <a:t>A) </a:t>
            </a:r>
            <a:r>
              <a:rPr lang="en-US" dirty="0" smtClean="0"/>
              <a:t>3 </a:t>
            </a:r>
            <a:endParaRPr lang="en-US" dirty="0"/>
          </a:p>
          <a:p>
            <a:r>
              <a:rPr lang="en-US" dirty="0"/>
              <a:t>B) </a:t>
            </a:r>
            <a:r>
              <a:rPr lang="en-US" dirty="0" smtClean="0"/>
              <a:t>6 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smtClean="0"/>
              <a:t>9 </a:t>
            </a:r>
            <a:endParaRPr lang="en-US" dirty="0"/>
          </a:p>
          <a:p>
            <a:r>
              <a:rPr lang="en-US" dirty="0"/>
              <a:t>D) </a:t>
            </a:r>
            <a:r>
              <a:rPr lang="en-US" dirty="0" smtClean="0"/>
              <a:t>12</a:t>
            </a:r>
          </a:p>
          <a:p>
            <a:endParaRPr lang="en-US" dirty="0" smtClean="0"/>
          </a:p>
          <a:p>
            <a:r>
              <a:rPr lang="en-US" dirty="0" smtClean="0"/>
              <a:t>3. Starting </a:t>
            </a:r>
            <a:r>
              <a:rPr lang="en-US" dirty="0"/>
              <a:t>with carbon dioxide fixation, which is the correct order for the stages of the Calvin cycle?</a:t>
            </a:r>
          </a:p>
          <a:p>
            <a:r>
              <a:rPr lang="en-US" dirty="0"/>
              <a:t>A) Carboxylation → Reduction → Regeneration.</a:t>
            </a:r>
          </a:p>
          <a:p>
            <a:r>
              <a:rPr lang="en-US" dirty="0"/>
              <a:t>B) Regeneration → Carboxylation → Reduction.</a:t>
            </a:r>
          </a:p>
          <a:p>
            <a:r>
              <a:rPr lang="en-US" dirty="0"/>
              <a:t>C) Carboxylation → Regeneration → Reduction.</a:t>
            </a:r>
          </a:p>
          <a:p>
            <a:r>
              <a:rPr lang="en-US" dirty="0"/>
              <a:t>D) Reduction → Carboxylation → Regeneration.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5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4. Which is not an intermediate in the biosynthesis of sucrose in plants? </a:t>
            </a:r>
          </a:p>
          <a:p>
            <a:r>
              <a:rPr lang="en-US" dirty="0" smtClean="0"/>
              <a:t>A) ADP-glucose.</a:t>
            </a:r>
          </a:p>
          <a:p>
            <a:r>
              <a:rPr lang="en-US" dirty="0" smtClean="0"/>
              <a:t>B) Glucose 6-phosphate. </a:t>
            </a:r>
          </a:p>
          <a:p>
            <a:r>
              <a:rPr lang="en-US" dirty="0" smtClean="0"/>
              <a:t>C) Fructose 6-phosphate. </a:t>
            </a:r>
          </a:p>
          <a:p>
            <a:r>
              <a:rPr lang="en-US" dirty="0" smtClean="0"/>
              <a:t>D) UDP-glucose</a:t>
            </a:r>
          </a:p>
          <a:p>
            <a:endParaRPr lang="en-US" dirty="0"/>
          </a:p>
          <a:p>
            <a:r>
              <a:rPr lang="en-US" dirty="0" smtClean="0"/>
              <a:t>5. Which of t</a:t>
            </a:r>
            <a:r>
              <a:rPr lang="en-US" dirty="0" smtClean="0"/>
              <a:t>he following plant carbohydrate metabolism reactions will happen in the dark?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Carbon dioxide fixation</a:t>
            </a:r>
          </a:p>
          <a:p>
            <a:pPr marL="342900" indent="-342900">
              <a:buAutoNum type="alphaUcParenR"/>
            </a:pPr>
            <a:r>
              <a:rPr lang="en-US" dirty="0" smtClean="0"/>
              <a:t>Formation of starch from glucose</a:t>
            </a:r>
          </a:p>
          <a:p>
            <a:pPr marL="342900" indent="-342900">
              <a:buAutoNum type="alphaUcParenR"/>
            </a:pPr>
            <a:r>
              <a:rPr lang="en-US" dirty="0" smtClean="0">
                <a:sym typeface="Wingdings" pitchFamily="2" charset="2"/>
              </a:rPr>
              <a:t>Formation of glucose from sucrose</a:t>
            </a:r>
          </a:p>
          <a:p>
            <a:pPr marL="342900" indent="-342900">
              <a:buAutoNum type="alphaUcParenR"/>
            </a:pPr>
            <a:r>
              <a:rPr lang="en-US" dirty="0" smtClean="0">
                <a:sym typeface="Wingdings" pitchFamily="2" charset="2"/>
              </a:rPr>
              <a:t>Conversion of 3C sugars to 5C sugars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8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can be split into two parts</a:t>
            </a:r>
          </a:p>
          <a:p>
            <a:pPr lvl="1"/>
            <a:r>
              <a:rPr lang="en-US" dirty="0" smtClean="0"/>
              <a:t>Light reactions:  light</a:t>
            </a:r>
            <a:r>
              <a:rPr lang="en-US" dirty="0" smtClean="0">
                <a:sym typeface="Wingdings" pitchFamily="2" charset="2"/>
              </a:rPr>
              <a:t> ATP + NADPH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Dark Reactions:  CO2 + ATP +NADPH  carbs</a:t>
            </a:r>
          </a:p>
          <a:p>
            <a:r>
              <a:rPr lang="en-US" dirty="0" smtClean="0">
                <a:sym typeface="Wingdings" pitchFamily="2" charset="2"/>
              </a:rPr>
              <a:t>Overall:  light + CO2  carbohydrates</a:t>
            </a:r>
          </a:p>
          <a:p>
            <a:r>
              <a:rPr lang="en-US" dirty="0" smtClean="0">
                <a:sym typeface="Wingdings" pitchFamily="2" charset="2"/>
              </a:rPr>
              <a:t>Dark reactions don’t happen in dark; they do not directly require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4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Fixing CO</a:t>
            </a:r>
            <a:r>
              <a:rPr lang="en-US" baseline="-25000" dirty="0" smtClean="0"/>
              <a:t>2 </a:t>
            </a:r>
            <a:r>
              <a:rPr lang="en-US" dirty="0" smtClean="0"/>
              <a:t>(carboxylation)</a:t>
            </a:r>
            <a:endParaRPr lang="en-US" baseline="-25000" dirty="0" smtClean="0"/>
          </a:p>
          <a:p>
            <a:r>
              <a:rPr lang="en-US" dirty="0" smtClean="0"/>
              <a:t>Reductive synthesis of carbohydrates</a:t>
            </a:r>
          </a:p>
          <a:p>
            <a:r>
              <a:rPr lang="en-US" dirty="0" smtClean="0"/>
              <a:t>Regeneration of cycle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71009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1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Carboxylation: </a:t>
            </a:r>
            <a:r>
              <a:rPr lang="en-US" dirty="0" err="1" smtClean="0"/>
              <a:t>Rubisco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Carboxylation of </a:t>
            </a:r>
            <a:r>
              <a:rPr lang="en-US" dirty="0" err="1" smtClean="0"/>
              <a:t>Ribulose</a:t>
            </a:r>
            <a:endParaRPr lang="en-US" dirty="0" smtClean="0"/>
          </a:p>
          <a:p>
            <a:r>
              <a:rPr lang="en-US" dirty="0" smtClean="0"/>
              <a:t>Production of 3-phosphoglycerate</a:t>
            </a:r>
          </a:p>
          <a:p>
            <a:r>
              <a:rPr lang="en-US" dirty="0" smtClean="0"/>
              <a:t>Not an efficient enzyme</a:t>
            </a:r>
          </a:p>
          <a:p>
            <a:r>
              <a:rPr lang="en-US" dirty="0" smtClean="0"/>
              <a:t>Inactive in dark (when there is no proton gradient, pH changes conformation)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733800" cy="394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8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1999"/>
            <a:ext cx="8153400" cy="2001271"/>
          </a:xfrm>
        </p:spPr>
        <p:txBody>
          <a:bodyPr/>
          <a:lstStyle/>
          <a:p>
            <a:r>
              <a:rPr lang="en-US" dirty="0" smtClean="0"/>
              <a:t>Take home: 5C + CO2 </a:t>
            </a:r>
            <a:r>
              <a:rPr lang="en-US" dirty="0" smtClean="0">
                <a:sym typeface="Wingdings" pitchFamily="2" charset="2"/>
              </a:rPr>
              <a:t> two 3C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useful yet…where does </a:t>
            </a:r>
            <a:r>
              <a:rPr lang="en-US" dirty="0" err="1" smtClean="0">
                <a:sym typeface="Wingdings" pitchFamily="2" charset="2"/>
              </a:rPr>
              <a:t>ribulose</a:t>
            </a:r>
            <a:r>
              <a:rPr lang="en-US" dirty="0" smtClean="0">
                <a:sym typeface="Wingdings" pitchFamily="2" charset="2"/>
              </a:rPr>
              <a:t> come from?  And 3-phosphoglycerate is not a fuel yet.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533400"/>
            <a:ext cx="5791200" cy="367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95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Reductive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752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Major expenditure of ATP and NADPH</a:t>
            </a:r>
          </a:p>
          <a:p>
            <a:r>
              <a:rPr lang="en-US" dirty="0" smtClean="0"/>
              <a:t>Now in the oxidation state to make storable fuel</a:t>
            </a:r>
          </a:p>
          <a:p>
            <a:r>
              <a:rPr lang="en-US" dirty="0" smtClean="0"/>
              <a:t>Still a problem:  where did </a:t>
            </a:r>
            <a:r>
              <a:rPr lang="en-US" dirty="0" err="1" smtClean="0"/>
              <a:t>ribulose</a:t>
            </a:r>
            <a:r>
              <a:rPr lang="en-US" dirty="0" smtClean="0"/>
              <a:t> come from?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r="8195" b="71268"/>
          <a:stretch/>
        </p:blipFill>
        <p:spPr bwMode="auto">
          <a:xfrm>
            <a:off x="533399" y="3505200"/>
            <a:ext cx="826415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5306" y="5208494"/>
            <a:ext cx="5257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0" y="3505200"/>
            <a:ext cx="1066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8100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4152900"/>
            <a:ext cx="228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35814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14900" y="35814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88106" y="3626223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3583641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615017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37076" y="4836458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1876" y="5356429"/>
            <a:ext cx="462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From here, we see gluconeogenesis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Regeneration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some of the 3-carbon sugars and remake </a:t>
            </a:r>
            <a:r>
              <a:rPr lang="en-US" dirty="0" err="1" smtClean="0"/>
              <a:t>ribulose</a:t>
            </a:r>
            <a:endParaRPr lang="en-US" dirty="0" smtClean="0"/>
          </a:p>
          <a:p>
            <a:r>
              <a:rPr lang="en-US" dirty="0" smtClean="0"/>
              <a:t>Regeneration of 5C sugars, but also a net formation of 3 carbon sugars.  Consider…</a:t>
            </a:r>
          </a:p>
          <a:p>
            <a:r>
              <a:rPr lang="en-US" dirty="0" smtClean="0"/>
              <a:t>Start with 3 </a:t>
            </a:r>
            <a:r>
              <a:rPr lang="en-US" dirty="0" err="1" smtClean="0"/>
              <a:t>ribulose</a:t>
            </a:r>
            <a:r>
              <a:rPr lang="en-US" dirty="0" smtClean="0"/>
              <a:t> and 3 CO</a:t>
            </a:r>
            <a:r>
              <a:rPr lang="en-US" baseline="-25000" dirty="0" smtClean="0"/>
              <a:t>2</a:t>
            </a:r>
            <a:r>
              <a:rPr lang="en-US" dirty="0" smtClean="0"/>
              <a:t>, you will make six 3-carbon sugars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895600" cy="43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524000"/>
            <a:ext cx="3276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3505200"/>
            <a:ext cx="533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5410200"/>
            <a:ext cx="1295400" cy="497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8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507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Carbohydrate Metabolism in Plants</vt:lpstr>
      <vt:lpstr>PowerPoint Presentation</vt:lpstr>
      <vt:lpstr>PowerPoint Presentation</vt:lpstr>
      <vt:lpstr>Dark Reactions</vt:lpstr>
      <vt:lpstr>Calvin Cycle</vt:lpstr>
      <vt:lpstr>1.  Carboxylation: Rubisco</vt:lpstr>
      <vt:lpstr>PowerPoint Presentation</vt:lpstr>
      <vt:lpstr>2.  Reductive Stage</vt:lpstr>
      <vt:lpstr>3.  Regeneration Stage</vt:lpstr>
      <vt:lpstr>Net Reaction</vt:lpstr>
      <vt:lpstr>PowerPoint Presentation</vt:lpstr>
      <vt:lpstr>Photorespiration</vt:lpstr>
      <vt:lpstr>Carbohydrate Storage and Utilization</vt:lpstr>
      <vt:lpstr>Starch</vt:lpstr>
      <vt:lpstr>Sucrose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Metabolism in Plants</dc:title>
  <dc:creator>Burlingham, Benjamin Todd</dc:creator>
  <cp:lastModifiedBy>Burlingham, Benjamin Todd</cp:lastModifiedBy>
  <cp:revision>7</cp:revision>
  <dcterms:created xsi:type="dcterms:W3CDTF">2013-03-27T17:36:09Z</dcterms:created>
  <dcterms:modified xsi:type="dcterms:W3CDTF">2013-03-27T18:33:58Z</dcterms:modified>
</cp:coreProperties>
</file>