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72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985E-0C0A-46A7-AA85-DAD8C6D7225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724-A8C7-4B00-A5DC-D4A00976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7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985E-0C0A-46A7-AA85-DAD8C6D7225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724-A8C7-4B00-A5DC-D4A00976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8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985E-0C0A-46A7-AA85-DAD8C6D7225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724-A8C7-4B00-A5DC-D4A00976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6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985E-0C0A-46A7-AA85-DAD8C6D7225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724-A8C7-4B00-A5DC-D4A00976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2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985E-0C0A-46A7-AA85-DAD8C6D7225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724-A8C7-4B00-A5DC-D4A00976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3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985E-0C0A-46A7-AA85-DAD8C6D7225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724-A8C7-4B00-A5DC-D4A00976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9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985E-0C0A-46A7-AA85-DAD8C6D7225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724-A8C7-4B00-A5DC-D4A00976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3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985E-0C0A-46A7-AA85-DAD8C6D7225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724-A8C7-4B00-A5DC-D4A00976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985E-0C0A-46A7-AA85-DAD8C6D7225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724-A8C7-4B00-A5DC-D4A00976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8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985E-0C0A-46A7-AA85-DAD8C6D7225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724-A8C7-4B00-A5DC-D4A00976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985E-0C0A-46A7-AA85-DAD8C6D7225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DD724-A8C7-4B00-A5DC-D4A00976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D985E-0C0A-46A7-AA85-DAD8C6D72250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DD724-A8C7-4B00-A5DC-D4A00976C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6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Lipid Biosynthesis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C483 Spring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73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2-4: Opposite of beta Oxidation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of 2 NADPH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476886"/>
              </p:ext>
            </p:extLst>
          </p:nvPr>
        </p:nvGraphicFramePr>
        <p:xfrm>
          <a:off x="1066800" y="3429000"/>
          <a:ext cx="6710362" cy="241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S ChemDraw Drawing" r:id="rId3" imgW="6709832" imgH="2412180" progId="ChemDraw.Document.6.0">
                  <p:embed/>
                </p:oleObj>
              </mc:Choice>
              <mc:Fallback>
                <p:oleObj name="CS ChemDraw Drawing" r:id="rId3" imgW="6709832" imgH="24121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3429000"/>
                        <a:ext cx="6710362" cy="2411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9488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of </a:t>
            </a:r>
            <a:r>
              <a:rPr lang="en-US" dirty="0" err="1" smtClean="0"/>
              <a:t>Palmatate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743200"/>
          </a:xfrm>
        </p:spPr>
        <p:txBody>
          <a:bodyPr/>
          <a:lstStyle/>
          <a:p>
            <a:r>
              <a:rPr lang="en-US" dirty="0" smtClean="0"/>
              <a:t>16-carbon fatty acid produced in major synthesis complex</a:t>
            </a:r>
          </a:p>
          <a:p>
            <a:r>
              <a:rPr lang="en-US" dirty="0" smtClean="0"/>
              <a:t>Elongations possible with other enzymes</a:t>
            </a:r>
          </a:p>
          <a:p>
            <a:r>
              <a:rPr lang="en-US" dirty="0" smtClean="0"/>
              <a:t>Many organisms can make odd-chain Fatty acids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01019"/>
            <a:ext cx="8534400" cy="116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597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of Unsaturated 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 smtClean="0"/>
              <a:t>Nomenclature of unsaturation</a:t>
            </a:r>
          </a:p>
          <a:p>
            <a:r>
              <a:rPr lang="en-US" dirty="0" smtClean="0"/>
              <a:t>Omega-3 and Omega-6 FA are “essential” in humans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143000"/>
            <a:ext cx="3103262" cy="556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473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Prostaglandins and COX Inhibitors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492" y="1600200"/>
            <a:ext cx="638101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955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Cholesterol Biosynthesis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Stages:  Acetyl </a:t>
            </a:r>
            <a:r>
              <a:rPr lang="en-US" dirty="0" err="1" smtClean="0"/>
              <a:t>CoA</a:t>
            </a:r>
            <a:r>
              <a:rPr lang="en-US" dirty="0" err="1" smtClean="0">
                <a:sym typeface="Wingdings" pitchFamily="2" charset="2"/>
              </a:rPr>
              <a:t>Isopentyl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diphosphateSqualeneCholesterol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4800600" cy="351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4897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Statins inhibit HMG-CoA Synthase</a:t>
            </a:r>
          </a:p>
          <a:p>
            <a:r>
              <a:rPr lang="en-US" dirty="0" smtClean="0"/>
              <a:t>Same enzyme as ketone body biosynthesis, but cholesterol made in cytosol</a:t>
            </a:r>
          </a:p>
          <a:p>
            <a:r>
              <a:rPr lang="en-US" dirty="0" smtClean="0"/>
              <a:t>Another strategy is to trap bile salts in intestine so that cholesterol is diverted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141" y="1828798"/>
            <a:ext cx="4953000" cy="413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059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Parasites like malaria make </a:t>
            </a:r>
            <a:r>
              <a:rPr lang="en-US" dirty="0" err="1" smtClean="0"/>
              <a:t>isopentenyl</a:t>
            </a:r>
            <a:r>
              <a:rPr lang="en-US" dirty="0" smtClean="0"/>
              <a:t> </a:t>
            </a:r>
            <a:r>
              <a:rPr lang="en-US" dirty="0" err="1" smtClean="0"/>
              <a:t>diphosphate</a:t>
            </a:r>
            <a:r>
              <a:rPr lang="en-US" dirty="0" smtClean="0"/>
              <a:t> through a different mechanism</a:t>
            </a:r>
          </a:p>
          <a:p>
            <a:r>
              <a:rPr lang="en-US" dirty="0" smtClean="0"/>
              <a:t>A competitive inhibitor can selectively kill malaria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075972"/>
              </p:ext>
            </p:extLst>
          </p:nvPr>
        </p:nvGraphicFramePr>
        <p:xfrm>
          <a:off x="4419600" y="2362200"/>
          <a:ext cx="4119563" cy="330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CS ChemDraw Drawing" r:id="rId3" imgW="4120338" imgH="3308040" progId="ChemDraw.Document.6.0">
                  <p:embed/>
                </p:oleObj>
              </mc:Choice>
              <mc:Fallback>
                <p:oleObj name="CS ChemDraw Drawing" r:id="rId3" imgW="4120338" imgH="33080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9600" y="2362200"/>
                        <a:ext cx="4119563" cy="330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6344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AutoNum type="arabicPeriod"/>
            </a:pPr>
            <a:r>
              <a:rPr lang="en-US" dirty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3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68868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Which of these is NOT a difference between fatty acid synthesis and beta oxidation?</a:t>
            </a:r>
          </a:p>
          <a:p>
            <a:pPr marL="342900" indent="-342900">
              <a:buAutoNum type="alphaUcParenR"/>
            </a:pPr>
            <a:r>
              <a:rPr lang="en-US" dirty="0" smtClean="0"/>
              <a:t>Synthesis requires an enzyme with a biotin cofactor, but oxidation does not.</a:t>
            </a:r>
          </a:p>
          <a:p>
            <a:pPr marL="342900" indent="-342900">
              <a:buAutoNum type="alphaUcParenR"/>
            </a:pPr>
            <a:r>
              <a:rPr lang="en-US" dirty="0" smtClean="0"/>
              <a:t>Synthesis utilizes NADP+/NADPH, but oxidation uses NAD+/NADH.</a:t>
            </a:r>
          </a:p>
          <a:p>
            <a:pPr marL="342900" indent="-342900">
              <a:buAutoNum type="alphaUcParenR"/>
            </a:pPr>
            <a:r>
              <a:rPr lang="en-US" dirty="0" smtClean="0"/>
              <a:t>Synthesis takes place in the mitochondria, but oxidation takes place in cytosol.</a:t>
            </a:r>
          </a:p>
          <a:p>
            <a:pPr marL="342900" indent="-342900">
              <a:buAutoNum type="alphaUcParenR"/>
            </a:pPr>
            <a:r>
              <a:rPr lang="en-US" dirty="0" smtClean="0"/>
              <a:t>Synthesis is conducted on an enzyme complex, but oxidation enzymes are not associated.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 smtClean="0"/>
              <a:t>2.  Which </a:t>
            </a:r>
            <a:r>
              <a:rPr lang="en-US" dirty="0"/>
              <a:t>of the following is not a stage of fatty acid synthesis? </a:t>
            </a:r>
          </a:p>
          <a:p>
            <a:r>
              <a:rPr lang="en-US" dirty="0"/>
              <a:t>A) Condensation of precursors. </a:t>
            </a:r>
          </a:p>
          <a:p>
            <a:r>
              <a:rPr lang="en-US" dirty="0"/>
              <a:t>B) Rearrangement.</a:t>
            </a:r>
          </a:p>
          <a:p>
            <a:r>
              <a:rPr lang="en-US" dirty="0"/>
              <a:t>C) Reduction. </a:t>
            </a:r>
          </a:p>
          <a:p>
            <a:r>
              <a:rPr lang="en-US" dirty="0"/>
              <a:t>D) Dehydration.</a:t>
            </a:r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/>
              <a:t>Which of the following is the regulated step of fatty acid synthesis in eukaryotes? </a:t>
            </a:r>
          </a:p>
          <a:p>
            <a:r>
              <a:rPr lang="en-US" dirty="0"/>
              <a:t>A) Carboxylation of acetyl CoA.</a:t>
            </a:r>
          </a:p>
          <a:p>
            <a:r>
              <a:rPr lang="en-US" dirty="0"/>
              <a:t>B) Transportation of mitochondrial acetyl CoA into the cytosol.</a:t>
            </a:r>
          </a:p>
          <a:p>
            <a:r>
              <a:rPr lang="en-US" dirty="0"/>
              <a:t>C) Assembly of the fatty acid chain.</a:t>
            </a:r>
          </a:p>
          <a:p>
            <a:r>
              <a:rPr lang="en-US" dirty="0"/>
              <a:t>D) All of the above.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4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Drugs </a:t>
            </a:r>
            <a:r>
              <a:rPr lang="en-US" dirty="0"/>
              <a:t>called statins lower cholesterol levels because they ________.</a:t>
            </a:r>
          </a:p>
          <a:p>
            <a:r>
              <a:rPr lang="en-US" dirty="0"/>
              <a:t>A) degrade HMG-CoA </a:t>
            </a:r>
            <a:r>
              <a:rPr lang="en-US" dirty="0" err="1"/>
              <a:t>reductase</a:t>
            </a:r>
            <a:endParaRPr lang="en-US" dirty="0"/>
          </a:p>
          <a:p>
            <a:r>
              <a:rPr lang="en-US" dirty="0"/>
              <a:t>B) bind serum cholesterol</a:t>
            </a:r>
          </a:p>
          <a:p>
            <a:r>
              <a:rPr lang="en-US" dirty="0"/>
              <a:t>C) inhibit HMG-CoA </a:t>
            </a:r>
            <a:r>
              <a:rPr lang="en-US" dirty="0" err="1"/>
              <a:t>reductase</a:t>
            </a:r>
            <a:endParaRPr lang="en-US" dirty="0"/>
          </a:p>
          <a:p>
            <a:r>
              <a:rPr lang="en-US" dirty="0"/>
              <a:t>D) bind bile </a:t>
            </a:r>
            <a:r>
              <a:rPr lang="en-US" dirty="0" smtClean="0"/>
              <a:t>salts</a:t>
            </a:r>
          </a:p>
          <a:p>
            <a:endParaRPr lang="en-US" dirty="0"/>
          </a:p>
          <a:p>
            <a:pPr marL="342900" indent="-342900">
              <a:buAutoNum type="arabicPeriod" startAt="5"/>
            </a:pPr>
            <a:r>
              <a:rPr lang="en-US" dirty="0" smtClean="0"/>
              <a:t>Essential fatty acids</a:t>
            </a:r>
          </a:p>
          <a:p>
            <a:pPr marL="342900" indent="-342900">
              <a:buAutoNum type="alphaUcPeriod"/>
            </a:pPr>
            <a:r>
              <a:rPr lang="en-US" dirty="0" smtClean="0"/>
              <a:t>Are those which are required for cell survival.</a:t>
            </a:r>
          </a:p>
          <a:p>
            <a:pPr marL="342900" indent="-342900">
              <a:buAutoNum type="alphaUcPeriod"/>
            </a:pPr>
            <a:r>
              <a:rPr lang="en-US" dirty="0" smtClean="0"/>
              <a:t>Are required for synthesis of cholesterol.</a:t>
            </a:r>
          </a:p>
          <a:p>
            <a:pPr marL="342900" indent="-342900">
              <a:buAutoNum type="alphaUcPeriod"/>
            </a:pPr>
            <a:r>
              <a:rPr lang="en-US" dirty="0" smtClean="0"/>
              <a:t>Must be acquired by diet because they contain an odd number of carbon atoms.</a:t>
            </a:r>
          </a:p>
          <a:p>
            <a:pPr marL="342900" indent="-342900">
              <a:buAutoNum type="alphaUcPeriod"/>
            </a:pPr>
            <a:r>
              <a:rPr lang="en-US" dirty="0" smtClean="0"/>
              <a:t>Cannot be synthesized by humans because we lack enzymes necessary to make them.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6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/>
          <a:lstStyle/>
          <a:p>
            <a:r>
              <a:rPr lang="en-US" dirty="0" err="1" smtClean="0"/>
              <a:t>Triacylglyerides</a:t>
            </a:r>
            <a:r>
              <a:rPr lang="en-US" dirty="0" smtClean="0"/>
              <a:t> as fuels</a:t>
            </a:r>
          </a:p>
          <a:p>
            <a:r>
              <a:rPr lang="en-US" dirty="0" err="1" smtClean="0"/>
              <a:t>Glycerophospholipids</a:t>
            </a:r>
            <a:r>
              <a:rPr lang="en-US" dirty="0" smtClean="0"/>
              <a:t> in membrane</a:t>
            </a:r>
          </a:p>
          <a:p>
            <a:r>
              <a:rPr lang="en-US" dirty="0" smtClean="0"/>
              <a:t>Prostaglandins as signal molecules</a:t>
            </a:r>
          </a:p>
          <a:p>
            <a:r>
              <a:rPr lang="en-US" dirty="0" smtClean="0"/>
              <a:t>Cholesterol and derivatives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70"/>
          <a:stretch/>
        </p:blipFill>
        <p:spPr bwMode="auto">
          <a:xfrm>
            <a:off x="7010400" y="1752600"/>
            <a:ext cx="152811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53000"/>
            <a:ext cx="5181600" cy="146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91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Fatty Acid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Opposite of beta oxidation in the sense that 2-carbon acetate units are linked to form even-chain, saturated fatty acids</a:t>
            </a:r>
          </a:p>
          <a:p>
            <a:r>
              <a:rPr lang="en-US" dirty="0" smtClean="0"/>
              <a:t>Differs from Fatty acid degradation</a:t>
            </a:r>
          </a:p>
          <a:p>
            <a:pPr lvl="1"/>
            <a:r>
              <a:rPr lang="en-US" dirty="0" smtClean="0"/>
              <a:t>In cytoplasm, not matrix</a:t>
            </a:r>
          </a:p>
          <a:p>
            <a:pPr lvl="1"/>
            <a:r>
              <a:rPr lang="en-US" dirty="0" smtClean="0"/>
              <a:t>Acyl carrier protein rather than CoA</a:t>
            </a:r>
          </a:p>
          <a:p>
            <a:pPr lvl="1"/>
            <a:r>
              <a:rPr lang="en-US" dirty="0" smtClean="0"/>
              <a:t>Enzymes linked in a complex</a:t>
            </a:r>
          </a:p>
          <a:p>
            <a:pPr lvl="1"/>
            <a:r>
              <a:rPr lang="en-US" dirty="0" smtClean="0"/>
              <a:t>Utilizes NADPH</a:t>
            </a:r>
          </a:p>
          <a:p>
            <a:r>
              <a:rPr lang="en-US" dirty="0" smtClean="0"/>
              <a:t>Unique pathways (unlike glycolysis/ gluconeogenesis)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16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of Acetyl Group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Acetyl CoA carboxylase (analogous to pyruvate carboxylase of gluconeogenesis)</a:t>
            </a:r>
          </a:p>
          <a:p>
            <a:r>
              <a:rPr lang="en-US" dirty="0" smtClean="0"/>
              <a:t>Requires biotin, ATP</a:t>
            </a:r>
          </a:p>
          <a:p>
            <a:r>
              <a:rPr lang="en-US" dirty="0" smtClean="0"/>
              <a:t>Regulation step—shifts fuel away from CAC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386779"/>
              </p:ext>
            </p:extLst>
          </p:nvPr>
        </p:nvGraphicFramePr>
        <p:xfrm>
          <a:off x="1295400" y="4419600"/>
          <a:ext cx="64225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S ChemDraw Drawing" r:id="rId3" imgW="4570109" imgH="1030050" progId="ChemDraw.Document.6.0">
                  <p:embed/>
                </p:oleObj>
              </mc:Choice>
              <mc:Fallback>
                <p:oleObj name="CS ChemDraw Drawing" r:id="rId3" imgW="4570109" imgH="103005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4419600"/>
                        <a:ext cx="6422525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164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Acetyl CoA Carboxylase and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Strict control of fatty acid biosynthesis at key step</a:t>
            </a:r>
          </a:p>
          <a:p>
            <a:pPr lvl="1"/>
            <a:r>
              <a:rPr lang="en-US" dirty="0" smtClean="0"/>
              <a:t>Local, hormone, and gene regulation</a:t>
            </a:r>
          </a:p>
          <a:p>
            <a:r>
              <a:rPr lang="en-US" dirty="0" smtClean="0"/>
              <a:t>Involved in regulation of beta oxidation</a:t>
            </a:r>
          </a:p>
          <a:p>
            <a:pPr lvl="1"/>
            <a:r>
              <a:rPr lang="en-US" dirty="0" smtClean="0"/>
              <a:t>When fuel is high, acetyl CoA is plentiful, and </a:t>
            </a:r>
            <a:r>
              <a:rPr lang="en-US" dirty="0" err="1" smtClean="0"/>
              <a:t>malonyl</a:t>
            </a:r>
            <a:r>
              <a:rPr lang="en-US" dirty="0" smtClean="0"/>
              <a:t> CoA is produced</a:t>
            </a:r>
          </a:p>
          <a:p>
            <a:pPr lvl="1"/>
            <a:r>
              <a:rPr lang="en-US" dirty="0" err="1" smtClean="0"/>
              <a:t>Malonyl</a:t>
            </a:r>
            <a:r>
              <a:rPr lang="en-US" dirty="0" smtClean="0"/>
              <a:t> CoA may decrease appetite</a:t>
            </a:r>
          </a:p>
          <a:p>
            <a:pPr lvl="1"/>
            <a:r>
              <a:rPr lang="en-US" dirty="0" err="1" smtClean="0"/>
              <a:t>Malonyl</a:t>
            </a:r>
            <a:r>
              <a:rPr lang="en-US" dirty="0" smtClean="0"/>
              <a:t> CoA inhibits </a:t>
            </a:r>
            <a:r>
              <a:rPr lang="en-US" dirty="0" err="1" smtClean="0"/>
              <a:t>acylcarnitine</a:t>
            </a:r>
            <a:r>
              <a:rPr lang="en-US" dirty="0" smtClean="0"/>
              <a:t> </a:t>
            </a:r>
            <a:r>
              <a:rPr lang="en-US" dirty="0" err="1" smtClean="0"/>
              <a:t>transferase</a:t>
            </a:r>
            <a:endParaRPr lang="en-US" dirty="0" smtClean="0"/>
          </a:p>
          <a:p>
            <a:pPr lvl="2"/>
            <a:r>
              <a:rPr lang="en-US" dirty="0" smtClean="0"/>
              <a:t>No Fatty acids can get into mitochondria for oxidation</a:t>
            </a:r>
          </a:p>
          <a:p>
            <a:r>
              <a:rPr lang="en-US" dirty="0" smtClean="0"/>
              <a:t>See section 16.9 for detail </a:t>
            </a:r>
            <a:r>
              <a:rPr lang="en-US" smtClean="0"/>
              <a:t>if interested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9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to Acyl Carrier Protein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445864"/>
              </p:ext>
            </p:extLst>
          </p:nvPr>
        </p:nvGraphicFramePr>
        <p:xfrm>
          <a:off x="1219200" y="2362200"/>
          <a:ext cx="7150156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S ChemDraw Drawing" r:id="rId3" imgW="4759202" imgH="1014660" progId="ChemDraw.Document.6.0">
                  <p:embed/>
                </p:oleObj>
              </mc:Choice>
              <mc:Fallback>
                <p:oleObj name="CS ChemDraw Drawing" r:id="rId3" imgW="4759202" imgH="10146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362200"/>
                        <a:ext cx="7150156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01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 Elongation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Condensation</a:t>
            </a:r>
          </a:p>
          <a:p>
            <a:pPr lvl="1"/>
            <a:r>
              <a:rPr lang="en-US" dirty="0" smtClean="0"/>
              <a:t>Loss of CO2 drives reaction to completion</a:t>
            </a:r>
          </a:p>
          <a:p>
            <a:pPr lvl="1"/>
            <a:r>
              <a:rPr lang="en-US" dirty="0" smtClean="0"/>
              <a:t>All happens on enzyme complex</a:t>
            </a:r>
          </a:p>
          <a:p>
            <a:pPr lvl="1"/>
            <a:r>
              <a:rPr lang="en-US" dirty="0" smtClean="0"/>
              <a:t>Mechanism: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924045"/>
              </p:ext>
            </p:extLst>
          </p:nvPr>
        </p:nvGraphicFramePr>
        <p:xfrm>
          <a:off x="1905000" y="3886200"/>
          <a:ext cx="6027687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S ChemDraw Drawing" r:id="rId3" imgW="4529049" imgH="1717200" progId="ChemDraw.Document.6.0">
                  <p:embed/>
                </p:oleObj>
              </mc:Choice>
              <mc:Fallback>
                <p:oleObj name="CS ChemDraw Drawing" r:id="rId3" imgW="4529049" imgH="17172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3886200"/>
                        <a:ext cx="6027687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1135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554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CS ChemDraw Drawing</vt:lpstr>
      <vt:lpstr>Lipid Biosynthesis</vt:lpstr>
      <vt:lpstr>PowerPoint Presentation</vt:lpstr>
      <vt:lpstr>PowerPoint Presentation</vt:lpstr>
      <vt:lpstr>Roles of Lipids</vt:lpstr>
      <vt:lpstr>Fatty Acid Synthesis</vt:lpstr>
      <vt:lpstr>Activation of Acetyl Group </vt:lpstr>
      <vt:lpstr>Acetyl CoA Carboxylase and Regulation</vt:lpstr>
      <vt:lpstr>Transfer to Acyl Carrier Protein</vt:lpstr>
      <vt:lpstr>Four Step Elongation</vt:lpstr>
      <vt:lpstr>Steps 2-4: Opposite of beta Oxidation</vt:lpstr>
      <vt:lpstr>Synthesis of Palmatate</vt:lpstr>
      <vt:lpstr>Synthesis of Unsaturated Fats</vt:lpstr>
      <vt:lpstr>Prostaglandins and COX Inhibitors</vt:lpstr>
      <vt:lpstr>Cholesterol Biosynthesis</vt:lpstr>
      <vt:lpstr>Medical Applications</vt:lpstr>
      <vt:lpstr>Medical Applications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 Biosynthesis</dc:title>
  <dc:creator>Burlingham, Benjamin Todd</dc:creator>
  <cp:lastModifiedBy>Burlingham, Benjamin Todd</cp:lastModifiedBy>
  <cp:revision>13</cp:revision>
  <dcterms:created xsi:type="dcterms:W3CDTF">2013-03-08T19:25:15Z</dcterms:created>
  <dcterms:modified xsi:type="dcterms:W3CDTF">2013-03-20T13:45:31Z</dcterms:modified>
</cp:coreProperties>
</file>