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handoutMasterIdLst>
    <p:handoutMasterId r:id="rId47"/>
  </p:handoutMasterIdLst>
  <p:sldIdLst>
    <p:sldId id="291" r:id="rId2"/>
    <p:sldId id="322" r:id="rId3"/>
    <p:sldId id="292" r:id="rId4"/>
    <p:sldId id="293" r:id="rId5"/>
    <p:sldId id="294" r:id="rId6"/>
    <p:sldId id="295" r:id="rId7"/>
    <p:sldId id="326" r:id="rId8"/>
    <p:sldId id="296" r:id="rId9"/>
    <p:sldId id="297" r:id="rId10"/>
    <p:sldId id="298" r:id="rId11"/>
    <p:sldId id="299" r:id="rId12"/>
    <p:sldId id="300" r:id="rId13"/>
    <p:sldId id="301" r:id="rId14"/>
    <p:sldId id="327" r:id="rId15"/>
    <p:sldId id="329" r:id="rId16"/>
    <p:sldId id="330" r:id="rId17"/>
    <p:sldId id="331" r:id="rId18"/>
    <p:sldId id="332" r:id="rId19"/>
    <p:sldId id="302" r:id="rId20"/>
    <p:sldId id="303" r:id="rId21"/>
    <p:sldId id="336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3" r:id="rId39"/>
    <p:sldId id="324" r:id="rId40"/>
    <p:sldId id="320" r:id="rId41"/>
    <p:sldId id="325" r:id="rId42"/>
    <p:sldId id="333" r:id="rId43"/>
    <p:sldId id="328" r:id="rId44"/>
    <p:sldId id="321" r:id="rId45"/>
    <p:sldId id="271" r:id="rId46"/>
  </p:sldIdLst>
  <p:sldSz cx="9144000" cy="6858000" type="screen4x3"/>
  <p:notesSz cx="7315200" cy="9601200"/>
  <p:custShowLst>
    <p:custShow name="Custom Show 1" id="0">
      <p:sldLst>
        <p:sld r:id="rId7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62BD19"/>
    <a:srgbClr val="3C88B1"/>
    <a:srgbClr val="FFCC66"/>
    <a:srgbClr val="CCCC00"/>
    <a:srgbClr val="FFFF00"/>
    <a:srgbClr val="FFCC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514" autoAdjust="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3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022" y="-12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0AB804-3EC0-4422-8AA3-6F2B3307A9F1}" type="doc">
      <dgm:prSet loTypeId="urn:microsoft.com/office/officeart/2005/8/layout/cycle7" loCatId="cycle" qsTypeId="urn:microsoft.com/office/officeart/2005/8/quickstyle/3d9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0F72ECA-CEF9-4D0A-A32D-80F44531AE97}">
      <dgm:prSet phldrT="[Text]"/>
      <dgm:spPr>
        <a:solidFill>
          <a:schemeClr val="accent2">
            <a:lumMod val="75000"/>
          </a:schemeClr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Vaccines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F80F01-7D94-44F4-ADD5-B1697B20DCFE}" type="parTrans" cxnId="{E2843527-B12C-418A-A9BA-89B592792003}">
      <dgm:prSet/>
      <dgm:spPr/>
      <dgm:t>
        <a:bodyPr/>
        <a:lstStyle/>
        <a:p>
          <a:endParaRPr lang="en-US"/>
        </a:p>
      </dgm:t>
    </dgm:pt>
    <dgm:pt modelId="{5A8583AD-2187-4667-B89A-0CD391E5E8EB}" type="sibTrans" cxnId="{E2843527-B12C-418A-A9BA-89B592792003}">
      <dgm:prSet/>
      <dgm:spPr>
        <a:solidFill>
          <a:schemeClr val="accent2">
            <a:lumMod val="75000"/>
          </a:schemeClr>
        </a:solidFill>
        <a:effectLst>
          <a:innerShdw blurRad="63500" dist="50800" dir="18900000">
            <a:prstClr val="black">
              <a:alpha val="50000"/>
            </a:prstClr>
          </a:innerShdw>
        </a:effectLst>
        <a:sp3d z="-227350" prstMaterial="matte">
          <a:bevelT w="114300" prst="artDeco"/>
        </a:sp3d>
      </dgm:spPr>
      <dgm:t>
        <a:bodyPr/>
        <a:lstStyle/>
        <a:p>
          <a:endParaRPr lang="en-US"/>
        </a:p>
      </dgm:t>
    </dgm:pt>
    <dgm:pt modelId="{DABDB1A5-9F3D-4099-9A65-ACF5FF39ABB1}">
      <dgm:prSet phldrT="[Text]"/>
      <dgm:spPr>
        <a:solidFill>
          <a:srgbClr val="62BD19"/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Mito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D2E219-D7D2-40A2-B442-B19351E1A7FF}" type="parTrans" cxnId="{A2ED6529-4E70-443B-A475-C9DFD249B952}">
      <dgm:prSet/>
      <dgm:spPr/>
      <dgm:t>
        <a:bodyPr/>
        <a:lstStyle/>
        <a:p>
          <a:endParaRPr lang="en-US"/>
        </a:p>
      </dgm:t>
    </dgm:pt>
    <dgm:pt modelId="{93F8244F-113C-484E-B893-1F8F46A0F642}" type="sibTrans" cxnId="{A2ED6529-4E70-443B-A475-C9DFD249B952}">
      <dgm:prSet/>
      <dgm:spPr>
        <a:solidFill>
          <a:srgbClr val="62BD19">
            <a:alpha val="80000"/>
          </a:srgbClr>
        </a:solidFill>
        <a:ln cmpd="sng">
          <a:prstDash val="solid"/>
        </a:ln>
        <a:effectLst>
          <a:innerShdw blurRad="63500" dist="50800" dir="18900000">
            <a:prstClr val="black">
              <a:alpha val="50000"/>
            </a:prstClr>
          </a:innerShdw>
        </a:effectLst>
        <a:sp3d z="-227350" prstMaterial="matte">
          <a:bevelT w="114300" prst="artDeco"/>
        </a:sp3d>
      </dgm:spPr>
      <dgm:t>
        <a:bodyPr/>
        <a:lstStyle/>
        <a:p>
          <a:endParaRPr lang="en-US" dirty="0"/>
        </a:p>
      </dgm:t>
    </dgm:pt>
    <dgm:pt modelId="{6030D6D2-0BF1-4413-8466-066E735A7729}">
      <dgm:prSet phldrT="[Text]"/>
      <dgm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Autism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04328E-6276-4F13-8199-72D0AF2D9B0D}" type="parTrans" cxnId="{9CCF6785-60AB-4F07-96E7-6426AC317F92}">
      <dgm:prSet/>
      <dgm:spPr/>
      <dgm:t>
        <a:bodyPr/>
        <a:lstStyle/>
        <a:p>
          <a:endParaRPr lang="en-US"/>
        </a:p>
      </dgm:t>
    </dgm:pt>
    <dgm:pt modelId="{70D8B97F-F07B-4813-8DC8-B9ACA093ED77}" type="sibTrans" cxnId="{9CCF6785-60AB-4F07-96E7-6426AC317F92}">
      <dgm:prSet/>
      <dgm:spPr>
        <a:effectLst>
          <a:innerShdw blurRad="63500" dist="50800" dir="18900000">
            <a:prstClr val="black">
              <a:alpha val="50000"/>
            </a:prstClr>
          </a:innerShdw>
        </a:effectLst>
        <a:sp3d>
          <a:bevelT w="114300" prst="artDeco"/>
        </a:sp3d>
      </dgm:spPr>
      <dgm:t>
        <a:bodyPr vert="horz" lIns="0"/>
        <a:lstStyle/>
        <a:p>
          <a:r>
            <a:rPr lang="en-US" baseline="0" dirty="0" smtClean="0">
              <a:solidFill>
                <a:schemeClr val="bg1"/>
              </a:solidFill>
            </a:rPr>
            <a:t>???</a:t>
          </a:r>
          <a:endParaRPr lang="en-US" baseline="0" dirty="0">
            <a:solidFill>
              <a:schemeClr val="bg1"/>
            </a:solidFill>
          </a:endParaRPr>
        </a:p>
      </dgm:t>
    </dgm:pt>
    <dgm:pt modelId="{0F387AEA-F9F2-43C4-863B-D95CFB370D56}" type="pres">
      <dgm:prSet presAssocID="{820AB804-3EC0-4422-8AA3-6F2B3307A9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1CD2D6-BA6D-4AA2-94D6-47F15F5EFD04}" type="pres">
      <dgm:prSet presAssocID="{C0F72ECA-CEF9-4D0A-A32D-80F44531AE9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AFCC3-7C22-4D8E-B86F-EB1D0E6AFE26}" type="pres">
      <dgm:prSet presAssocID="{5A8583AD-2187-4667-B89A-0CD391E5E8EB}" presName="sibTrans" presStyleLbl="sibTrans2D1" presStyleIdx="0" presStyleCnt="3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D3F1880B-3760-4F6E-9221-4C9D676E1E8B}" type="pres">
      <dgm:prSet presAssocID="{5A8583AD-2187-4667-B89A-0CD391E5E8E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618BDC8-D00E-4A12-BA3A-4AFA0CD88026}" type="pres">
      <dgm:prSet presAssocID="{DABDB1A5-9F3D-4099-9A65-ACF5FF39ABB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6D96A-6732-4746-A8F5-5DF4720D1C55}" type="pres">
      <dgm:prSet presAssocID="{93F8244F-113C-484E-B893-1F8F46A0F642}" presName="sibTrans" presStyleLbl="sibTrans2D1" presStyleIdx="1" presStyleCnt="3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AB819D63-D3A1-4257-B6D4-5D6A93C70EB9}" type="pres">
      <dgm:prSet presAssocID="{93F8244F-113C-484E-B893-1F8F46A0F642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26F8272-FE0F-458D-A506-4CE077BD6EE0}" type="pres">
      <dgm:prSet presAssocID="{6030D6D2-0BF1-4413-8466-066E735A772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4B2C2-BE8B-4E7C-AB7A-B1575F00AC1A}" type="pres">
      <dgm:prSet presAssocID="{70D8B97F-F07B-4813-8DC8-B9ACA093ED77}" presName="sibTrans" presStyleLbl="sibTrans2D1" presStyleIdx="2" presStyleCnt="3"/>
      <dgm:spPr>
        <a:prstGeom prst="wave">
          <a:avLst/>
        </a:prstGeom>
      </dgm:spPr>
      <dgm:t>
        <a:bodyPr/>
        <a:lstStyle/>
        <a:p>
          <a:endParaRPr lang="en-US"/>
        </a:p>
      </dgm:t>
    </dgm:pt>
    <dgm:pt modelId="{4974E3B0-400B-4D2C-BBE6-576D9C137771}" type="pres">
      <dgm:prSet presAssocID="{70D8B97F-F07B-4813-8DC8-B9ACA093ED77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61F94D1-1F9F-4715-AC36-5150749DD12A}" type="presOf" srcId="{DABDB1A5-9F3D-4099-9A65-ACF5FF39ABB1}" destId="{4618BDC8-D00E-4A12-BA3A-4AFA0CD88026}" srcOrd="0" destOrd="0" presId="urn:microsoft.com/office/officeart/2005/8/layout/cycle7"/>
    <dgm:cxn modelId="{4720F188-1C26-4528-BAD2-3213A6904528}" type="presOf" srcId="{70D8B97F-F07B-4813-8DC8-B9ACA093ED77}" destId="{2B34B2C2-BE8B-4E7C-AB7A-B1575F00AC1A}" srcOrd="0" destOrd="0" presId="urn:microsoft.com/office/officeart/2005/8/layout/cycle7"/>
    <dgm:cxn modelId="{EFFAD6B6-BD92-4B70-B756-3D71C6262F62}" type="presOf" srcId="{70D8B97F-F07B-4813-8DC8-B9ACA093ED77}" destId="{4974E3B0-400B-4D2C-BBE6-576D9C137771}" srcOrd="1" destOrd="0" presId="urn:microsoft.com/office/officeart/2005/8/layout/cycle7"/>
    <dgm:cxn modelId="{9CCF6785-60AB-4F07-96E7-6426AC317F92}" srcId="{820AB804-3EC0-4422-8AA3-6F2B3307A9F1}" destId="{6030D6D2-0BF1-4413-8466-066E735A7729}" srcOrd="2" destOrd="0" parTransId="{9F04328E-6276-4F13-8199-72D0AF2D9B0D}" sibTransId="{70D8B97F-F07B-4813-8DC8-B9ACA093ED77}"/>
    <dgm:cxn modelId="{5CD92371-1591-4C8C-BE41-77199477B407}" type="presOf" srcId="{820AB804-3EC0-4422-8AA3-6F2B3307A9F1}" destId="{0F387AEA-F9F2-43C4-863B-D95CFB370D56}" srcOrd="0" destOrd="0" presId="urn:microsoft.com/office/officeart/2005/8/layout/cycle7"/>
    <dgm:cxn modelId="{1FE46008-3DA2-45E1-962C-243A3342D259}" type="presOf" srcId="{5A8583AD-2187-4667-B89A-0CD391E5E8EB}" destId="{1EDAFCC3-7C22-4D8E-B86F-EB1D0E6AFE26}" srcOrd="0" destOrd="0" presId="urn:microsoft.com/office/officeart/2005/8/layout/cycle7"/>
    <dgm:cxn modelId="{7F3DE8ED-8A0B-4183-BB16-81CEA946A56A}" type="presOf" srcId="{6030D6D2-0BF1-4413-8466-066E735A7729}" destId="{E26F8272-FE0F-458D-A506-4CE077BD6EE0}" srcOrd="0" destOrd="0" presId="urn:microsoft.com/office/officeart/2005/8/layout/cycle7"/>
    <dgm:cxn modelId="{15AB88BE-24DB-4C5C-BFAB-E656D88753C4}" type="presOf" srcId="{93F8244F-113C-484E-B893-1F8F46A0F642}" destId="{1576D96A-6732-4746-A8F5-5DF4720D1C55}" srcOrd="0" destOrd="0" presId="urn:microsoft.com/office/officeart/2005/8/layout/cycle7"/>
    <dgm:cxn modelId="{E2843527-B12C-418A-A9BA-89B592792003}" srcId="{820AB804-3EC0-4422-8AA3-6F2B3307A9F1}" destId="{C0F72ECA-CEF9-4D0A-A32D-80F44531AE97}" srcOrd="0" destOrd="0" parTransId="{75F80F01-7D94-44F4-ADD5-B1697B20DCFE}" sibTransId="{5A8583AD-2187-4667-B89A-0CD391E5E8EB}"/>
    <dgm:cxn modelId="{AB6E56DF-F388-4881-87D7-A6E17767CA78}" type="presOf" srcId="{93F8244F-113C-484E-B893-1F8F46A0F642}" destId="{AB819D63-D3A1-4257-B6D4-5D6A93C70EB9}" srcOrd="1" destOrd="0" presId="urn:microsoft.com/office/officeart/2005/8/layout/cycle7"/>
    <dgm:cxn modelId="{5AD5A2DE-7801-4989-B933-08F9F5E4D982}" type="presOf" srcId="{5A8583AD-2187-4667-B89A-0CD391E5E8EB}" destId="{D3F1880B-3760-4F6E-9221-4C9D676E1E8B}" srcOrd="1" destOrd="0" presId="urn:microsoft.com/office/officeart/2005/8/layout/cycle7"/>
    <dgm:cxn modelId="{A2ED6529-4E70-443B-A475-C9DFD249B952}" srcId="{820AB804-3EC0-4422-8AA3-6F2B3307A9F1}" destId="{DABDB1A5-9F3D-4099-9A65-ACF5FF39ABB1}" srcOrd="1" destOrd="0" parTransId="{C8D2E219-D7D2-40A2-B442-B19351E1A7FF}" sibTransId="{93F8244F-113C-484E-B893-1F8F46A0F642}"/>
    <dgm:cxn modelId="{E5A3A2D3-0517-46B4-A00C-71266C1A6A28}" type="presOf" srcId="{C0F72ECA-CEF9-4D0A-A32D-80F44531AE97}" destId="{731CD2D6-BA6D-4AA2-94D6-47F15F5EFD04}" srcOrd="0" destOrd="0" presId="urn:microsoft.com/office/officeart/2005/8/layout/cycle7"/>
    <dgm:cxn modelId="{5D39A786-65F7-46C3-88C6-B1C9D8F76F22}" type="presParOf" srcId="{0F387AEA-F9F2-43C4-863B-D95CFB370D56}" destId="{731CD2D6-BA6D-4AA2-94D6-47F15F5EFD04}" srcOrd="0" destOrd="0" presId="urn:microsoft.com/office/officeart/2005/8/layout/cycle7"/>
    <dgm:cxn modelId="{0F81426B-65A1-4F95-B9A9-B58E2C839F74}" type="presParOf" srcId="{0F387AEA-F9F2-43C4-863B-D95CFB370D56}" destId="{1EDAFCC3-7C22-4D8E-B86F-EB1D0E6AFE26}" srcOrd="1" destOrd="0" presId="urn:microsoft.com/office/officeart/2005/8/layout/cycle7"/>
    <dgm:cxn modelId="{842BB132-9DE7-4054-B46B-6D14D50D0482}" type="presParOf" srcId="{1EDAFCC3-7C22-4D8E-B86F-EB1D0E6AFE26}" destId="{D3F1880B-3760-4F6E-9221-4C9D676E1E8B}" srcOrd="0" destOrd="0" presId="urn:microsoft.com/office/officeart/2005/8/layout/cycle7"/>
    <dgm:cxn modelId="{ECCE6B81-2817-45F7-BCBF-8064E449C39A}" type="presParOf" srcId="{0F387AEA-F9F2-43C4-863B-D95CFB370D56}" destId="{4618BDC8-D00E-4A12-BA3A-4AFA0CD88026}" srcOrd="2" destOrd="0" presId="urn:microsoft.com/office/officeart/2005/8/layout/cycle7"/>
    <dgm:cxn modelId="{6C9F713D-D7D7-4138-B960-3EF6604ED9FC}" type="presParOf" srcId="{0F387AEA-F9F2-43C4-863B-D95CFB370D56}" destId="{1576D96A-6732-4746-A8F5-5DF4720D1C55}" srcOrd="3" destOrd="0" presId="urn:microsoft.com/office/officeart/2005/8/layout/cycle7"/>
    <dgm:cxn modelId="{846B3D7C-04F3-48F2-91F8-A0865B4164BE}" type="presParOf" srcId="{1576D96A-6732-4746-A8F5-5DF4720D1C55}" destId="{AB819D63-D3A1-4257-B6D4-5D6A93C70EB9}" srcOrd="0" destOrd="0" presId="urn:microsoft.com/office/officeart/2005/8/layout/cycle7"/>
    <dgm:cxn modelId="{7EA6C8F1-822A-4653-9401-57B2A9C75032}" type="presParOf" srcId="{0F387AEA-F9F2-43C4-863B-D95CFB370D56}" destId="{E26F8272-FE0F-458D-A506-4CE077BD6EE0}" srcOrd="4" destOrd="0" presId="urn:microsoft.com/office/officeart/2005/8/layout/cycle7"/>
    <dgm:cxn modelId="{70DAC2E0-3AB3-4A94-94D3-2215D54D5A4D}" type="presParOf" srcId="{0F387AEA-F9F2-43C4-863B-D95CFB370D56}" destId="{2B34B2C2-BE8B-4E7C-AB7A-B1575F00AC1A}" srcOrd="5" destOrd="0" presId="urn:microsoft.com/office/officeart/2005/8/layout/cycle7"/>
    <dgm:cxn modelId="{68396646-C64F-4B99-9434-9B49580E636B}" type="presParOf" srcId="{2B34B2C2-BE8B-4E7C-AB7A-B1575F00AC1A}" destId="{4974E3B0-400B-4D2C-BBE6-576D9C137771}" srcOrd="0" destOrd="0" presId="urn:microsoft.com/office/officeart/2005/8/layout/cycle7"/>
  </dgm:cxnLst>
  <dgm:bg>
    <a:effectLst>
      <a:outerShdw blurRad="76200" dir="18900000" sy="23000" kx="-1200000" algn="bl" rotWithShape="0">
        <a:prstClr val="black">
          <a:alpha val="2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53C68BE-8189-44B7-A065-584A57FED4FD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778B72F-F893-46EF-9BCB-9F524BFECE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5784F-8FCD-469C-8676-3F978743E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283AB-6CB3-42FE-821D-5A02DD9D6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37B9-0D4F-4C8F-B27C-0AD3F9AEC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EE74C-703C-4274-A720-0B240EFD0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7738C-75D2-4BA7-957A-6FD5B3766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8C99C-75C7-4EAC-BCEE-0351C432D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66098-6F01-42DF-BB38-272164089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4B8D4-AC12-45BB-A09A-CB99D47F8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6FC99-C1EA-4A43-8218-D7CE76C2C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E7359-B886-4C85-905D-C1258ADE6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220DE-1FD8-44BA-A101-069CFF10B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E814E-D395-4C95-8E82-170A655AB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96287-D773-4B82-95BE-29F922223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586205E-B38F-4D1E-817A-568F816EC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5" r:id="rId1"/>
    <p:sldLayoutId id="2147483884" r:id="rId2"/>
    <p:sldLayoutId id="2147483886" r:id="rId3"/>
    <p:sldLayoutId id="2147483883" r:id="rId4"/>
    <p:sldLayoutId id="2147483887" r:id="rId5"/>
    <p:sldLayoutId id="2147483882" r:id="rId6"/>
    <p:sldLayoutId id="2147483881" r:id="rId7"/>
    <p:sldLayoutId id="2147483888" r:id="rId8"/>
    <p:sldLayoutId id="2147483889" r:id="rId9"/>
    <p:sldLayoutId id="2147483880" r:id="rId10"/>
    <p:sldLayoutId id="2147483879" r:id="rId11"/>
    <p:sldLayoutId id="2147483890" r:id="rId12"/>
    <p:sldLayoutId id="2147483891" r:id="rId13"/>
  </p:sldLayoutIdLst>
  <p:transition spd="med">
    <p:cover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k\Documents\VMP,%20LLC\Marketing\Lectures\Graphics%20Reference%20Material\ETCAdvanced.wm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419600"/>
            <a:ext cx="9144000" cy="1905000"/>
          </a:xfrm>
        </p:spPr>
        <p:txBody>
          <a:bodyPr tIns="0" rIns="45720" bIns="0" anchor="b"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 D. Kendall, M.D.</a:t>
            </a:r>
          </a:p>
          <a:p>
            <a:pPr marL="0" indent="0" algn="ctr" eaLnBrk="1" hangingPunct="1">
              <a:buNone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Medical Practice, LLC</a:t>
            </a:r>
          </a:p>
          <a:p>
            <a:pPr marL="0" indent="0" algn="ctr" eaLnBrk="1" hangingPunct="1">
              <a:spcBef>
                <a:spcPts val="1200"/>
              </a:spcBef>
              <a:buNone/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Biochemical Genetics, Pediatrics</a:t>
            </a:r>
          </a:p>
          <a:p>
            <a:pPr marL="0" indent="0" algn="ctr" eaLnBrk="1" hangingPunct="1">
              <a:spcBef>
                <a:spcPts val="600"/>
              </a:spcBef>
              <a:buFont typeface="Wingdings 2" pitchFamily="18" charset="2"/>
              <a:buNone/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Metabolic, Mitochondrial &amp; Inherited Disorders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3124200" y="914400"/>
            <a:ext cx="5486400" cy="284693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 eaLnBrk="0" hangingPunct="0">
              <a:defRPr/>
            </a:pPr>
            <a:r>
              <a:rPr lang="en-US" sz="4400" b="1" cap="small" spc="100" dirty="0" smtClean="0">
                <a:ln/>
                <a:solidFill>
                  <a:srgbClr val="62BD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Mitochondrial</a:t>
            </a:r>
          </a:p>
          <a:p>
            <a:pPr algn="r" eaLnBrk="0" hangingPunct="0">
              <a:defRPr/>
            </a:pPr>
            <a:r>
              <a:rPr lang="en-US" sz="4400" b="1" cap="small" spc="100" dirty="0" smtClean="0">
                <a:ln/>
                <a:solidFill>
                  <a:srgbClr val="62BD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Disease and</a:t>
            </a:r>
          </a:p>
          <a:p>
            <a:pPr algn="r" eaLnBrk="0" hangingPunct="0">
              <a:defRPr/>
            </a:pPr>
            <a:r>
              <a:rPr lang="en-US" sz="4400" b="1" cap="small" spc="100" dirty="0" smtClean="0">
                <a:ln/>
                <a:solidFill>
                  <a:srgbClr val="62BD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Autism</a:t>
            </a:r>
          </a:p>
          <a:p>
            <a:pPr algn="r" eaLnBrk="0" hangingPunct="0">
              <a:spcBef>
                <a:spcPts val="1800"/>
              </a:spcBef>
              <a:defRPr/>
            </a:pPr>
            <a:r>
              <a:rPr lang="en-US" sz="3200" b="1" i="1" cap="small" spc="100" dirty="0" smtClean="0">
                <a:ln/>
                <a:solidFill>
                  <a:srgbClr val="62BD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Bridging the Gap</a:t>
            </a:r>
            <a:r>
              <a:rPr lang="en-US" sz="3200" b="1" i="1" cap="small" dirty="0" smtClean="0">
                <a:ln/>
                <a:solidFill>
                  <a:srgbClr val="62BD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endParaRPr lang="en-US" sz="3200" b="1" i="1" cap="small" dirty="0">
              <a:ln/>
              <a:solidFill>
                <a:srgbClr val="62BD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  <p:pic>
        <p:nvPicPr>
          <p:cNvPr id="6" name="Picture 5" descr="ADN_anim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717377"/>
            <a:ext cx="1981200" cy="3426050"/>
          </a:xfrm>
          <a:prstGeom prst="rect">
            <a:avLst/>
          </a:prstGeom>
          <a:ln w="15875">
            <a:solidFill>
              <a:schemeClr val="tx1">
                <a:alpha val="70000"/>
              </a:schemeClr>
            </a:solidFill>
            <a:beve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52400" dist="3175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057400"/>
            <a:ext cx="8077200" cy="40687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Approximately 850 proteins are encoded for by the nuclear mitochondrial genes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of these proteins are responsible for the control of electron transport chain structure and function and assembly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Autosomal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recessive inheritance of nuclear gene defects is probably the most common etiology of pediatric patients with mitochondrial disorders.</a:t>
            </a:r>
          </a:p>
          <a:p>
            <a:pPr>
              <a:lnSpc>
                <a:spcPct val="114000"/>
              </a:lnSpc>
              <a:spcBef>
                <a:spcPts val="1200"/>
              </a:spcBef>
              <a:buClr>
                <a:srgbClr val="62BD19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33400"/>
            <a:ext cx="7696200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cap="small" dirty="0" smtClean="0">
                <a:ln/>
                <a:solidFill>
                  <a:srgbClr val="62BD19"/>
                </a:solidFill>
                <a:latin typeface="Arial" charset="0"/>
              </a:rPr>
              <a:t>Features of </a:t>
            </a:r>
          </a:p>
          <a:p>
            <a:pPr algn="r" eaLnBrk="0" hangingPunct="0">
              <a:defRPr/>
            </a:pPr>
            <a:r>
              <a:rPr lang="en-US" sz="3600" b="1" cap="small" dirty="0" smtClean="0">
                <a:ln/>
                <a:solidFill>
                  <a:srgbClr val="62BD19"/>
                </a:solidFill>
                <a:latin typeface="Arial" charset="0"/>
              </a:rPr>
              <a:t>Mitochondrial Nuclear Genes</a:t>
            </a:r>
            <a:endParaRPr lang="en-US" sz="3600" b="1" cap="small" dirty="0">
              <a:ln/>
              <a:solidFill>
                <a:srgbClr val="62BD19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057400"/>
            <a:ext cx="7620000" cy="4495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Inherited exclusively through the maternal line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 molecule, a number of copies in each </a:t>
            </a:r>
            <a:r>
              <a:rPr lang="en-US" sz="200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mitochondrium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(5-10 copies typical)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16,569 bases or pieces and 37 genes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Mutated </a:t>
            </a:r>
            <a:r>
              <a:rPr lang="en-US" sz="200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mtDNA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may be present in varying amounts with wild type DNA (</a:t>
            </a:r>
            <a:r>
              <a:rPr lang="en-US" sz="200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heteroplasmy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lnSpc>
                <a:spcPct val="90000"/>
              </a:lnSpc>
            </a:pPr>
            <a:endParaRPr lang="en-US" sz="21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57200" y="533400"/>
            <a:ext cx="7696200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cap="small" dirty="0" smtClean="0">
                <a:ln/>
                <a:solidFill>
                  <a:srgbClr val="62BD19"/>
                </a:solidFill>
                <a:latin typeface="Arial" charset="0"/>
              </a:rPr>
              <a:t>Features of </a:t>
            </a:r>
          </a:p>
          <a:p>
            <a:pPr algn="r" eaLnBrk="0" hangingPunct="0">
              <a:defRPr/>
            </a:pPr>
            <a:r>
              <a:rPr lang="en-US" sz="3600" b="1" cap="small" dirty="0" smtClean="0">
                <a:ln/>
                <a:solidFill>
                  <a:srgbClr val="62BD19"/>
                </a:solidFill>
                <a:latin typeface="Arial" charset="0"/>
              </a:rPr>
              <a:t>Mitochondrial DNA (</a:t>
            </a:r>
            <a:r>
              <a:rPr lang="en-US" sz="3600" b="1" cap="small" dirty="0" err="1" smtClean="0">
                <a:ln/>
                <a:solidFill>
                  <a:srgbClr val="62BD19"/>
                </a:solidFill>
                <a:latin typeface="Arial" charset="0"/>
              </a:rPr>
              <a:t>mtDNA</a:t>
            </a:r>
            <a:r>
              <a:rPr lang="en-US" sz="3600" b="1" cap="small" dirty="0" smtClean="0">
                <a:ln/>
                <a:solidFill>
                  <a:srgbClr val="62BD19"/>
                </a:solidFill>
                <a:latin typeface="Arial" charset="0"/>
              </a:rPr>
              <a:t>)</a:t>
            </a:r>
            <a:endParaRPr lang="en-US" sz="3600" b="1" cap="small" dirty="0">
              <a:ln/>
              <a:solidFill>
                <a:srgbClr val="62BD19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67000" y="1447800"/>
            <a:ext cx="3810000" cy="4525963"/>
          </a:xfrm>
          <a:ln w="38100" cmpd="sng">
            <a:solidFill>
              <a:srgbClr val="62BD19"/>
            </a:solidFill>
            <a:prstDash val="solid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54000" dir="18900000" sy="23000" kx="-1200000" algn="bl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</p:spPr>
      </p:pic>
      <p:sp>
        <p:nvSpPr>
          <p:cNvPr id="5" name="Rectangle 4"/>
          <p:cNvSpPr/>
          <p:nvPr/>
        </p:nvSpPr>
        <p:spPr>
          <a:xfrm>
            <a:off x="457200" y="533400"/>
            <a:ext cx="769620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cap="small" dirty="0" smtClean="0">
                <a:ln/>
                <a:solidFill>
                  <a:srgbClr val="62BD19"/>
                </a:solidFill>
                <a:latin typeface="Arial" charset="0"/>
              </a:rPr>
              <a:t>Mitochondrial DNA</a:t>
            </a:r>
            <a:endParaRPr lang="en-US" sz="3600" b="1" cap="small" dirty="0">
              <a:ln/>
              <a:solidFill>
                <a:srgbClr val="62BD19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676400"/>
            <a:ext cx="4724400" cy="4525963"/>
          </a:xfrm>
          <a:ln w="38100">
            <a:solidFill>
              <a:srgbClr val="62BD19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54000" dir="18900000" sy="23000" kx="-1200000" algn="bl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</p:spPr>
      </p:pic>
      <p:sp>
        <p:nvSpPr>
          <p:cNvPr id="6" name="Rectangle 5"/>
          <p:cNvSpPr/>
          <p:nvPr/>
        </p:nvSpPr>
        <p:spPr>
          <a:xfrm>
            <a:off x="457200" y="533400"/>
            <a:ext cx="769620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cap="small" dirty="0" err="1" smtClean="0">
                <a:ln/>
                <a:solidFill>
                  <a:srgbClr val="62BD19"/>
                </a:solidFill>
                <a:latin typeface="Arial" charset="0"/>
              </a:rPr>
              <a:t>Heteroplasmy</a:t>
            </a:r>
            <a:r>
              <a:rPr lang="en-US" sz="3600" b="1" cap="small" dirty="0" smtClean="0">
                <a:ln/>
                <a:solidFill>
                  <a:srgbClr val="62BD19"/>
                </a:solidFill>
                <a:latin typeface="Arial" charset="0"/>
              </a:rPr>
              <a:t> of </a:t>
            </a:r>
            <a:r>
              <a:rPr lang="en-US" sz="3600" b="1" cap="small" dirty="0" err="1" smtClean="0">
                <a:ln/>
                <a:solidFill>
                  <a:srgbClr val="62BD19"/>
                </a:solidFill>
                <a:latin typeface="Arial" charset="0"/>
              </a:rPr>
              <a:t>mtDNA</a:t>
            </a:r>
            <a:endParaRPr lang="en-US" sz="3600" b="1" cap="small" dirty="0">
              <a:ln/>
              <a:solidFill>
                <a:srgbClr val="62BD19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000" cap="small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</a:t>
            </a:r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800" dirty="0" smtClean="0"/>
              <a:t>Developmental </a:t>
            </a:r>
            <a:r>
              <a:rPr lang="en-US" sz="1800" dirty="0" smtClean="0"/>
              <a:t>Delays </a:t>
            </a:r>
            <a:endParaRPr lang="en-US" sz="1800" dirty="0" smtClean="0"/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800" dirty="0" smtClean="0"/>
              <a:t>Migraines </a:t>
            </a:r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800" dirty="0" smtClean="0"/>
              <a:t>Seizures </a:t>
            </a:r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800" dirty="0" smtClean="0"/>
              <a:t>Dementia </a:t>
            </a:r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800" dirty="0" smtClean="0"/>
              <a:t>Autistic Features </a:t>
            </a:r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800" dirty="0" smtClean="0"/>
              <a:t>Atypical </a:t>
            </a:r>
            <a:r>
              <a:rPr lang="en-US" sz="1800" dirty="0" smtClean="0"/>
              <a:t>Cerebral Palsy </a:t>
            </a:r>
            <a:endParaRPr lang="en-US" sz="1800" dirty="0" smtClean="0"/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800" dirty="0" err="1" smtClean="0"/>
              <a:t>Neuro</a:t>
            </a:r>
            <a:r>
              <a:rPr lang="en-US" sz="1800" dirty="0" smtClean="0"/>
              <a:t>-psychiatric </a:t>
            </a:r>
            <a:r>
              <a:rPr lang="en-US" sz="1800" dirty="0" smtClean="0"/>
              <a:t>Disturbances</a:t>
            </a:r>
            <a:endParaRPr lang="en-US" sz="1800" dirty="0" smtClean="0"/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800" dirty="0" smtClean="0"/>
              <a:t>Mental </a:t>
            </a:r>
            <a:r>
              <a:rPr lang="en-US" sz="1800" dirty="0" smtClean="0"/>
              <a:t>Retardation</a:t>
            </a:r>
            <a:endParaRPr lang="en-US" sz="1800" dirty="0" smtClean="0"/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800" dirty="0" smtClean="0"/>
              <a:t>Strokes</a:t>
            </a:r>
          </a:p>
          <a:p>
            <a:pPr lvl="1" eaLnBrk="1" hangingPunct="1">
              <a:lnSpc>
                <a:spcPct val="90000"/>
              </a:lnSpc>
              <a:buClr>
                <a:srgbClr val="62BD19"/>
              </a:buClr>
              <a:buFont typeface="Wingdings" pitchFamily="2" charset="2"/>
              <a:buChar char="Ø"/>
            </a:pPr>
            <a:endParaRPr lang="en-US" sz="1600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33400"/>
            <a:ext cx="815340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cap="small" dirty="0" smtClean="0">
                <a:ln/>
                <a:solidFill>
                  <a:srgbClr val="62BD19"/>
                </a:solidFill>
                <a:latin typeface="Arial" charset="0"/>
              </a:rPr>
              <a:t>Symptoms </a:t>
            </a:r>
            <a:r>
              <a:rPr lang="en-US" sz="3600" b="1" cap="small" dirty="0" smtClean="0">
                <a:ln/>
                <a:solidFill>
                  <a:srgbClr val="62BD19"/>
                </a:solidFill>
              </a:rPr>
              <a:t>I </a:t>
            </a:r>
            <a:r>
              <a:rPr lang="en-US" sz="3600" b="1" cap="small" dirty="0" smtClean="0">
                <a:ln/>
                <a:solidFill>
                  <a:srgbClr val="62BD19"/>
                </a:solidFill>
                <a:latin typeface="Arial" charset="0"/>
              </a:rPr>
              <a:t>– </a:t>
            </a:r>
            <a:r>
              <a:rPr lang="en-US" sz="2000" b="1" i="1" dirty="0" smtClean="0">
                <a:ln/>
                <a:solidFill>
                  <a:srgbClr val="62BD19"/>
                </a:solidFill>
                <a:latin typeface="Arial" charset="0"/>
              </a:rPr>
              <a:t>listed on www.virtualmdpractice.com</a:t>
            </a:r>
            <a:endParaRPr lang="en-US" sz="2000" b="1" dirty="0">
              <a:ln/>
              <a:solidFill>
                <a:srgbClr val="62BD19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000" cap="small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Nerves</a:t>
            </a:r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800" dirty="0" smtClean="0"/>
              <a:t>Absent reflexes</a:t>
            </a:r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800" dirty="0" smtClean="0"/>
              <a:t>Fainting </a:t>
            </a:r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800" dirty="0" smtClean="0"/>
              <a:t>Neuropathic pain</a:t>
            </a:r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800" dirty="0" smtClean="0"/>
              <a:t>Weakness (may be intermittent) </a:t>
            </a:r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800" dirty="0" err="1" smtClean="0"/>
              <a:t>Dysautonomia</a:t>
            </a:r>
            <a:r>
              <a:rPr lang="en-US" sz="1800" dirty="0" smtClean="0"/>
              <a:t> - temperature instability &amp; other </a:t>
            </a:r>
            <a:r>
              <a:rPr lang="en-US" sz="1800" dirty="0" err="1" smtClean="0"/>
              <a:t>dysautonomic</a:t>
            </a:r>
            <a:r>
              <a:rPr lang="en-US" sz="1800" dirty="0" smtClean="0"/>
              <a:t> problems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000" cap="small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Pancreas &amp; Other Glands</a:t>
            </a:r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800" dirty="0" smtClean="0"/>
              <a:t>Diabetes and exocrine pancreatic failure (inability to make digestive enzymes)</a:t>
            </a:r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800" dirty="0" smtClean="0"/>
              <a:t>Parathyroid failure (low calcium)</a:t>
            </a:r>
          </a:p>
          <a:p>
            <a:pPr lvl="1" eaLnBrk="1" hangingPunct="1">
              <a:lnSpc>
                <a:spcPct val="90000"/>
              </a:lnSpc>
              <a:buClr>
                <a:srgbClr val="62BD19"/>
              </a:buClr>
              <a:buFont typeface="Wingdings" pitchFamily="2" charset="2"/>
              <a:buChar char="Ø"/>
            </a:pPr>
            <a:endParaRPr lang="en-US" sz="1600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33400"/>
            <a:ext cx="800100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cap="small" dirty="0" smtClean="0">
                <a:ln/>
                <a:solidFill>
                  <a:srgbClr val="62BD19"/>
                </a:solidFill>
                <a:latin typeface="Arial" charset="0"/>
              </a:rPr>
              <a:t>Symptoms II – </a:t>
            </a:r>
            <a:r>
              <a:rPr lang="en-US" sz="2000" b="1" i="1" dirty="0" smtClean="0">
                <a:ln/>
                <a:solidFill>
                  <a:srgbClr val="62BD19"/>
                </a:solidFill>
                <a:latin typeface="Arial" charset="0"/>
              </a:rPr>
              <a:t>listed on www.virtualmdpractice.com</a:t>
            </a:r>
            <a:endParaRPr lang="en-US" sz="2000" b="1" dirty="0">
              <a:ln/>
              <a:solidFill>
                <a:srgbClr val="62BD19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000" cap="small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</a:t>
            </a:r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800" dirty="0" smtClean="0"/>
              <a:t>Weakness </a:t>
            </a:r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800" dirty="0" smtClean="0"/>
              <a:t>Cramping </a:t>
            </a:r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800" dirty="0" err="1" smtClean="0"/>
              <a:t>Hypotonia</a:t>
            </a:r>
            <a:r>
              <a:rPr lang="en-US" sz="1800" dirty="0" smtClean="0"/>
              <a:t> </a:t>
            </a:r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800" dirty="0" smtClean="0"/>
              <a:t>Muscle pain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000" cap="small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Gastrointestinal Problems</a:t>
            </a:r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800" dirty="0" smtClean="0"/>
              <a:t>Pseudo-obstruction  </a:t>
            </a:r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800" dirty="0" err="1" smtClean="0"/>
              <a:t>Dysmotility</a:t>
            </a:r>
            <a:r>
              <a:rPr lang="en-US" sz="1800" dirty="0" smtClean="0"/>
              <a:t> </a:t>
            </a:r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800" dirty="0" smtClean="0"/>
              <a:t>Irritable bowel syndrome </a:t>
            </a:r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800" dirty="0" err="1" smtClean="0"/>
              <a:t>Gastroesophogeal</a:t>
            </a:r>
            <a:r>
              <a:rPr lang="en-US" sz="1800" dirty="0" smtClean="0"/>
              <a:t> reflux</a:t>
            </a:r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800" dirty="0" smtClean="0"/>
              <a:t>Diarrhea or constipation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33400"/>
            <a:ext cx="800100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cap="small" dirty="0" smtClean="0">
                <a:ln/>
                <a:solidFill>
                  <a:srgbClr val="62BD19"/>
                </a:solidFill>
                <a:latin typeface="Arial" charset="0"/>
              </a:rPr>
              <a:t>Symptoms III – </a:t>
            </a:r>
            <a:r>
              <a:rPr lang="en-US" sz="2000" b="1" i="1" dirty="0" smtClean="0">
                <a:ln/>
                <a:solidFill>
                  <a:srgbClr val="62BD19"/>
                </a:solidFill>
                <a:latin typeface="Arial" charset="0"/>
              </a:rPr>
              <a:t>listed on www.virtualmdpractice.com</a:t>
            </a:r>
            <a:endParaRPr lang="en-US" sz="2000" b="1" dirty="0">
              <a:ln/>
              <a:solidFill>
                <a:srgbClr val="62BD19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000" cap="small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Kidneys</a:t>
            </a:r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800" dirty="0" smtClean="0"/>
              <a:t>Renal tubular acidosis or wasting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000" cap="small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</a:t>
            </a:r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800" dirty="0" err="1" smtClean="0"/>
              <a:t>Cardiomyopathy</a:t>
            </a:r>
            <a:endParaRPr lang="en-US" sz="1800" dirty="0" smtClean="0"/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800" dirty="0" smtClean="0"/>
              <a:t>Cardiac conduction defects (heart blocks)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000" cap="small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</a:t>
            </a:r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800" dirty="0" smtClean="0"/>
              <a:t>Liver failure</a:t>
            </a:r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800" dirty="0" smtClean="0"/>
              <a:t>Hypoglycemia (low blood sugar)</a:t>
            </a:r>
          </a:p>
          <a:p>
            <a:pPr lvl="1">
              <a:spcBef>
                <a:spcPts val="0"/>
              </a:spcBef>
              <a:buClr>
                <a:srgbClr val="62BD19"/>
              </a:buClr>
              <a:buNone/>
            </a:pPr>
            <a:r>
              <a:rPr lang="en-US" sz="3200" dirty="0" smtClean="0"/>
              <a:t> </a:t>
            </a:r>
          </a:p>
          <a:p>
            <a:pPr>
              <a:buClr>
                <a:srgbClr val="62BD19"/>
              </a:buClr>
              <a:buFont typeface="Wingdings" pitchFamily="2" charset="2"/>
              <a:buChar char="§"/>
            </a:pPr>
            <a:endParaRPr lang="en-US" sz="4400" dirty="0" smtClean="0"/>
          </a:p>
          <a:p>
            <a:pPr lvl="1" eaLnBrk="1" hangingPunct="1">
              <a:lnSpc>
                <a:spcPct val="90000"/>
              </a:lnSpc>
              <a:buClr>
                <a:srgbClr val="62BD19"/>
              </a:buClr>
              <a:buFont typeface="Wingdings" pitchFamily="2" charset="2"/>
              <a:buChar char="Ø"/>
            </a:pPr>
            <a:endParaRPr lang="en-US" sz="1600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33400"/>
            <a:ext cx="815340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cap="small" dirty="0" smtClean="0">
                <a:ln/>
                <a:solidFill>
                  <a:srgbClr val="62BD19"/>
                </a:solidFill>
                <a:latin typeface="Arial" charset="0"/>
              </a:rPr>
              <a:t>Symptoms IV – </a:t>
            </a:r>
            <a:r>
              <a:rPr lang="en-US" sz="2000" b="1" i="1" dirty="0" smtClean="0">
                <a:ln/>
                <a:solidFill>
                  <a:srgbClr val="62BD19"/>
                </a:solidFill>
                <a:latin typeface="Arial" charset="0"/>
              </a:rPr>
              <a:t>listed on www.virtualmdpractice.com</a:t>
            </a:r>
            <a:endParaRPr lang="en-US" sz="2000" b="1" dirty="0">
              <a:ln/>
              <a:solidFill>
                <a:srgbClr val="62BD19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000" cap="small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Ears &amp; Eyes</a:t>
            </a:r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800" dirty="0" smtClean="0"/>
              <a:t>Visual loss &amp; blindness</a:t>
            </a:r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800" dirty="0" err="1" smtClean="0"/>
              <a:t>Ptosis</a:t>
            </a:r>
            <a:endParaRPr lang="en-US" sz="1800" dirty="0" smtClean="0"/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800" dirty="0" err="1" smtClean="0"/>
              <a:t>Ophthalmoplegia</a:t>
            </a:r>
            <a:endParaRPr lang="en-US" sz="1800" dirty="0" smtClean="0"/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800" dirty="0" smtClean="0"/>
              <a:t>Optic atrophy</a:t>
            </a:r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800" dirty="0" smtClean="0"/>
              <a:t>Hearing loss and deafness</a:t>
            </a:r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800" dirty="0" smtClean="0"/>
              <a:t>Acquired strabismus</a:t>
            </a:r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800" dirty="0" err="1" smtClean="0"/>
              <a:t>Retintis</a:t>
            </a:r>
            <a:r>
              <a:rPr lang="en-US" sz="1800" dirty="0" smtClean="0"/>
              <a:t> </a:t>
            </a:r>
            <a:r>
              <a:rPr lang="en-US" sz="1800" dirty="0" err="1" smtClean="0"/>
              <a:t>pigmentosa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000" cap="small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Systemic</a:t>
            </a:r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800" dirty="0" smtClean="0"/>
              <a:t>Failure to gain weight</a:t>
            </a:r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800" dirty="0" smtClean="0"/>
              <a:t>Chronic Fatigue</a:t>
            </a:r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800" dirty="0" smtClean="0"/>
              <a:t>Unexplained vomiting</a:t>
            </a:r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800" dirty="0" smtClean="0"/>
              <a:t>Short stature</a:t>
            </a:r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800" dirty="0" smtClean="0"/>
              <a:t>Respiratory problems</a:t>
            </a:r>
          </a:p>
          <a:p>
            <a:pPr lvl="1">
              <a:spcBef>
                <a:spcPts val="0"/>
              </a:spcBef>
              <a:buClr>
                <a:srgbClr val="62BD19"/>
              </a:buClr>
              <a:buNone/>
            </a:pPr>
            <a:r>
              <a:rPr lang="en-US" sz="3200" dirty="0" smtClean="0"/>
              <a:t> </a:t>
            </a:r>
          </a:p>
          <a:p>
            <a:pPr>
              <a:buClr>
                <a:srgbClr val="62BD19"/>
              </a:buClr>
              <a:buFont typeface="Wingdings" pitchFamily="2" charset="2"/>
              <a:buChar char="§"/>
            </a:pPr>
            <a:endParaRPr lang="en-US" sz="4400" dirty="0" smtClean="0"/>
          </a:p>
          <a:p>
            <a:pPr lvl="1" eaLnBrk="1" hangingPunct="1">
              <a:lnSpc>
                <a:spcPct val="90000"/>
              </a:lnSpc>
              <a:buClr>
                <a:srgbClr val="62BD19"/>
              </a:buClr>
              <a:buFont typeface="Wingdings" pitchFamily="2" charset="2"/>
              <a:buChar char="Ø"/>
            </a:pPr>
            <a:endParaRPr lang="en-US" sz="1600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33400"/>
            <a:ext cx="815340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cap="small" dirty="0" smtClean="0">
                <a:ln/>
                <a:solidFill>
                  <a:srgbClr val="62BD19"/>
                </a:solidFill>
                <a:latin typeface="Arial" charset="0"/>
              </a:rPr>
              <a:t>Symptoms V – </a:t>
            </a:r>
            <a:r>
              <a:rPr lang="en-US" sz="2000" b="1" i="1" dirty="0" smtClean="0">
                <a:ln/>
                <a:solidFill>
                  <a:srgbClr val="62BD19"/>
                </a:solidFill>
                <a:latin typeface="Arial" charset="0"/>
              </a:rPr>
              <a:t>listed on www.virtualmdpractice.com</a:t>
            </a:r>
            <a:endParaRPr lang="en-US" sz="2000" b="1" dirty="0">
              <a:ln/>
              <a:solidFill>
                <a:srgbClr val="62BD19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Nervous system (Brain) problems such as developmental delays including AUTISM AND AUTISTIC FEATURES, loss of function, seizures, </a:t>
            </a:r>
            <a:r>
              <a:rPr lang="en-US" sz="240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hypotonia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weakness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Failure to thrive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 fatigue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Gastrointestinal issues such as chronic constipation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Autonomic dysfunction such as irregular heart rate and blood pressure and temperature instability with heat intolerance.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533400"/>
            <a:ext cx="7696200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cap="small" dirty="0" smtClean="0">
                <a:ln/>
                <a:solidFill>
                  <a:srgbClr val="62BD19"/>
                </a:solidFill>
                <a:latin typeface="Arial" charset="0"/>
              </a:rPr>
              <a:t>Common Problems in</a:t>
            </a:r>
          </a:p>
          <a:p>
            <a:pPr algn="r" eaLnBrk="0" hangingPunct="0">
              <a:defRPr/>
            </a:pPr>
            <a:r>
              <a:rPr lang="en-US" sz="3600" b="1" cap="small" dirty="0" smtClean="0">
                <a:ln/>
                <a:solidFill>
                  <a:srgbClr val="62BD19"/>
                </a:solidFill>
                <a:latin typeface="Arial" charset="0"/>
              </a:rPr>
              <a:t>Mitochondrial </a:t>
            </a:r>
            <a:r>
              <a:rPr lang="en-US" sz="3600" b="1" cap="small" dirty="0">
                <a:ln/>
                <a:solidFill>
                  <a:srgbClr val="62BD19"/>
                </a:solidFill>
                <a:latin typeface="Arial" charset="0"/>
              </a:rPr>
              <a:t>Energy Disorders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685800" y="1524000"/>
            <a:ext cx="7467600" cy="2209800"/>
          </a:xfrm>
        </p:spPr>
        <p:txBody>
          <a:bodyPr/>
          <a:lstStyle/>
          <a:p>
            <a:pPr indent="0" algn="ctr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provide basic background information on</a:t>
            </a:r>
          </a:p>
          <a:p>
            <a:pPr indent="0" algn="ctr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Mitochondrial Disease, its clinical features,</a:t>
            </a:r>
          </a:p>
          <a:p>
            <a:pPr indent="0" algn="ctr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diagnosis, treatment, prognosis, inheritance</a:t>
            </a:r>
          </a:p>
          <a:p>
            <a:pPr indent="0" algn="ctr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to discuss its association with</a:t>
            </a:r>
          </a:p>
          <a:p>
            <a:pPr indent="0" algn="ctr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Autistic Spectrum Disorders (ASD).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33400"/>
            <a:ext cx="769620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cap="small" dirty="0" smtClean="0">
                <a:ln/>
                <a:solidFill>
                  <a:srgbClr val="62BD19"/>
                </a:solidFill>
              </a:rPr>
              <a:t>Objectives</a:t>
            </a:r>
            <a:endParaRPr lang="en-US" sz="3600" b="1" cap="small" dirty="0">
              <a:ln/>
              <a:solidFill>
                <a:srgbClr val="62BD19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5029200"/>
            <a:ext cx="7086600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2000" b="1" cap="small" dirty="0" smtClean="0">
                <a:ln/>
                <a:solidFill>
                  <a:srgbClr val="62BD19"/>
                </a:solidFill>
              </a:rPr>
              <a:t>Disclaimer</a:t>
            </a:r>
            <a:endParaRPr lang="en-US" sz="2000" b="1" cap="small" dirty="0">
              <a:ln/>
              <a:solidFill>
                <a:srgbClr val="62BD19"/>
              </a:solidFill>
              <a:latin typeface="Arial" charset="0"/>
            </a:endParaRPr>
          </a:p>
        </p:txBody>
      </p:sp>
      <p:sp>
        <p:nvSpPr>
          <p:cNvPr id="9" name="Rectangle 3"/>
          <p:cNvSpPr>
            <a:spLocks noGrp="1"/>
          </p:cNvSpPr>
          <p:nvPr>
            <p:ph type="body" idx="4294967295"/>
          </p:nvPr>
        </p:nvSpPr>
        <p:spPr>
          <a:xfrm>
            <a:off x="1295400" y="5410200"/>
            <a:ext cx="5181600" cy="1447800"/>
          </a:xfrm>
        </p:spPr>
        <p:txBody>
          <a:bodyPr/>
          <a:lstStyle/>
          <a:p>
            <a:pPr indent="0" algn="ctr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Kendall and Virtual Medical Practice have no financial interest in any laboratory.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  <p:bldP spid="6" grpId="0"/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8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 brain changes suggestive of Leigh disease or abnormalities in white matter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Persistent, significant elevations in lactate (especially if in the brain) and other specific biochemical features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 in many body systems suggestive of mitochondrial disease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 family history of mitochondrial disease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533400"/>
            <a:ext cx="7696200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cap="small" dirty="0">
                <a:ln/>
                <a:solidFill>
                  <a:srgbClr val="62BD19"/>
                </a:solidFill>
                <a:latin typeface="Arial" charset="0"/>
              </a:rPr>
              <a:t>Clinical Features Suggestive </a:t>
            </a:r>
            <a:r>
              <a:rPr lang="en-US" sz="3600" b="1" cap="small" dirty="0" smtClean="0">
                <a:ln/>
                <a:solidFill>
                  <a:srgbClr val="62BD19"/>
                </a:solidFill>
                <a:latin typeface="Arial" charset="0"/>
              </a:rPr>
              <a:t>of</a:t>
            </a:r>
          </a:p>
          <a:p>
            <a:pPr algn="r" eaLnBrk="0" hangingPunct="0">
              <a:defRPr/>
            </a:pPr>
            <a:r>
              <a:rPr lang="en-US" sz="3600" b="1" cap="small" dirty="0" smtClean="0">
                <a:ln/>
                <a:solidFill>
                  <a:srgbClr val="62BD19"/>
                </a:solidFill>
                <a:latin typeface="Arial" charset="0"/>
              </a:rPr>
              <a:t>Mitochondrial </a:t>
            </a:r>
            <a:r>
              <a:rPr lang="en-US" sz="3600" b="1" cap="small" dirty="0">
                <a:ln/>
                <a:solidFill>
                  <a:srgbClr val="62BD19"/>
                </a:solidFill>
                <a:latin typeface="Arial" charset="0"/>
              </a:rPr>
              <a:t>Energy Disorders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8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features, physical findings and minimal laboratory/radiographic studies, example specific brain lesions as seen in Leigh disease</a:t>
            </a:r>
            <a:endParaRPr lang="en-US" sz="2400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phenotype consistent with one of the well described subtypes of mitochondrial disease, such as MELAS and confirmed by gene test.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features and findings suggestive of mitochondrial disease – tissue studies completed</a:t>
            </a:r>
            <a:r>
              <a:rPr lang="en-US" sz="2400" dirty="0" smtClean="0"/>
              <a:t>. </a:t>
            </a:r>
            <a:endParaRPr lang="en-US" sz="2400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33400"/>
            <a:ext cx="7696200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cap="small" dirty="0" smtClean="0">
                <a:ln/>
                <a:solidFill>
                  <a:srgbClr val="62BD19"/>
                </a:solidFill>
                <a:latin typeface="Arial" charset="0"/>
              </a:rPr>
              <a:t>How is Mitochondrial Disease</a:t>
            </a:r>
          </a:p>
          <a:p>
            <a:pPr algn="r" eaLnBrk="0" hangingPunct="0">
              <a:defRPr/>
            </a:pPr>
            <a:r>
              <a:rPr lang="en-US" sz="3600" b="1" cap="small" dirty="0" smtClean="0">
                <a:ln/>
                <a:solidFill>
                  <a:srgbClr val="62BD19"/>
                </a:solidFill>
                <a:latin typeface="Arial" charset="0"/>
              </a:rPr>
              <a:t>Diagnosed? </a:t>
            </a:r>
            <a:r>
              <a:rPr lang="en-US" sz="2800" i="1" cap="small" dirty="0" smtClean="0">
                <a:ln/>
                <a:solidFill>
                  <a:srgbClr val="62BD19"/>
                </a:solidFill>
                <a:latin typeface="Arial" charset="0"/>
              </a:rPr>
              <a:t>Traditional Evaluation</a:t>
            </a:r>
            <a:endParaRPr lang="en-US" sz="2800" i="1" cap="small" dirty="0">
              <a:ln/>
              <a:solidFill>
                <a:srgbClr val="62BD19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0200"/>
            <a:ext cx="8153400" cy="4525963"/>
          </a:xfrm>
          <a:ln w="3810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54000" dir="18900000" sy="23000" kx="-1200000" algn="bl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5" name="Rectangle 4"/>
          <p:cNvSpPr/>
          <p:nvPr/>
        </p:nvSpPr>
        <p:spPr>
          <a:xfrm>
            <a:off x="457200" y="533400"/>
            <a:ext cx="769620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cap="small" dirty="0">
                <a:ln/>
                <a:solidFill>
                  <a:srgbClr val="62BD19"/>
                </a:solidFill>
                <a:latin typeface="Arial" charset="0"/>
              </a:rPr>
              <a:t>L</a:t>
            </a:r>
            <a:r>
              <a:rPr lang="en-US" sz="3600" b="1" cap="small" dirty="0" smtClean="0">
                <a:ln/>
                <a:solidFill>
                  <a:srgbClr val="62BD19"/>
                </a:solidFill>
                <a:latin typeface="Arial" charset="0"/>
              </a:rPr>
              <a:t>eigh Disease MRI Lesions</a:t>
            </a:r>
            <a:endParaRPr lang="en-US" sz="3600" b="1" cap="small" dirty="0">
              <a:ln/>
              <a:solidFill>
                <a:srgbClr val="62BD19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114800"/>
          </a:xfrm>
        </p:spPr>
        <p:txBody>
          <a:bodyPr/>
          <a:lstStyle/>
          <a:p>
            <a:pPr eaLnBrk="1" hangingPunct="1"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Abnormalities in mitochondrial structure/size/shape/number on tissue biopsy</a:t>
            </a:r>
          </a:p>
          <a:p>
            <a:pPr eaLnBrk="1" hangingPunct="1">
              <a:spcBef>
                <a:spcPts val="18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Enzymatic abnormalities on testing of the energy producing system (respiratory chain or electron transport chain)</a:t>
            </a:r>
          </a:p>
          <a:p>
            <a:pPr eaLnBrk="1" hangingPunct="1">
              <a:spcBef>
                <a:spcPts val="18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DNA changes that cause mitochondrial disease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533400"/>
            <a:ext cx="7696200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cap="small" dirty="0" smtClean="0">
                <a:ln/>
                <a:solidFill>
                  <a:srgbClr val="62BD19"/>
                </a:solidFill>
                <a:latin typeface="Arial" charset="0"/>
              </a:rPr>
              <a:t>Diagnosis of</a:t>
            </a:r>
          </a:p>
          <a:p>
            <a:pPr algn="r" eaLnBrk="0" hangingPunct="0">
              <a:defRPr/>
            </a:pPr>
            <a:r>
              <a:rPr lang="en-US" sz="3600" b="1" cap="small" dirty="0" smtClean="0">
                <a:ln/>
                <a:solidFill>
                  <a:srgbClr val="62BD19"/>
                </a:solidFill>
                <a:latin typeface="Arial" charset="0"/>
              </a:rPr>
              <a:t>Mitochondrial </a:t>
            </a:r>
            <a:r>
              <a:rPr lang="en-US" sz="3600" b="1" cap="small" dirty="0">
                <a:ln/>
                <a:solidFill>
                  <a:srgbClr val="62BD19"/>
                </a:solidFill>
                <a:latin typeface="Arial" charset="0"/>
              </a:rPr>
              <a:t>Energy Disorders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524000"/>
            <a:ext cx="6461792" cy="3916363"/>
          </a:xfrm>
          <a:ln w="3810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54000" dir="18900000" sy="23000" kx="-1200000" algn="bl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  <a:softEdge rad="3175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5" name="Rectangle 4"/>
          <p:cNvSpPr/>
          <p:nvPr/>
        </p:nvSpPr>
        <p:spPr>
          <a:xfrm>
            <a:off x="457200" y="533400"/>
            <a:ext cx="769620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cap="small" dirty="0" smtClean="0">
                <a:ln/>
                <a:solidFill>
                  <a:srgbClr val="62BD19"/>
                </a:solidFill>
                <a:latin typeface="Arial" charset="0"/>
              </a:rPr>
              <a:t>Ragged Red Fibers</a:t>
            </a:r>
            <a:endParaRPr lang="en-US" sz="3600" b="1" cap="small" dirty="0">
              <a:ln/>
              <a:solidFill>
                <a:srgbClr val="62BD19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133600"/>
            <a:ext cx="8001000" cy="4343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 I nuclear gene mutations - example NDUFV1 patients with 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leukodystrophy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myoclonic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epilepsy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 IV assembly gene mutations - example SURF1 mutations associated with Leigh disease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57200" y="533400"/>
            <a:ext cx="7696200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cap="small" dirty="0" smtClean="0">
                <a:ln/>
                <a:solidFill>
                  <a:srgbClr val="62BD19"/>
                </a:solidFill>
                <a:latin typeface="Arial" charset="0"/>
              </a:rPr>
              <a:t>Examples of</a:t>
            </a:r>
          </a:p>
          <a:p>
            <a:pPr algn="r" eaLnBrk="0" hangingPunct="0">
              <a:defRPr/>
            </a:pPr>
            <a:r>
              <a:rPr lang="en-US" sz="3600" b="1" cap="small" dirty="0" smtClean="0">
                <a:ln/>
                <a:solidFill>
                  <a:srgbClr val="62BD19"/>
                </a:solidFill>
                <a:latin typeface="Arial" charset="0"/>
              </a:rPr>
              <a:t>Nuclear Gene Mito Disease</a:t>
            </a:r>
            <a:endParaRPr lang="en-US" sz="3600" b="1" cap="small" dirty="0">
              <a:ln/>
              <a:solidFill>
                <a:srgbClr val="62BD19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7467600" cy="4953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MELAS (Mitochondrial </a:t>
            </a:r>
            <a:r>
              <a:rPr lang="en-US" sz="240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Encephalomyopathy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Lactic Acidosis and Stroke Like Episodes) due to </a:t>
            </a:r>
            <a:r>
              <a:rPr lang="en-US" sz="240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3243 </a:t>
            </a:r>
            <a:r>
              <a:rPr lang="en-US" sz="240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mtDNA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mutation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MERRF (</a:t>
            </a:r>
            <a:r>
              <a:rPr lang="en-US" sz="240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Myoclonic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Epilepsy and Ragged Red Fibers) due to </a:t>
            </a:r>
            <a:r>
              <a:rPr lang="en-US" sz="240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8344 mutation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62BD19"/>
              </a:buClr>
              <a:buFont typeface="Wingdings" pitchFamily="2" charset="2"/>
              <a:buChar char="Ø"/>
            </a:pPr>
            <a:endParaRPr lang="en-US" sz="2400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33400"/>
            <a:ext cx="769620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cap="small" dirty="0" smtClean="0">
                <a:ln/>
                <a:solidFill>
                  <a:srgbClr val="62BD19"/>
                </a:solidFill>
                <a:latin typeface="Arial" charset="0"/>
              </a:rPr>
              <a:t>Examples of </a:t>
            </a:r>
            <a:r>
              <a:rPr lang="en-US" sz="3600" b="1" cap="small" dirty="0" err="1" smtClean="0">
                <a:ln/>
                <a:solidFill>
                  <a:srgbClr val="62BD19"/>
                </a:solidFill>
                <a:latin typeface="Arial" charset="0"/>
              </a:rPr>
              <a:t>mtDNA</a:t>
            </a:r>
            <a:r>
              <a:rPr lang="en-US" sz="3600" b="1" cap="small" dirty="0" smtClean="0">
                <a:ln/>
                <a:solidFill>
                  <a:srgbClr val="62BD19"/>
                </a:solidFill>
                <a:latin typeface="Arial" charset="0"/>
              </a:rPr>
              <a:t> Disease</a:t>
            </a:r>
            <a:endParaRPr lang="en-US" sz="3600" b="1" cap="small" dirty="0">
              <a:ln/>
              <a:solidFill>
                <a:srgbClr val="62BD19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7696200" cy="3921125"/>
          </a:xfrm>
        </p:spPr>
        <p:txBody>
          <a:bodyPr/>
          <a:lstStyle/>
          <a:p>
            <a:pPr eaLnBrk="1" hangingPunct="1"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Quite variable but typically progressive over time</a:t>
            </a:r>
          </a:p>
          <a:p>
            <a:pPr eaLnBrk="1" hangingPunct="1">
              <a:spcBef>
                <a:spcPts val="18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can face severe disabilities and early death</a:t>
            </a:r>
          </a:p>
          <a:p>
            <a:pPr eaLnBrk="1" hangingPunct="1">
              <a:spcBef>
                <a:spcPts val="18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patients stabilize or show improvements with institution of care</a:t>
            </a:r>
          </a:p>
          <a:p>
            <a:pPr eaLnBrk="1" hangingPunct="1">
              <a:spcBef>
                <a:spcPts val="18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 typically worsen with stressors such as illness and surgery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533400"/>
            <a:ext cx="7696200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cap="small" dirty="0">
                <a:ln/>
                <a:solidFill>
                  <a:srgbClr val="62BD19"/>
                </a:solidFill>
                <a:latin typeface="Arial" charset="0"/>
              </a:rPr>
              <a:t>Prognosis of </a:t>
            </a:r>
          </a:p>
          <a:p>
            <a:pPr algn="r" eaLnBrk="0" hangingPunct="0">
              <a:defRPr/>
            </a:pPr>
            <a:r>
              <a:rPr lang="en-US" sz="3600" b="1" cap="small" dirty="0">
                <a:ln/>
                <a:solidFill>
                  <a:srgbClr val="62BD19"/>
                </a:solidFill>
                <a:latin typeface="Arial" charset="0"/>
              </a:rPr>
              <a:t>Mitochondrial Energy Disorders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7467600" cy="3992563"/>
          </a:xfrm>
        </p:spPr>
        <p:txBody>
          <a:bodyPr/>
          <a:lstStyle/>
          <a:p>
            <a:pPr eaLnBrk="1" hangingPunct="1"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Symptomatic – treat existing problems</a:t>
            </a:r>
          </a:p>
          <a:p>
            <a:pPr eaLnBrk="1" hangingPunct="1">
              <a:spcBef>
                <a:spcPts val="18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Preventative – early detection of associated problems</a:t>
            </a:r>
          </a:p>
          <a:p>
            <a:pPr eaLnBrk="1" hangingPunct="1">
              <a:spcBef>
                <a:spcPts val="18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Therapeutics very limited and include use of  Coenzyme Q10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533400"/>
            <a:ext cx="7696200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cap="small" dirty="0" smtClean="0">
                <a:ln/>
                <a:solidFill>
                  <a:srgbClr val="62BD19"/>
                </a:solidFill>
                <a:latin typeface="Arial" charset="0"/>
              </a:rPr>
              <a:t>Current Treatment </a:t>
            </a:r>
            <a:r>
              <a:rPr lang="en-US" sz="3600" b="1" cap="small" dirty="0">
                <a:ln/>
                <a:solidFill>
                  <a:srgbClr val="62BD19"/>
                </a:solidFill>
                <a:latin typeface="Arial" charset="0"/>
              </a:rPr>
              <a:t>of </a:t>
            </a:r>
          </a:p>
          <a:p>
            <a:pPr algn="r" eaLnBrk="0" hangingPunct="0">
              <a:defRPr/>
            </a:pPr>
            <a:r>
              <a:rPr lang="en-US" sz="3600" b="1" cap="small" dirty="0">
                <a:ln/>
                <a:solidFill>
                  <a:srgbClr val="62BD19"/>
                </a:solidFill>
                <a:latin typeface="Arial" charset="0"/>
              </a:rPr>
              <a:t>Mitochondrial Energy Disorders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867400"/>
            <a:ext cx="9144000" cy="609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800" i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Autosomal</a:t>
            </a:r>
            <a:r>
              <a:rPr lang="en-US" sz="28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Recessive Inheritance </a:t>
            </a:r>
          </a:p>
        </p:txBody>
      </p:sp>
      <p:pic>
        <p:nvPicPr>
          <p:cNvPr id="65548" name="Picture 12" descr="autosomalrecessiv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67000" y="1981200"/>
            <a:ext cx="3810000" cy="3810000"/>
          </a:xfrm>
          <a:ln w="38100" cap="sq">
            <a:solidFill>
              <a:srgbClr val="62BD19"/>
            </a:solidFill>
            <a:beve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540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</p:pic>
      <p:sp>
        <p:nvSpPr>
          <p:cNvPr id="5" name="Rectangle 4"/>
          <p:cNvSpPr/>
          <p:nvPr/>
        </p:nvSpPr>
        <p:spPr>
          <a:xfrm>
            <a:off x="457200" y="533400"/>
            <a:ext cx="7696200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cap="small" dirty="0">
                <a:ln/>
                <a:solidFill>
                  <a:srgbClr val="62BD19"/>
                </a:solidFill>
                <a:latin typeface="Arial" charset="0"/>
              </a:rPr>
              <a:t>Inheritance of </a:t>
            </a:r>
          </a:p>
          <a:p>
            <a:pPr algn="r" eaLnBrk="0" hangingPunct="0">
              <a:defRPr/>
            </a:pPr>
            <a:r>
              <a:rPr lang="en-US" sz="3600" b="1" cap="small" dirty="0">
                <a:ln/>
                <a:solidFill>
                  <a:srgbClr val="62BD19"/>
                </a:solidFill>
                <a:latin typeface="Arial" charset="0"/>
              </a:rPr>
              <a:t>Mitochondrial Energy Disorders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5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/>
          </p:cNvSpPr>
          <p:nvPr>
            <p:ph type="body" idx="4294967295"/>
          </p:nvPr>
        </p:nvSpPr>
        <p:spPr>
          <a:xfrm>
            <a:off x="1219200" y="1524000"/>
            <a:ext cx="6324600" cy="14478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Mitochondria?</a:t>
            </a:r>
          </a:p>
          <a:p>
            <a:pPr>
              <a:buFont typeface="Wingdings 2" pitchFamily="18" charset="2"/>
              <a:buNone/>
            </a:pPr>
            <a:endParaRPr lang="en-US" sz="2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 2" pitchFamily="18" charset="2"/>
              <a:buNone/>
            </a:pP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What is Mitochondrial Disease?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533400"/>
            <a:ext cx="7696200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 b="1" cap="small" dirty="0" smtClean="0">
                <a:ln/>
                <a:solidFill>
                  <a:srgbClr val="62BD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Big Questions</a:t>
            </a:r>
            <a:endParaRPr lang="en-US" sz="4000" b="1" cap="small" dirty="0">
              <a:ln/>
              <a:solidFill>
                <a:srgbClr val="62BD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8" name="Picture 7" descr="cel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232243"/>
            <a:ext cx="3798088" cy="2844627"/>
          </a:xfrm>
          <a:prstGeom prst="rect">
            <a:avLst/>
          </a:prstGeom>
          <a:ln w="38100" cap="sq">
            <a:solidFill>
              <a:srgbClr val="62BD19"/>
            </a:solidFill>
            <a:bevel/>
          </a:ln>
          <a:effectLst>
            <a:outerShdw blurRad="254000" dir="18900000" sy="23000" kx="-1200000" algn="bl" rotWithShape="0">
              <a:prstClr val="black">
                <a:alpha val="2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2" name="TextBox 11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867400"/>
            <a:ext cx="9144000" cy="588962"/>
          </a:xfrm>
          <a:effectLst/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8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Maternal Inheritance</a:t>
            </a:r>
          </a:p>
        </p:txBody>
      </p:sp>
      <p:pic>
        <p:nvPicPr>
          <p:cNvPr id="69639" name="Picture 7" descr="mtdnainheritan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67000" y="1981200"/>
            <a:ext cx="3781425" cy="3716338"/>
          </a:xfrm>
          <a:ln w="38100" cap="sq">
            <a:solidFill>
              <a:srgbClr val="62BD19"/>
            </a:solidFill>
            <a:beve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540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</p:pic>
      <p:sp>
        <p:nvSpPr>
          <p:cNvPr id="6" name="Rectangle 5"/>
          <p:cNvSpPr/>
          <p:nvPr/>
        </p:nvSpPr>
        <p:spPr>
          <a:xfrm>
            <a:off x="457200" y="533400"/>
            <a:ext cx="7696200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cap="small" dirty="0">
                <a:ln/>
                <a:solidFill>
                  <a:srgbClr val="62BD19"/>
                </a:solidFill>
                <a:latin typeface="Arial" charset="0"/>
              </a:rPr>
              <a:t>Inheritance of </a:t>
            </a:r>
          </a:p>
          <a:p>
            <a:pPr algn="r" eaLnBrk="0" hangingPunct="0">
              <a:defRPr/>
            </a:pPr>
            <a:r>
              <a:rPr lang="en-US" sz="3600" b="1" cap="small" dirty="0">
                <a:ln/>
                <a:solidFill>
                  <a:srgbClr val="62BD19"/>
                </a:solidFill>
                <a:latin typeface="Arial" charset="0"/>
              </a:rPr>
              <a:t>Mitochondrial Energy Disorders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8229600" cy="3810000"/>
          </a:xfrm>
        </p:spPr>
        <p:txBody>
          <a:bodyPr/>
          <a:lstStyle/>
          <a:p>
            <a:pPr eaLnBrk="1" hangingPunct="1">
              <a:buClr>
                <a:srgbClr val="62BD19"/>
              </a:buClr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Autosomal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Dominant forms</a:t>
            </a:r>
          </a:p>
          <a:p>
            <a:pPr eaLnBrk="1" hangingPunct="1">
              <a:spcBef>
                <a:spcPct val="500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Sporadic</a:t>
            </a:r>
          </a:p>
          <a:p>
            <a:pPr eaLnBrk="1" hangingPunct="1">
              <a:spcBef>
                <a:spcPct val="500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X-linked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33400"/>
            <a:ext cx="7696200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cap="small" dirty="0">
                <a:ln/>
                <a:solidFill>
                  <a:srgbClr val="62BD19"/>
                </a:solidFill>
                <a:latin typeface="Arial" charset="0"/>
              </a:rPr>
              <a:t>Inheritance of </a:t>
            </a:r>
          </a:p>
          <a:p>
            <a:pPr algn="r" eaLnBrk="0" hangingPunct="0">
              <a:defRPr/>
            </a:pPr>
            <a:r>
              <a:rPr lang="en-US" sz="3600" b="1" cap="small" dirty="0">
                <a:ln/>
                <a:solidFill>
                  <a:srgbClr val="62BD19"/>
                </a:solidFill>
                <a:latin typeface="Arial" charset="0"/>
              </a:rPr>
              <a:t>Mitochondrial Energy Disorders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  <p:pic>
        <p:nvPicPr>
          <p:cNvPr id="6" name="Picture 5" descr="Xlink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3200400"/>
            <a:ext cx="3723253" cy="309676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772400" cy="3844925"/>
          </a:xfrm>
        </p:spPr>
        <p:txBody>
          <a:bodyPr/>
          <a:lstStyle/>
          <a:p>
            <a:pPr eaLnBrk="1" hangingPunct="1"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Edison </a:t>
            </a:r>
            <a:r>
              <a:rPr lang="en-US" sz="240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EPI 743 trial for Leigh Disease and MELAS patients</a:t>
            </a:r>
          </a:p>
          <a:p>
            <a:pPr eaLnBrk="1" hangingPunct="1">
              <a:spcBef>
                <a:spcPct val="500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Hemopoietic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stem cell transplant for MNGIE</a:t>
            </a:r>
          </a:p>
          <a:p>
            <a:pPr eaLnBrk="1" hangingPunct="1">
              <a:spcBef>
                <a:spcPct val="500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Elimination of </a:t>
            </a:r>
            <a:r>
              <a:rPr lang="en-US" sz="240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mtDNA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mutation with nuclear transplant into healthy egg cells </a:t>
            </a:r>
          </a:p>
          <a:p>
            <a:pPr eaLnBrk="1" hangingPunct="1">
              <a:spcBef>
                <a:spcPct val="500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less invasive testing including </a:t>
            </a:r>
            <a:r>
              <a:rPr lang="en-US" sz="240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buccal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swab enzyme testing and expanded gene panels to identify hundreds of the known </a:t>
            </a:r>
            <a:r>
              <a:rPr lang="en-US" sz="240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genes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457200" y="533400"/>
            <a:ext cx="769620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cap="small" dirty="0" smtClean="0">
                <a:ln/>
                <a:solidFill>
                  <a:srgbClr val="62BD19"/>
                </a:solidFill>
                <a:latin typeface="Arial" charset="0"/>
              </a:rPr>
              <a:t>Advancements And </a:t>
            </a:r>
            <a:r>
              <a:rPr lang="en-US" sz="3600" b="1" cap="small" dirty="0">
                <a:ln/>
                <a:solidFill>
                  <a:srgbClr val="62BD19"/>
                </a:solidFill>
                <a:latin typeface="Arial" charset="0"/>
              </a:rPr>
              <a:t>the Future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219201" y="3505200"/>
            <a:ext cx="5943600" cy="706438"/>
          </a:xfrm>
        </p:spPr>
        <p:txBody>
          <a:bodyPr tIns="0" rIns="45720" bIns="0" anchor="b"/>
          <a:lstStyle/>
          <a:p>
            <a:pPr marL="0" indent="0" algn="r" eaLnBrk="1" hangingPunct="1">
              <a:buFont typeface="Wingdings 2" pitchFamily="18" charset="2"/>
              <a:buNone/>
            </a:pP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Autism and Mito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981200"/>
            <a:ext cx="7162800" cy="14465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400" b="1" cap="small" dirty="0" smtClean="0">
                <a:ln/>
                <a:solidFill>
                  <a:srgbClr val="62BD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Hot Topic in Mitochondrial </a:t>
            </a:r>
            <a:r>
              <a:rPr lang="en-US" sz="4400" b="1" cap="small" dirty="0">
                <a:ln/>
                <a:solidFill>
                  <a:srgbClr val="62BD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Disease…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219200"/>
            <a:ext cx="7467600" cy="5181600"/>
          </a:xfrm>
        </p:spPr>
        <p:txBody>
          <a:bodyPr>
            <a:normAutofit fontScale="92500" lnSpcReduction="20000"/>
          </a:bodyPr>
          <a:lstStyle/>
          <a:p>
            <a:pPr marL="420624" indent="-384048" eaLnBrk="1" fontAlgn="auto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62BD19"/>
              </a:buClr>
              <a:buFont typeface="Wingdings" pitchFamily="2" charset="2"/>
              <a:buChar char="Ø"/>
              <a:defRPr/>
            </a:pPr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complex neurobiological disorder that typically lasts throughout a person’s lifetime, is a part of a group of disorders known as autism spectrum disorders (ASD) and affects the ability to communicate and relate to others</a:t>
            </a:r>
            <a:endParaRPr lang="en-US" sz="26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  <a:spcBef>
                <a:spcPts val="9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associated with rigid routines and repetitive behaviors</a:t>
            </a:r>
          </a:p>
          <a:p>
            <a:pPr>
              <a:lnSpc>
                <a:spcPct val="110000"/>
              </a:lnSpc>
              <a:spcBef>
                <a:spcPts val="9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in 90 individuals is diagnosed with autism making it more common that pediatric cancer, diabetes and AIDS combined</a:t>
            </a:r>
          </a:p>
          <a:p>
            <a:pPr>
              <a:lnSpc>
                <a:spcPct val="110000"/>
              </a:lnSpc>
              <a:spcBef>
                <a:spcPts val="9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Occurs in all racial, ethnic and social groups and is 4 times more likely to affect boys than girls.</a:t>
            </a:r>
          </a:p>
          <a:p>
            <a:pPr>
              <a:lnSpc>
                <a:spcPct val="110000"/>
              </a:lnSpc>
              <a:spcBef>
                <a:spcPts val="9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underlying diagnosis is established in only       2% - 36% of cases</a:t>
            </a:r>
            <a:r>
              <a:rPr lang="en-US" sz="2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33400"/>
            <a:ext cx="769620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cap="small" dirty="0" smtClean="0">
                <a:ln/>
                <a:solidFill>
                  <a:srgbClr val="62BD19"/>
                </a:solidFill>
                <a:latin typeface="Arial" charset="0"/>
              </a:rPr>
              <a:t>What is Autism? </a:t>
            </a:r>
            <a:endParaRPr lang="en-US" sz="3600" b="1" cap="small" dirty="0">
              <a:ln/>
              <a:solidFill>
                <a:srgbClr val="62BD19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676400"/>
            <a:ext cx="7467600" cy="4724400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62BD19"/>
              </a:buClr>
              <a:buFont typeface="Wingdings" pitchFamily="2" charset="2"/>
              <a:buChar char="Ø"/>
              <a:defRPr/>
            </a:pPr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2005 population based study in Portugal suggested that 7.2 out of 100 patients with ASD have an underlying </a:t>
            </a:r>
            <a:r>
              <a:rPr lang="en-US" sz="260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</a:t>
            </a:r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disorder. </a:t>
            </a:r>
          </a:p>
          <a:p>
            <a:pPr marL="420624" indent="-384048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62BD19"/>
              </a:buClr>
              <a:buFont typeface="Wingdings" pitchFamily="2" charset="2"/>
              <a:buChar char="Ø"/>
              <a:defRPr/>
            </a:pPr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2007 study by the same group revised their population figures and noted 4.1 out of 100 patients with autism had underlying mitochondrial disease.</a:t>
            </a:r>
          </a:p>
          <a:p>
            <a:pPr marL="420624" indent="-384048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62BD19"/>
              </a:buClr>
              <a:buFont typeface="Wingdings" pitchFamily="2" charset="2"/>
              <a:buChar char="Ø"/>
              <a:defRPr/>
            </a:pPr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 </a:t>
            </a:r>
            <a:r>
              <a:rPr lang="en-US" sz="260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</a:t>
            </a:r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appears to be a rare cause of autism, it is one of the more common definable causes of ASD. </a:t>
            </a:r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33400"/>
            <a:ext cx="769620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cap="small" dirty="0" smtClean="0">
                <a:ln/>
                <a:solidFill>
                  <a:srgbClr val="62BD19"/>
                </a:solidFill>
                <a:latin typeface="Arial" charset="0"/>
              </a:rPr>
              <a:t>Mito Disorders and Autism </a:t>
            </a:r>
            <a:endParaRPr lang="en-US" sz="3600" b="1" cap="small" dirty="0">
              <a:ln/>
              <a:solidFill>
                <a:srgbClr val="62BD19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676400"/>
            <a:ext cx="7467600" cy="4724400"/>
          </a:xfrm>
        </p:spPr>
        <p:txBody>
          <a:bodyPr>
            <a:normAutofit/>
          </a:bodyPr>
          <a:lstStyle/>
          <a:p>
            <a:pPr marL="0" indent="-384048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study evaluated five patients with ASD and family histories of mitochondrial DNA diseases.</a:t>
            </a:r>
          </a:p>
          <a:p>
            <a:pPr marL="723837" lvl="1" indent="-384048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62BD19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patients had isolated autistic features and two had additional neurological findings.</a:t>
            </a:r>
          </a:p>
          <a:p>
            <a:pPr marL="723837" lvl="1" indent="-384048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62BD19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patients had the common MELAS A3243G mutation.</a:t>
            </a:r>
          </a:p>
          <a:p>
            <a:pPr marL="723837" lvl="1" indent="-384048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62BD19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patient had </a:t>
            </a:r>
            <a:r>
              <a:rPr lang="en-US" sz="220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mtDNA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depletion.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533400"/>
            <a:ext cx="769620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cap="small" dirty="0" smtClean="0">
                <a:ln/>
                <a:solidFill>
                  <a:srgbClr val="62BD19"/>
                </a:solidFill>
                <a:latin typeface="Arial" charset="0"/>
              </a:rPr>
              <a:t>Case Study: One </a:t>
            </a:r>
            <a:endParaRPr lang="en-US" sz="3600" b="1" cap="small" dirty="0">
              <a:ln/>
              <a:solidFill>
                <a:srgbClr val="62BD19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676400"/>
            <a:ext cx="7467600" cy="4724400"/>
          </a:xfrm>
        </p:spPr>
        <p:txBody>
          <a:bodyPr>
            <a:normAutofit/>
          </a:bodyPr>
          <a:lstStyle/>
          <a:p>
            <a:pPr marL="182880" indent="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260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Weissman</a:t>
            </a:r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 reported the association of ASD with the </a:t>
            </a:r>
            <a:r>
              <a:rPr lang="en-US" sz="260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mtDNA</a:t>
            </a:r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A4295G mutation in a 15 year old with a number of other neurological findings including hearing loss.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533400"/>
            <a:ext cx="769620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cap="small" dirty="0" smtClean="0">
                <a:ln/>
                <a:solidFill>
                  <a:srgbClr val="62BD19"/>
                </a:solidFill>
                <a:latin typeface="Arial" charset="0"/>
              </a:rPr>
              <a:t>Case Study: Two</a:t>
            </a:r>
            <a:endParaRPr lang="en-US" sz="3600" b="1" cap="small" dirty="0">
              <a:ln/>
              <a:solidFill>
                <a:srgbClr val="62BD19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05000"/>
            <a:ext cx="7467600" cy="4221163"/>
          </a:xfrm>
        </p:spPr>
        <p:txBody>
          <a:bodyPr/>
          <a:lstStyle/>
          <a:p>
            <a:pPr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 with ASD are far more likely to have a defect in their ability to produce energy than typically developing children</a:t>
            </a:r>
          </a:p>
          <a:p>
            <a:pPr>
              <a:spcBef>
                <a:spcPts val="12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Discovered widespread reduced mitochondrial enzyme function among autistic children, affecting complex I in 60% of the patients</a:t>
            </a:r>
          </a:p>
          <a:p>
            <a:pPr>
              <a:spcBef>
                <a:spcPts val="12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 established utilizing WBC (lymphocyte) testing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33400"/>
            <a:ext cx="7696200" cy="113877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cap="small" dirty="0" smtClean="0">
                <a:ln/>
                <a:solidFill>
                  <a:srgbClr val="62BD19"/>
                </a:solidFill>
              </a:rPr>
              <a:t>UC Davis Study – </a:t>
            </a:r>
          </a:p>
          <a:p>
            <a:pPr algn="r" eaLnBrk="0" hangingPunct="0">
              <a:defRPr/>
            </a:pPr>
            <a:r>
              <a:rPr lang="en-US" sz="3200" b="1" cap="small" dirty="0" err="1" smtClean="0">
                <a:ln/>
                <a:solidFill>
                  <a:srgbClr val="62BD19"/>
                </a:solidFill>
              </a:rPr>
              <a:t>Giulivi</a:t>
            </a:r>
            <a:r>
              <a:rPr lang="en-US" sz="3200" b="1" cap="small" dirty="0" smtClean="0">
                <a:ln/>
                <a:solidFill>
                  <a:srgbClr val="62BD19"/>
                </a:solidFill>
              </a:rPr>
              <a:t> ET.AL. </a:t>
            </a:r>
            <a:r>
              <a:rPr lang="en-US" sz="3200" b="1" cap="small" dirty="0" smtClean="0">
                <a:ln/>
                <a:solidFill>
                  <a:srgbClr val="62BD19"/>
                </a:solidFill>
                <a:latin typeface="Arial" charset="0"/>
              </a:rPr>
              <a:t>JAMA, November 2010</a:t>
            </a:r>
            <a:endParaRPr lang="en-US" sz="3200" b="1" cap="small" dirty="0">
              <a:ln/>
              <a:solidFill>
                <a:srgbClr val="62BD19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848600" cy="4419600"/>
          </a:xfrm>
        </p:spPr>
        <p:txBody>
          <a:bodyPr/>
          <a:lstStyle/>
          <a:p>
            <a:pPr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 on the autism spectrum also reside along a spectrum of mitochondrial dysfunction of varying severity</a:t>
            </a:r>
          </a:p>
          <a:p>
            <a:pPr>
              <a:spcBef>
                <a:spcPts val="18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Emphasized the need for ASD children to be screened for possible mitochondrial dysfunction citing improvements in children with ASD &amp; mito dysfunction after initiation of mito disease management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533400"/>
            <a:ext cx="7696200" cy="113877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cap="small" dirty="0" err="1" smtClean="0">
                <a:ln/>
                <a:solidFill>
                  <a:srgbClr val="62BD19"/>
                </a:solidFill>
              </a:rPr>
              <a:t>Rossignol</a:t>
            </a:r>
            <a:r>
              <a:rPr lang="en-US" sz="3600" b="1" cap="small" dirty="0" smtClean="0">
                <a:ln/>
                <a:solidFill>
                  <a:srgbClr val="62BD19"/>
                </a:solidFill>
              </a:rPr>
              <a:t> &amp; Frye – </a:t>
            </a:r>
          </a:p>
          <a:p>
            <a:pPr algn="r" eaLnBrk="0" hangingPunct="0">
              <a:defRPr/>
            </a:pPr>
            <a:r>
              <a:rPr lang="en-US" sz="3200" b="1" cap="small" dirty="0" smtClean="0">
                <a:ln/>
                <a:solidFill>
                  <a:srgbClr val="62BD19"/>
                </a:solidFill>
              </a:rPr>
              <a:t>Molecular Psychiatry, January 2011</a:t>
            </a:r>
            <a:endParaRPr lang="en-US" sz="3200" b="1" cap="small" dirty="0">
              <a:ln/>
              <a:solidFill>
                <a:srgbClr val="62BD19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33600"/>
            <a:ext cx="4038600" cy="3844925"/>
          </a:xfrm>
        </p:spPr>
        <p:txBody>
          <a:bodyPr/>
          <a:lstStyle/>
          <a:p>
            <a:pPr eaLnBrk="1" hangingPunct="1"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Smallest functioning unit of our bodies</a:t>
            </a:r>
          </a:p>
          <a:p>
            <a:pPr eaLnBrk="1" hangingPunct="1">
              <a:spcBef>
                <a:spcPts val="18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cells together make up tissues</a:t>
            </a:r>
          </a:p>
          <a:p>
            <a:pPr eaLnBrk="1" hangingPunct="1">
              <a:spcBef>
                <a:spcPts val="18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sheets of tissues make up our organs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533400"/>
            <a:ext cx="769620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cap="small" dirty="0">
                <a:ln/>
                <a:solidFill>
                  <a:srgbClr val="62BD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Our Bodies Cells</a:t>
            </a:r>
          </a:p>
        </p:txBody>
      </p:sp>
      <p:pic>
        <p:nvPicPr>
          <p:cNvPr id="7" name="Picture 6" descr="Anatomy of a cel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752600"/>
            <a:ext cx="4038600" cy="3589019"/>
          </a:xfrm>
          <a:prstGeom prst="rect">
            <a:avLst/>
          </a:prstGeom>
          <a:ln w="31750">
            <a:solidFill>
              <a:srgbClr val="62BD19"/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0" name="TextBox 9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676400"/>
            <a:ext cx="7467600" cy="4724400"/>
          </a:xfrm>
        </p:spPr>
        <p:txBody>
          <a:bodyPr>
            <a:normAutofit lnSpcReduction="10000"/>
          </a:bodyPr>
          <a:lstStyle/>
          <a:p>
            <a:pPr marL="384048" indent="-384048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62BD19"/>
              </a:buClr>
              <a:buFont typeface="Wingdings" pitchFamily="2" charset="2"/>
              <a:buChar char="Ø"/>
              <a:defRPr/>
            </a:pPr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link between mitochondrial dysfunction        and autism is greater than suspected</a:t>
            </a:r>
          </a:p>
          <a:p>
            <a:pPr marL="384048" indent="-384048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62BD19"/>
              </a:buClr>
              <a:buFont typeface="Wingdings" pitchFamily="2" charset="2"/>
              <a:buChar char="Ø"/>
              <a:defRPr/>
            </a:pPr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remains uncertain if this association is due to a primary defect in mitochondrial functioning due to gene mutations or dysfunction caused by other factor(s).</a:t>
            </a:r>
          </a:p>
          <a:p>
            <a:pPr marL="384048" indent="-384048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62BD19"/>
              </a:buClr>
              <a:buFont typeface="Wingdings" pitchFamily="2" charset="2"/>
              <a:buChar char="Ø"/>
              <a:defRPr/>
            </a:pPr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Mitochondrial disease should be considered when associated with other neurological and body system complications and/or a family history of mitochondrial disease.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533400"/>
            <a:ext cx="769620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cap="small" dirty="0" smtClean="0">
                <a:ln/>
                <a:solidFill>
                  <a:srgbClr val="62BD19"/>
                </a:solidFill>
                <a:latin typeface="Arial" charset="0"/>
              </a:rPr>
              <a:t>Conclusion of Studies</a:t>
            </a:r>
            <a:endParaRPr lang="en-US" sz="3600" b="1" cap="small" dirty="0">
              <a:ln/>
              <a:solidFill>
                <a:srgbClr val="62BD19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33400"/>
            <a:ext cx="7696200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cap="small" dirty="0" smtClean="0">
                <a:ln/>
                <a:solidFill>
                  <a:srgbClr val="62BD19"/>
                </a:solidFill>
              </a:rPr>
              <a:t>Recommended evaluation</a:t>
            </a:r>
          </a:p>
          <a:p>
            <a:pPr algn="r" eaLnBrk="0" hangingPunct="0">
              <a:defRPr/>
            </a:pPr>
            <a:r>
              <a:rPr lang="en-US" sz="3600" b="1" cap="small" dirty="0" smtClean="0">
                <a:ln/>
                <a:solidFill>
                  <a:srgbClr val="62BD19"/>
                </a:solidFill>
              </a:rPr>
              <a:t>for ASD patients</a:t>
            </a:r>
            <a:endParaRPr lang="en-US" sz="3600" b="1" cap="small" dirty="0">
              <a:ln/>
              <a:solidFill>
                <a:srgbClr val="62BD19"/>
              </a:solidFill>
              <a:latin typeface="Arial" charset="0"/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idx="1"/>
          </p:nvPr>
        </p:nvSpPr>
        <p:spPr>
          <a:xfrm>
            <a:off x="457200" y="1905000"/>
            <a:ext cx="7467600" cy="42211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000" b="1" cap="small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TIER 1</a:t>
            </a:r>
            <a:r>
              <a:rPr lang="en-US" sz="2000" cap="small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16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work up recommended for all patients</a:t>
            </a:r>
          </a:p>
          <a:p>
            <a:pPr lvl="1">
              <a:spcBef>
                <a:spcPts val="1200"/>
              </a:spcBef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600" cap="all" dirty="0" smtClean="0"/>
              <a:t>Chromosome microarray studies</a:t>
            </a:r>
            <a:endParaRPr lang="en-US" sz="1600" dirty="0" smtClean="0"/>
          </a:p>
          <a:p>
            <a:pPr lvl="1">
              <a:spcBef>
                <a:spcPts val="600"/>
              </a:spcBef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600" cap="all" dirty="0" smtClean="0"/>
              <a:t>complete metabolic panel, </a:t>
            </a:r>
            <a:r>
              <a:rPr lang="en-US" sz="1600" cap="all" dirty="0" err="1" smtClean="0"/>
              <a:t>cbc</a:t>
            </a:r>
            <a:r>
              <a:rPr lang="en-US" sz="1600" cap="all" dirty="0" smtClean="0"/>
              <a:t>, </a:t>
            </a:r>
            <a:r>
              <a:rPr lang="en-US" sz="1600" cap="all" dirty="0" err="1" smtClean="0"/>
              <a:t>cpk</a:t>
            </a:r>
            <a:endParaRPr lang="en-US" sz="1600" dirty="0" smtClean="0"/>
          </a:p>
          <a:p>
            <a:pPr lvl="1">
              <a:spcBef>
                <a:spcPts val="600"/>
              </a:spcBef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600" cap="all" dirty="0" smtClean="0"/>
              <a:t>ammonia level</a:t>
            </a:r>
            <a:endParaRPr lang="en-US" sz="1600" dirty="0" smtClean="0"/>
          </a:p>
          <a:p>
            <a:pPr lvl="1">
              <a:spcBef>
                <a:spcPts val="600"/>
              </a:spcBef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600" cap="all" dirty="0" smtClean="0"/>
              <a:t>lactate and </a:t>
            </a:r>
            <a:r>
              <a:rPr lang="en-US" sz="1600" cap="all" dirty="0" err="1" smtClean="0"/>
              <a:t>pyruvate</a:t>
            </a:r>
            <a:r>
              <a:rPr lang="en-US" sz="1600" cap="all" dirty="0" smtClean="0"/>
              <a:t> levels</a:t>
            </a:r>
            <a:endParaRPr lang="en-US" sz="1600" dirty="0" smtClean="0"/>
          </a:p>
          <a:p>
            <a:pPr lvl="1">
              <a:spcBef>
                <a:spcPts val="600"/>
              </a:spcBef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600" cap="all" dirty="0" smtClean="0"/>
              <a:t>carnitine, plasma total and free</a:t>
            </a:r>
            <a:endParaRPr lang="en-US" sz="1600" dirty="0" smtClean="0"/>
          </a:p>
          <a:p>
            <a:pPr lvl="1">
              <a:spcBef>
                <a:spcPts val="600"/>
              </a:spcBef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600" cap="all" dirty="0" smtClean="0"/>
              <a:t>coenzyme q10 level</a:t>
            </a:r>
            <a:endParaRPr lang="en-US" sz="1600" dirty="0" smtClean="0"/>
          </a:p>
          <a:p>
            <a:pPr lvl="1">
              <a:spcBef>
                <a:spcPts val="600"/>
              </a:spcBef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600" cap="all" dirty="0" smtClean="0"/>
              <a:t>plasma and urine amino acids</a:t>
            </a:r>
            <a:endParaRPr lang="en-US" sz="1600" dirty="0" smtClean="0"/>
          </a:p>
          <a:p>
            <a:pPr lvl="1">
              <a:spcBef>
                <a:spcPts val="600"/>
              </a:spcBef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600" cap="all" dirty="0" smtClean="0"/>
              <a:t>urine organic acids</a:t>
            </a:r>
            <a:endParaRPr lang="en-US" sz="1600" dirty="0" smtClean="0"/>
          </a:p>
          <a:p>
            <a:pPr lvl="1">
              <a:spcBef>
                <a:spcPts val="600"/>
              </a:spcBef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600" cap="all" dirty="0" smtClean="0"/>
              <a:t>plasma </a:t>
            </a:r>
            <a:r>
              <a:rPr lang="en-US" sz="1600" cap="all" dirty="0" err="1" smtClean="0"/>
              <a:t>acylcarnitines</a:t>
            </a:r>
            <a:endParaRPr lang="en-US" sz="1600" dirty="0" smtClean="0"/>
          </a:p>
          <a:p>
            <a:pPr lvl="1">
              <a:spcBef>
                <a:spcPts val="600"/>
              </a:spcBef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600" cap="all" dirty="0" smtClean="0"/>
              <a:t>thyroid function tests</a:t>
            </a:r>
            <a:endParaRPr lang="en-US" sz="1600" dirty="0" smtClean="0"/>
          </a:p>
          <a:p>
            <a:pPr lvl="1">
              <a:spcBef>
                <a:spcPts val="0"/>
              </a:spcBef>
              <a:buClr>
                <a:srgbClr val="62BD19"/>
              </a:buClr>
              <a:buNone/>
            </a:pPr>
            <a:r>
              <a:rPr lang="en-US" sz="3200" dirty="0" smtClean="0"/>
              <a:t> </a:t>
            </a:r>
          </a:p>
          <a:p>
            <a:pPr>
              <a:buClr>
                <a:srgbClr val="62BD19"/>
              </a:buClr>
              <a:buFont typeface="Wingdings" pitchFamily="2" charset="2"/>
              <a:buChar char="§"/>
            </a:pPr>
            <a:endParaRPr lang="en-US" sz="4400" dirty="0" smtClean="0"/>
          </a:p>
          <a:p>
            <a:pPr lvl="1" eaLnBrk="1" hangingPunct="1">
              <a:lnSpc>
                <a:spcPct val="90000"/>
              </a:lnSpc>
              <a:buClr>
                <a:srgbClr val="62BD19"/>
              </a:buClr>
              <a:buFont typeface="Wingdings" pitchFamily="2" charset="2"/>
              <a:buChar char="Ø"/>
            </a:pPr>
            <a:endParaRPr lang="en-US" sz="1600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" y="5867400"/>
            <a:ext cx="914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62BD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is located on our website, www.virtualmdpractice.com</a:t>
            </a:r>
            <a:endParaRPr lang="en-US" b="1" i="1" dirty="0">
              <a:solidFill>
                <a:srgbClr val="62BD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33400"/>
            <a:ext cx="7696200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cap="small" dirty="0" smtClean="0">
                <a:ln/>
                <a:solidFill>
                  <a:srgbClr val="62BD19"/>
                </a:solidFill>
              </a:rPr>
              <a:t>Recommended evaluation</a:t>
            </a:r>
          </a:p>
          <a:p>
            <a:pPr algn="r" eaLnBrk="0" hangingPunct="0">
              <a:defRPr/>
            </a:pPr>
            <a:r>
              <a:rPr lang="en-US" sz="3600" b="1" cap="small" dirty="0" smtClean="0">
                <a:ln/>
                <a:solidFill>
                  <a:srgbClr val="62BD19"/>
                </a:solidFill>
              </a:rPr>
              <a:t>for ASD patients</a:t>
            </a:r>
            <a:endParaRPr lang="en-US" sz="3600" b="1" cap="small" dirty="0">
              <a:ln/>
              <a:solidFill>
                <a:srgbClr val="62BD19"/>
              </a:solidFill>
              <a:latin typeface="Arial" charset="0"/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idx="1"/>
          </p:nvPr>
        </p:nvSpPr>
        <p:spPr>
          <a:xfrm>
            <a:off x="457200" y="1905001"/>
            <a:ext cx="74676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000" b="1" cap="small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TIER 2</a:t>
            </a:r>
            <a:r>
              <a:rPr lang="en-US" sz="2000" cap="small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16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depends on clinical features &amp; results of Tier 1 testing</a:t>
            </a:r>
          </a:p>
          <a:p>
            <a:pPr lvl="1">
              <a:spcBef>
                <a:spcPts val="1200"/>
              </a:spcBef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600" cap="all" dirty="0" smtClean="0"/>
              <a:t>Mitochondrial enzyme and/or </a:t>
            </a:r>
            <a:r>
              <a:rPr lang="en-US" sz="1600" cap="all" dirty="0" err="1" smtClean="0"/>
              <a:t>dna</a:t>
            </a:r>
            <a:r>
              <a:rPr lang="en-US" sz="1600" cap="all" dirty="0" smtClean="0"/>
              <a:t> testing</a:t>
            </a:r>
            <a:endParaRPr lang="en-US" sz="1600" dirty="0" smtClean="0"/>
          </a:p>
          <a:p>
            <a:pPr lvl="1">
              <a:spcBef>
                <a:spcPts val="600"/>
              </a:spcBef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600" cap="all" dirty="0" err="1" smtClean="0"/>
              <a:t>rett</a:t>
            </a:r>
            <a:r>
              <a:rPr lang="en-US" sz="1600" cap="all" dirty="0" smtClean="0"/>
              <a:t> syndrome </a:t>
            </a:r>
            <a:r>
              <a:rPr lang="en-US" sz="1600" cap="all" dirty="0" err="1" smtClean="0"/>
              <a:t>dna</a:t>
            </a:r>
            <a:r>
              <a:rPr lang="en-US" sz="1600" cap="all" dirty="0" smtClean="0"/>
              <a:t> testing</a:t>
            </a:r>
            <a:endParaRPr lang="en-US" sz="1600" dirty="0" smtClean="0"/>
          </a:p>
          <a:p>
            <a:pPr lvl="1">
              <a:spcBef>
                <a:spcPts val="600"/>
              </a:spcBef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600" cap="all" dirty="0" err="1" smtClean="0"/>
              <a:t>pten</a:t>
            </a:r>
            <a:r>
              <a:rPr lang="en-US" sz="1600" cap="all" dirty="0" smtClean="0"/>
              <a:t> mutational analysis</a:t>
            </a:r>
            <a:endParaRPr lang="en-US" sz="1600" dirty="0" smtClean="0"/>
          </a:p>
          <a:p>
            <a:pPr lvl="1">
              <a:spcBef>
                <a:spcPts val="600"/>
              </a:spcBef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600" cap="all" dirty="0" smtClean="0"/>
              <a:t>nlgn3, nlgn4x, shank3, </a:t>
            </a:r>
            <a:r>
              <a:rPr lang="en-US" sz="1600" cap="all" dirty="0" err="1" smtClean="0"/>
              <a:t>snrpn</a:t>
            </a:r>
            <a:r>
              <a:rPr lang="en-US" sz="1600" cap="all" dirty="0" smtClean="0"/>
              <a:t> gene testing</a:t>
            </a:r>
            <a:endParaRPr lang="en-US" sz="1600" dirty="0" smtClean="0"/>
          </a:p>
          <a:p>
            <a:pPr lvl="1">
              <a:spcBef>
                <a:spcPts val="600"/>
              </a:spcBef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600" cap="all" dirty="0" err="1" smtClean="0"/>
              <a:t>lysosomal</a:t>
            </a:r>
            <a:r>
              <a:rPr lang="en-US" sz="1600" cap="all" dirty="0" smtClean="0"/>
              <a:t> enzyme testing</a:t>
            </a:r>
            <a:endParaRPr lang="en-US" sz="1600" dirty="0" smtClean="0"/>
          </a:p>
          <a:p>
            <a:pPr lvl="1">
              <a:spcBef>
                <a:spcPts val="600"/>
              </a:spcBef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600" cap="all" dirty="0" err="1" smtClean="0"/>
              <a:t>peroxisome</a:t>
            </a:r>
            <a:r>
              <a:rPr lang="en-US" sz="1600" cap="all" dirty="0" smtClean="0"/>
              <a:t> disease testing (</a:t>
            </a:r>
            <a:r>
              <a:rPr lang="en-US" sz="1600" cap="all" dirty="0" err="1" smtClean="0"/>
              <a:t>vlcfas</a:t>
            </a:r>
            <a:r>
              <a:rPr lang="en-US" sz="1600" cap="all" dirty="0" smtClean="0"/>
              <a:t>)</a:t>
            </a:r>
            <a:endParaRPr lang="en-US" sz="1600" dirty="0" smtClean="0"/>
          </a:p>
          <a:p>
            <a:pPr lvl="1">
              <a:spcBef>
                <a:spcPts val="600"/>
              </a:spcBef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600" cap="all" dirty="0" err="1" smtClean="0"/>
              <a:t>csf</a:t>
            </a:r>
            <a:r>
              <a:rPr lang="en-US" sz="1600" cap="all" dirty="0" smtClean="0"/>
              <a:t> studies for lactate and </a:t>
            </a:r>
            <a:r>
              <a:rPr lang="en-US" sz="1600" cap="all" dirty="0" err="1" smtClean="0"/>
              <a:t>pyruvate</a:t>
            </a:r>
            <a:r>
              <a:rPr lang="en-US" sz="1600" cap="all" dirty="0" smtClean="0"/>
              <a:t>, amino acids and neurotransmitters</a:t>
            </a:r>
            <a:endParaRPr lang="en-US" sz="1600" dirty="0" smtClean="0"/>
          </a:p>
          <a:p>
            <a:pPr lvl="1">
              <a:spcBef>
                <a:spcPts val="600"/>
              </a:spcBef>
              <a:buClr>
                <a:srgbClr val="62BD19"/>
              </a:buClr>
              <a:buFont typeface="Wingdings" pitchFamily="2" charset="2"/>
              <a:buChar char="§"/>
            </a:pPr>
            <a:r>
              <a:rPr lang="en-US" sz="1600" cap="all" dirty="0" smtClean="0"/>
              <a:t>brain </a:t>
            </a:r>
            <a:r>
              <a:rPr lang="en-US" sz="1600" cap="all" dirty="0" err="1" smtClean="0"/>
              <a:t>mri</a:t>
            </a:r>
            <a:endParaRPr lang="en-US" sz="1600" dirty="0" smtClean="0"/>
          </a:p>
          <a:p>
            <a:pPr lvl="1">
              <a:spcBef>
                <a:spcPts val="0"/>
              </a:spcBef>
              <a:buClr>
                <a:srgbClr val="62BD19"/>
              </a:buClr>
              <a:buNone/>
            </a:pPr>
            <a:r>
              <a:rPr lang="en-US" sz="3200" dirty="0" smtClean="0"/>
              <a:t> </a:t>
            </a:r>
          </a:p>
          <a:p>
            <a:pPr>
              <a:buClr>
                <a:srgbClr val="62BD19"/>
              </a:buClr>
              <a:buFont typeface="Wingdings" pitchFamily="2" charset="2"/>
              <a:buChar char="§"/>
            </a:pPr>
            <a:endParaRPr lang="en-US" sz="4400" dirty="0" smtClean="0"/>
          </a:p>
          <a:p>
            <a:pPr lvl="1" eaLnBrk="1" hangingPunct="1">
              <a:lnSpc>
                <a:spcPct val="90000"/>
              </a:lnSpc>
              <a:buClr>
                <a:srgbClr val="62BD19"/>
              </a:buClr>
              <a:buFont typeface="Wingdings" pitchFamily="2" charset="2"/>
              <a:buChar char="Ø"/>
            </a:pPr>
            <a:endParaRPr lang="en-US" sz="1600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62BD19"/>
              </a:buClr>
              <a:buFont typeface="Wingdings" pitchFamily="2" charset="2"/>
              <a:buChar char="§"/>
            </a:pP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" y="5867400"/>
            <a:ext cx="914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62BD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is located on our website, www.virtualmdpractice.com</a:t>
            </a:r>
            <a:endParaRPr lang="en-US" b="1" i="1" dirty="0">
              <a:solidFill>
                <a:srgbClr val="62BD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467600" cy="2895600"/>
          </a:xfrm>
        </p:spPr>
        <p:txBody>
          <a:bodyPr/>
          <a:lstStyle/>
          <a:p>
            <a:pPr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implementation of treatment &amp; protocols</a:t>
            </a:r>
          </a:p>
          <a:p>
            <a:pPr>
              <a:spcBef>
                <a:spcPts val="12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 in affected individuals</a:t>
            </a:r>
          </a:p>
          <a:p>
            <a:pPr>
              <a:spcBef>
                <a:spcPts val="12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determine recurrence risks for future children</a:t>
            </a:r>
          </a:p>
          <a:p>
            <a:pPr>
              <a:spcBef>
                <a:spcPts val="12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determine risk for other family members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533400"/>
            <a:ext cx="8153400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cap="small" dirty="0" smtClean="0">
                <a:ln/>
                <a:solidFill>
                  <a:srgbClr val="62BD19"/>
                </a:solidFill>
              </a:rPr>
              <a:t>Why is it important t</a:t>
            </a:r>
            <a:r>
              <a:rPr lang="en-US" sz="3600" b="1" cap="small" dirty="0" smtClean="0">
                <a:ln/>
                <a:solidFill>
                  <a:srgbClr val="62BD19"/>
                </a:solidFill>
                <a:latin typeface="Arial" charset="0"/>
              </a:rPr>
              <a:t>o know</a:t>
            </a:r>
          </a:p>
          <a:p>
            <a:pPr algn="r" eaLnBrk="0" hangingPunct="0">
              <a:defRPr/>
            </a:pPr>
            <a:r>
              <a:rPr lang="en-US" sz="3600" b="1" cap="small" dirty="0" smtClean="0">
                <a:ln/>
                <a:solidFill>
                  <a:srgbClr val="62BD19"/>
                </a:solidFill>
                <a:latin typeface="Arial" charset="0"/>
              </a:rPr>
              <a:t>if an ASD patient has mito?</a:t>
            </a:r>
            <a:endParaRPr lang="en-US" sz="3600" b="1" cap="small" dirty="0">
              <a:ln/>
              <a:solidFill>
                <a:srgbClr val="62BD19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hlinkClick r:id="" action="ppaction://noaction" highlightClick="1"/>
          </p:cNvPr>
          <p:cNvGraphicFramePr>
            <a:graphicFrameLocks noGrp="1"/>
          </p:cNvGraphicFramePr>
          <p:nvPr>
            <p:ph idx="4294967295"/>
          </p:nvPr>
        </p:nvGraphicFramePr>
        <p:xfrm>
          <a:off x="304800" y="990600"/>
          <a:ext cx="7467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533400"/>
            <a:ext cx="883920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600" b="1" cap="small" dirty="0" smtClean="0">
                <a:ln/>
                <a:solidFill>
                  <a:srgbClr val="62BD19"/>
                </a:solidFill>
                <a:latin typeface="Arial" charset="0"/>
              </a:rPr>
              <a:t>Mito, Autism, and Vaccines</a:t>
            </a:r>
            <a:endParaRPr lang="en-US" sz="3600" b="1" cap="small" dirty="0">
              <a:ln/>
              <a:solidFill>
                <a:srgbClr val="62BD19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1CD2D6-BA6D-4AA2-94D6-47F15F5EF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731CD2D6-BA6D-4AA2-94D6-47F15F5EF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DAFCC3-7C22-4D8E-B86F-EB1D0E6AF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1EDAFCC3-7C22-4D8E-B86F-EB1D0E6AF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1EDAFCC3-7C22-4D8E-B86F-EB1D0E6AF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1EDAFCC3-7C22-4D8E-B86F-EB1D0E6AFE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18BDC8-D00E-4A12-BA3A-4AFA0CD88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4618BDC8-D00E-4A12-BA3A-4AFA0CD880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76D96A-6732-4746-A8F5-5DF4720D1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1576D96A-6732-4746-A8F5-5DF4720D1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1576D96A-6732-4746-A8F5-5DF4720D1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1576D96A-6732-4746-A8F5-5DF4720D1C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6F8272-FE0F-458D-A506-4CE077BD6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E26F8272-FE0F-458D-A506-4CE077BD6E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34B2C2-BE8B-4E7C-AB7A-B1575F00A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B34B2C2-BE8B-4E7C-AB7A-B1575F00A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2B34B2C2-BE8B-4E7C-AB7A-B1575F00A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2B34B2C2-BE8B-4E7C-AB7A-B1575F00AC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8763000" cy="914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follow us on Facebook!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www.facebook.com/DrKendallVMP 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pic>
        <p:nvPicPr>
          <p:cNvPr id="74762" name="Picture 10" descr="j0186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4267200"/>
            <a:ext cx="5499100" cy="1006475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0" y="5257800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spc="3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www.virtualmdpractice.com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b="1" spc="3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info@virtualmdpractice.com</a:t>
            </a:r>
            <a:endParaRPr lang="en-US" b="1" spc="3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b="1" spc="3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404.720.0820 </a:t>
            </a:r>
            <a:r>
              <a:rPr lang="en-US" b="1" spc="3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Voice | 404.601.9931 fax</a:t>
            </a:r>
            <a:endParaRPr lang="en-US" b="1" spc="3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VMPminusbkg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57600" y="2819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soft" dir="t"/>
          </a:scene3d>
          <a:sp3d prstMaterial="matte"/>
        </p:spPr>
      </p:pic>
      <p:sp>
        <p:nvSpPr>
          <p:cNvPr id="9" name="Rectangle 8"/>
          <p:cNvSpPr/>
          <p:nvPr/>
        </p:nvSpPr>
        <p:spPr>
          <a:xfrm>
            <a:off x="0" y="533400"/>
            <a:ext cx="8915400" cy="76944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4400" b="1" cap="small" spc="300" dirty="0">
                <a:ln/>
                <a:solidFill>
                  <a:srgbClr val="62BD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build="p"/>
      <p:bldP spid="747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038600" cy="4572000"/>
          </a:xfrm>
        </p:spPr>
        <p:txBody>
          <a:bodyPr/>
          <a:lstStyle/>
          <a:p>
            <a:pPr eaLnBrk="1" hangingPunct="1"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Located inside our body cells</a:t>
            </a:r>
          </a:p>
          <a:p>
            <a:pPr eaLnBrk="1" hangingPunct="1">
              <a:spcBef>
                <a:spcPct val="350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Composed of an inner and outer membrane</a:t>
            </a:r>
          </a:p>
          <a:p>
            <a:pPr eaLnBrk="1" hangingPunct="1">
              <a:spcBef>
                <a:spcPct val="350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energy producing pathway is the respiratory chain</a:t>
            </a:r>
          </a:p>
          <a:p>
            <a:pPr eaLnBrk="1" hangingPunct="1">
              <a:spcBef>
                <a:spcPct val="350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respiratory chain consists of 5 complexes (groups of chemicals) that produce ATP </a:t>
            </a:r>
          </a:p>
        </p:txBody>
      </p:sp>
      <p:pic>
        <p:nvPicPr>
          <p:cNvPr id="60423" name="Picture 7" descr="mitochondriafigure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828800"/>
            <a:ext cx="3830638" cy="4038600"/>
          </a:xfrm>
          <a:ln w="38100" cap="sq">
            <a:solidFill>
              <a:srgbClr val="62BD19"/>
            </a:solidFill>
            <a:bevel/>
          </a:ln>
          <a:effectLst>
            <a:outerShdw blurRad="254000" dir="18900000" sy="23000" kx="-1200000" algn="bl" rotWithShape="0">
              <a:prstClr val="black">
                <a:alpha val="2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5" name="Rectangle 4"/>
          <p:cNvSpPr/>
          <p:nvPr/>
        </p:nvSpPr>
        <p:spPr>
          <a:xfrm>
            <a:off x="457200" y="533400"/>
            <a:ext cx="769620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cap="small" dirty="0">
                <a:ln/>
                <a:solidFill>
                  <a:srgbClr val="62BD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</a:t>
            </a:r>
            <a:r>
              <a:rPr lang="en-US" sz="3600" b="1" cap="small" dirty="0" err="1">
                <a:ln/>
                <a:solidFill>
                  <a:srgbClr val="62BD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Powerplants</a:t>
            </a:r>
            <a:endParaRPr lang="en-US" sz="3600" b="1" cap="small" dirty="0">
              <a:ln/>
              <a:solidFill>
                <a:srgbClr val="62BD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4038600" cy="4572000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Oxygen &amp; phosphate used to make energy</a:t>
            </a:r>
          </a:p>
          <a:p>
            <a:pPr eaLnBrk="1" hangingPunct="1">
              <a:spcBef>
                <a:spcPts val="18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Composed of five complexes or groups of chemicals with a total of ~90 subunits</a:t>
            </a:r>
          </a:p>
          <a:p>
            <a:pPr eaLnBrk="1" hangingPunct="1">
              <a:spcBef>
                <a:spcPts val="18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packets are known as ATP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58376" name="Picture 8" descr="f_j13electtra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05000"/>
            <a:ext cx="4038600" cy="3159125"/>
          </a:xfrm>
          <a:ln w="38100" cap="sq">
            <a:solidFill>
              <a:srgbClr val="62BD19"/>
            </a:solidFill>
            <a:bevel/>
          </a:ln>
          <a:effectLst>
            <a:outerShdw blurRad="254000" dir="18900000" sy="23000" kx="-1200000" algn="bl" rotWithShape="0">
              <a:prstClr val="black">
                <a:alpha val="2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5" name="Rectangle 4"/>
          <p:cNvSpPr/>
          <p:nvPr/>
        </p:nvSpPr>
        <p:spPr>
          <a:xfrm>
            <a:off x="457200" y="533400"/>
            <a:ext cx="769620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cap="small" dirty="0">
                <a:ln/>
                <a:solidFill>
                  <a:srgbClr val="62BD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Respiratory Chain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</p:spTree>
    <p:custDataLst>
      <p:tags r:id="rId1"/>
    </p:custData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33400"/>
            <a:ext cx="769620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cap="small" dirty="0" smtClean="0">
                <a:ln/>
                <a:solidFill>
                  <a:srgbClr val="62BD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Transport Chain</a:t>
            </a:r>
            <a:endParaRPr lang="en-US" sz="3600" b="1" cap="small" dirty="0">
              <a:ln/>
              <a:solidFill>
                <a:srgbClr val="62BD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6" name="ETCAdvance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676400"/>
            <a:ext cx="6096000" cy="4572000"/>
          </a:xfrm>
          <a:prstGeom prst="rect">
            <a:avLst/>
          </a:prstGeom>
          <a:ln w="22225">
            <a:solidFill>
              <a:srgbClr val="62BD19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31750"/>
          </a:effectLst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9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4114800" cy="4343400"/>
          </a:xfrm>
        </p:spPr>
        <p:txBody>
          <a:bodyPr/>
          <a:lstStyle/>
          <a:p>
            <a:pPr eaLnBrk="1" hangingPunct="1"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Found in 1 in 4,000 individuals</a:t>
            </a:r>
          </a:p>
          <a:p>
            <a:pPr eaLnBrk="1" hangingPunct="1"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Carrier rate of common </a:t>
            </a:r>
            <a:r>
              <a:rPr lang="en-US" sz="200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mtDNA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mutations may be as high as 1 in 200</a:t>
            </a:r>
          </a:p>
          <a:p>
            <a:pPr eaLnBrk="1" hangingPunct="1">
              <a:spcBef>
                <a:spcPts val="12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Caused by an alteration in our inherited blueprint  (gene mutation) or “toxic” affect of external factor such as medication</a:t>
            </a:r>
          </a:p>
          <a:p>
            <a:pPr eaLnBrk="1" hangingPunct="1">
              <a:spcBef>
                <a:spcPts val="12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Results in decreased energy production and localized or widespread problems</a:t>
            </a:r>
          </a:p>
        </p:txBody>
      </p:sp>
      <p:pic>
        <p:nvPicPr>
          <p:cNvPr id="19461" name="Picture 5" descr="pego_small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05400" y="1981200"/>
            <a:ext cx="2977865" cy="2971800"/>
          </a:xfrm>
          <a:prstGeom prst="rect">
            <a:avLst/>
          </a:prstGeom>
          <a:noFill/>
          <a:ln w="38100" cap="sq" cmpd="sng">
            <a:solidFill>
              <a:srgbClr val="62BD19"/>
            </a:solidFill>
            <a:bevel/>
            <a:headEnd/>
            <a:tailEnd/>
          </a:ln>
          <a:effectLst>
            <a:reflection blurRad="6350" stA="50000" endA="300" endPos="38500" dist="50800" dir="5400000" sy="-100000" algn="bl" rotWithShape="0"/>
            <a:softEdge rad="3175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5" name="Rectangle 4"/>
          <p:cNvSpPr/>
          <p:nvPr/>
        </p:nvSpPr>
        <p:spPr>
          <a:xfrm>
            <a:off x="430212" y="639762"/>
            <a:ext cx="7696201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cap="small" dirty="0">
                <a:ln/>
                <a:solidFill>
                  <a:srgbClr val="62BD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Mitochondrial </a:t>
            </a:r>
            <a:r>
              <a:rPr lang="en-US" sz="3600" b="1" cap="small" dirty="0" smtClean="0">
                <a:ln/>
                <a:solidFill>
                  <a:srgbClr val="62BD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Energy </a:t>
            </a:r>
            <a:r>
              <a:rPr lang="en-US" sz="3600" b="1" cap="small" dirty="0">
                <a:ln/>
                <a:solidFill>
                  <a:srgbClr val="62BD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Disorders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371600"/>
            <a:ext cx="7848600" cy="4953000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hundreds of genes involved in coding for the various proteins and other compounds involved in OXIDATIVE PHOSPHORYLATION or mitochondrial energy production</a:t>
            </a:r>
          </a:p>
          <a:p>
            <a:pPr>
              <a:lnSpc>
                <a:spcPct val="114000"/>
              </a:lnSpc>
              <a:spcBef>
                <a:spcPts val="12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genes are contributed by two sets of inherited genetic material; the nuclear genes located inside the nucleus of our body cells and mitochondrial genes found inside the mitochondria of our cells</a:t>
            </a:r>
          </a:p>
          <a:p>
            <a:pPr>
              <a:lnSpc>
                <a:spcPct val="114000"/>
              </a:lnSpc>
              <a:spcBef>
                <a:spcPts val="12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62BD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genes 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inherited from both parents and contribute the vast majority of the information needed for energy production </a:t>
            </a:r>
          </a:p>
          <a:p>
            <a:pPr>
              <a:lnSpc>
                <a:spcPct val="114000"/>
              </a:lnSpc>
              <a:spcBef>
                <a:spcPts val="1200"/>
              </a:spcBef>
              <a:buClr>
                <a:srgbClr val="62BD19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62BD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Mitochondrial genes 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inherited EXCLUSIVELY through mom and contribute the remaining information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33400"/>
            <a:ext cx="769620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3600" b="1" cap="small" dirty="0" smtClean="0">
                <a:ln/>
                <a:solidFill>
                  <a:srgbClr val="62BD19"/>
                </a:solidFill>
                <a:latin typeface="Arial" charset="0"/>
              </a:rPr>
              <a:t>The Genetics of Mito Disease</a:t>
            </a:r>
            <a:endParaRPr lang="en-US" sz="3600" b="1" cap="small" dirty="0">
              <a:ln/>
              <a:solidFill>
                <a:srgbClr val="62BD19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42100"/>
            <a:ext cx="9144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© Copyright  </a:t>
            </a:r>
            <a:r>
              <a:rPr lang="en-US" sz="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2011 Fran </a:t>
            </a:r>
            <a:r>
              <a:rPr lang="en-US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charset="0"/>
              </a:rPr>
              <a:t>D Kendall. All rights reserved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Techn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2396</TotalTime>
  <Words>2109</Words>
  <Application>Microsoft Office PowerPoint</Application>
  <PresentationFormat>On-screen Show (4:3)</PresentationFormat>
  <Paragraphs>301</Paragraphs>
  <Slides>45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  <vt:variant>
        <vt:lpstr>Custom Shows</vt:lpstr>
      </vt:variant>
      <vt:variant>
        <vt:i4>1</vt:i4>
      </vt:variant>
    </vt:vector>
  </HeadingPairs>
  <TitlesOfParts>
    <vt:vector size="47" baseType="lpstr">
      <vt:lpstr>Technic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Custom Show 1</vt:lpstr>
    </vt:vector>
  </TitlesOfParts>
  <Company>Virtual Medical Practice,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Mitochondrial Autism</dc:title>
  <dc:subject>Mitochondria, Genetics, Autism, ASD</dc:subject>
  <dc:creator>Fran Kendall, MD</dc:creator>
  <cp:keywords>Mitochondria, Genetics, Autism, ASD, Testing, symptoms</cp:keywords>
  <dc:description>www.virtualmdpractice.com</dc:description>
  <cp:lastModifiedBy>MJK</cp:lastModifiedBy>
  <cp:revision>243</cp:revision>
  <cp:lastPrinted>1601-01-01T00:00:00Z</cp:lastPrinted>
  <dcterms:created xsi:type="dcterms:W3CDTF">1601-01-01T00:00:00Z</dcterms:created>
  <dcterms:modified xsi:type="dcterms:W3CDTF">2011-04-20T18:14:43Z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Owner">
    <vt:lpwstr>Fran D Kendall, MD</vt:lpwstr>
  </property>
  <property fmtid="{D5CDD505-2E9C-101B-9397-08002B2CF9AE}" pid="4" name="Telephone number">
    <vt:lpwstr>404.720.0820</vt:lpwstr>
  </property>
  <property fmtid="{D5CDD505-2E9C-101B-9397-08002B2CF9AE}" pid="5" name="Recorded date">
    <vt:lpwstr>04/2011</vt:lpwstr>
  </property>
  <property fmtid="{D5CDD505-2E9C-101B-9397-08002B2CF9AE}" pid="6" name="Date completed">
    <vt:lpwstr>04/2011</vt:lpwstr>
  </property>
  <property fmtid="{D5CDD505-2E9C-101B-9397-08002B2CF9AE}" pid="7" name="Destination">
    <vt:lpwstr>AutismOne Conference</vt:lpwstr>
  </property>
</Properties>
</file>