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notesSlides/notesSlide1.xml" ContentType="application/vnd.openxmlformats-officedocument.presentationml.notesSlide+xml"/>
  <Override PartName="/ppt/media/audio2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bin" ContentType="audio/unknown"/>
  <Override PartName="/ppt/notesSlides/notesSlide5.xml" ContentType="application/vnd.openxmlformats-officedocument.presentationml.notesSlide+xml"/>
  <Override PartName="/ppt/media/audio5.bin" ContentType="audio/unknown"/>
  <Override PartName="/ppt/notesSlides/notesSlide6.xml" ContentType="application/vnd.openxmlformats-officedocument.presentationml.notesSlide+xml"/>
  <Override PartName="/ppt/media/audio8.bin" ContentType="audio/unknown"/>
  <Override PartName="/ppt/notesSlides/notesSlide7.xml" ContentType="application/vnd.openxmlformats-officedocument.presentationml.notesSlide+xml"/>
  <Override PartName="/ppt/media/audio9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0.bin" ContentType="audio/unknown"/>
  <Override PartName="/ppt/notesSlides/notesSlide10.xml" ContentType="application/vnd.openxmlformats-officedocument.presentationml.notesSlide+xml"/>
  <Override PartName="/ppt/media/audio11.bin" ContentType="audi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12.bin" ContentType="audio/unknown"/>
  <Override PartName="/ppt/notesSlides/notesSlide13.xml" ContentType="application/vnd.openxmlformats-officedocument.presentationml.notesSlide+xml"/>
  <Override PartName="/ppt/media/audio13.bin" ContentType="audio/unknown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14.bin" ContentType="audio/unknown"/>
  <Override PartName="/ppt/notesSlides/notesSlide16.xml" ContentType="application/vnd.openxmlformats-officedocument.presentationml.notesSlide+xml"/>
  <Override PartName="/ppt/media/audio15.bin" ContentType="audio/unknown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90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03" r:id="rId3"/>
    <p:sldId id="260" r:id="rId4"/>
    <p:sldId id="277" r:id="rId5"/>
    <p:sldId id="279" r:id="rId6"/>
    <p:sldId id="304" r:id="rId7"/>
    <p:sldId id="261" r:id="rId8"/>
    <p:sldId id="305" r:id="rId9"/>
    <p:sldId id="263" r:id="rId10"/>
    <p:sldId id="306" r:id="rId11"/>
    <p:sldId id="300" r:id="rId12"/>
    <p:sldId id="264" r:id="rId13"/>
    <p:sldId id="259" r:id="rId14"/>
    <p:sldId id="281" r:id="rId15"/>
    <p:sldId id="265" r:id="rId16"/>
    <p:sldId id="273" r:id="rId17"/>
    <p:sldId id="266" r:id="rId18"/>
    <p:sldId id="274" r:id="rId19"/>
    <p:sldId id="276" r:id="rId20"/>
    <p:sldId id="283" r:id="rId21"/>
    <p:sldId id="284" r:id="rId22"/>
    <p:sldId id="285" r:id="rId23"/>
    <p:sldId id="275" r:id="rId24"/>
    <p:sldId id="268" r:id="rId25"/>
    <p:sldId id="269" r:id="rId26"/>
    <p:sldId id="286" r:id="rId27"/>
    <p:sldId id="270" r:id="rId28"/>
    <p:sldId id="271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72" r:id="rId38"/>
    <p:sldId id="298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96A1B"/>
    <a:srgbClr val="66FF33"/>
    <a:srgbClr val="262626"/>
    <a:srgbClr val="333333"/>
    <a:srgbClr val="FF66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3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B160E-71DC-F64E-BCB4-E78A4CA9D122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2AEAA-867C-2F49-86C9-496835C2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DNA molecule showing nucleotide</a:t>
            </a:r>
            <a:r>
              <a:rPr lang="en-US" baseline="0" dirty="0" smtClean="0"/>
              <a:t> monomers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strand</a:t>
            </a:r>
            <a:r>
              <a:rPr lang="en-US" baseline="0" dirty="0" smtClean="0"/>
              <a:t> being made from a DNA template strand.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5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being released into</a:t>
            </a:r>
            <a:r>
              <a:rPr lang="en-US" baseline="0" dirty="0" smtClean="0"/>
              <a:t> the cytoplasm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3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transcription, mRNA</a:t>
            </a:r>
            <a:r>
              <a:rPr lang="en-US" baseline="0" dirty="0" smtClean="0"/>
              <a:t> leaves the nucleus and goes to a ribosome in the cytoplasm for translation (to be decoded).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29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 codon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uracil nitrogenous base, single-strand</a:t>
            </a:r>
            <a:r>
              <a:rPr lang="en-US" baseline="0" dirty="0" smtClean="0"/>
              <a:t> RNA,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</a:t>
            </a:r>
            <a:r>
              <a:rPr lang="en-US" baseline="0" dirty="0" smtClean="0"/>
              <a:t> comparison of DNA and RNA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</a:t>
            </a:r>
            <a:r>
              <a:rPr lang="en-US" baseline="0" dirty="0" smtClean="0"/>
              <a:t> strand (in red) being made from a DNA template strand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</a:t>
            </a:r>
            <a:r>
              <a:rPr lang="en-US" baseline="0" dirty="0" smtClean="0"/>
              <a:t> ribosome with small and large subunits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</a:t>
            </a:r>
            <a:r>
              <a:rPr lang="en-US" baseline="0" dirty="0" smtClean="0"/>
              <a:t> a two-dimensional and three-dimensional diagram of tRNA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Transcription takes place in the nucleus.  Translation takes place in the cytoplasm at ribosomes.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 labeling DNA,</a:t>
            </a:r>
            <a:r>
              <a:rPr lang="en-US" baseline="0" dirty="0" smtClean="0"/>
              <a:t> </a:t>
            </a:r>
            <a:r>
              <a:rPr lang="en-US" dirty="0" smtClean="0"/>
              <a:t>RNA,</a:t>
            </a:r>
            <a:r>
              <a:rPr lang="en-US" baseline="0" dirty="0" smtClean="0"/>
              <a:t> </a:t>
            </a:r>
            <a:r>
              <a:rPr lang="en-US" dirty="0" smtClean="0"/>
              <a:t>and Protein.  DNA is transcribed into mRNA in the nucleus.  mRNA is decoded</a:t>
            </a:r>
            <a:r>
              <a:rPr lang="en-US" baseline="0" dirty="0" smtClean="0"/>
              <a:t> and amino acids are assembled in the cytoplasm at the ribosomes.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Pictured: mRNA</a:t>
            </a:r>
            <a:r>
              <a:rPr lang="en-US" baseline="0" dirty="0" smtClean="0"/>
              <a:t> strand being made from a DNA template strand in the nucleus.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2AEAA-867C-2F49-86C9-496835C2D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B1D85-1782-AA47-A87F-5EF7B80E04C5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47880-63D4-854A-8BC3-D20E8B8E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rgbClr val="6666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teinfoldpic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7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audio" Target="../media/audio8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audio" Target="../media/audio8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audio" Target="../media/audio9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19.jpg"/><Relationship Id="rId5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audio" Target="../media/audio90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24.gif"/><Relationship Id="rId5" Type="http://schemas.openxmlformats.org/officeDocument/2006/relationships/audio" Target="../media/audio10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4" Type="http://schemas.openxmlformats.org/officeDocument/2006/relationships/image" Target="../media/image25.jpg"/><Relationship Id="rId5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4" Type="http://schemas.openxmlformats.org/officeDocument/2006/relationships/image" Target="../media/image31.gif"/><Relationship Id="rId5" Type="http://schemas.openxmlformats.org/officeDocument/2006/relationships/image" Target="../media/image32.gif"/><Relationship Id="rId6" Type="http://schemas.openxmlformats.org/officeDocument/2006/relationships/audio" Target="../media/audio1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audio" Target="../media/audio13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3.bin"/><Relationship Id="rId3" Type="http://schemas.openxmlformats.org/officeDocument/2006/relationships/audio" Target="../media/audio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bin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audio" Target="../media/audio13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4" Type="http://schemas.openxmlformats.org/officeDocument/2006/relationships/image" Target="../media/image36.png"/><Relationship Id="rId5" Type="http://schemas.openxmlformats.org/officeDocument/2006/relationships/image" Target="../media/image21.png"/><Relationship Id="rId6" Type="http://schemas.openxmlformats.org/officeDocument/2006/relationships/audio" Target="../media/audio1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4" Type="http://schemas.openxmlformats.org/officeDocument/2006/relationships/image" Target="../media/image36.png"/><Relationship Id="rId5" Type="http://schemas.openxmlformats.org/officeDocument/2006/relationships/audio" Target="../media/audio15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bin"/><Relationship Id="rId4" Type="http://schemas.openxmlformats.org/officeDocument/2006/relationships/image" Target="../media/image36.png"/><Relationship Id="rId5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audio" Target="../media/audio14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4" Type="http://schemas.openxmlformats.org/officeDocument/2006/relationships/image" Target="../media/image37.jpg"/><Relationship Id="rId5" Type="http://schemas.openxmlformats.org/officeDocument/2006/relationships/audio" Target="../media/audio1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11.jpg"/><Relationship Id="rId5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12.jpg"/><Relationship Id="rId5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 rot="16200000">
            <a:off x="1739901" y="-546102"/>
            <a:ext cx="5867399" cy="8940802"/>
          </a:xfrm>
          <a:prstGeom prst="round1Rect">
            <a:avLst/>
          </a:prstGeom>
          <a:solidFill>
            <a:schemeClr val="accent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 rot="16200000">
            <a:off x="1993899" y="-292100"/>
            <a:ext cx="5461001" cy="8839200"/>
          </a:xfrm>
          <a:prstGeom prst="round1Rect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100000">
                <a:srgbClr val="666666"/>
              </a:gs>
            </a:gsLst>
            <a:lin ang="10800000" scaled="0"/>
          </a:gra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6300" y="2362180"/>
            <a:ext cx="37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cs typeface="Century Gothic"/>
              </a:rPr>
              <a:t>Genetics:</a:t>
            </a:r>
            <a:br>
              <a:rPr lang="en-US" sz="5400" b="1" dirty="0">
                <a:cs typeface="Century Gothic"/>
              </a:rPr>
            </a:br>
            <a:r>
              <a:rPr lang="en-US" sz="5400" b="1" dirty="0" smtClean="0">
                <a:cs typeface="Century Gothic"/>
              </a:rPr>
              <a:t>RNA </a:t>
            </a:r>
            <a:r>
              <a:rPr lang="en-US" sz="5400" b="1" dirty="0">
                <a:cs typeface="Century Gothic"/>
              </a:rPr>
              <a:t>and Protein Synthesis</a:t>
            </a:r>
            <a:endParaRPr lang="en-US" sz="5400" dirty="0"/>
          </a:p>
        </p:txBody>
      </p:sp>
      <p:pic>
        <p:nvPicPr>
          <p:cNvPr id="3" name="Picture 2" descr="592px-Myoglob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8582"/>
            <a:ext cx="5092700" cy="51529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8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Take Off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Take Off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4525963"/>
          </a:xfrm>
        </p:spPr>
        <p:txBody>
          <a:bodyPr/>
          <a:lstStyle/>
          <a:p>
            <a:r>
              <a:rPr lang="en-US" dirty="0"/>
              <a:t>That’s where </a:t>
            </a:r>
            <a:r>
              <a:rPr lang="en-US" b="1" dirty="0"/>
              <a:t>Transfer</a:t>
            </a:r>
            <a:r>
              <a:rPr lang="en-US" dirty="0"/>
              <a:t> RNA or </a:t>
            </a:r>
            <a:r>
              <a:rPr lang="en-US" dirty="0" err="1"/>
              <a:t>tRNA</a:t>
            </a:r>
            <a:r>
              <a:rPr lang="en-US" dirty="0"/>
              <a:t> comes in. As the ribosome reads the nucleotide triplet (codon) of mRNA, a specific </a:t>
            </a:r>
            <a:r>
              <a:rPr lang="en-US" dirty="0" err="1"/>
              <a:t>tRNA</a:t>
            </a:r>
            <a:r>
              <a:rPr lang="en-US" dirty="0"/>
              <a:t> molecule matches up with the sequence and carries with it a specific </a:t>
            </a:r>
            <a:r>
              <a:rPr lang="en-US" b="1" dirty="0"/>
              <a:t>amino acid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amino acid then binds to the growing amino acid </a:t>
            </a:r>
            <a:r>
              <a:rPr lang="en-US" b="1" dirty="0"/>
              <a:t>(polypeptide) </a:t>
            </a:r>
            <a:r>
              <a:rPr lang="en-US" dirty="0"/>
              <a:t>chain until the mRNA message comes to a stop and a </a:t>
            </a:r>
            <a:r>
              <a:rPr lang="en-US" b="1" dirty="0"/>
              <a:t>protein</a:t>
            </a:r>
            <a:r>
              <a:rPr lang="en-US" dirty="0"/>
              <a:t> is created.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4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Amino Acids, Polypeptides, and Proteins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99271"/>
            <a:ext cx="3276600" cy="4228849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A polypeptide is a chain of amino acids</a:t>
            </a:r>
          </a:p>
          <a:p>
            <a:pPr marL="0" indent="0" algn="ctr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One or more polypeptides make up a protein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Human-Insulin-Prot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999271"/>
            <a:ext cx="4064727" cy="4539020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499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Dril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Dri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alpha val="25000"/>
              </a:schemeClr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Types of RNA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719"/>
            <a:ext cx="7912100" cy="15771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entury Gothic"/>
                <a:cs typeface="Century Gothic"/>
              </a:rPr>
              <a:t>Transfer RNA (</a:t>
            </a:r>
            <a:r>
              <a:rPr lang="en-US" b="1" dirty="0" err="1" smtClean="0">
                <a:latin typeface="Century Gothic"/>
                <a:cs typeface="Century Gothic"/>
              </a:rPr>
              <a:t>tRNA</a:t>
            </a:r>
            <a:r>
              <a:rPr lang="en-US" b="1" dirty="0" smtClean="0">
                <a:latin typeface="Century Gothic"/>
                <a:cs typeface="Century Gothic"/>
              </a:rPr>
              <a:t>)</a:t>
            </a:r>
            <a:r>
              <a:rPr lang="en-US" dirty="0" smtClean="0">
                <a:latin typeface="Century Gothic"/>
                <a:cs typeface="Century Gothic"/>
              </a:rPr>
              <a:t>- RNA molecules that transfer each amino acid to the ribosome for protein assembly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tRNA molecul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443" r="3409" b="2379"/>
          <a:stretch/>
        </p:blipFill>
        <p:spPr>
          <a:xfrm>
            <a:off x="4918898" y="2997200"/>
            <a:ext cx="3170866" cy="3251201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  <p:pic>
        <p:nvPicPr>
          <p:cNvPr id="5" name="Picture 4" descr="tRNA molecule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b="55522"/>
          <a:stretch/>
        </p:blipFill>
        <p:spPr>
          <a:xfrm>
            <a:off x="1041399" y="2997200"/>
            <a:ext cx="3165686" cy="3251201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  <p:pic>
        <p:nvPicPr>
          <p:cNvPr id="8" name="Picture 7" descr="2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" y="6248401"/>
            <a:ext cx="3187996" cy="640037"/>
          </a:xfrm>
          <a:prstGeom prst="rect">
            <a:avLst/>
          </a:prstGeom>
        </p:spPr>
      </p:pic>
      <p:pic>
        <p:nvPicPr>
          <p:cNvPr id="9" name="Picture 8" descr="3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98" y="6248401"/>
            <a:ext cx="3181900" cy="6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  <p:sndAc>
          <p:stSnd>
            <p:snd r:embed="rId3" name="Drum Rol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Drum Ro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From DNA to Protein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4099"/>
            <a:ext cx="8229600" cy="5448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Proteins are synthesized (made) through a two-step process</a:t>
            </a:r>
            <a:r>
              <a:rPr lang="en-US" dirty="0">
                <a:latin typeface="Century Gothic"/>
                <a:cs typeface="Century Gothic"/>
              </a:rPr>
              <a:t>:</a:t>
            </a: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Transcription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 DNA is transcribed into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                           mRNA</a:t>
            </a:r>
          </a:p>
          <a:p>
            <a:pPr marL="0" indent="0">
              <a:buNone/>
            </a:pPr>
            <a:endParaRPr lang="en-US" sz="2000" dirty="0" smtClean="0"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4" name="Picture 3" descr="6092429_f5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/>
          <a:stretch/>
        </p:blipFill>
        <p:spPr>
          <a:xfrm>
            <a:off x="2168663" y="3469764"/>
            <a:ext cx="4803637" cy="3213099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997355" y="4094222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6972300" y="4635052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mRNA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6972300" y="3469764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DNA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bbl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From DNA to Protein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09363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Translation  mRNA is decoded to make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                        proteins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6092429_f5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/>
          <a:stretch/>
        </p:blipFill>
        <p:spPr>
          <a:xfrm>
            <a:off x="1621465" y="2587865"/>
            <a:ext cx="5896935" cy="3944394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41060" y="4942964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7505700" y="4068375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mRNA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444495" y="5503475"/>
            <a:ext cx="1280405" cy="6963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mino acids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Bubbl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Protein Synthesis Summary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latin typeface="Century Gothic"/>
                <a:cs typeface="Century Gothic"/>
              </a:rPr>
              <a:t>DNA    </a:t>
            </a:r>
            <a:r>
              <a:rPr lang="en-US" sz="4400" b="1" dirty="0" smtClean="0">
                <a:latin typeface="Century Gothic"/>
                <a:cs typeface="Century Gothic"/>
                <a:sym typeface="Wingdings"/>
              </a:rPr>
              <a:t>     RNA        Protein</a:t>
            </a:r>
          </a:p>
          <a:p>
            <a:pPr marL="0" indent="0" algn="ctr">
              <a:buNone/>
            </a:pPr>
            <a:endParaRPr lang="en-US" sz="2000" dirty="0">
              <a:latin typeface="Century Gothic"/>
              <a:cs typeface="Century Gothic"/>
              <a:sym typeface="Wingdings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 Gothic"/>
                <a:cs typeface="Century Gothic"/>
                <a:sym typeface="Wingdings"/>
              </a:rPr>
              <a:t>      </a:t>
            </a:r>
            <a:r>
              <a:rPr lang="en-US" sz="3600" dirty="0" smtClean="0">
                <a:solidFill>
                  <a:schemeClr val="accent4"/>
                </a:solidFill>
                <a:latin typeface="Century Gothic"/>
                <a:cs typeface="Century Gothic"/>
                <a:sym typeface="Wingdings"/>
              </a:rPr>
              <a:t>Transcription</a:t>
            </a:r>
            <a:r>
              <a:rPr lang="en-US" sz="3600" dirty="0" smtClean="0">
                <a:latin typeface="Century Gothic"/>
                <a:cs typeface="Century Gothic"/>
                <a:sym typeface="Wingdings"/>
              </a:rPr>
              <a:t>        </a:t>
            </a:r>
            <a:r>
              <a:rPr lang="en-US" sz="3600" dirty="0" smtClean="0">
                <a:solidFill>
                  <a:schemeClr val="accent2"/>
                </a:solidFill>
                <a:latin typeface="Century Gothic"/>
                <a:cs typeface="Century Gothic"/>
                <a:sym typeface="Wingdings"/>
              </a:rPr>
              <a:t>Translation</a:t>
            </a:r>
          </a:p>
          <a:p>
            <a:pPr marL="0" indent="0" algn="ctr">
              <a:buNone/>
            </a:pPr>
            <a:endParaRPr lang="en-US" sz="800" dirty="0">
              <a:latin typeface="Century Gothic"/>
              <a:cs typeface="Century Gothic"/>
              <a:sym typeface="Wingdings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 Gothic"/>
                <a:cs typeface="Century Gothic"/>
                <a:sym typeface="Wingdings"/>
              </a:rPr>
              <a:t>         (nucleus)          (cytoplasm)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4" name="Picture 3" descr="mrn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5979"/>
          <a:stretch/>
        </p:blipFill>
        <p:spPr>
          <a:xfrm>
            <a:off x="762000" y="4724400"/>
            <a:ext cx="3746500" cy="1676400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</p:pic>
      <p:pic>
        <p:nvPicPr>
          <p:cNvPr id="5" name="Picture 4" descr="ribosom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88" y="4546600"/>
            <a:ext cx="2980972" cy="2146300"/>
          </a:xfrm>
          <a:prstGeom prst="rect">
            <a:avLst/>
          </a:prstGeom>
          <a:ln w="57150" cmpd="sng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617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Cash Register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Cash Register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Protein Synthesis Summary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50" y="1771581"/>
            <a:ext cx="8229600" cy="93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Century Gothic"/>
                <a:cs typeface="Century Gothic"/>
              </a:rPr>
              <a:t>DNA     </a:t>
            </a:r>
            <a:r>
              <a:rPr lang="en-US" sz="4000" dirty="0" smtClean="0">
                <a:latin typeface="Century Gothic"/>
                <a:cs typeface="Century Gothic"/>
                <a:sym typeface="Wingdings"/>
              </a:rPr>
              <a:t>     RNA          Protein</a:t>
            </a: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4" name="Picture 3" descr="transcriptlati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>
          <a:xfrm>
            <a:off x="2438399" y="2572026"/>
            <a:ext cx="4267201" cy="4183656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43460" y="1063695"/>
            <a:ext cx="70668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267708" y="1063695"/>
            <a:ext cx="70668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1852" y="1063695"/>
            <a:ext cx="70668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1" name="Right Arrow 10"/>
          <p:cNvSpPr/>
          <p:nvPr/>
        </p:nvSpPr>
        <p:spPr>
          <a:xfrm rot="1139589">
            <a:off x="2222501" y="2672621"/>
            <a:ext cx="12827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" name="Right Arrow 11"/>
          <p:cNvSpPr/>
          <p:nvPr/>
        </p:nvSpPr>
        <p:spPr>
          <a:xfrm rot="20571908" flipH="1">
            <a:off x="4826000" y="3784600"/>
            <a:ext cx="12827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3" name="Right Arrow 12"/>
          <p:cNvSpPr/>
          <p:nvPr/>
        </p:nvSpPr>
        <p:spPr>
          <a:xfrm rot="20446894">
            <a:off x="3168653" y="4973284"/>
            <a:ext cx="12827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5202044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3" name="Cash Register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Century Gothic"/>
                <a:cs typeface="Century Gothic"/>
              </a:rPr>
              <a:t>DNA </a:t>
            </a:r>
            <a:r>
              <a:rPr lang="en-US" sz="4000" b="1" dirty="0" smtClean="0">
                <a:latin typeface="Century Gothic"/>
                <a:cs typeface="Century Gothic"/>
                <a:sym typeface="Wingdings"/>
              </a:rPr>
              <a:t> RNA</a:t>
            </a:r>
            <a:endParaRPr lang="en-US" sz="4000" b="1" dirty="0" smtClean="0"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000" y="2255682"/>
            <a:ext cx="3009900" cy="3937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atin typeface="Century Gothic"/>
                <a:cs typeface="Century Gothic"/>
              </a:rPr>
              <a:t>DNA is transcribed into mRNA</a:t>
            </a:r>
          </a:p>
          <a:p>
            <a:pPr marL="0" indent="0" algn="ctr">
              <a:buFont typeface="Arial"/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0" indent="0" algn="ctr">
              <a:buFont typeface="Arial"/>
              <a:buNone/>
            </a:pPr>
            <a:r>
              <a:rPr lang="en-US" dirty="0" smtClean="0">
                <a:latin typeface="Century Gothic"/>
                <a:cs typeface="Century Gothic"/>
              </a:rPr>
              <a:t>Transcription occurs in the nucleus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11525" y="2357282"/>
            <a:ext cx="5375275" cy="3744764"/>
            <a:chOff x="3641725" y="2357282"/>
            <a:chExt cx="5375275" cy="3744764"/>
          </a:xfrm>
        </p:grpSpPr>
        <p:pic>
          <p:nvPicPr>
            <p:cNvPr id="6" name="Picture 5" descr="12 RNA Transcription 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6"/>
            <a:stretch/>
          </p:blipFill>
          <p:spPr>
            <a:xfrm>
              <a:off x="3641725" y="2357282"/>
              <a:ext cx="5375275" cy="3744764"/>
            </a:xfrm>
            <a:prstGeom prst="rect">
              <a:avLst/>
            </a:prstGeom>
            <a:ln w="76200" cmpd="sng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641725" y="2420938"/>
              <a:ext cx="1389888" cy="1026349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78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3" name="Chim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382837"/>
            <a:ext cx="3517900" cy="4246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Process is similar to DNA replication </a:t>
            </a:r>
          </a:p>
          <a:p>
            <a:pPr marL="0" indent="0" algn="ctr"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Uracil replaces thymine:</a:t>
            </a:r>
          </a:p>
          <a:p>
            <a:pPr marL="0" indent="0" algn="ctr">
              <a:buNone/>
            </a:pPr>
            <a:r>
              <a:rPr lang="en-US" dirty="0">
                <a:latin typeface="Century Gothic"/>
                <a:cs typeface="Century Gothic"/>
              </a:rPr>
              <a:t>a</a:t>
            </a:r>
            <a:r>
              <a:rPr lang="en-US" dirty="0" smtClean="0">
                <a:latin typeface="Century Gothic"/>
                <a:cs typeface="Century Gothic"/>
              </a:rPr>
              <a:t>denine-uracil base pairing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transcripti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/>
          <a:stretch/>
        </p:blipFill>
        <p:spPr>
          <a:xfrm>
            <a:off x="4165600" y="1417638"/>
            <a:ext cx="4597400" cy="4852952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8300" y="1417638"/>
            <a:ext cx="3517900" cy="830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dirty="0" smtClean="0">
                <a:latin typeface="Century Gothic"/>
                <a:cs typeface="Century Gothic"/>
              </a:rPr>
              <a:t>DNA </a:t>
            </a:r>
            <a:r>
              <a:rPr lang="en-US" sz="4000" b="1" dirty="0" smtClean="0">
                <a:latin typeface="Century Gothic"/>
                <a:cs typeface="Century Gothic"/>
                <a:sym typeface="Wingdings"/>
              </a:rPr>
              <a:t> RNA</a:t>
            </a:r>
            <a:endParaRPr lang="en-US" sz="4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134765"/>
      </p:ext>
    </p:extLst>
  </p:cSld>
  <p:clrMapOvr>
    <a:masterClrMapping/>
  </p:clrMapOvr>
  <p:transition xmlns:p14="http://schemas.microsoft.com/office/powerpoint/2010/main" spd="slow">
    <p:push dir="r"/>
    <p:sndAc>
      <p:stSnd>
        <p:snd r:embed="rId3" name="Chimes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350" y="1298576"/>
            <a:ext cx="6464300" cy="403860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Transcribe the following DNA sequence into mRNA:</a:t>
            </a: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  </a:t>
            </a:r>
            <a:r>
              <a:rPr lang="en-US" sz="6000" dirty="0" smtClean="0">
                <a:latin typeface="Century Gothic"/>
                <a:cs typeface="Century Gothic"/>
              </a:rPr>
              <a:t>T  A G</a:t>
            </a:r>
            <a:endParaRPr lang="en-US" sz="6000" dirty="0"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3350" y="3065916"/>
            <a:ext cx="2711450" cy="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try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3215"/>
            <a:ext cx="2267561" cy="2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  <p:sndAc>
          <p:stSnd>
            <p:snd r:embed="rId2" name="Chim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synthesis </a:t>
            </a:r>
            <a:r>
              <a:rPr lang="en-US" dirty="0"/>
              <a:t>or </a:t>
            </a:r>
            <a:r>
              <a:rPr lang="en-US" b="1" dirty="0" smtClean="0"/>
              <a:t>creation</a:t>
            </a:r>
            <a:r>
              <a:rPr lang="en-US" dirty="0" smtClean="0"/>
              <a:t> </a:t>
            </a:r>
            <a:r>
              <a:rPr lang="en-US" dirty="0"/>
              <a:t>is important for cellular function. </a:t>
            </a:r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/>
              <a:t>are made of </a:t>
            </a:r>
            <a:r>
              <a:rPr lang="en-US" b="1" dirty="0"/>
              <a:t>amino acids </a:t>
            </a:r>
            <a:r>
              <a:rPr lang="en-US" dirty="0"/>
              <a:t>and our DNA provides the </a:t>
            </a:r>
            <a:r>
              <a:rPr lang="en-US" b="1" dirty="0"/>
              <a:t>instructions</a:t>
            </a:r>
            <a:r>
              <a:rPr lang="en-US" dirty="0"/>
              <a:t> for assembling amino acids in the proper </a:t>
            </a:r>
            <a:r>
              <a:rPr lang="en-US" dirty="0" smtClean="0"/>
              <a:t>order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nucleus </a:t>
            </a:r>
            <a:r>
              <a:rPr lang="en-US" dirty="0"/>
              <a:t>holds the key for protein </a:t>
            </a:r>
            <a:r>
              <a:rPr lang="en-US" dirty="0" smtClean="0"/>
              <a:t>synthesis.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350" y="1298576"/>
            <a:ext cx="6464300" cy="403860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Transcribe the following DNA sequence into mRNA:</a:t>
            </a: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  </a:t>
            </a:r>
            <a:r>
              <a:rPr lang="en-US" sz="6000" dirty="0" smtClean="0">
                <a:latin typeface="Century Gothic"/>
                <a:cs typeface="Century Gothic"/>
              </a:rPr>
              <a:t>T  A G</a:t>
            </a:r>
          </a:p>
          <a:p>
            <a:pPr marL="0" indent="0">
              <a:buNone/>
            </a:pPr>
            <a:r>
              <a:rPr lang="en-US" sz="6000" dirty="0">
                <a:latin typeface="Century Gothic"/>
                <a:cs typeface="Century Gothic"/>
              </a:rPr>
              <a:t> </a:t>
            </a:r>
            <a:r>
              <a:rPr lang="en-US" sz="6000" dirty="0" smtClean="0">
                <a:latin typeface="Century Gothic"/>
                <a:cs typeface="Century Gothic"/>
              </a:rPr>
              <a:t>A U C</a:t>
            </a:r>
            <a:endParaRPr lang="en-US" sz="6000" dirty="0"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3350" y="3065916"/>
            <a:ext cx="2711450" cy="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try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3215"/>
            <a:ext cx="2267561" cy="2212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79166"/>
            <a:ext cx="91376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Remember:</a:t>
            </a:r>
            <a:r>
              <a:rPr lang="en-US" sz="3200" i="1" dirty="0" smtClean="0"/>
              <a:t> </a:t>
            </a:r>
            <a:r>
              <a:rPr lang="en-US" sz="3200" dirty="0" smtClean="0"/>
              <a:t>uracil replaces thymine in mRNA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73350" y="5367793"/>
            <a:ext cx="2711450" cy="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Oooo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Oooo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36248"/>
            <a:ext cx="4178301" cy="309879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latin typeface="Century Gothic"/>
                <a:cs typeface="Century Gothic"/>
              </a:rPr>
              <a:t>RNA polymerase uses one strand of DNA as a template to assemble nucleotides into a strand of mRNA</a:t>
            </a:r>
          </a:p>
        </p:txBody>
      </p:sp>
      <p:pic>
        <p:nvPicPr>
          <p:cNvPr id="6" name="Picture 5" descr="transcrip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9" y="2076174"/>
            <a:ext cx="4046579" cy="4134126"/>
          </a:xfrm>
          <a:prstGeom prst="rect">
            <a:avLst/>
          </a:prstGeom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79501"/>
            <a:ext cx="6718300" cy="16636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DNA strands are separated by RNA polymerase</a:t>
            </a:r>
          </a:p>
          <a:p>
            <a:pPr marL="0" indent="0">
              <a:buFont typeface="Arial"/>
              <a:buNone/>
            </a:pPr>
            <a:endParaRPr lang="en-US" sz="1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0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6" name="Picture 5" descr="transcrip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374346"/>
            <a:ext cx="5156200" cy="5267753"/>
          </a:xfrm>
          <a:prstGeom prst="rect">
            <a:avLst/>
          </a:prstGeom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39" name="Picture 38" descr="mrnastr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180"/>
            <a:ext cx="3943849" cy="2048120"/>
          </a:xfrm>
          <a:prstGeom prst="rect">
            <a:avLst/>
          </a:prstGeom>
        </p:spPr>
      </p:pic>
      <p:pic>
        <p:nvPicPr>
          <p:cNvPr id="44" name="Picture 43" descr="rnapolymer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08" y="866205"/>
            <a:ext cx="4023092" cy="19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  <p:sndAc>
          <p:stSnd>
            <p:snd r:embed="rId2" name="Chim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Transcription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1"/>
            <a:ext cx="8229600" cy="17399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Century Gothic"/>
                <a:cs typeface="Century Gothic"/>
              </a:rPr>
              <a:t>RNA edits the molecule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Century Gothic"/>
                <a:cs typeface="Century Gothic"/>
              </a:rPr>
              <a:t>The mRNA strand is released into the cytoplasm</a:t>
            </a:r>
          </a:p>
        </p:txBody>
      </p:sp>
      <p:pic>
        <p:nvPicPr>
          <p:cNvPr id="4" name="Picture 3" descr="02process_transcription_cr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9" y="2997201"/>
            <a:ext cx="6414699" cy="3606799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3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  <p:sndAc>
          <p:stSnd>
            <p:snd r:embed="rId3" name="Chime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Chim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45" y="2212976"/>
            <a:ext cx="3034155" cy="41687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mRNA is decoded to produce proteins</a:t>
            </a:r>
          </a:p>
          <a:p>
            <a:pPr marL="0" indent="0" algn="ctr"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Translation occurs in the cytoplasm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transcription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6"/>
          <a:stretch/>
        </p:blipFill>
        <p:spPr>
          <a:xfrm>
            <a:off x="3469371" y="2241552"/>
            <a:ext cx="5217429" cy="4140199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89038"/>
            <a:ext cx="8229600" cy="83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dirty="0" smtClean="0">
                <a:latin typeface="Century Gothic"/>
                <a:cs typeface="Century Gothic"/>
              </a:rPr>
              <a:t>RNA </a:t>
            </a:r>
            <a:r>
              <a:rPr lang="en-US" sz="4000" b="1" dirty="0" smtClean="0">
                <a:latin typeface="Century Gothic"/>
                <a:cs typeface="Century Gothic"/>
                <a:sym typeface="Wingdings"/>
              </a:rPr>
              <a:t> Protein</a:t>
            </a:r>
            <a:endParaRPr lang="en-US" sz="4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81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3" name="Cymbal"/>
          </p:stSnd>
        </p:sndAc>
      </p:transition>
    </mc:Choice>
    <mc:Fallback xmlns="">
      <p:transition xmlns:p14="http://schemas.microsoft.com/office/powerpoint/2010/main" spd="slow">
        <p:checker dir="vert"/>
        <p:sndAc>
          <p:stSnd>
            <p:snd r:embed="rId5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800" y="1193801"/>
            <a:ext cx="3936999" cy="21843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mRNA strand attaches to a ribosome in the cytoplasm</a:t>
            </a:r>
          </a:p>
        </p:txBody>
      </p:sp>
      <p:pic>
        <p:nvPicPr>
          <p:cNvPr id="6" name="Picture 5" descr="transcrip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1193800"/>
            <a:ext cx="4054175" cy="5397499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7" name="Picture 16" descr="mrnastrandpur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27" y="3600242"/>
            <a:ext cx="4638747" cy="1359317"/>
          </a:xfrm>
          <a:prstGeom prst="rect">
            <a:avLst/>
          </a:prstGeom>
        </p:spPr>
      </p:pic>
      <p:pic>
        <p:nvPicPr>
          <p:cNvPr id="18" name="Picture 17" descr="ribosomepurp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5364569"/>
            <a:ext cx="4894762" cy="13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  <p:sndAc>
          <p:stSnd>
            <p:snd r:embed="rId2" name="Cymba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1"/>
            <a:ext cx="8229600" cy="129539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latin typeface="Century Gothic"/>
                <a:cs typeface="Century Gothic"/>
              </a:rPr>
              <a:t>mRNA is read three base letters at a time- called a </a:t>
            </a:r>
            <a:r>
              <a:rPr lang="en-US" b="1" dirty="0" smtClean="0">
                <a:latin typeface="Century Gothic"/>
                <a:cs typeface="Century Gothic"/>
              </a:rPr>
              <a:t>codon</a:t>
            </a:r>
          </a:p>
        </p:txBody>
      </p:sp>
      <p:pic>
        <p:nvPicPr>
          <p:cNvPr id="6" name="Picture 5" descr="cod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67659" b="4563"/>
          <a:stretch/>
        </p:blipFill>
        <p:spPr>
          <a:xfrm>
            <a:off x="457200" y="2806700"/>
            <a:ext cx="8226062" cy="2120900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67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ymba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08100"/>
            <a:ext cx="8178800" cy="2641600"/>
          </a:xfrm>
          <a:solidFill>
            <a:schemeClr val="bg1"/>
          </a:solidFill>
        </p:spPr>
        <p:txBody>
          <a:bodyPr wrap="square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Century Gothic"/>
                <a:cs typeface="Century Gothic"/>
              </a:rPr>
              <a:t>tRNA brings a complementary amino acid and pairs its </a:t>
            </a:r>
            <a:r>
              <a:rPr lang="en-US" b="1" dirty="0" smtClean="0">
                <a:latin typeface="Century Gothic"/>
                <a:cs typeface="Century Gothic"/>
              </a:rPr>
              <a:t>anticodon</a:t>
            </a:r>
            <a:r>
              <a:rPr lang="en-US" dirty="0" smtClean="0">
                <a:latin typeface="Century Gothic"/>
                <a:cs typeface="Century Gothic"/>
              </a:rPr>
              <a:t> with the mRNA codon</a:t>
            </a:r>
          </a:p>
        </p:txBody>
      </p:sp>
      <p:pic>
        <p:nvPicPr>
          <p:cNvPr id="6" name="Picture 5" descr="tRNA anticod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2479" r="2032" b="2306"/>
          <a:stretch/>
        </p:blipFill>
        <p:spPr>
          <a:xfrm>
            <a:off x="4165600" y="2905219"/>
            <a:ext cx="4064000" cy="3559079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65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ymba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12121"/>
            <a:ext cx="7061200" cy="162559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Century Gothic"/>
                <a:cs typeface="Century Gothic"/>
              </a:rPr>
              <a:t>The ribosome forms a peptide bond between amino acids and releases the tRNA molecule</a:t>
            </a:r>
          </a:p>
        </p:txBody>
      </p:sp>
      <p:pic>
        <p:nvPicPr>
          <p:cNvPr id="4" name="Picture 3" descr="Peptide_sy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31" y="2959100"/>
            <a:ext cx="5778500" cy="3691819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Right Arrow 4"/>
          <p:cNvSpPr/>
          <p:nvPr/>
        </p:nvSpPr>
        <p:spPr>
          <a:xfrm rot="879308">
            <a:off x="955640" y="3360829"/>
            <a:ext cx="1545666" cy="9263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 rot="19069523" flipH="1">
            <a:off x="3762166" y="2812129"/>
            <a:ext cx="1545666" cy="9263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800" y="2026338"/>
            <a:ext cx="594967" cy="593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49435" y="1017658"/>
            <a:ext cx="594967" cy="593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95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  <p:sndAc>
          <p:stSnd>
            <p:snd r:embed="rId2" name="Cymba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  <a:alpha val="25000"/>
              </a:schemeClr>
            </a:gs>
            <a:gs pos="10000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Translation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1"/>
            <a:ext cx="4499132" cy="411621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Century Gothic"/>
                <a:cs typeface="Century Gothic"/>
              </a:rPr>
              <a:t>The polypeptide chain continues to grow until the ribosome reaches a “stop” codon in which the chain and mRNA are released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7200" y="5298865"/>
            <a:ext cx="7319010" cy="1301157"/>
            <a:chOff x="241301" y="3917526"/>
            <a:chExt cx="7987665" cy="1420029"/>
          </a:xfrm>
        </p:grpSpPr>
        <p:pic>
          <p:nvPicPr>
            <p:cNvPr id="4" name="Picture 3" descr="StartStopCodon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62963"/>
            <a:stretch/>
          </p:blipFill>
          <p:spPr>
            <a:xfrm>
              <a:off x="241301" y="3917526"/>
              <a:ext cx="7987665" cy="1420029"/>
            </a:xfrm>
            <a:prstGeom prst="rect">
              <a:avLst/>
            </a:prstGeom>
            <a:ln w="57150" cmpd="sng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492500" y="4216916"/>
              <a:ext cx="9080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0550" y="5093216"/>
              <a:ext cx="1047750" cy="2321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0000" y="1193801"/>
            <a:ext cx="3886200" cy="3852504"/>
            <a:chOff x="5080000" y="1193801"/>
            <a:chExt cx="3886200" cy="3852504"/>
          </a:xfrm>
        </p:grpSpPr>
        <p:pic>
          <p:nvPicPr>
            <p:cNvPr id="8" name="Picture 7" descr="image050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0" y="1193801"/>
              <a:ext cx="3886200" cy="3852504"/>
            </a:xfrm>
            <a:prstGeom prst="rect">
              <a:avLst/>
            </a:prstGeom>
            <a:ln w="57150" cmpd="sng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429500" y="2855436"/>
              <a:ext cx="1257300" cy="8326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0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  <p:sndAc>
          <p:stSnd>
            <p:snd r:embed="rId3" name="Cymba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Cymba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876"/>
            <a:ext cx="8229600" cy="931863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Ribonucleic Acid (RNA)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12839"/>
            <a:ext cx="8229600" cy="112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Like DNA, RNA is a long molecule made up of smaller units called nucleotides</a:t>
            </a:r>
          </a:p>
        </p:txBody>
      </p:sp>
      <p:pic>
        <p:nvPicPr>
          <p:cNvPr id="9" name="Picture 8" descr="dna-base-pairings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 r="5000" b="9939"/>
          <a:stretch/>
        </p:blipFill>
        <p:spPr>
          <a:xfrm>
            <a:off x="2222500" y="2349500"/>
            <a:ext cx="4742145" cy="4683994"/>
          </a:xfrm>
          <a:prstGeom prst="rect">
            <a:avLst/>
          </a:prstGeom>
          <a:ln w="76200" cmpd="sng">
            <a:solidFill>
              <a:schemeClr val="accent6"/>
            </a:solidFill>
          </a:ln>
        </p:spPr>
      </p:pic>
      <p:pic>
        <p:nvPicPr>
          <p:cNvPr id="10" name="Picture 9" descr="nucleot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25" y="2682356"/>
            <a:ext cx="4461975" cy="1737244"/>
          </a:xfrm>
          <a:prstGeom prst="rect">
            <a:avLst/>
          </a:prstGeom>
        </p:spPr>
      </p:pic>
      <p:pic>
        <p:nvPicPr>
          <p:cNvPr id="11" name="Picture 10" descr="nucleot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25" y="3550978"/>
            <a:ext cx="4461975" cy="17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Roll and Cras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Roll and Cras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The Genetic Code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07721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The “language” that cells use to make proteins from a DNA sequence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6092429_f5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/>
          <a:stretch/>
        </p:blipFill>
        <p:spPr>
          <a:xfrm>
            <a:off x="1469065" y="2265059"/>
            <a:ext cx="6379535" cy="4267200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453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lapping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Clapping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The Genetic Code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62979"/>
          </a:xfrm>
        </p:spPr>
        <p:txBody>
          <a:bodyPr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DNA is transcribed into mRNA</a:t>
            </a:r>
          </a:p>
          <a:p>
            <a:pPr>
              <a:buFont typeface="Wingdings" charset="2"/>
              <a:buChar char="Ø"/>
            </a:pPr>
            <a:endParaRPr lang="en-US" sz="1800" dirty="0" smtClean="0">
              <a:latin typeface="Century Gothic"/>
              <a:cs typeface="Century Gothic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mRNA is read 3 base letters at a time</a:t>
            </a:r>
          </a:p>
          <a:p>
            <a:pPr>
              <a:buFont typeface="Wingdings" charset="2"/>
              <a:buChar char="Ø"/>
            </a:pPr>
            <a:endParaRPr lang="en-US" sz="1800" dirty="0" smtClean="0">
              <a:latin typeface="Century Gothic"/>
              <a:cs typeface="Century Gothic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One mRNA codon codes for one specific amino acid</a:t>
            </a:r>
          </a:p>
          <a:p>
            <a:pPr>
              <a:buFont typeface="Wingdings" charset="2"/>
              <a:buChar char="Ø"/>
            </a:pPr>
            <a:endParaRPr lang="en-US" sz="1800" dirty="0">
              <a:latin typeface="Century Gothic"/>
              <a:cs typeface="Century Gothic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There are 20 different amino acids</a:t>
            </a:r>
          </a:p>
          <a:p>
            <a:pPr>
              <a:buFont typeface="Wingdings" charset="2"/>
              <a:buChar char="Ø"/>
            </a:pPr>
            <a:endParaRPr lang="en-US" sz="1800" dirty="0">
              <a:latin typeface="Century Gothic"/>
              <a:cs typeface="Century Gothic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Century Gothic"/>
                <a:cs typeface="Century Gothic"/>
                <a:sym typeface="Wingdings"/>
              </a:rPr>
              <a:t>Use an mRNA</a:t>
            </a:r>
            <a:r>
              <a:rPr lang="en-US" dirty="0">
                <a:latin typeface="Century Gothic"/>
                <a:cs typeface="Century Gothic"/>
                <a:sym typeface="Wingdings"/>
              </a:rPr>
              <a:t> 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codon table to find the amino acid coded for by the codon</a:t>
            </a:r>
          </a:p>
        </p:txBody>
      </p:sp>
    </p:spTree>
    <p:extLst>
      <p:ext uri="{BB962C8B-B14F-4D97-AF65-F5344CB8AC3E}">
        <p14:creationId xmlns:p14="http://schemas.microsoft.com/office/powerpoint/2010/main" val="34217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  <p:sndAc>
          <p:stSnd>
            <p:snd r:embed="rId2" name="Clapping"/>
          </p:stSnd>
        </p:sndAc>
      </p:transition>
    </mc:Choice>
    <mc:Fallback xmlns="">
      <p:transition xmlns:p14="http://schemas.microsoft.com/office/powerpoint/2010/main" spd="slow">
        <p:wheel spokes="1"/>
        <p:sndAc>
          <p:stSnd>
            <p:snd r:embed="rId3" name="Clapping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The Genetic Code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image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803400"/>
            <a:ext cx="4679649" cy="4770516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</p:pic>
      <p:pic>
        <p:nvPicPr>
          <p:cNvPr id="9" name="Picture 8" descr="circular-codon-ch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270000"/>
            <a:ext cx="3759200" cy="3759200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</p:pic>
      <p:pic>
        <p:nvPicPr>
          <p:cNvPr id="11" name="Picture 10" descr="mrnacodonchart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78" y="5216266"/>
            <a:ext cx="3151422" cy="15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  <p:sndAc>
          <p:stSnd>
            <p:snd r:embed="rId3" name="Clapping"/>
          </p:stSnd>
        </p:sndAc>
      </p:transition>
    </mc:Choice>
    <mc:Fallback xmlns="">
      <p:transition xmlns:p14="http://schemas.microsoft.com/office/powerpoint/2010/main" spd="slow">
        <p:blinds/>
        <p:sndAc>
          <p:stSnd>
            <p:snd r:embed="rId7" name="Clapping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The Genetic Code</a:t>
            </a:r>
            <a:endParaRPr lang="en-US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800" y="10668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Find the amino acid coded for by the codon </a:t>
            </a:r>
            <a:r>
              <a:rPr lang="en-US" sz="3600" b="1" dirty="0" smtClean="0">
                <a:solidFill>
                  <a:schemeClr val="accent2"/>
                </a:solidFill>
              </a:rPr>
              <a:t>GCA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mRNA-codon-chart.gi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/>
          <a:stretch/>
        </p:blipFill>
        <p:spPr>
          <a:xfrm>
            <a:off x="1310419" y="2447787"/>
            <a:ext cx="6893781" cy="4308613"/>
          </a:xfrm>
          <a:prstGeom prst="rect">
            <a:avLst/>
          </a:prstGeom>
        </p:spPr>
      </p:pic>
      <p:pic>
        <p:nvPicPr>
          <p:cNvPr id="6" name="Picture 5" descr="try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3215"/>
            <a:ext cx="2267561" cy="2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  <p:sndAc>
          <p:stSnd>
            <p:snd r:embed="rId3" name="Horn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Horn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NA-codon-chart.gi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/>
          <a:stretch/>
        </p:blipFill>
        <p:spPr>
          <a:xfrm>
            <a:off x="1270001" y="1422399"/>
            <a:ext cx="6654802" cy="4159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00850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G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(first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7900" y="497752"/>
            <a:ext cx="4991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</a:rPr>
              <a:t>C </a:t>
            </a:r>
            <a:r>
              <a:rPr lang="en-US" sz="4000" dirty="0" smtClean="0">
                <a:solidFill>
                  <a:schemeClr val="accent4"/>
                </a:solidFill>
              </a:rPr>
              <a:t>(second base)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4900" y="4400850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A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(third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65020" y="4400850"/>
            <a:ext cx="365759" cy="3657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135120" y="1260547"/>
            <a:ext cx="365759" cy="36575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239000" y="4830815"/>
            <a:ext cx="365759" cy="36575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49400" y="5581650"/>
            <a:ext cx="590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3600" dirty="0" smtClean="0"/>
              <a:t>Find the bases on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,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, and 3</a:t>
            </a:r>
            <a:r>
              <a:rPr lang="en-US" sz="3600" baseline="30000" dirty="0" smtClean="0"/>
              <a:t>rd </a:t>
            </a:r>
            <a:r>
              <a:rPr lang="en-US" sz="3600" dirty="0" smtClean="0"/>
              <a:t>columns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0218"/>
            <a:ext cx="206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Codon: </a:t>
            </a:r>
            <a:r>
              <a:rPr lang="en-US" sz="3600" b="1" dirty="0" smtClean="0"/>
              <a:t>GCA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45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Whoos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Whoos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NA-codon-chart.gi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/>
          <a:stretch/>
        </p:blipFill>
        <p:spPr>
          <a:xfrm>
            <a:off x="1270001" y="1241230"/>
            <a:ext cx="6654802" cy="4159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19681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G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(first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7900" y="316583"/>
            <a:ext cx="4991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C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  <a:r>
              <a:rPr lang="en-US" sz="4000" dirty="0" smtClean="0">
                <a:solidFill>
                  <a:schemeClr val="accent4"/>
                </a:solidFill>
              </a:rPr>
              <a:t>(second base)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4900" y="4219681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A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(third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65020" y="4219681"/>
            <a:ext cx="365759" cy="3657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185920" y="1079378"/>
            <a:ext cx="365759" cy="36575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239000" y="4649646"/>
            <a:ext cx="365759" cy="36575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7700" y="5558508"/>
            <a:ext cx="544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3600" dirty="0" smtClean="0"/>
              <a:t>Find where the three points meet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30779" y="4406900"/>
            <a:ext cx="1404621" cy="0"/>
          </a:xfrm>
          <a:prstGeom prst="line">
            <a:avLst/>
          </a:prstGeom>
          <a:ln w="76200" cmpd="sng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79900" y="4876800"/>
            <a:ext cx="2717800" cy="0"/>
          </a:xfrm>
          <a:prstGeom prst="line">
            <a:avLst/>
          </a:prstGeom>
          <a:ln w="76200" cmpd="sng">
            <a:solidFill>
              <a:schemeClr val="accent5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8800" y="1445137"/>
            <a:ext cx="0" cy="3140303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0218"/>
            <a:ext cx="206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Codon: </a:t>
            </a:r>
            <a:r>
              <a:rPr lang="en-US" sz="3600" b="1" dirty="0" smtClean="0"/>
              <a:t>GCA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4225036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3" name="Whoosh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RNA-codon-chart.gi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/>
          <a:stretch/>
        </p:blipFill>
        <p:spPr>
          <a:xfrm>
            <a:off x="1270001" y="1241230"/>
            <a:ext cx="6654802" cy="4159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19681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G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(first 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7900" y="316583"/>
            <a:ext cx="4991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C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  <a:r>
              <a:rPr lang="en-US" sz="4000" dirty="0" smtClean="0">
                <a:solidFill>
                  <a:schemeClr val="accent4"/>
                </a:solidFill>
              </a:rPr>
              <a:t>(second base)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4900" y="4219681"/>
            <a:ext cx="16891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A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(third </a:t>
            </a:r>
          </a:p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base)</a:t>
            </a:r>
            <a:r>
              <a:rPr lang="en-US" sz="40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65020" y="4219681"/>
            <a:ext cx="365759" cy="3657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185920" y="1079378"/>
            <a:ext cx="365759" cy="36575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239000" y="4649646"/>
            <a:ext cx="365759" cy="36575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17700" y="5558508"/>
            <a:ext cx="544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US" sz="3600" dirty="0" smtClean="0"/>
              <a:t>GCA codes for the amino acid </a:t>
            </a:r>
            <a:r>
              <a:rPr lang="en-US" sz="3600" b="1" dirty="0" smtClean="0"/>
              <a:t>Alanine</a:t>
            </a:r>
            <a:endParaRPr lang="en-US" sz="3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30779" y="4406900"/>
            <a:ext cx="1404621" cy="0"/>
          </a:xfrm>
          <a:prstGeom prst="line">
            <a:avLst/>
          </a:prstGeom>
          <a:ln w="76200" cmpd="sng"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79900" y="4876800"/>
            <a:ext cx="2717800" cy="0"/>
          </a:xfrm>
          <a:prstGeom prst="line">
            <a:avLst/>
          </a:prstGeom>
          <a:ln w="76200" cmpd="sng">
            <a:solidFill>
              <a:schemeClr val="accent5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8800" y="1445137"/>
            <a:ext cx="0" cy="3140303"/>
          </a:xfrm>
          <a:prstGeom prst="line">
            <a:avLst/>
          </a:prstGeom>
          <a:ln w="76200" cmpd="sng">
            <a:solidFill>
              <a:schemeClr val="accent4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37279" y="4229718"/>
            <a:ext cx="914400" cy="91440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0218"/>
            <a:ext cx="206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Codon: </a:t>
            </a:r>
            <a:r>
              <a:rPr lang="en-US" sz="3600" b="1" dirty="0" smtClean="0"/>
              <a:t>GCA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354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  <p:sndAc>
          <p:stSnd>
            <p:snd r:embed="rId3" name="Oooo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Oooo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From DNA to Protein</a:t>
            </a:r>
            <a:endParaRPr lang="en-US" b="1" dirty="0">
              <a:latin typeface="Century Gothic"/>
              <a:cs typeface="Century Gothic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202529"/>
              </p:ext>
            </p:extLst>
          </p:nvPr>
        </p:nvGraphicFramePr>
        <p:xfrm>
          <a:off x="457200" y="3416300"/>
          <a:ext cx="8229600" cy="240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From DNA to Protein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TAC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AAG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TTT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mRNA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Amino</a:t>
                      </a:r>
                      <a:r>
                        <a:rPr lang="en-US" sz="2400" baseline="0" dirty="0" smtClean="0"/>
                        <a:t> Acid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try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3215"/>
            <a:ext cx="2267561" cy="2212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861" y="1193801"/>
            <a:ext cx="647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Transcribe and translate mRNA from a DNA sequence to an amino acid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Horn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Horn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don tabl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375" r="1388"/>
          <a:stretch/>
        </p:blipFill>
        <p:spPr>
          <a:xfrm>
            <a:off x="101600" y="1181101"/>
            <a:ext cx="8915400" cy="521708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mRNA </a:t>
            </a:r>
            <a:r>
              <a:rPr lang="en-US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C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odon </a:t>
            </a:r>
            <a:r>
              <a:rPr lang="en-US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T</a:t>
            </a:r>
            <a:r>
              <a:rPr lang="en-U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able</a:t>
            </a:r>
            <a:endParaRPr lang="en-US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5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Horn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Horn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From DNA to Protein</a:t>
            </a:r>
            <a:endParaRPr lang="en-US" b="1" dirty="0">
              <a:latin typeface="Century Gothic"/>
              <a:cs typeface="Century Gothic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02485"/>
              </p:ext>
            </p:extLst>
          </p:nvPr>
        </p:nvGraphicFramePr>
        <p:xfrm>
          <a:off x="457200" y="3416300"/>
          <a:ext cx="8229600" cy="277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From DNA to Protein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TAC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AAG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TTT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mRNA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AUG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UUC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tRNA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UAC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AAG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UUU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Amino</a:t>
                      </a:r>
                      <a:r>
                        <a:rPr lang="en-US" sz="2400" baseline="0" dirty="0" smtClean="0"/>
                        <a:t> Acid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Methionine</a:t>
                      </a:r>
                    </a:p>
                    <a:p>
                      <a:pPr algn="ctr"/>
                      <a:r>
                        <a:rPr lang="en-US" sz="2400" dirty="0" smtClean="0"/>
                        <a:t>(start)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Phenylalanine</a:t>
                      </a:r>
                      <a:endParaRPr lang="en-US" sz="21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Lysine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try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3215"/>
            <a:ext cx="2267561" cy="2212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861" y="1193801"/>
            <a:ext cx="647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Transcribe and translate mRNA from a DNA sequence to an amino acid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  <p:sndAc>
          <p:stSnd>
            <p:snd r:embed="rId2" name="Oooo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Oooo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Ribonucleic Acid (RNA)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30301"/>
            <a:ext cx="8552068" cy="118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There are three main differences between RNA and DNA: </a:t>
            </a:r>
          </a:p>
        </p:txBody>
      </p:sp>
      <p:pic>
        <p:nvPicPr>
          <p:cNvPr id="5" name="Picture 4" descr="RNA_struct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/>
          <a:stretch/>
        </p:blipFill>
        <p:spPr>
          <a:xfrm>
            <a:off x="6877434" y="3162300"/>
            <a:ext cx="2105450" cy="3255962"/>
          </a:xfrm>
          <a:prstGeom prst="rect">
            <a:avLst/>
          </a:prstGeom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49500"/>
            <a:ext cx="5041900" cy="3675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/>
                <a:cs typeface="Century Gothic"/>
              </a:rPr>
              <a:t>The 5-carbon sugar in RNA is </a:t>
            </a:r>
            <a:r>
              <a:rPr lang="en-US" b="1" dirty="0" smtClean="0">
                <a:latin typeface="Century Gothic"/>
                <a:cs typeface="Century Gothic"/>
              </a:rPr>
              <a:t>ribose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RNA is generally single-stranded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RNA contains uracil in place of thymine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7" name="Picture 6" descr="Urac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00" y="2032000"/>
            <a:ext cx="1320220" cy="1815304"/>
          </a:xfrm>
          <a:prstGeom prst="rect">
            <a:avLst/>
          </a:prstGeom>
          <a:ln w="57150" cmpd="sng">
            <a:solidFill>
              <a:schemeClr val="accent6"/>
            </a:solidFill>
          </a:ln>
        </p:spPr>
      </p:pic>
      <p:pic>
        <p:nvPicPr>
          <p:cNvPr id="4" name="Picture 3" descr="5carbonsugar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2" t="1" b="464"/>
          <a:stretch/>
        </p:blipFill>
        <p:spPr>
          <a:xfrm>
            <a:off x="5366798" y="4660900"/>
            <a:ext cx="1765722" cy="1592262"/>
          </a:xfrm>
          <a:prstGeom prst="rect">
            <a:avLst/>
          </a:prstGeom>
          <a:ln w="57150" cmpd="sng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775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3" name="Roll and Crash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7" name="Roll and Crash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8747" y="1201739"/>
            <a:ext cx="4041648" cy="5102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69876"/>
            <a:ext cx="8229600" cy="931863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Ribonucleic Acid (RNA)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1280px-Difference_DNA_RNA-EN.svg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21494" b="8612"/>
          <a:stretch/>
        </p:blipFill>
        <p:spPr>
          <a:xfrm>
            <a:off x="2666242" y="1201739"/>
            <a:ext cx="4034153" cy="5097461"/>
          </a:xfrm>
          <a:prstGeom prst="rect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Picture 11" descr="rnaoran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27970"/>
            <a:ext cx="1871347" cy="1024060"/>
          </a:xfrm>
          <a:prstGeom prst="rect">
            <a:avLst/>
          </a:prstGeom>
        </p:spPr>
      </p:pic>
      <p:pic>
        <p:nvPicPr>
          <p:cNvPr id="15" name="Picture 14" descr="dna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57" y="4661510"/>
            <a:ext cx="1877443" cy="10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6185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3" name="Roll and Crash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cell’s nucleus, DNA is used as a </a:t>
            </a:r>
            <a:r>
              <a:rPr lang="en-US" b="1" dirty="0"/>
              <a:t>template</a:t>
            </a:r>
            <a:r>
              <a:rPr lang="en-US" dirty="0"/>
              <a:t> and copied to create </a:t>
            </a:r>
            <a:r>
              <a:rPr lang="en-US" b="1" dirty="0"/>
              <a:t>messenger </a:t>
            </a:r>
            <a:r>
              <a:rPr lang="en-US" dirty="0"/>
              <a:t>RNA (mRNA) during a process called </a:t>
            </a:r>
            <a:r>
              <a:rPr lang="en-US" b="1" dirty="0" smtClean="0"/>
              <a:t>transcription</a:t>
            </a:r>
            <a:endParaRPr lang="en-US" dirty="0"/>
          </a:p>
          <a:p>
            <a:r>
              <a:rPr lang="en-US" dirty="0" smtClean="0"/>
              <a:t>mRNA is </a:t>
            </a:r>
            <a:r>
              <a:rPr lang="en-US" dirty="0"/>
              <a:t>made of </a:t>
            </a:r>
            <a:r>
              <a:rPr lang="en-US" b="1" dirty="0"/>
              <a:t>ribose</a:t>
            </a:r>
            <a:r>
              <a:rPr lang="en-US" dirty="0"/>
              <a:t> instead of </a:t>
            </a:r>
            <a:r>
              <a:rPr lang="en-US" dirty="0" err="1"/>
              <a:t>deoxyribose</a:t>
            </a:r>
            <a:r>
              <a:rPr lang="en-US" dirty="0"/>
              <a:t>, is a </a:t>
            </a:r>
            <a:r>
              <a:rPr lang="en-US" b="1" dirty="0"/>
              <a:t>single</a:t>
            </a:r>
            <a:r>
              <a:rPr lang="en-US" dirty="0"/>
              <a:t> strand, and the nucleotide base Thymine is replaced with </a:t>
            </a:r>
            <a:r>
              <a:rPr lang="en-US" b="1" dirty="0"/>
              <a:t>Uracil.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Types of RNA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1"/>
            <a:ext cx="8229600" cy="2717800"/>
          </a:xfrm>
        </p:spPr>
        <p:txBody>
          <a:bodyPr/>
          <a:lstStyle/>
          <a:p>
            <a:pPr marL="0" indent="0">
              <a:buNone/>
            </a:pPr>
            <a:endParaRPr lang="en-US" sz="800" b="1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b="1" dirty="0" smtClean="0">
                <a:latin typeface="Century Gothic"/>
                <a:cs typeface="Century Gothic"/>
              </a:rPr>
              <a:t>Messenger RNA (mRNA)</a:t>
            </a:r>
            <a:r>
              <a:rPr lang="en-US" dirty="0" smtClean="0">
                <a:latin typeface="Century Gothic"/>
                <a:cs typeface="Century Gothic"/>
              </a:rPr>
              <a:t>- RNA molecules that carry copies of instructions for assembling amino acids into proteins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rn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b="3294"/>
          <a:stretch/>
        </p:blipFill>
        <p:spPr>
          <a:xfrm>
            <a:off x="1543049" y="3657599"/>
            <a:ext cx="6153151" cy="2882901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316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3" name="Drum Rol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Drum Ro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Ribosomal</a:t>
            </a:r>
            <a:r>
              <a:rPr lang="en-US" dirty="0"/>
              <a:t> RNA or </a:t>
            </a:r>
            <a:r>
              <a:rPr lang="en-US" dirty="0" err="1"/>
              <a:t>rRNA</a:t>
            </a:r>
            <a:r>
              <a:rPr lang="en-US" dirty="0"/>
              <a:t> is made up of a group of </a:t>
            </a:r>
            <a:r>
              <a:rPr lang="en-US" b="1" dirty="0"/>
              <a:t>proteins</a:t>
            </a:r>
            <a:r>
              <a:rPr lang="en-US" dirty="0"/>
              <a:t> which form ribosomes.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b="1" dirty="0"/>
              <a:t>translation</a:t>
            </a:r>
            <a:r>
              <a:rPr lang="en-US" dirty="0"/>
              <a:t>, the ribosome reads three mRNA nucleotides at a time with each </a:t>
            </a:r>
            <a:r>
              <a:rPr lang="en-US" b="1" dirty="0"/>
              <a:t>nucleotide</a:t>
            </a:r>
            <a:r>
              <a:rPr lang="en-US" dirty="0"/>
              <a:t> triplet (codon) calling for a specific amino acid.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1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alpha val="25000"/>
              </a:schemeClr>
            </a:gs>
            <a:gs pos="100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Types of RNA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92435"/>
            <a:ext cx="6667500" cy="17412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entury Gothic"/>
                <a:cs typeface="Century Gothic"/>
              </a:rPr>
              <a:t>Ribosomal RNA (</a:t>
            </a:r>
            <a:r>
              <a:rPr lang="en-US" b="1" dirty="0" err="1" smtClean="0">
                <a:latin typeface="Century Gothic"/>
                <a:cs typeface="Century Gothic"/>
              </a:rPr>
              <a:t>rRNA</a:t>
            </a:r>
            <a:r>
              <a:rPr lang="en-US" b="1" dirty="0" smtClean="0">
                <a:latin typeface="Century Gothic"/>
                <a:cs typeface="Century Gothic"/>
              </a:rPr>
              <a:t>)</a:t>
            </a:r>
            <a:r>
              <a:rPr lang="en-US" dirty="0" smtClean="0">
                <a:latin typeface="Century Gothic"/>
                <a:cs typeface="Century Gothic"/>
              </a:rPr>
              <a:t>- RNA on ribosomes where amino acids are assembled into proteins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riboso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933701"/>
            <a:ext cx="5168900" cy="3721608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5955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 Roll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5" name="Drum Ro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C3333"/>
      </a:accent2>
      <a:accent3>
        <a:srgbClr val="99CC33"/>
      </a:accent3>
      <a:accent4>
        <a:srgbClr val="8064A2"/>
      </a:accent4>
      <a:accent5>
        <a:srgbClr val="0099CC"/>
      </a:accent5>
      <a:accent6>
        <a:srgbClr val="FF6600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1120</TotalTime>
  <Words>1085</Words>
  <Application>Microsoft Macintosh PowerPoint</Application>
  <PresentationFormat>On-screen Show (4:3)</PresentationFormat>
  <Paragraphs>216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Review</vt:lpstr>
      <vt:lpstr>Ribonucleic Acid (RNA)</vt:lpstr>
      <vt:lpstr>Ribonucleic Acid (RNA)</vt:lpstr>
      <vt:lpstr>Ribonucleic Acid (RNA)</vt:lpstr>
      <vt:lpstr>mRNA</vt:lpstr>
      <vt:lpstr>Types of RNA</vt:lpstr>
      <vt:lpstr>rRNA</vt:lpstr>
      <vt:lpstr>Types of RNA</vt:lpstr>
      <vt:lpstr>tRNA</vt:lpstr>
      <vt:lpstr>Amino Acids, Polypeptides, and Proteins</vt:lpstr>
      <vt:lpstr>Types of RNA</vt:lpstr>
      <vt:lpstr>From DNA to Protein</vt:lpstr>
      <vt:lpstr>From DNA to Protein</vt:lpstr>
      <vt:lpstr>Protein Synthesis Summary</vt:lpstr>
      <vt:lpstr>Protein Synthesis Summary</vt:lpstr>
      <vt:lpstr>Transcription</vt:lpstr>
      <vt:lpstr>Transcription</vt:lpstr>
      <vt:lpstr>Transcription</vt:lpstr>
      <vt:lpstr>Transcription</vt:lpstr>
      <vt:lpstr>Transcription</vt:lpstr>
      <vt:lpstr>Transcription</vt:lpstr>
      <vt:lpstr>Transcription</vt:lpstr>
      <vt:lpstr>Translation</vt:lpstr>
      <vt:lpstr>Translation</vt:lpstr>
      <vt:lpstr>Translation</vt:lpstr>
      <vt:lpstr>Translation</vt:lpstr>
      <vt:lpstr>Translation</vt:lpstr>
      <vt:lpstr>Translation</vt:lpstr>
      <vt:lpstr>The Genetic Code</vt:lpstr>
      <vt:lpstr>The Genetic Code</vt:lpstr>
      <vt:lpstr>The Genetic Code</vt:lpstr>
      <vt:lpstr>The Genetic Code</vt:lpstr>
      <vt:lpstr>PowerPoint Presentation</vt:lpstr>
      <vt:lpstr>PowerPoint Presentation</vt:lpstr>
      <vt:lpstr>PowerPoint Presentation</vt:lpstr>
      <vt:lpstr>From DNA to Protein</vt:lpstr>
      <vt:lpstr>mRNA Codon Table</vt:lpstr>
      <vt:lpstr>From DNA to Protein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RNA and Protein Synthesis</dc:title>
  <dc:creator>Tamra Young</dc:creator>
  <cp:lastModifiedBy>Jennifer Conwell</cp:lastModifiedBy>
  <cp:revision>130</cp:revision>
  <dcterms:created xsi:type="dcterms:W3CDTF">2013-01-18T18:37:53Z</dcterms:created>
  <dcterms:modified xsi:type="dcterms:W3CDTF">2016-10-23T02:22:08Z</dcterms:modified>
</cp:coreProperties>
</file>