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8" r:id="rId2"/>
    <p:sldId id="264" r:id="rId3"/>
    <p:sldId id="261" r:id="rId4"/>
    <p:sldId id="262" r:id="rId5"/>
    <p:sldId id="263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19997-E42E-4AF0-9CF0-137DCF1AFC8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D018B2-B0BF-4309-902D-21A2C3C06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568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Abstract/Overview</a:t>
            </a:r>
            <a:r>
              <a:rPr lang="en-US" baseline="0" dirty="0" smtClean="0"/>
              <a:t> before starting presentation</a:t>
            </a:r>
          </a:p>
          <a:p>
            <a:r>
              <a:rPr lang="en-US" baseline="0" dirty="0" smtClean="0"/>
              <a:t>Cite any pictures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018B2-B0BF-4309-902D-21A2C3C06B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42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</a:t>
            </a: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018B2-B0BF-4309-902D-21A2C3C06B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825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Madori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018B2-B0BF-4309-902D-21A2C3C06B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88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r>
              <a:rPr lang="en-US" dirty="0" err="1" smtClean="0"/>
              <a:t>ddm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D018B2-B0BF-4309-902D-21A2C3C06BF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58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396E-9D72-4F36-AB3F-008E8E62FD5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3B94-7DF6-4A30-B5ED-C3990E989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396E-9D72-4F36-AB3F-008E8E62FD5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3B94-7DF6-4A30-B5ED-C3990E989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396E-9D72-4F36-AB3F-008E8E62FD5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3B94-7DF6-4A30-B5ED-C3990E98902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396E-9D72-4F36-AB3F-008E8E62FD5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3B94-7DF6-4A30-B5ED-C3990E98902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396E-9D72-4F36-AB3F-008E8E62FD5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3B94-7DF6-4A30-B5ED-C3990E989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396E-9D72-4F36-AB3F-008E8E62FD5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3B94-7DF6-4A30-B5ED-C3990E98902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396E-9D72-4F36-AB3F-008E8E62FD5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3B94-7DF6-4A30-B5ED-C3990E989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396E-9D72-4F36-AB3F-008E8E62FD5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3B94-7DF6-4A30-B5ED-C3990E989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396E-9D72-4F36-AB3F-008E8E62FD5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3B94-7DF6-4A30-B5ED-C3990E9890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396E-9D72-4F36-AB3F-008E8E62FD5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3B94-7DF6-4A30-B5ED-C3990E98902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B396E-9D72-4F36-AB3F-008E8E62FD5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E3B94-7DF6-4A30-B5ED-C3990E9890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81B396E-9D72-4F36-AB3F-008E8E62FD5A}" type="datetimeFigureOut">
              <a:rPr lang="en-US" smtClean="0"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94E3B94-7DF6-4A30-B5ED-C3990E98902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5" Type="http://schemas.microsoft.com/office/2007/relationships/hdphoto" Target="../media/hdphoto2.wdp"/><Relationship Id="rId10" Type="http://schemas.openxmlformats.org/officeDocument/2006/relationships/hyperlink" Target="http://lemur.amu.edu.pl/share/php/mirnest/browse.php?databases_selected=mirnest&amp;species=Oreochromis_niloticus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o.org/fishery/culturedspecies/Oreochromis_niloticus/enhttp:/www.dpi.nsw.gov.au/fisheries/pests-diseases/freshwater-pests/species/tilapia" TargetMode="External"/><Relationship Id="rId2" Type="http://schemas.openxmlformats.org/officeDocument/2006/relationships/hyperlink" Target="http://www.news.com.au/features/environment/queensland-fish-species-migrating-south-due-to-climate-change/story-e6frflp0-122590752494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Warming Waters: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latin typeface="Aharoni" pitchFamily="2" charset="-79"/>
                <a:cs typeface="Aharoni" pitchFamily="2" charset="-79"/>
              </a:rPr>
              <a:t>Impact </a:t>
            </a:r>
            <a:r>
              <a:rPr lang="en-US" sz="2000" dirty="0">
                <a:latin typeface="Aharoni" pitchFamily="2" charset="-79"/>
                <a:cs typeface="Aharoni" pitchFamily="2" charset="-79"/>
              </a:rPr>
              <a:t>of Global Temperature Rise on Exotic Species</a:t>
            </a:r>
            <a:br>
              <a:rPr lang="en-US" sz="2000" dirty="0">
                <a:latin typeface="Aharoni" pitchFamily="2" charset="-79"/>
                <a:cs typeface="Aharoni" pitchFamily="2" charset="-79"/>
              </a:rPr>
            </a:br>
            <a:r>
              <a:rPr lang="en-US" sz="2000" dirty="0">
                <a:latin typeface="Aharoni" pitchFamily="2" charset="-79"/>
                <a:cs typeface="Aharoni" pitchFamily="2" charset="-79"/>
              </a:rPr>
              <a:t>Distribution </a:t>
            </a:r>
            <a:r>
              <a:rPr lang="en-US" dirty="0">
                <a:latin typeface="Aharoni" pitchFamily="2" charset="-79"/>
                <a:cs typeface="Aharoni" pitchFamily="2" charset="-79"/>
              </a:rPr>
              <a:t/>
            </a:r>
            <a:br>
              <a:rPr lang="en-US" dirty="0">
                <a:latin typeface="Aharoni" pitchFamily="2" charset="-79"/>
                <a:cs typeface="Aharoni" pitchFamily="2" charset="-79"/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Natalie Bentley, Christina Li, </a:t>
            </a:r>
            <a:r>
              <a:rPr lang="en-US" dirty="0" err="1" smtClean="0"/>
              <a:t>Madori</a:t>
            </a:r>
            <a:r>
              <a:rPr lang="en-US" dirty="0" smtClean="0"/>
              <a:t> </a:t>
            </a:r>
            <a:r>
              <a:rPr lang="en-US" dirty="0" err="1" smtClean="0"/>
              <a:t>Spiker</a:t>
            </a:r>
            <a:r>
              <a:rPr lang="en-US" dirty="0" smtClean="0"/>
              <a:t> and Christopher Peterson</a:t>
            </a:r>
          </a:p>
          <a:p>
            <a:r>
              <a:rPr lang="en-US" dirty="0" smtClean="0"/>
              <a:t>Cluster 3: Living Oceans and Global Climate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7975" y="2133600"/>
            <a:ext cx="8607425" cy="46482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sz="2800" b="1" dirty="0" smtClean="0"/>
              <a:t>Hypothesis: </a:t>
            </a:r>
            <a:r>
              <a:rPr lang="en-US" sz="2800" dirty="0" smtClean="0"/>
              <a:t>Water </a:t>
            </a:r>
            <a:r>
              <a:rPr lang="en-US" sz="2800" dirty="0"/>
              <a:t>temperature increase will not have an effect on catfish and tilapia respiration rates or on duckweed mortality rates</a:t>
            </a:r>
            <a:r>
              <a:rPr lang="en-US" sz="2800" dirty="0" smtClean="0"/>
              <a:t>.</a:t>
            </a:r>
            <a:endParaRPr lang="en-US" sz="2800" dirty="0">
              <a:latin typeface="Arial Narrow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6428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Introduction: </a:t>
            </a:r>
            <a:br>
              <a:rPr lang="en-US" dirty="0" smtClean="0"/>
            </a:br>
            <a:r>
              <a:rPr lang="en-US" sz="3300" dirty="0" smtClean="0"/>
              <a:t>What are the impacts of rising global temperatures?</a:t>
            </a:r>
            <a:endParaRPr lang="en-US" sz="33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514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Catfish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68067" y="2514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2"/>
                </a:solidFill>
              </a:rPr>
              <a:t>Tilapia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05600" y="2514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tx2"/>
                </a:solidFill>
              </a:rPr>
              <a:t>Duckweed</a:t>
            </a:r>
          </a:p>
        </p:txBody>
      </p:sp>
      <p:pic>
        <p:nvPicPr>
          <p:cNvPr id="7" name="Picture 2" descr="https://lh4.googleusercontent.com/yLCJYcHhr2JGnA8SJLoa7U88dI_AbMMg67vwZp2ylY12R6HWdPpQ_BfCcoop_w5Bs7-qA8sF05Q-eduP1UtBD0FOrH1kJom_cEahuuFnlUErTzl_Rmr5zlZ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28" b="88889" l="3200" r="9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2743200"/>
            <a:ext cx="1973845" cy="1304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24200" y="2836636"/>
            <a:ext cx="2773734" cy="1089961"/>
          </a:xfrm>
          <a:prstGeom prst="rect">
            <a:avLst/>
          </a:prstGeom>
        </p:spPr>
      </p:pic>
      <p:pic>
        <p:nvPicPr>
          <p:cNvPr id="9" name="Picture 8" descr="https://lh5.googleusercontent.com/z5tpiM2jeQ8-EAcEahL8f9ZD6dzzdKzqFF8-shNkjY5BibulsDFswNi5Om9gEynPvq_zy7te_0bhE4t9vDvjZ9Blh_IMYoV3qkrkuCwa2hhV32WzMK159pX-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725" b="98551" l="0" r="100000">
                        <a14:foregroundMark x1="64964" y1="12319" x2="64964" y2="12319"/>
                        <a14:foregroundMark x1="57299" y1="4348" x2="57299" y2="4348"/>
                        <a14:foregroundMark x1="25912" y1="15942" x2="25912" y2="15942"/>
                        <a14:foregroundMark x1="34307" y1="54348" x2="34307" y2="54348"/>
                        <a14:foregroundMark x1="55109" y1="54348" x2="55109" y2="54348"/>
                        <a14:foregroundMark x1="51095" y1="31884" x2="51095" y2="31884"/>
                        <a14:foregroundMark x1="60949" y1="44203" x2="60949" y2="44203"/>
                        <a14:foregroundMark x1="67153" y1="27536" x2="67153" y2="27536"/>
                        <a14:foregroundMark x1="77007" y1="12319" x2="77007" y2="12319"/>
                        <a14:foregroundMark x1="83212" y1="7246" x2="83212" y2="7246"/>
                        <a14:foregroundMark x1="21533" y1="26812" x2="21533" y2="26812"/>
                        <a14:foregroundMark x1="41971" y1="5797" x2="41971" y2="5797"/>
                        <a14:foregroundMark x1="18248" y1="7246" x2="18248" y2="7246"/>
                        <a14:foregroundMark x1="33212" y1="5072" x2="33212" y2="5072"/>
                        <a14:foregroundMark x1="21168" y1="4348" x2="21168" y2="4348"/>
                        <a14:foregroundMark x1="85766" y1="68116" x2="85766" y2="68116"/>
                        <a14:foregroundMark x1="64234" y1="94203" x2="64234" y2="94203"/>
                        <a14:foregroundMark x1="33942" y1="94203" x2="33942" y2="94203"/>
                        <a14:foregroundMark x1="60584" y1="94928" x2="60584" y2="949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06" r="3577"/>
          <a:stretch/>
        </p:blipFill>
        <p:spPr bwMode="auto">
          <a:xfrm flipH="1">
            <a:off x="3581400" y="3962400"/>
            <a:ext cx="1981200" cy="1209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55" y="3965254"/>
            <a:ext cx="1973845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AutoShape 2" descr="data:image/jpeg;base64,/9j/4AAQSkZJRgABAQAAAQABAAD/2wCEAAkGBhQSERUUExMWFRQWGSAaGRgYGRweIBshHx0cHiAgIiAhHCYeICAjHBwfIC8gJCcpLC0sHCAxNTAqNSYrLCkBCQoKDgwOGg8PGi0kHyQwLCwsLTIsLCksLCwsLCwsLywsLCwsLCwsLCwsLCwsLCwsLywsLCwsLCwsLCwsLCwsLP/AABEIALYBFQMBIgACEQEDEQH/xAAbAAACAwEBAQAAAAAAAAAAAAAFBgMEBwACAf/EAEIQAAIBAgQDBgQEBAQFAwUAAAECAwQRAAUSIQYxQRMiUWFxgQcUMpEjQqGxUmLB0RWC4fAWM0Ny8SRTsheSwtLi/8QAGgEAAwEBAQEAAAAAAAAAAAAAAQIDAAQFBv/EADMRAAEEAAQEBAUDBAMAAAAAAAEAAgMRBBIhMRNBUWEicYGxkaHB0fAU4fEjMkJSBRWC/9oADAMBAAIRAxEAPwBfz7LIaqZRHp7Q/UV8PHF0UUtFCTBY23YMOeCWSxwSEyxMuxsdPO3XbE540pG1I7hStwdQ52x8qZJdGtBIG4OpSJDk42kkZTNZkB3jGw9z1w55dxYjp+HIEFvpBAthc/4ap6+d2hkCAbWA+o+Nsecx+Es0allkUgC4B2J8sdMjcPLTSS09ETRRLJ+O+zleIRGfckMDv/rbDrGrTgN2CRn1uf2wl5Fw/FR04qZJWR1G6sOp6AdcHcl4jWsiFqhYnPNQbH9cRnaBrGNBoTqgV44hyeSYdnrXQDutuflfAjMa2CiUa4AfDTb+uL//AA2sUjMKwv1KmQc/vihWZAtfG3ZAXB2dr/phYyLAcbb5EIKHhTimjkmftI9LyEBV0gjyw8y5bTaWCAxlubJ3T+mM1yThCOnkvVuFAPdZW2v5nph2oMnppHLwSlyB3u+SP3w2KysdbCfoilWpzmChmdIxJKt+8x539euJKPNZMzcxI3Yxdd+82D3E2XsIWWOIOSLdPvhQ+H+Ru9XcqAsf1ar/AO74LDHJGZKpw5nX5IgXqnCDglqYrondh/DfEWbUbxjtNDNIv02FzixxVma0cgaFlM5G6G5BU9T4Yo5T8QjK2k07PIOYXl545yyZ1Sbj4LFp3RLhDNJ6iM9q+mQE3W1rY+5hxtHRSiOQ3DC5I304rcQM0sZMSmN+Ya9iPthIg4CrJl7QrfVvdm3OKRRwyW55rsi0Ap04mk+aiEtJ2hl/Ky3G3XA7heSokfRVSdmRtodR3h43O2K+WcSVWXRiOopy0Q2DD+/LDZk3EMNdGSItIGx12J9sZ2aNhFeHkdChsq1LwRTQtreU283sP0x8zKnQsStQyx22UP8A7OLqCGMFUTXb+Efpc4q5HlJaSR5I1Uk90bGwxIyUC4uPyQJtZ3n3EU1NIVpqiXR5k/1xX4eopcwnBmkL27x1Enrh8+JuSL8rq0KWuLHkRj18PeFIhTLK3ckYG+9rDHe3EtGG4gFO27puSZq3MqamgBK2sLBRbfC1keXyzxPIk3ZlmOldNwB64Uc/mVqp4hIShayuxJt/pfGlZBK8EKpoV7CwKm1/9+OOYxNhjHNx6rUBuhVFwDIW7Sea5BuCp/W/THjOFlkOijnfu7MdZthX464hmkkI70QXulAT+vTH34d1btKwaUrtsLCzYq6F4ZxXHblWiJBGqsUnAlQZ1aaUkX7xub2xpkWXRon5Qqjmbf1wLmqZQRpVXtzU3BPoeWBGczPUyx0kkMkSybk6gLgdBY744i+TEEWdB0+yS7QCt+IEdNVSrBErx35rtc9fbBvh3jmOqcamEDDkpI73vg3BwJDAncjWwG/UnGWce5xBIwSGOxQ7va2/hjqiZFiDkY0+a1LYsxyt5ELLUMhI2I0n+mE0cBam1VEjzN4k7ewwB+GnEtNCWFVI4b8pJYrb0xpq5jBVITCwdTtcG3+uITNkwxobda+qxSPnXBMclooQFcG978hgtwxwNDTgiZRK5P1EcvK2I67IJaZmmpX3I7yOdQb0J3GJIKuqk0P2iLax0qux8ib3wxldw6EmnraW1T4r4dhWRexgk3B1aAbeX9cdhh/x6sYnTRKwH5hIAD6XF8dijJnhoGh/9JklZlk1FQD8YsWYXGkm5+xthAzKojeRjEpVOgY3OJqOhesqNIGkm5sSbKOvPfBifgR42F5FKX7xANwPG3XHpsLIXVI/xFHZLcU7KQVJB8QbYboPifMkCxaFZ1/6jEm49MRVWT5dEhvUtK/QIP8ATBXhHMqBSsZi77bEuAbn15YE0jHNvIT6IplFC1ZTr234isAdth+mF2hq0yeeQSU7NFJbS9tx5b88P8VQIk1KESNRzsAB/TGQcc8YS1UhiOjs0bbQPqt1vjzsI10zi3/A78qShM8nEeWVMmtkOtrCxTn4ctsWnyiZJkMIeKD8yhgT5WHTA/4a5PEiO1RCdZI0FgLWt+hvhvelkjn7aJ9UWmwgJJuepB/L6YWV7YpC1h26mx6LIYlBRyTBZbtITfS2q59uVsHarLojZYz2BXfWoA+/Qj1wMrauWeZF0JT6Ny8xG4O1ltzxPnmUSSwlIZQXNgRyBHUAnEbJouO/U3+yNIfnXEPZSaI7VO1yUPLyNrj7YWf8YqROXQdnr20ab/uOeGLKslq6JWYRxMnMqTvt54hl+Iy85aZNK8rG5B9Ti0TGgkRtBHW/onA6JbzbKqogyyowB+p25/6YscATrHVgMQFYEbnn5YI1vEFTmMZip4AkQ+pi3PywFoeAKmWYKbJ/Nq5Wx1BwyFkpATWKorR+KsrM8DiN+zaxtbr5HGdZT8SKinURuFkVdhfnYeeGqbI56JAZqtpIQQDEQbv4KCL/ANsMk2SwTQgtDGosDYqLj1xwsdHE3K4Zmn0UtlQizxaqBdUaaWFyOeBWa6CjQQUpeUj6kAAW/ied8fc0zGkpo2EboGIICxkX+w298KOQcYT0jM4tJr+oPvfzv0wYMO429t1yB0TMYTqrdFWVtM4i0Mtvylb+/ocPWW8SoIdUwMbKO9dW7x8tsAI/ikjgM9OR5q39xi7UcQTzL+DCqK35na5t5AD98Gdrn1nYB3sBB/cJDz6eSqqJGjErxg3UbkDHrJ+M5oR2ZXUo6ciMarSLTwQkrsqi52uSevLmcZ5lPDfz88rqRGCdVj5noMdMeIZIxwePCEQQUf4RWKqnaSSIbL3bi4v1ueV8M/EWVjsD2MjROSApQ+fhywOXLZqWICNBKVHId2+M94l4zqncB7xmNrhRtY+ficcscbppbZoB3+iUarSIMroY4CJ49b27zEFmY9fO+F3gfIond5WB7jkIh6eFxhYg4/ftIpGjBeM7m5sw6gjlfzxpVVMlVCHi100xGzEAFfX+IW6HDyCSFuV5/u5rEkDVe+Ls5+Wpy0entSQEFuZ8LYQYszzQVEdXNA8gQW06QNjz2HI4P1/CnyxWsmrxIyC4EliDtyFjffywU4X43irLjs5FI5nbSPe+FZULCWNDhzO3ohspaT4oUrrY9osn/t6Dqv4DHvLMpWeFjJTKC7MxVgL7n+2LFbwzFLKJoVVZhze3MeBH9cVuKKuppIS8QRrEAkki1za4HXEg5p8MOhPda0HqfhNDJIrICi37yg7e3hgieHaehF7iHz1Wv+u+LuUUs0K3MruzC517i/kOmJqTLoMxivUBZXjYqQNgpvvte46YxmfJo9xLQtuhuWNLVKSJR2JNlKr3iPG52H2wRy7Jo6ZD3iEHMs17ffCLxVQz5XKFo5pOycX0jvafLqMdwbxijTMte5Ov6Wk+keRHIetsXkwznMzsNt6AaoUtDnzumFtNRGPQ3/bljsSjIKRu+nZ94c0I38OXPHY5Bwhpr8k1JBzCCOdzPRhWn66eo6g9BiOo4h+XCrU07B25BSCG97/piTh7iKkip1VZFjAG4N7k9em+FXificS1CSxC3Z8ievtj0GRGV+RzDQ5nT5obofm9HJLPq7Awo7AAEEAe+DcfAqGxeRmb+WwHtzw7ZXXtU0yNLIhB3GhP3vv+2Et6GYZlF2wAiaQAadlIBuLi/M+eKjEudcYIaWjz90b5JsoeBVMOgxuUPi7b+fO36YR6HhNBWmJpVYruoU77HYHbmOuNtSqueeMP+IlSpzJ2hNiLXK7d4DfHN/x88kz3NvksFokPCbTAg1Dx25qmm/7XGJYMslo47QuJAN9MosSf+4Hn7YzbhXJquqlLRO2oWLSFiLeV+eNAlyStigftaxWABO45f5rXxOeLKeGXjyr7I5aQGfi8zTxmeJY44yTbcnVyuduXpg5V8YwRreNw79At/wBTYWwgEk+fjhp4e4Baqi1pNGPEG9x647P0Ub6obK3DCm4czOaqkIqDLNGPBu6vqNtXpinx+kKhCkDo1zclbAi3jcjBDhypkop3pzH8xHq3eEE6TyPsPDDbnNNHUQmNlsrW+rY89vTHNJI6GfVunZTJyuWN5LxVPTG0YBVvykdcajT1brTNI4HaaSxCA7bch44DZ1w/l9Kn4mgHmtm7xPlvfngHw/xlUTyLTosetibOxOw8xyvYYeaP9R/UjbVbk6WkdqdENyHP56isQu+tiTpEhOlTbbby8MabT5TU2s9UTq5gItt+g8MLVX8MwrrO9RsXGs2CWv4eG9vvh9lyk9joSR4zawYNv9ziWLka4tMe3kiQqn/ClAiWMKKbdRc/fnfCxltH2SuvY/hKzFW2J03J3HPl64P8PBRCLsZX5uzbm/X0AOAOfSGrqewp59EYX8XRY8zYAHxPUXxzMJc4tc7TmdeSBPJF04Wp5QHeJWuLgbre/jbCHLnNTSyNDpU6TsN2sDy3G5FsPbxTQwHRJ2hRdtY8B4i2AvA9U1U0pkUFr3LbdeQt5AYpFIQxziMwCw2R/h7MllpkfQLnZw1tjyOAvG+b9i0fZIsb/VrXZvC23TDUmSQ6h2kgj3/i06vI+OPtVk9GLlhCRb6mKn9STiMTwHZ6NHkiElcL/ESZpdEqGUtsugKCPXocGM/4H/xCVZGKxWFiALs3qdh++FLijMoYqlXoLIUBBZRsT5DkRbF7hviqtnlHapLLDyYQrb3JFr+l8d5icP6sQDdPX4bIkc1ZzL4eUV2SN2Dps1mBII8Rhb4ozGtgtCJNSafqRd7cu8RyONKqcry8AOadlYbk9k4Pvbn+uBdZ8SaCEMqlpLbaVSwJ9Ta32wI5JC7Vpf5j6pa1UHAOV5fPTINMbSgd8ORqv12PT0wak4aigYGmUIrHvqOR8x4H9MZtwpxVTf4i89TAPxGGi1rRkm3LYe+NpI1Da1jiOMa+F+pNHrqPwLEaJE4uNWkReKVUCDUbXB2353wvcMZxHXFhmNS5P5VZ9Knby2v64qfExamKfsnmd4nGpRyFr8iBYbHBD4PZIjzu00ZNlBjLKdN77m52vyt747mxtZhs5PcEaFABaDSZ3CiaVmTs0FtT+HqefrvhFz6q/wAOn7eGRZRUXZl228xp6YduO56dYBDJa8pCggXCbi7E8hYY9ZPwdSxKCsSnb6m7xPudvtjhjcyIZnWb5aaopUyjjL5lgi00jOf4StvubWwB+IGV1OqN3phGn0gqwYknkCRjTsx4go6ZdI06ybERLe3m2kWH74q1IgrIrFllTna/Ijl4EEYdmIETw9rKb6lCgFTyPMV7BA1PMrAWICqRt/mH7Y+YWc1rayF9FKzyR2/h16fLVbfHYb9Nm8Xh17lbdJEWQVDJrETabXvsNv3xo/CXBtG9KkjASM63YtfY9RbpviGPimkjkaGZu8ptrXvIftv7dMWMnhmZmehCtSjazsVBa++i4JHvYXxTETSyNIPh5g8j6o6qKsozROVpYXkiYXsCO6etr7m4ttgLKZ8wnFOsTQKnfYt9XkfDnytjRKSMuLiO7eF9geov5YT63jb5KscOnaubB1AK9mouRY8je998Qw5e4nwgurfn9kAEyS5K5h7NpX5WLA6SfMkYznI+B+2me5JiViNXV7Hx/rgnxb8TBUQ9lFE0Ya2olt7eAt4+eLuTcYwKiqfw7ACxG36YtAyeFpJ58k+UhOuVUkdLHaIafTr6+OFipzymmncVMrHS1grk6BbqANr+uPldxer2jgIeRzpFuQvtck4KQZDDT07PpV5FUsXbck+W3U7ADxxCQNbq/c/FDbdfIaHL5LC8B8ACAT9t8fc6y2GSneKlTRI9hde6p3HO3MeVsA44Ku/bywLoVT3EI1Dz3O/LlfFiepqZYEMCNEzAEM9l0+lrknrifja4FrvnotZCYsiopaWnVGWNmUflJUH1uP1wPoeLoKklS6LICVZLg7jbYnZh54JJlchiAllaYW3LW38dhtb1wpZ5w1TvKhMTJGu7siHSfAEgfc4k3hyvIdfWwlOq8VuQ0Hz8falBrBulxpLbWJsdr77dTh2h4Ppu6UgRSNwyqAR5gjfCvmdDlEaCFjEH0km3Tw73j5XxZ+H1UopQFnZ9zcFydPgLX2xacPEYcC7TTXmjshfFmU1IrV7XtqmlFjpXbffaw528bYJwcdUzv2dpItIAs4/Ta/LF6o4xUTpBCFmkY2Pe2UDmSRe/pgTxLwzHpkqSx7XYk9DyAAH+zgiQSBrJgR0r7JhR0KM1VdTyRMEXt9QIsg5+pNgPvhS4KyOqp6p//T/hOLbuvdF9uu5GKtHxU1KdOjtEO9r2I/0xpWR5jFLCsqMG1Dex+k9VPmMNNngY5tW091nNLUSp4Iiulguq26m3L06jADO+FYUUyQn5eQDutGdNz4EcjfC1xxlEzSGo1llAtpAIKDy35dTi7w1wyJY46ntSSDcX71iDyNz/AGxNkbY4w8P06d1uSVJqSZ5FaoEtiQC8gbx8Tyw0VFJR06gkRnwtZif6nDFNmgS4qlAjPKRAWUg9GG5X9QcZVIEE17Hs9dwFNiRfYDHUy5xrYA6c1qzJzXJMpnswlMbn8rEpY+hFsWOJuMJKBF+WWKRbb/htZfcELv4YuvUrJaPsZEbTqs6i48ORNiel7YrnKHlVoWcRo62bkXN+g/Ku3XfHMJgHDig13KXNqq/Cc9fWD5qUxSRSCwVTpK2J5AAj1BN+WPH/ANNIqmqeeciNL/8AJuATbbUzA2sedh98fU4MpqQaVqpYXPLTL3mPko5+lsT1XFLpTsXpJC9iLFo7N0B+rVvz02J6YrxDnuHS9OmnbVFfc0y3KqeO3ZwseiIA7t9iT7nE3DPDlR8uH+eKKRdVKqwQHkt3325dMZZw1xN8hOxeLUG+peTD0uP0xteS1tPXUqzRrzJsrW2ZTte1/I++GnjfDvqDzNH5FakJzLg75hRJIhmZR3STa9t+Wy2JwNzfjDMKeIqaBU2trF3Uew5e+DOWcdVVTGwipEVlZlMjyEpcG2wC6j98FhWSFe/F3rbiMhr+gOk45y4xHK8B3a9votoNllsPxN1qVqIQ3/adj6qb4CZRHPVzMIAwhDatBchQL3AP/jFvjesimqO5TtCUuH1CzMemw2B++J/hzl1Sar8IhEIu5YXBAPhcb3x6oY2KEvYMpI5lABafT1sUUV5AIQo32uo91HL1tivHxLQ1P/p0dHL8wVsD7kC5wYquwjFpJEVrEgMyjV7E4SqOjoZ54nkp1pwyaowzqok352BAFug63x48bA5pc4EeX5awCZpaKOKwMiqOgJA+2OxalkoI7LIacG2wbQf3ucfMKGitQfgtkCwOvyg01QEqASoIJ09V8RjR8q4npo4bUsMklvyJG1r+Z5e+5xfTJadiGmeKaZrANdSPRVJPU+ZwyUVOsa2QBQPLb+mOzEYkPaA8H2CG6FZLxSs0KmMhWtZk6q3UEeviMZHn5JqpdT9oxc6nYj9bbbcrchbDln3Ask80kwmAdjf6dIt0FwfDywmf4Q0LsslrqbWG/vi+BbGHOcx19unqqxjXdOWX/CZZFVhWRMxF+7Yrf11XOAOd8PNSzFJStgL6lOxG9vMcuWLfBLypVB4YTKQCGA22PW/JfU4aeJ8r+anhedkhiB06b3be5uTbSN9vK+KGR7JadqKv8G6oSQsxmnYsNHd0m4tz9f7DGjcNQVM6wzTVGuNDfs9Oxtcd4i12HPrjs5+H8NlMDON9yx1A+nn+mOrI6ynpbRSxEKLC8ekjpsdRF/UYjLOyYANoHv8Awpuc2tEd4xz5aWkd1trIsobkSf3Nt7YXeFqwzU0YbWpAt37gG3gTsfbDFlnDYbs3qpGqJUGxc91fGyjb3Nzi9XZtCJRCAxbTc6VLBR01W5X6emPOJjycNos3ZKkdkhZ5xZHTVEN2aQK13RWNrWtf+EkHcemNEyHPaWqQGKZD4qTZh6g74RfihmNN2BjKM0pI0NoYAbi51MB06DE/CHENKypDCGD2/wCWEN+W5uBY+ZJx0Pw4dA1wabF81honafg6hZnZ4ISW3YlR/sYzp+CKOprJFpJdKRqNYTvC5J+k35Cw8Rc402knsjdrCwA5HZrj0G/tvhB4r4jyyOIvSsq1Nu40CFSD/NsBbxU39MDDGYghpN7dQPNUq0Y4f4Y+RRhEqysTqBbuty5agDt7DBGkzETIYqqKNJiLmIkNdbmxHjy9dvTC/wAG8YVHZl66OXQ1uzkEJsR56Rc32sbb4h4zCVc0GiOVBezTNG6qAeQ3A++3rhTFIXkSHX/bf7IAKlxxwsiIJI7rvbR43/h638seMhyHMKVO0j0WbcxMdz7W2Pvh9yrhmCIKdOtxyeTvN7X5e1sVuJeLEgYKIJJBY62jXur4C9rX99sETvc3hN8Xn/KayRSRM74tqpAIWh7Ev3dw12vtYX2w45Bw5HHTLG8Wp23fvEi52/bbbFaoqZKlVMdOV3DBpiByN9lFz5XNueLddxelKo+YR1YjYKAwPo1x18bHGeXOaGRgA9AUnZWf+GaRVKtIFU2PZvJZdvIkX38b4E51kVLo1QIryobp2Rv3hYi9jptfnfC9mc/zj9tMexjbuRhudhuTe1rm9/fE8ecpl0f4ciyb/wDLJB3PM3G4/wB7YcxyCqcS7py+KxKqZ5xDIkjyCOphqpLc2BTbYALo7wHTr54vKKxqYTdpMZgtyhptib8r2974npfijF3WekuwO1nBtfna63Bwy1Of1LR6oKMA2uO1lAP/ANo/qwwzy5oAcwepH1RPdZxwQ1NLUSGt/wCczXRjcC/Ubcjfxxoma8EUtQVZizMu4XtWsfa/7Wws8JV8zvMWpvxO0OtrhTc72Itf+mGOeqdVcvSSuNNxoZX6fw3B+18LiHuMnhNeo+SFpZ+JCU9PT6WhUyy7K3OxFrksd72x94Dy7L5qYKkzRzlbSr2zISeu1wpX7+eE/LYKiorI3aITEvdUk1GPbcrudlHh0tjVfk+wR5npVcDcwxsulQBvpDRi/U22OOtzWxRiMv8AFvvuiAqOT8KVNFKyxTRtTHvAODceO4tb16+GLVfx/FTTJFIquz7akkBC72u21wP7YE/EKKlloO3ppwoBFolfusSbEFOYcAk8uhv44B5B8OoZollZ2YuAe6QAPLkeXLHK5kRHFmPbatUp0WhTVKO+vSt+d7D2/TFHLaWSWq+bTTCoBj0AA9oFY7sdrbja24wo5hwZUxKflZppEO3ZhiCOm29j7Wxd4Kz40wNHVhomBuhfbY7kEnzuQeWJCCoy6J2Y9OdeSA6pk4lyKOsqI1ni0Layyq+55dw7AC/Tn5bnFwcAUzRpHJrlEY0rrY3UeA02HhghXZLHVQFGYlHAN0b0IIO/gN8I/EOW1tEYkp62Zo5nESq5BKk8u9bl57EYMLnSgMD8pHL82Tpuy/gmnpgRGNmN+9ufS9uQx2BFL8PqjdnzGYu31c/6tfHYm+NjjZl+RWpZnT5YKAJULOjTD6EsCGvttve3nhhbNszq4QUaOJD/AAd0t77kfphVr+E6mAXaMkdWUhre45DB7gLMaosIVi7aIdSSugebAHbwBBx6kwzM4jC1xHM1sjl0sKalz3NEJi0do3j2QYjzuO77kYF1mQVznUYJCWN2ZgN/a998bLTSkd1ogOuzf/yB+uE/j3i2WmGiOAoH2ErEH1so5H1xzQ4h5NMY0fD6Jmk8kK4d4wpqWDs21I9+/ZSdR6cvLxwX4ez2OtlLC4WI7K1tywPeI35dPM4yeprgTsN/E4rwzyK+tHZH8VJB/THW/BB9uBolUfH8VvHFGZGKklYOFYKSp22PTncc9sZmElq2WKaZ5pW3VA6qotvyAA9zviOlyLMMyS8k14wdtZspI8Ao/W2D/wAPcgFFUyGpDCUL+GVDMuk3ubqDvtyNsThDMKxwsOco1W6K5NlGZ6OzmqljUbXVFZ7f9xA+9icXKPIPkQ7RvJUvIb6Xtqc8iQ3Sw8RbbmMH/wDFUkUhSV5jvAoT6XAPvjJM0ziSmrnkp5i/TUx1+BK3PMA9fLHHHmxGZtAdqoH1WAvQLS8zy5aiExyxWDWJUkGx9R18xhDyrK2XM1+WT5bs173aL9YvZtr7g7dfPF/KfiJKzkVaAK1tLKpFvUbkjzGCmZ1kFQmmCUNLzTQTqQ/xX6AdR18MJGJYHFhGh9QO/wDKWi0p3SuuLWAOMJ474bWCrbTIHEhLkC10uTsen7emNEWiZlAlllkt1ZiAfYWGEXieJYJisbGzAMR/Cf388WwBayQhpPw/dNGbK0/gcVBoI3eaOTuWQFNwBsFZg3MWty288WKyrmdCg0RMQQWAL2v4agB+mJ+FESOlhCqBdASL3FyASbk+JvgDxdm1UtQIaWFZC6atVidO9je5CjyJxzEcSUgV6rGzsliPKK/tGpo5ZXCgcnIABva9zty5YccszqqiMdPU01riyyqQQbdCBsDbzHpiXgvIqyESNO6apCCR9R287W5bdRtgxXRF7BjexuLG1j47HBnmGbKQCOvdFxVTNqAyRERSGJz+cC5Hthao8okidjVN8xH+ViNTL4jSd7Hblflyx845rZqdFlhqCrXsI2sVf2I5jxwgZl8RauVDGSigjcqtifck28NrYph8NLIzwkUfikq1r9Xw1BJGRKqFQCRtbTtub+36YoLw5FU02iNlCMoA7vL/AC3BBws5bx9SmICSWVWUWIYMx5eIuD+mG7hDPYKuJ3jLPobSQ2x3FwfQ7/bE3RSxNs3QPoslKfgaaGaNFCdmzW7UAnT13U7gnkN7X64e6iDs7F3Ci9rkgb4W/idmZVIYUdkE72eS4sqi1x433Bv5HEFRwLHOqdpLPKQLKzSliB5XuLegxpaka10rq32Czu6PPwwYpmmhnYPIQXVgGRrCw2FivqDfFNM9qoptFRFEytfRJGSALb2YEk3ty/fHrKeFq2FCErgVGypJHqAHQX1Bh7Yz3ifNcwkqjSswLxsCFhFgdrg3O/I9TtikUXGJGZpFb7Eeyy0WpzpY1aZgulAW/wB+Z/ritB8SKOVV/HMRI3DKwt5EgEYSajgTMZ1GuVGHPQ0ht/8AHTfA4fD2rDhZI+zA313BXp4E3PltijMJh8vjk17FAbJ84j/w6aPVJNTk22kDLqHoQbn0xD8MuH2SIzNKzJJfQgNlsDYMfMgch73wsTfDRCpImOq3Owt/e2Gf4U5bUfLXaZTEGZUUAG1ibnV0F9wP740gY3DkRvvUb/TRYa7JuzvMHhiBhjR5SwVVY2BLHxHhz9jhK404arawCUmHUi2EaBh5kXa97n0wa4v4NqJLTxVLl4TrWM6dO2+1gNyNt7+G2L/C3Ea1UKy9mF3sy67m/pYWHUb4jDmiaJIqNb9vitSD/DPKUFMpE0hk37RBIwCG/LQCAPUjfDPU8N0zujzDvqQUZ5G2PS2piOfTHV+f0kH/ADGWInxUgnxtYb+2Ml+IOb01TIhgRwRctIQVDDpZT99W2KxRyTyZrIB/OyOy1PiLPoaVlWSoVSwJAJudreH9cdhNyrgrKXiDGoDE8y0yIfdSLjHzBGDgrXN8FqUh+IFCEJ7U38AjX/a2AFJ8TzC0gp6ZDGzahqupva1yFPva+PHBHB0NTGzT3JDW0g26A3Nt9/LDVP8AD2lcWVGU9CrH+txgk4TDuLCCfb6JwGtOqW8k4tzSon0xOHZzfQyAoo//ABA9f1wy1/AtbW6fnKpAF+lI4+6P/jv5m+J8pU5coT5btELbzpa4H8y21WHLbbFnjDNImiUPLpLMukqxBAuLnn9NvHbGdiPGBG2geYAKpnF6LMeJ+G1o5zEZBLYA3Ata/Qi5tibh/htqlrLZVG5YjlfwHU40riGoiamYz6ChU6SQL36FTzvfwxQoeFbQh6WoZC4vqBDK3qLbe2H/AF2aPmDtZ2QMpIRjIaFKaHsomZ7MdRJ69bA8vbbH3PeIpaePW1OHjH1FWsR5kEWt5g4FcP8ADxSQv8xI8p3c3sD03VlJPI2PkbYucY0tRLF2cBUBtmBAsR6k39tJ9scZyGXxOHrop818ymVczhcsuiInTpBuxta9zay7+Av54I0vB9LApIjUAbksb2t5tywjZfRZjRg9h2e+7JcFSfQ2t7WwW4WzWrqTK1atlBsq2AXa+rujn/3G/LDSsIa5zHjL0B1QNDZMFVQxVAsVWRehIDfY9PbCRmtAmX1UbwqWuDqj3YgbbjqLi9r4KcdQotMXjJhdT3WjupP8psRcHzx54N4hp5YUQOBKB3lY2JPU3PO53v54SPNHFxBbhsQlBpNGR5xDUQKyLpa3eVvqU+BHTCLxbwVFFHLOsz7AtpfvXPgGO9z53w9tlCvYv4ixBIP3BB/XEnEGR0zRXnVSo6t09Ot/TfEYMQGPttgdN0WkjULKuCvnZAexmaKEG127wv8Ayqf9MPmW5m1FGxqnMovcyqu9ugZR0H8t/TrgXwdNCQYIy6kMxCSKVOnUSLEjvbdefjhgzbJO1iePWV1AjUN7fti+ImuYtcKHlrXW90C4kr1Jxg9REfko2bUCBLINCL5gHvMR5C3n0x84T4cMKfiyyO5JJs7aB6Dx8TinR59HStFRskhk0hU7NQQ9tvEEHbcHYeOKXGPFlVSKAsHZB9llcq29uQCkgH1JxgyQnJGKB77/AJ2TiyouLfh4J5hJFMRcbiRmbfpa9yBzvgtlfw8p4l1GNZG/MzC+/Ww5DC5kPF6MgWdrSdWY7N78hilxpmglCRU8hd77iNiRa3I6TYm/r1xQDEuPBcaA5oeK8pRjjDg0VMQWlhTtNX1jSoUDmCepPhv7YscNfD35FdZZmlP5lYgW8LA2O/8AFfBPKOKIo6ZTMj0+gAFWjew26EKQR9sBc74xq6rT/h8MnZqbmRlUB/IBj9P6+ltw3jlnCBpvU/f7IVorvEnCz1ixkybxHUFZRZj/ADWN7Hy8TiLhejfWGj7SnhUFWgL69TgkMy3+lb8vG3TBrhqKpnh1VQWNybaIxYgDa5JZufPbFDiXKnpIL0bP2hb/AJZHa6tROo2e5HMm9wPvgiQ5TBY+GndCiiWfVohgc9qEYq2m7W3Avt1257Yw/J87emqBPcytc6tV+9fnvzv540mnq9YDVtBJqA3fSsw9lBuoPgBbFh+DKKoRZRTNHrAIAJTzB0gkKSOY8MXw72QMLZBYPksNFBQ/FWlbZ0lQ9bAMP/kP2wbkz93UEUcvYkX1XQtvy7ga9j638sI3HvCEEKLOiNGt9LKhHXkd725dMOPCVa0lHF2yiMaQEGq5IGwJuNr/AO7YlPFAIhJGND1J+63JWsqzSDSxeN4jvftUIFvXdbe+BFDm0Pzt6KZVXSTMqW0ObgKbWtq53K78sX8+pJ44S1Oy6Ruw03Yr10sTpBt4jFKn4Xp5YEaBHpZfqVmGlr+e5JB8DibGxhpcDvp1A81uSbFzBmHeOxwr1OYU1A5aGOSRJSe27JSwjIvv4dSCoO1umKGc02Y02iWpZZKcH8Qwrp227x7o9NueLVRx5TiLVDSzyC3PSQPvvt6YrFhC0f7A9DSwB5qrxHxvQSRxqCZrupICMNIBBJOoDe1xYXvhvo4FljDRgMpHht9jgfwhkdCI+0g7N2O5cEFgTv8A5fTBvN+KIKJNUri/RQQWb0F/1Nhjnna15EcQOn5sjSAP8JKOZ2dtalj9KMFA8fynnjse1zP/ABD8aCqkp0GxjXRquCd258xaw/ucfcW40jPC6SiPNHRY9SNPG2uOQo3K4P8ATlbGi8F5vUSIxlm1WNgNKjpe5sAeuFLIcp7edIy1r8z6c7eeNIouD4oh+EXB694m/sdsVx8jKync9lWUjbmpq3MxHGzubhRf/f7YDZpk0lciHQIVHe71mfl4CwX7n2xQTK6ipmcyyDsoZbKqrZWKkE9b+W998OtVnkMSF5HCBRvfl+2ODJwayG3eyiNFjOc5C1PMY3N7C4Pjfl6Yf+BKNPllKA7/AFb9eu/K3kMZjxDxA1VUyTEjSTZRa3dGw29MNHAVomZqntYQ1uz1BkQ++yk+uPWxUTnYcZjrptzTuNhaJMRCxPNyBtf8o8B4A3++KDcTBqlKbsbsw1BzIFUC9jcEXJHgL38sR13Di1B1RsY5Oayoe97/AMQPni/BwtDHZyAzgbyyWLfc8vQWGPFYI/7na9vw7KaWeP8AP5KdNVPVUzC+lgrXkB8gWNx522xd4Kz7tqVS0UgYC1yBpe3UG99/THcX5IlZDogSN5Li0gtZLEX7w35XFhfDPQ0caRgNZdKi4HIWHttjrmfFwQGMo3+d1jrsgNHTJWSMlVEFKN+HCz3uP49j3je4tyFsEamopUk7FWiEgG6d249v6YT5KyjzGtIf/pd2NWNte+7bHffYC/Lfrh0puEKcLb5eM+qL/bEZiGU15INbDYfPVbshvEdAi07uXeCyk61YpbbysDf+E88Cfh9nsEh7PWplt3bk6iOouevkP74bE4CozcNTq3/cWNvS5so9MIg4LozmjpC34USqzIGJs5J2ve9hYE78zbF4nROhfGSet0mAoLS6rKFkWzqLefT0PMeoxmec8f1NHNJA0SzKpIjkYMpI8TbZvAkAXtjRVXbmbDpfC5neaRzCaCOkkqnF1JCjQCR/GT08BvjnwhGanMzD2QCG5JmFMwSuqZb1Crsqhx2YN7qFA3O9iSTf0wy8L8QUmaxTRMBcMR2T21FNrMPfw5H2JpZVw72UKoE0gDl/fxOAtZ8LBLUmXUY0sLqg3J6m/IY6Y5oXPdmsVsenYBZp1Q+s4DBqHVJLwqbK3MkeHhsbi/lhl4e4ajpm1It2IsSTc28trDl0xbybhxaVNKM5HQOQ1vS42xQyXiER18sUs+pbAJcKoVvzAkAC/TfwwJJHT5g12g5UsS5xTJmIPZkLFqe2wYgL77E/YYVshqKumi7OaFJVTkYnANvDSwAPhsRh0zbM1WJiqtK45JFZmP62HjuRhDzf4i09P3GiqO1/9townpuWP3AOJQxyOGVrL9/cIEEbIjQ/EWF37CKKYVDNp7NkAKnxJ1WsBvzw1nLgFLFgWtck3/37Yzeh4VzKarSv0QRNYFULHZbWsbKd7HDlmf8AiLRaUhiQkEGTtdVvQaQfvi0kLAQIyO+uyatEvcR/EelgiIibtZT9IAIUeZJt9hgfwZ8RpZ9MBpTIyqAGRrAAWF2uCAPP9MMHDmWw08KrURRxyLs0jaWDHx18hfwNsGqeipt5o2hQjbWpUA+TWNiMFxhDSwMJ6G/ssgXFOQPWxhWk7NV3CqAd/Ek87e2F7LeLotot2kXuBUUnVbbu+RtffGl5fm8M6Hs2R9PdcKQbEbH/AH1wpcW8NQwlKuLTBKjrcqAFYMdJGnlexPLEYXA/0pb7eaUjqgFFmU/z6vVxTR0xBCr3iq2GzMFuvPmfPyw6V3EEEEetpFI5jSQxPoBirPxPHAuuVhYfkH1H2xCnxGy+QEF2BI+lo2J5b8gQfvhiXTUeGaGmiw1C85289ZStF2wjV97KAdiNlJ528xb+mKMtfOkar/h0jsihQ4caTYWBG2ojrbbBJOGakyGSAxxQsQeydbkja9yB3fS5t+mPddnVV2rQQQIGRdTGVrc+RUKblee5t4YZrnXl0I36V+eq1dUkcIcQUdNNL87TXdnurBb9nzuNBN7XN+uNTgroZow8UbMrDYFNN/ZrDGeS8HiSV5J3aSV92PIdNgB0AAGCtJ8SIqcNHPHKNB0h1UFXt7i36jHRiKxFGIWef7LB16KlmHAQqZ5JGgamGwCKV3te7G113uNh4Y7Esvxtpyx0wyqo5Gyknx21bfrjsIW4/wDxBA9PqsQpuG+HYY0SQd97A6z0uOnh++GKbOOzXSO+5+lep/sB1OAmQ5Y8EIVJXIt10sBfwBUgYsZBkJikkeR2laS3ebmBvtttb0Axxyua4lxddcqQJs7obluSVcckkpmRhISxhAIQE+B6H23x9y7Nfme0HZPdGKkG1iQbEXub/bB7ieY09JLIhUMi3Grl/wCfDzwjfC/iGPvwTNoZmLKzHZi3MX8b7++HaJJonTEWRVfgRolVsq4eePNo5J4YxG7HTp+kEKSOg32vuOe+NUzqGMU0pkUMgQkjxFvPbEGZcPxToEkXUoIPMjceY3wG4w4eSWmKyVEqKo7oMjMD4Cxvq9OeN+oGIcziGiNNB+6I7rJ8iyyrlnUUzNrj3DBtk8O9e3La2/pjTZchzGeIRT1UYRtn0R2LA8xq/TYAYXOEcizCl1PGI1Dc0k31W5ctwd/EYtVPEWZ1aHsUWNTcExrpO2xszMT7jHfiHukf4C2hzO/smPZW6+sky3sKWmImZrgROoLDfY3UrsTfn4YaKPJpZorVUl9Y70S2VR5XHePh9WMyyLKKukqVnNPJIRe/5iQdjyub40N+NluI0hmMpFyJF0BfEk3NxfwGOadrhQjo8y7S0CFYPBtGqG9PCAOuldvc4zvN5n+YK5dJUsijvdizlAfAb2xY4g4ZR4pppHYym76r7X52C8gOmDnB3HdCtOkbsICigEFTpJHUEDrz3w0bi1udlv5dv3Qb1CJ8Ms8tOon7RpLWftb6ufgen6Yhr/h4b9tR2gmHgbKw6gjcfphjhziCRQ8TCRejDl7e+FvjD4hT0LJoSN43v9V7gjpsf1xyxvkkmLWnU8j7LDdBOLK7NqdAZxGIbgM9PsbeBuLi/iLc8Hsk4+otCIjENyWMRtf0FhY/fEk9NV5pSgSulPHKoJSNSzEcxdmb9AMAMj+G81HXxOGWWEXJbkRtbl477emOsmGRpa+g4XoNAfom0TXmme1Y0vFAnZDd1JOsjra3dva+1zgnlnF0E0XaRvqA2IAJYHw02vievmRI3KqZGANkXmT4bkD3xk+R8bPQDsKqmZbEkECx3N+R2PrfHLDCZmGm6joaS6ohmNTmFVWmP8aCmkew2AsvmR1IvsT1th5y7IYoF0rEoAHOwJPmTzOJMmrknjSZbhXFwDb9dyMLnHPGkkDfLpElpU2k1bgG4O1uY9cEl87hG0VW6I1UVNxClPXfLwqhhlcBt7BHPOxtbkBt44n+KeQK9H2ocaomDLfnv3bA+tj7YO5XladgqoimMqLciD5+d8Z9x3wtUrqZmdqcHuguWCeG19rHYHFsO9rphRojrzRGuicuG8zrlgUTdiWtsbNfl+axAJ9MeJMxzMzDtEjkpzt+CLFT4kM1z7HC/wAI8TVhQLJTGVF27QMFJHvs3qLYcaXieMMVkRqc8w0pUBvJSGIJxOQSBzm5WnsK/lJrsVWrqiJEfUUP8SbFibctA717bcsKeSZilNTPJLAsYUk6SLMw6btuzE8gBsMEs2ziSZ2WljJLc5WUhfDYn6vX98K9V8M6iQanqAzeDajv7nFoRGxmWR2W67n9kNkZyPiClr6xB2HZNpuH1WdiPy3W3mfHbDnnPB0NVGUcG/RrklT4i5xl3Cnw5aVu0lmaMo5AEfMFTbn03HTG1ZWzqgViZCNtTAAn1sLE+2FxZax44T9uWqYUsEz7g6po5GVg0iD/AKgVtJB8SRYEeu2K+UcMVNUC1NE7aOZFgPuT+mN34l4mjpF1TRykH+CMsPc8h7nFbhaAIrSKAvbt2mhdlW4HLzItfe18dJxz2x5nN190yIcO1Eny8a1CaZQoDEHY26/6YA8XZdUyTRy0ciRmNGU6hfVcg23BFtv3w0ZlXiKCR7AlVLW8bb2wMpp3li1djJHcX0nTf99ve2POa9wOcAUfL6oFCMgmOjRM3aVCgFwygc78rCxXzxNxFmvZ0zv2AlOw0E7bmwvsdrkbYR+IayVZ9bEwypsoG1gedyRZr+lsGOG4JK7X2s34QI2WwLHnzHhbpi7sNkcJSRW5H2pKLQAfBeqkAcyQoW3K2bu+Wwx2NmjdgLbH1x2N/wBnP1+QT0su+G9YXhe8pkIYgKbd0dPPfBDjniF6amvGwWViAu29upHpibLuF4Kexij0tb6gTf73xSzH4cLUS9q8sljzF9R+5vYeWIh8L5+ISQOlJBVoVkOW1OYwq9XUO0N7qgtueVybeXnhhXhrLqVQ8qi19tbFr+gPP2GKsvBcsEdqWqkjtvpJBB/TbFvgqOKWIOxEk4JDljqYG/IX5D0xSWY0Xtd4dqGlJrRJWpmF42RVtzV9Nh6gg4TMkqoZsxcTTSThD+AXkJFxzAvzt09MaFXcORTqVkiVh6b/AH54znPfhNKj6qeQMOYU7MN9hfl77YOHljeHNc4gnqiEx8Y1skdLI0JEduZO5sdtt9jvzwmcJ8f9gghljLIOTLa48iDzxXr4c1t8nJ2rK2+nYhgD/F1ANuZwDzXJaimt2kTIDsDbb0uNsdkOEi4fDeQb16JmtFUVs2Q5xBVBmjdu4bEFbHFvNquGMK0pAuQuojx36b4z/hn4fZhpWVZxTkjlck28wNsOeRcLSQqzVEnbyk7OSTYeAvyx5c+HijcS11jpz+KmWgbLsvzOklZo4yrOvRxa/mNXMYr55wdSzKdcKqx31INLX/r74i48pI1pJGYd8DuWHe1dLdcZxw5mVVUzrTvVyxI1+bG/LkL+OK4fDOcwyxuLQN+ftugOyK5BXz0tYKGNo5EvdTJcW6kbb38sOldw/TyESVBMpjuQv5R/lHP3ucB6T4aQwyiXtpC67i5A73Q3G/t1x6HGCwt2dWpjl6EC6v0uD09OmDM/ivDsObPOhRJ6/wAIHsmThYyLFcP3GOpI7D8NTuFvz5dOnLHcVcRimpnkuO05IPEnywKQVCJ3JgrTSXWO0b6UJFzffpvzsL4v18CRxu063RV3L7k+Xv4YkWtEgcdbOwWVnLaypeNWkhjDEXsHP/67ffCNxzQ1lY6x/KaFQ316gb3/AJthbyw68KTVHy6moCqfy+On8ure17YJPPHJzexU8uR9r9PTCtxBhkJY0GvP7orNcqyzNaNPwezK72RirW9AevvgzkfGFCUPzdlqVFn7VNTEjmAbEW8hbEfEXHxhqfl4ymnUoaS97X57crjzvgw3A1HNZ2iBY73BO997k33PnjrfKMoM4q9Rl39VvNX8p4nppO7TyoPBRsfsbfphZ494jnSVIJiqQSEd5RzW4vfcm48BiHMPhe4kRqViqk97Ud08weZ9OeGyr4Sjn0Gp/GZFtvsPM2Hj5nCsMETg8GwfiE4IGqJR1FIIdazRdki81dbADCFxNxBJUNEKSmkkRXD6njOltJuABzt54LcVcIUSUzuY1jKi6sNt+g87naxwfyJo5YlaJtS2HI8tuR8MTYY2DigE68/2SnVe+H6gVaa2BQqdLIQRZgBcbgHa/O2Js7yd2hYU7hZbbFhcf6Hz3wM4nzQZevbrYl2AKH/qdNv5gOvhtixTcaJJGGEFSGtfT2XX11WxLgOJ4jG6fnVahzWacB09SKySD5gQspJaN11FzfewPUeIONPpkq45VcTLIgBvHoC38w1yb+R2xifFmaVBr3qND07kjTe4IAFgfe2+Gng74l1LTRxVE8YU83ZBfyF9gL8rnHr4iCV4EraqtdPbRZajVcSQBSJdSMRujqSSPIAEMPTGXn4hNSTSKsLGnJPZo910jy2vb+Ug8+mG7iHiiGLkDUSX3WHvFfUjYYWeIOFqjMSjlFgCggKzFmN997Cw9McmHyDWVtA9foN1r6qpJ8Q6mtljhiRYgZF2uTexB3NuW3hjYKec6QGA1W3tyximWcKzUFfTvIO4z21IfLkf7dcageIUd2jhYO45mx0r68rnyGBjWNppiHh6o2gPxCyMVc8Uakawp1crKpOxOxNyb2HrjuFeBvk3LLUSXbooGn3BBviM5FVRTPOkqysw7yuCL+FiDtbpgIeNq6aRoIKcLINiTc6fPewHqcO0yPjyRuGUb/hS3qtErYazbspIR46kbfw2BNvvjsQ5RX1nZKJ44i4G5Vzv6jSRf0x2OEvcDVNPwTWoqSNEUKv0rysb/rhe4t4pqaR0dNJjbowO58Dv+2KmS5UKeV4Ja51KHuxqwXunfe/X0wdGXUBfQ5R3bkGYuT+ptizI2xvzO8Q8kAKKjyDOJK2EySaVDEjQgIsPM3JwHz3ghAjSUt4pFBPdJF7e+K9YaqnqS1JSWgGxAGzj+LTe4PphwhzyOSMHuqT0OxB8LHfAeJI354zoeQ9iAtdGwlbgXNZnhLS1DudRFma+m2GCvzgxodJ1OfpXqx8AMQQ5JChZ0GliSSUvcn+uM5eprqStNRJDNIu9tYP0X8thtigwwxDy+/IbX2S7m1ovDkNYzPJVldRtpC/lHUWwVzfKy8LKVvcbDz6frhHqfiu0iWpKWQtbdmFwp9Bi/wAN/FAzqVliJlX+C1j4czticuFnB4paBVaCkaTLk1fVpEFmjiLgcwzC/r3ce14glR2arRI4gNnViVH/AHXAI9eWPcOYSFbtEAeg1/vtioaB6tWWpAWLpGjE6h/M1gbeQtiIIJ8YAH5staMRZpFMuqORHXxUgjAvOsup2QtMkekD6msLe/MYA8XcIQQUrNAphl/6fZsQWPha++FXLfh1X1Y/Gl0joHZmv7Y6IoYyM/Eyj5opk4X4jhZTCjFuyJsTckrc2O+5wRzjhn5wgvGugCylh98D+C/hr8rVO07q7KoKBb9drke3LDbxfnQpKSSUEBgO4Dvc9BbEJQ0Yj+gbJ9ytlWdZH8P3jq5B27qqWH4bbkHe1+gtjQpaFdAEgVkXrJva3Uk7X88CuGKVZUFUTqmlUMzjYelhttyxW4n4LarU6JpA/RWYlft0wZZuLLle+q02QRLOcyjWNVh0SubBUQjf7cgBvfljxUcNvUQ6WVFJHIte3pYc8BOGfhzPRydr2kbm1itm/f8A0w35ZmBkkeIRsjoAWLaSu/IixuRt1tjOjZGbiN1ra1apRh+HtDax7xXY3fr7HbFvhitgglkhSZii20BzdR4hWPPfzxZg+GkYnaZpGldjfvWAudybDY4tZzH2FLIyBSwU6QSACbYu94l8AcXXXosVLWcWp2qwwsskzE7A7KBzLW/bnj5m1TXFfwDANuTId/fV/TGMcMrVpOJ6eF5CpubAkHxF8bDwxxgtUzRvE8Mq7lWBtbxvb98GfC/pzbKIG+x+SOqXMqzpWaT/ABKRVlRrBH2AFuajlv44N5ZnFNMWFPKt+um6n+hwVzDhWllcyyRo7N1byG3PywlcR8Jr9eXIe3VrERkWA897A+WC0RSmySPYLaJroeBVklaSpd5/4FkYsE8bDBuqRYVLOQqjqxAxnFJ8RqyiZUrKc6bcwLE+d+Rwz5xmb5jStHBAypKoGuey25XIUXJPgdsLNBISDI7w9bCKEcQZMma6GR9MKE2cDdzy2vyX98Aan4Qr/wBOZtX8wuP0w6UfCklLAEpXLMOkp7p8eQuvtiOtzGuhUs1NHIFF/wAOQ3HsRjRzyg5YXgN5WlV3gnhuWkpRG4jJvcst99+txzwxihHMnfGb5D8Q6+sZooYYlPPU2o6R+18PFDmcp2miZGHMjvKfQjf2IxHEwyB9uqz0KbRIPxaqqhFRBEOx1Alwb3PQEW2xP8P+HatHMr6Fifo19fkf/OL3H3GtPDEUN5HJBCFSORBvuPLBbLeKo3p1mCyAEXtoJI+3P1x0udJ+nDAzQodkeNABuTtj1SZPGjMy2u5uT44TDxMmZM1OmtI0szH6WbfkOoHjghW1NRSxgwKZkBA7Nrk2O1wRvtzsb45P07m+AmieS1i0ZzWvjpyNWrvXtpBPK398dinUUsclmlls1vpJC2/yncY+YzWxAeIG1kJzHJYGJLQoSdySNz788BssaCgnsIz+NytY6bevTHzHYXCudI4tcTVdVME3SeIahWA2O+KeZ5XHMpR1Fj9x5+uOx2OZ5LHAtTJG4QzkUNdLRMuvU40vfcbdb40wkG4IuCNxj7jsd+NHia7mQCfNMlvhfK443qIkFlWUm3qAf0vgHxlwlDBDJVQAxyrvcHY78iPDHY7Dte7jt13q++gQQbJ/i9pULPDqI5shAv7HDXlvHXbAGGEKCebtv9gLfrjsdj058HCwFzWrHQWq+dO6Bp+0JYWFiAQBfkoPLDCK+Ro4mibR2gA6dR6HfHY7HkSa5D3Pss3a14k4d0jX2j9tz1hjf/X0OJ4sgjmp0+YHbFkBLPubnw8PbHY7HIZHDY80eazjMs7kyesaCI9pTkBwjfl1dAcPvDXGsdWl1iZCOYNsdjsevLh434dspHiI3WOyIZxxIIoy2gsRyF7D7/6Yz/hXMKipzCSYy6AAAyLexG9h6DnfHY7HPEA2B7gNaQvRaP2pAO55YxhspNbXygNpj7S5Uk8r72G43x2Owf8Aj3FrXkdFgthoqdY1VEUKqiwAwtcYcTigmhk7PX2gIe2xIBFt/Eb88djsRwbRJPTtbRCWuIeJ5swhIjVYoVNyCSWJHmBbBL4W59oX5VlubllYefO+PuOx6EzG8F7ANBsn5FPWcZGlREyuAeq3HIjcH74Vck42llUqsEQZdr62A225aTj7jscGGAfG7MLrZKUwRpVtZzNGot9Cx3U+pJv+2B2f11SoXvRdmWAewOqxNjpuSL47HYjGfGBQ+CUo/Q0sUMf4aBFA5KB/s4T5fjDCCwNO9wSB3h42x2Ox24KBkxcZBaYLznZjqolnqIgVXvIinr/MSB9gMEuBQ01OTJp0X7iqPpx2OxSUBuHNda8kqVviBV/JTJLCoSdd9Q+ll6hhhg4E+IhrWaN4grqgJIOx/tj7jsVkiY7CZyNQN0yNZvw7BVMHmQMyiwNyNvbHY7HY8gSvAoEr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0"/>
            <a:ext cx="1981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705600" y="4722167"/>
            <a:ext cx="2209800" cy="430887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en-US" sz="1050" dirty="0"/>
              <a:t>http://gardenpool.org/gardening-tips/growing-duckweed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88707" y="5187178"/>
            <a:ext cx="1981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" dirty="0" smtClean="0">
                <a:hlinkClick r:id="rId10"/>
              </a:rPr>
              <a:t>http://lemur.amu.edu.pl/share/php/mirnest/browse.php?databases_selected=mirnest&amp;species=Oreochromis_niloticus</a:t>
            </a:r>
            <a:endParaRPr lang="en-US" sz="5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39" y="5168478"/>
            <a:ext cx="17684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900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Catfish and Tilapia</a:t>
            </a:r>
            <a:endParaRPr lang="en-US" dirty="0"/>
          </a:p>
        </p:txBody>
      </p:sp>
      <p:sp>
        <p:nvSpPr>
          <p:cNvPr id="9" name="Content Placeholder 1"/>
          <p:cNvSpPr>
            <a:spLocks noGrp="1"/>
          </p:cNvSpPr>
          <p:nvPr>
            <p:ph idx="1"/>
          </p:nvPr>
        </p:nvSpPr>
        <p:spPr>
          <a:xfrm>
            <a:off x="304801" y="2264229"/>
            <a:ext cx="54864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Catfish and Tilapia Procedures: Respiration Rate</a:t>
            </a:r>
          </a:p>
          <a:p>
            <a:pPr marL="0" indent="0">
              <a:buNone/>
            </a:pPr>
            <a:r>
              <a:rPr lang="en-US" dirty="0" smtClean="0"/>
              <a:t>21-35°C Catfish</a:t>
            </a:r>
          </a:p>
          <a:p>
            <a:pPr marL="0" indent="0">
              <a:buNone/>
            </a:pPr>
            <a:r>
              <a:rPr lang="en-US" dirty="0" smtClean="0"/>
              <a:t>22-34°C Tilapia</a:t>
            </a:r>
            <a:endParaRPr lang="en-US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088" y="2583543"/>
            <a:ext cx="347491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658" y="3352801"/>
            <a:ext cx="1908136" cy="1594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608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09800"/>
            <a:ext cx="5376333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Duckweed </a:t>
            </a:r>
            <a:r>
              <a:rPr lang="en-US" dirty="0" smtClean="0"/>
              <a:t>Procedure</a:t>
            </a:r>
            <a:endParaRPr lang="en-US" dirty="0"/>
          </a:p>
          <a:p>
            <a:pPr marL="0" indent="0">
              <a:buNone/>
            </a:pPr>
            <a:r>
              <a:rPr lang="en-US" sz="1400" dirty="0" smtClean="0"/>
              <a:t>Control </a:t>
            </a:r>
            <a:r>
              <a:rPr lang="en-US" sz="1400" dirty="0"/>
              <a:t>Group</a:t>
            </a:r>
          </a:p>
          <a:p>
            <a:pPr marL="0" indent="0">
              <a:buNone/>
            </a:pPr>
            <a:r>
              <a:rPr lang="en-US" sz="1400" dirty="0" smtClean="0"/>
              <a:t>25°C  and 3 </a:t>
            </a:r>
            <a:r>
              <a:rPr lang="en-US" sz="1400" dirty="0"/>
              <a:t>dishes</a:t>
            </a:r>
          </a:p>
          <a:p>
            <a:pPr marL="0" indent="0">
              <a:buNone/>
            </a:pPr>
            <a:r>
              <a:rPr lang="en-US" sz="1400" dirty="0"/>
              <a:t>Experimental Group</a:t>
            </a:r>
          </a:p>
          <a:p>
            <a:pPr marL="0" indent="0">
              <a:buNone/>
            </a:pPr>
            <a:r>
              <a:rPr lang="en-US" sz="1400" dirty="0"/>
              <a:t>35°C </a:t>
            </a:r>
            <a:r>
              <a:rPr lang="en-US" sz="1400" dirty="0" smtClean="0"/>
              <a:t>and  6 dishes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Duckweed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429000"/>
            <a:ext cx="3540735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57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90600" y="1828800"/>
            <a:ext cx="7408333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Temperature Fluctuations</a:t>
            </a:r>
          </a:p>
          <a:p>
            <a:r>
              <a:rPr lang="en-US" sz="1800" dirty="0" smtClean="0"/>
              <a:t>Metabolism rate and consumption will increase, of tropical tilapia rather than of catfish</a:t>
            </a:r>
          </a:p>
          <a:p>
            <a:r>
              <a:rPr lang="en-US" sz="1800" dirty="0"/>
              <a:t>Native vs. exotic species </a:t>
            </a:r>
            <a:r>
              <a:rPr lang="en-US" sz="1800" dirty="0" smtClean="0"/>
              <a:t>competition</a:t>
            </a:r>
          </a:p>
          <a:p>
            <a:r>
              <a:rPr lang="en-US" sz="1800" dirty="0" smtClean="0"/>
              <a:t>Global climate change conducive to extending range of exotic </a:t>
            </a:r>
            <a:r>
              <a:rPr lang="en-US" sz="1800" dirty="0" smtClean="0"/>
              <a:t>fish.</a:t>
            </a:r>
          </a:p>
          <a:p>
            <a:pPr lvl="1"/>
            <a:r>
              <a:rPr lang="en-US" sz="1600" dirty="0" smtClean="0"/>
              <a:t>Marine </a:t>
            </a:r>
            <a:r>
              <a:rPr lang="en-US" sz="1600" dirty="0" smtClean="0"/>
              <a:t>tropical lionfish, Asian carps, Snakeheads in the United States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Discussion/Conclusion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8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981200"/>
            <a:ext cx="4800600" cy="47244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http://tolweb.org/Ictalurus_punctatus </a:t>
            </a:r>
          </a:p>
          <a:p>
            <a:r>
              <a:rPr lang="en-US" dirty="0"/>
              <a:t>http://aquafind.com/info/TilapiaLinks.php </a:t>
            </a:r>
          </a:p>
          <a:p>
            <a:r>
              <a:rPr lang="en-US" dirty="0"/>
              <a:t>http://www.fao.org/fishery/culturedspecies/Ictalurus_punctatus/en </a:t>
            </a:r>
          </a:p>
          <a:p>
            <a:r>
              <a:rPr lang="en-US" dirty="0"/>
              <a:t>http://efotg.sc.egov.usda.gov/references/public/WY/Bio_No_303.pdf</a:t>
            </a:r>
          </a:p>
          <a:p>
            <a:r>
              <a:rPr lang="en-US" dirty="0"/>
              <a:t>http://www.microponics.net.au/?p=181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www.news.com.au/features/environment/queensland-fish-species-migrating-south-due-to-climate-change/story-e6frflp0-1225907524941</a:t>
            </a:r>
            <a:endParaRPr lang="en-US" dirty="0" smtClean="0"/>
          </a:p>
          <a:p>
            <a:r>
              <a:rPr lang="en-US" dirty="0" smtClean="0"/>
              <a:t>http</a:t>
            </a:r>
            <a:r>
              <a:rPr lang="en-US" dirty="0"/>
              <a:t>://aqua.ucdavis.edu/DatabaseRoot/pdf/282FS.PDF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www.fao.org/fishery/culturedspecies/Oreochromis_niloticus/en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www.dpi.nsw.gov.au/fisheries/pests-diseases/freshwater-pests/species/tilapia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://4.bp.blogspot.com/_rPDimn5dnfE/SW2PgvvCwxI/AAAAAAAAEHQ/SrysSWr3MrM/s400/fishing.jpg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90" y="2590800"/>
            <a:ext cx="396551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146473" y="2916382"/>
            <a:ext cx="304800" cy="152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0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763</TotalTime>
  <Words>181</Words>
  <Application>Microsoft Office PowerPoint</Application>
  <PresentationFormat>On-screen Show (4:3)</PresentationFormat>
  <Paragraphs>68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Waveform</vt:lpstr>
      <vt:lpstr>Warming Waters:   Impact of Global Temperature Rise on Exotic Species Distribution   </vt:lpstr>
      <vt:lpstr>Introduction:  What are the impacts of rising global temperatures?</vt:lpstr>
      <vt:lpstr>Catfish and Tilapia</vt:lpstr>
      <vt:lpstr>Duckweed</vt:lpstr>
      <vt:lpstr>Discussion/Conclusion</vt:lpstr>
      <vt:lpstr>Works Cited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Effects of Increased Temperatures on Catfish and Tilapia and on the Survival of Duckweed   Natalie Bentley, Madori Spiker, Christopher Peterson, and Christina Li Cluster 3: Living Oceans and Global Climate Change</dc:title>
  <dc:creator>Natalie Bentley</dc:creator>
  <cp:lastModifiedBy>Natalie Bentley</cp:lastModifiedBy>
  <cp:revision>44</cp:revision>
  <dcterms:created xsi:type="dcterms:W3CDTF">2013-07-30T20:04:32Z</dcterms:created>
  <dcterms:modified xsi:type="dcterms:W3CDTF">2013-08-01T20:57:27Z</dcterms:modified>
</cp:coreProperties>
</file>