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5" r:id="rId11"/>
    <p:sldId id="264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C8410-01BF-447B-8085-5C1A80B110E0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C929B-6C2C-48FF-94A9-F0A6E52F3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3101D9-39E2-4792-99E9-EAE508CFCECC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591EE0-BF75-43A4-8CB4-48816756BB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direct.com/science/article/B6V73-48MY15H-2/2/cf18d23d17064b396afcb18ae4c0e7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Water Surface Wetlands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Patrick Brice</a:t>
            </a:r>
          </a:p>
          <a:p>
            <a:r>
              <a:rPr lang="en-US" dirty="0" smtClean="0"/>
              <a:t>12/04/2012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32688"/>
          </a:xfrm>
        </p:spPr>
        <p:txBody>
          <a:bodyPr>
            <a:normAutofit/>
          </a:bodyPr>
          <a:lstStyle/>
          <a:p>
            <a:r>
              <a:rPr lang="en-US" dirty="0" smtClean="0"/>
              <a:t>Plants Used in FWS Wetlands</a:t>
            </a:r>
            <a:endParaRPr lang="en-US" dirty="0"/>
          </a:p>
        </p:txBody>
      </p:sp>
      <p:pic>
        <p:nvPicPr>
          <p:cNvPr id="4" name="Content Placeholder 3" descr="Soft Stem Bulrus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362200"/>
            <a:ext cx="2535436" cy="3380582"/>
          </a:xfrm>
        </p:spPr>
      </p:pic>
      <p:sp>
        <p:nvSpPr>
          <p:cNvPr id="5" name="TextBox 4"/>
          <p:cNvSpPr txBox="1"/>
          <p:nvPr/>
        </p:nvSpPr>
        <p:spPr>
          <a:xfrm>
            <a:off x="457200" y="1981200"/>
            <a:ext cx="1895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Soft Stem </a:t>
            </a:r>
            <a:r>
              <a:rPr lang="en-US" b="1" dirty="0"/>
              <a:t>B</a:t>
            </a:r>
            <a:r>
              <a:rPr lang="en-US" b="1" dirty="0" smtClean="0"/>
              <a:t>ulrush</a:t>
            </a:r>
            <a:endParaRPr lang="en-US" b="1" dirty="0"/>
          </a:p>
        </p:txBody>
      </p:sp>
      <p:pic>
        <p:nvPicPr>
          <p:cNvPr id="6" name="Picture 5" descr="Catt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905000"/>
            <a:ext cx="2781300" cy="1783080"/>
          </a:xfrm>
          <a:prstGeom prst="rect">
            <a:avLst/>
          </a:prstGeom>
        </p:spPr>
      </p:pic>
      <p:pic>
        <p:nvPicPr>
          <p:cNvPr id="7" name="Picture 6" descr="Pickerel we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3886200"/>
            <a:ext cx="3276600" cy="2743200"/>
          </a:xfrm>
          <a:prstGeom prst="rect">
            <a:avLst/>
          </a:prstGeom>
        </p:spPr>
      </p:pic>
      <p:pic>
        <p:nvPicPr>
          <p:cNvPr id="8" name="Picture 7" descr="Red-Maple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1828800"/>
            <a:ext cx="2080260" cy="2270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86200" y="1600200"/>
            <a:ext cx="79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Cattail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3581400"/>
            <a:ext cx="134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Pickerlweed</a:t>
            </a:r>
            <a:endParaRPr lang="en-US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1524000"/>
            <a:ext cx="1213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Red Maple</a:t>
            </a:r>
            <a:endParaRPr lang="en-US" b="1" dirty="0"/>
          </a:p>
        </p:txBody>
      </p:sp>
      <p:pic>
        <p:nvPicPr>
          <p:cNvPr id="12" name="Picture 11" descr="Cow Lil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4419600"/>
            <a:ext cx="2286000" cy="21869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239000" y="40386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Lilies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Low construction and operational </a:t>
            </a:r>
            <a:r>
              <a:rPr lang="en-US" dirty="0"/>
              <a:t>c</a:t>
            </a:r>
            <a:r>
              <a:rPr lang="en-US" dirty="0" smtClean="0"/>
              <a:t>osts</a:t>
            </a:r>
          </a:p>
          <a:p>
            <a:r>
              <a:rPr lang="en-US" dirty="0" smtClean="0"/>
              <a:t>Year-round operation in all but coldest climates</a:t>
            </a:r>
            <a:r>
              <a:rPr lang="en-US" dirty="0" smtClean="0"/>
              <a:t> </a:t>
            </a:r>
            <a:r>
              <a:rPr lang="en-US" sz="1900" dirty="0" smtClean="0"/>
              <a:t>(EPA 2000)</a:t>
            </a:r>
            <a:endParaRPr lang="en-US" sz="1900" dirty="0" smtClean="0"/>
          </a:p>
          <a:p>
            <a:r>
              <a:rPr lang="en-US" dirty="0" smtClean="0"/>
              <a:t>Provide wildlife habitat and promote biodiversity</a:t>
            </a:r>
            <a:endParaRPr lang="en-US" sz="1800" dirty="0" smtClean="0"/>
          </a:p>
          <a:p>
            <a:r>
              <a:rPr lang="en-US" dirty="0" smtClean="0"/>
              <a:t>Effective for treating organics, nutrients, pathogens, and metals</a:t>
            </a:r>
          </a:p>
          <a:p>
            <a:r>
              <a:rPr lang="en-US" dirty="0" smtClean="0"/>
              <a:t>Effective handling of shock loads compared to conventional treatments </a:t>
            </a:r>
            <a:r>
              <a:rPr lang="en-US" sz="1900" dirty="0" smtClean="0"/>
              <a:t>(Schroder et al., 2007)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Large area requirements</a:t>
            </a:r>
          </a:p>
          <a:p>
            <a:r>
              <a:rPr lang="en-US" dirty="0" smtClean="0"/>
              <a:t>Acts as both a sink and potential source of metals and nutrients </a:t>
            </a:r>
            <a:r>
              <a:rPr lang="en-US" sz="1800" dirty="0" smtClean="0"/>
              <a:t>(</a:t>
            </a:r>
            <a:r>
              <a:rPr lang="en-US" sz="1800" dirty="0" err="1" smtClean="0"/>
              <a:t>Kongroy</a:t>
            </a:r>
            <a:r>
              <a:rPr lang="en-US" sz="1800" dirty="0" smtClean="0"/>
              <a:t> et al., 2011)</a:t>
            </a:r>
          </a:p>
          <a:p>
            <a:r>
              <a:rPr lang="en-US" dirty="0" smtClean="0"/>
              <a:t>Removal rates lower in colder climates </a:t>
            </a:r>
            <a:r>
              <a:rPr lang="en-US" sz="1800" dirty="0" smtClean="0"/>
              <a:t>(</a:t>
            </a:r>
            <a:r>
              <a:rPr lang="en-US" sz="1800" dirty="0" err="1" smtClean="0"/>
              <a:t>Kadlec</a:t>
            </a:r>
            <a:r>
              <a:rPr lang="en-US" sz="1800" dirty="0" smtClean="0"/>
              <a:t> and Wallace, 2009)</a:t>
            </a:r>
          </a:p>
          <a:p>
            <a:r>
              <a:rPr lang="en-US" dirty="0" smtClean="0"/>
              <a:t>Potential problems with mosquito and other vector insects </a:t>
            </a:r>
            <a:r>
              <a:rPr lang="en-US" sz="1800" dirty="0" smtClean="0"/>
              <a:t>(</a:t>
            </a:r>
            <a:r>
              <a:rPr lang="en-US" sz="1800" dirty="0" err="1" smtClean="0"/>
              <a:t>Thullen</a:t>
            </a:r>
            <a:r>
              <a:rPr lang="en-US" sz="1800" dirty="0" smtClean="0"/>
              <a:t> et al. 2002)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biggest disadvantage of a FWS?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Cameron, Kimberley, </a:t>
            </a:r>
            <a:r>
              <a:rPr lang="en-US" dirty="0" err="1"/>
              <a:t>Madramootoo</a:t>
            </a:r>
            <a:r>
              <a:rPr lang="en-US" dirty="0"/>
              <a:t>, Chandra, </a:t>
            </a:r>
            <a:r>
              <a:rPr lang="en-US" dirty="0" err="1"/>
              <a:t>Crolla</a:t>
            </a:r>
            <a:r>
              <a:rPr lang="en-US" dirty="0"/>
              <a:t>, Anna and Kinsley, Christopher. “</a:t>
            </a:r>
            <a:r>
              <a:rPr lang="en-US" i="1" dirty="0"/>
              <a:t>Pollutant removal from municipal sewage lagoon effluents with a free-surface wetland</a:t>
            </a:r>
            <a:r>
              <a:rPr lang="en-US" i="1" dirty="0">
                <a:hlinkClick r:id="rId2"/>
              </a:rPr>
              <a:t>.</a:t>
            </a:r>
            <a:r>
              <a:rPr lang="en-US" dirty="0"/>
              <a:t>” Water Research, Volume 37, Issue 12, , July 2003, Pages 2803-2812.</a:t>
            </a:r>
          </a:p>
          <a:p>
            <a:r>
              <a:rPr lang="en-US" dirty="0"/>
              <a:t>Davis, </a:t>
            </a:r>
            <a:r>
              <a:rPr lang="en-US" dirty="0" err="1"/>
              <a:t>Luise</a:t>
            </a:r>
            <a:r>
              <a:rPr lang="en-US" dirty="0"/>
              <a:t>. United States. Department of Agriculture. </a:t>
            </a:r>
            <a:r>
              <a:rPr lang="en-US" i="1" dirty="0"/>
              <a:t>Constructed Wetlands Handbook</a:t>
            </a:r>
            <a:r>
              <a:rPr lang="en-US" dirty="0"/>
              <a:t>. Web. &lt;http://water.epa.gov/type/wetlands/restore/upload/constructed-wetlands-handbook.pdf&gt;.</a:t>
            </a:r>
          </a:p>
          <a:p>
            <a:r>
              <a:rPr lang="en-US" dirty="0" err="1"/>
              <a:t>Economopoulou</a:t>
            </a:r>
            <a:r>
              <a:rPr lang="en-US" dirty="0"/>
              <a:t>, Maria, and </a:t>
            </a:r>
            <a:r>
              <a:rPr lang="en-US" dirty="0" err="1"/>
              <a:t>Vassilios</a:t>
            </a:r>
            <a:r>
              <a:rPr lang="en-US" dirty="0"/>
              <a:t> </a:t>
            </a:r>
            <a:r>
              <a:rPr lang="en-US" dirty="0" err="1"/>
              <a:t>Tsihrintzis</a:t>
            </a:r>
            <a:r>
              <a:rPr lang="en-US" dirty="0"/>
              <a:t>. </a:t>
            </a:r>
            <a:r>
              <a:rPr lang="en-US" i="1" dirty="0"/>
              <a:t>Design Methodology of Free Water Surface Constructed Wetlands</a:t>
            </a:r>
            <a:r>
              <a:rPr lang="en-US" dirty="0"/>
              <a:t>. Water Resources Management 18. (2004): 541-565. Print.</a:t>
            </a:r>
          </a:p>
          <a:p>
            <a:r>
              <a:rPr lang="en-US" dirty="0" err="1"/>
              <a:t>Ibekwe</a:t>
            </a:r>
            <a:r>
              <a:rPr lang="en-US" dirty="0"/>
              <a:t>, A.M., S.R. Lyon, M. </a:t>
            </a:r>
            <a:r>
              <a:rPr lang="en-US" dirty="0" err="1"/>
              <a:t>Leddy</a:t>
            </a:r>
            <a:r>
              <a:rPr lang="en-US" dirty="0"/>
              <a:t>, and M. Jacobson-</a:t>
            </a:r>
            <a:r>
              <a:rPr lang="en-US" dirty="0" err="1"/>
              <a:t>Meyers.</a:t>
            </a:r>
            <a:r>
              <a:rPr lang="en-US" i="1" dirty="0" err="1"/>
              <a:t>Impact</a:t>
            </a:r>
            <a:r>
              <a:rPr lang="en-US" i="1" dirty="0"/>
              <a:t> of Plant Density and Microbial Composition on Water Quality from a Free Water Surface Constructed Wetland</a:t>
            </a:r>
            <a:r>
              <a:rPr lang="en-US" dirty="0"/>
              <a:t>. Journal of Applied Microbiology.102 (2007): 921-936. Print.</a:t>
            </a:r>
          </a:p>
          <a:p>
            <a:r>
              <a:rPr lang="en-US" dirty="0" err="1"/>
              <a:t>Kadlec</a:t>
            </a:r>
            <a:r>
              <a:rPr lang="en-US" dirty="0"/>
              <a:t>, Robert H., Wallace, Scott D., </a:t>
            </a:r>
            <a:r>
              <a:rPr lang="en-US" i="1" dirty="0"/>
              <a:t>Treatment Wetlands</a:t>
            </a:r>
            <a:r>
              <a:rPr lang="en-US" dirty="0"/>
              <a:t>. 2nd ed. Boca Raton: Taylor &amp; Francis Group, LLC, 2009. eBook.</a:t>
            </a:r>
          </a:p>
          <a:p>
            <a:r>
              <a:rPr lang="en-US" dirty="0" err="1"/>
              <a:t>Porntawee</a:t>
            </a:r>
            <a:r>
              <a:rPr lang="en-US" dirty="0"/>
              <a:t> </a:t>
            </a:r>
            <a:r>
              <a:rPr lang="en-US" dirty="0" err="1"/>
              <a:t>Kongroy</a:t>
            </a:r>
            <a:r>
              <a:rPr lang="en-US" dirty="0"/>
              <a:t>, </a:t>
            </a:r>
            <a:r>
              <a:rPr lang="en-US" dirty="0" err="1"/>
              <a:t>Netnapid</a:t>
            </a:r>
            <a:r>
              <a:rPr lang="en-US" dirty="0"/>
              <a:t> </a:t>
            </a:r>
            <a:r>
              <a:rPr lang="en-US" dirty="0" err="1"/>
              <a:t>Tantemsapya</a:t>
            </a:r>
            <a:r>
              <a:rPr lang="en-US" dirty="0"/>
              <a:t>, Ying-</a:t>
            </a:r>
            <a:r>
              <a:rPr lang="en-US" dirty="0" err="1"/>
              <a:t>Feng</a:t>
            </a:r>
            <a:r>
              <a:rPr lang="en-US" dirty="0"/>
              <a:t> Lin, </a:t>
            </a:r>
            <a:r>
              <a:rPr lang="en-US" dirty="0" err="1"/>
              <a:t>Shuh</a:t>
            </a:r>
            <a:r>
              <a:rPr lang="en-US" dirty="0"/>
              <a:t> </a:t>
            </a:r>
            <a:r>
              <a:rPr lang="en-US" dirty="0" err="1"/>
              <a:t>Ren</a:t>
            </a:r>
            <a:r>
              <a:rPr lang="en-US" dirty="0"/>
              <a:t> Jing &amp;</a:t>
            </a:r>
          </a:p>
          <a:p>
            <a:r>
              <a:rPr lang="en-US" dirty="0" err="1"/>
              <a:t>Wanpen</a:t>
            </a:r>
            <a:r>
              <a:rPr lang="en-US" dirty="0"/>
              <a:t> </a:t>
            </a:r>
            <a:r>
              <a:rPr lang="en-US" dirty="0" err="1"/>
              <a:t>Wirojanagud</a:t>
            </a:r>
            <a:r>
              <a:rPr lang="en-US" dirty="0"/>
              <a:t> (2012): </a:t>
            </a:r>
            <a:r>
              <a:rPr lang="en-US" i="1" dirty="0"/>
              <a:t>Spatial Distribution of Metals in the Constructed Wetlands</a:t>
            </a:r>
            <a:r>
              <a:rPr lang="en-US" dirty="0"/>
              <a:t>, International</a:t>
            </a:r>
          </a:p>
          <a:p>
            <a:r>
              <a:rPr lang="en-US" dirty="0"/>
              <a:t>Journal of </a:t>
            </a:r>
            <a:r>
              <a:rPr lang="en-US" dirty="0" err="1"/>
              <a:t>Phytoremediation</a:t>
            </a:r>
            <a:r>
              <a:rPr lang="en-US" dirty="0"/>
              <a:t>, 14:2, 128-141</a:t>
            </a:r>
          </a:p>
          <a:p>
            <a:r>
              <a:rPr lang="en-US" dirty="0"/>
              <a:t>Schroder, Peter, Juan Navarro-</a:t>
            </a:r>
            <a:r>
              <a:rPr lang="en-US" dirty="0" err="1"/>
              <a:t>Avino</a:t>
            </a:r>
            <a:r>
              <a:rPr lang="en-US" dirty="0"/>
              <a:t>, et al. "</a:t>
            </a:r>
            <a:r>
              <a:rPr lang="en-US" dirty="0" err="1"/>
              <a:t>Phytoremediation</a:t>
            </a:r>
            <a:r>
              <a:rPr lang="en-US" dirty="0"/>
              <a:t> Technologies." </a:t>
            </a:r>
            <a:r>
              <a:rPr lang="en-US" i="1" dirty="0" err="1"/>
              <a:t>Phytoremediation</a:t>
            </a:r>
            <a:r>
              <a:rPr lang="en-US" i="1" dirty="0"/>
              <a:t> Technologies</a:t>
            </a:r>
            <a:r>
              <a:rPr lang="en-US" dirty="0"/>
              <a:t>. 14.7 (2007): 490-497. </a:t>
            </a:r>
          </a:p>
          <a:p>
            <a:r>
              <a:rPr lang="en-US" dirty="0"/>
              <a:t>Reed, S. C., Crites, R. W., and </a:t>
            </a:r>
            <a:r>
              <a:rPr lang="en-US" dirty="0" err="1"/>
              <a:t>Middlebrooks</a:t>
            </a:r>
            <a:r>
              <a:rPr lang="en-US" dirty="0"/>
              <a:t>, E. J., </a:t>
            </a:r>
            <a:r>
              <a:rPr lang="en-US" i="1" dirty="0"/>
              <a:t>Natural Systems for Waste Management and Treatment</a:t>
            </a:r>
            <a:r>
              <a:rPr lang="en-US" dirty="0"/>
              <a:t>, 2nd ed. New York: McGraw-Hill, Inc, 1995. eBook.</a:t>
            </a:r>
          </a:p>
          <a:p>
            <a:r>
              <a:rPr lang="en-US" dirty="0"/>
              <a:t>Rittman, Bruce, McCarty, Perry. “Environmental Biotechnology: Principles and Applications.” McGraw Hill. New York, NY. 2001.</a:t>
            </a:r>
          </a:p>
          <a:p>
            <a:r>
              <a:rPr lang="en-US" dirty="0" err="1"/>
              <a:t>Rogozinski</a:t>
            </a:r>
            <a:r>
              <a:rPr lang="en-US" dirty="0"/>
              <a:t>, Lynn, and Janis Farmer. "Groundwater Treatment Via Constructed Wetland." </a:t>
            </a:r>
            <a:r>
              <a:rPr lang="en-US" i="1" dirty="0"/>
              <a:t>National Groundwater Association</a:t>
            </a:r>
            <a:r>
              <a:rPr lang="en-US" dirty="0"/>
              <a:t>. BP Oil Company. Web. 1 Dec 2012. &lt;http://info.ngwa.org/GWOL/pdf/920157405.PDF&gt;.</a:t>
            </a:r>
          </a:p>
          <a:p>
            <a:r>
              <a:rPr lang="en-US" dirty="0" err="1"/>
              <a:t>Thullen</a:t>
            </a:r>
            <a:r>
              <a:rPr lang="en-US" dirty="0"/>
              <a:t>, Joan S., </a:t>
            </a:r>
            <a:r>
              <a:rPr lang="en-US" dirty="0" err="1"/>
              <a:t>Sartoris</a:t>
            </a:r>
            <a:r>
              <a:rPr lang="en-US" dirty="0"/>
              <a:t>, James J., and Walton, William E. “</a:t>
            </a:r>
            <a:r>
              <a:rPr lang="en-US" i="1" dirty="0"/>
              <a:t>Effects of vegetation management in constructed wetland treatment cells on water quality and mosquito production</a:t>
            </a:r>
            <a:r>
              <a:rPr lang="en-US" dirty="0"/>
              <a:t>.” Ecological Engineering, Volume 18, Issue 4, , 1 March 2002, Pages 441-457.</a:t>
            </a:r>
          </a:p>
          <a:p>
            <a:r>
              <a:rPr lang="en-US" dirty="0"/>
              <a:t>United States. Environmental Protection Agency. </a:t>
            </a:r>
            <a:r>
              <a:rPr lang="en-US" i="1" dirty="0"/>
              <a:t>Free Water Surface Wetlands for Wastewater Treatment.</a:t>
            </a:r>
            <a:r>
              <a:rPr lang="en-US" dirty="0"/>
              <a:t> Washington D.C.: USEPA Office of Water, 1999. Web. 29 Nov 2012. &lt;http://water.epa.gov/type/wetlands/restore/upload/2004_12_20_wetlands_pdf_FW_Surface_Wetlands.pdf &gt;</a:t>
            </a:r>
          </a:p>
          <a:p>
            <a:r>
              <a:rPr lang="en-US" dirty="0"/>
              <a:t>United States. Environmental Protection Agency. </a:t>
            </a:r>
            <a:r>
              <a:rPr lang="en-US" i="1" dirty="0"/>
              <a:t>Orlando, FL-Wetland Treatment Systems: A Case History- The Orlando Easterly Wetland Reclamation Project</a:t>
            </a:r>
            <a:r>
              <a:rPr lang="en-US" dirty="0"/>
              <a:t>. Washington D.C.: USEPA Office of Water, 1993. Web. 29 Nov 2012. &lt;http://www.epa.gov/owow/wetlands/pdf/Orlando.pdf&gt;</a:t>
            </a:r>
          </a:p>
          <a:p>
            <a:r>
              <a:rPr lang="en-US" dirty="0"/>
              <a:t>United States. Environmental Protection Agency. </a:t>
            </a:r>
            <a:r>
              <a:rPr lang="en-US" i="1" dirty="0"/>
              <a:t>Wastewater Technology Fact Sheet: Free Water Surface Wetlands</a:t>
            </a:r>
            <a:r>
              <a:rPr lang="en-US" dirty="0"/>
              <a:t>. Washington D.C.: USEPA Office of Water, 2000. Web. 29 Nov 2012. &lt;http://www.epa.gov/owow/wetlands/pdf/Orlando.pdf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Free Water Surface (FWS) Wetlands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Flow</a:t>
            </a:r>
          </a:p>
          <a:p>
            <a:r>
              <a:rPr lang="en-US" dirty="0" smtClean="0"/>
              <a:t>Open Water Zone</a:t>
            </a:r>
          </a:p>
          <a:p>
            <a:r>
              <a:rPr lang="en-US" dirty="0" smtClean="0"/>
              <a:t>Floating Aquatic Plant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FWS: Surface Flow</a:t>
            </a:r>
            <a:endParaRPr lang="en-US" dirty="0"/>
          </a:p>
        </p:txBody>
      </p:sp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2" cstate="print"/>
          <a:srcRect l="1217" t="2927" r="1537"/>
          <a:stretch>
            <a:fillRect/>
          </a:stretch>
        </p:blipFill>
        <p:spPr bwMode="auto">
          <a:xfrm>
            <a:off x="0" y="1981200"/>
            <a:ext cx="9144000" cy="2414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4419600"/>
            <a:ext cx="6920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Free Water Surface Wetlands for Wastewater Treatment- A Technology Assessment, EPA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FWS: Open Water Zone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86863" cy="3700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638800"/>
            <a:ext cx="6965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Free Water Surface Wetlands for Wastewater Treatment- A Technology Assessment, EPA 1999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FWS: Floating Aquatic Plant System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2714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4724400"/>
            <a:ext cx="6965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Free Water Surface Wetlands for Wastewater Treatment- A Technology Assessment, EPA 1999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2 types of Free Water Surface Wetlands.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Elements of FWS Wetland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846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715000"/>
            <a:ext cx="5313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Constructed Wetlands: Treatment of Municipal Wastewaters, EPA 2000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Hydraulic Retention Time</a:t>
            </a:r>
          </a:p>
          <a:p>
            <a:pPr lvl="1"/>
            <a:r>
              <a:rPr lang="en-US" dirty="0" smtClean="0"/>
              <a:t>2 to 3 days in each cell </a:t>
            </a:r>
            <a:r>
              <a:rPr lang="en-US" sz="1800" dirty="0" smtClean="0"/>
              <a:t>(EPA 2000)</a:t>
            </a:r>
          </a:p>
          <a:p>
            <a:r>
              <a:rPr lang="en-US" dirty="0" smtClean="0"/>
              <a:t>Depth</a:t>
            </a:r>
          </a:p>
          <a:p>
            <a:pPr lvl="1"/>
            <a:r>
              <a:rPr lang="en-US" dirty="0" smtClean="0"/>
              <a:t>Surface Flow: 0.1m to 0.6m </a:t>
            </a:r>
            <a:r>
              <a:rPr lang="en-US" sz="1800" dirty="0" smtClean="0"/>
              <a:t>(</a:t>
            </a:r>
            <a:r>
              <a:rPr lang="en-US" sz="1800" dirty="0" err="1" smtClean="0"/>
              <a:t>Economopoulou</a:t>
            </a:r>
            <a:r>
              <a:rPr lang="en-US" sz="1800" dirty="0" smtClean="0"/>
              <a:t> and </a:t>
            </a:r>
            <a:r>
              <a:rPr lang="en-US" sz="1800" dirty="0" err="1" smtClean="0"/>
              <a:t>Tsihrintzis</a:t>
            </a:r>
            <a:r>
              <a:rPr lang="en-US" sz="1800" dirty="0" smtClean="0"/>
              <a:t>, 2004)</a:t>
            </a:r>
          </a:p>
          <a:p>
            <a:pPr lvl="1"/>
            <a:r>
              <a:rPr lang="en-US" dirty="0" smtClean="0"/>
              <a:t>Open Water Zone: ≥ 1.2m </a:t>
            </a:r>
            <a:r>
              <a:rPr lang="en-US" sz="1800" dirty="0" smtClean="0"/>
              <a:t>(EPA 2000)</a:t>
            </a:r>
          </a:p>
          <a:p>
            <a:r>
              <a:rPr lang="en-US" dirty="0" smtClean="0"/>
              <a:t>L:W Ratio</a:t>
            </a:r>
          </a:p>
          <a:p>
            <a:pPr lvl="1"/>
            <a:r>
              <a:rPr lang="en-US" dirty="0" smtClean="0"/>
              <a:t>2:1 to 5:1 </a:t>
            </a:r>
            <a:r>
              <a:rPr lang="en-US" sz="1800" dirty="0" smtClean="0"/>
              <a:t>(</a:t>
            </a:r>
            <a:r>
              <a:rPr lang="en-US" sz="1800" dirty="0" err="1" smtClean="0"/>
              <a:t>Economopoulou</a:t>
            </a:r>
            <a:r>
              <a:rPr lang="en-US" sz="1800" dirty="0" smtClean="0"/>
              <a:t> and </a:t>
            </a:r>
            <a:r>
              <a:rPr lang="en-US" sz="1800" dirty="0" err="1" smtClean="0"/>
              <a:t>Tsihrintzis</a:t>
            </a:r>
            <a:r>
              <a:rPr lang="en-US" sz="1800" dirty="0" smtClean="0"/>
              <a:t>, 2004)</a:t>
            </a:r>
          </a:p>
          <a:p>
            <a:r>
              <a:rPr lang="en-US" dirty="0" smtClean="0"/>
              <a:t>Vegetation Porosity</a:t>
            </a:r>
          </a:p>
          <a:p>
            <a:pPr lvl="1"/>
            <a:r>
              <a:rPr lang="en-US" dirty="0" smtClean="0"/>
              <a:t>0.65 to 0.75 </a:t>
            </a:r>
            <a:r>
              <a:rPr lang="en-US" sz="1800" dirty="0" smtClean="0"/>
              <a:t>(Reed et al., 1995)</a:t>
            </a:r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Influent Parameters</a:t>
            </a:r>
          </a:p>
          <a:p>
            <a:pPr lvl="1"/>
            <a:r>
              <a:rPr lang="en-US" dirty="0" smtClean="0"/>
              <a:t>Quantity</a:t>
            </a:r>
          </a:p>
          <a:p>
            <a:pPr lvl="1"/>
            <a:r>
              <a:rPr lang="en-US" dirty="0" smtClean="0"/>
              <a:t>pH</a:t>
            </a:r>
          </a:p>
          <a:p>
            <a:pPr lvl="1"/>
            <a:r>
              <a:rPr lang="en-US" dirty="0" smtClean="0"/>
              <a:t>BOD/COD</a:t>
            </a:r>
          </a:p>
          <a:p>
            <a:pPr lvl="1"/>
            <a:r>
              <a:rPr lang="en-US" dirty="0" smtClean="0"/>
              <a:t>Metals</a:t>
            </a:r>
          </a:p>
          <a:p>
            <a:pPr lvl="1"/>
            <a:r>
              <a:rPr lang="en-US" dirty="0" smtClean="0"/>
              <a:t>Nutrients</a:t>
            </a:r>
          </a:p>
          <a:p>
            <a:pPr lvl="1"/>
            <a:r>
              <a:rPr lang="en-US" dirty="0" smtClean="0"/>
              <a:t>Salinity</a:t>
            </a:r>
          </a:p>
          <a:p>
            <a:pPr lvl="1"/>
            <a:r>
              <a:rPr lang="en-US" dirty="0" smtClean="0"/>
              <a:t>Temp</a:t>
            </a:r>
          </a:p>
          <a:p>
            <a:r>
              <a:rPr lang="en-US" dirty="0" smtClean="0"/>
              <a:t>Influent Parameters Determine Final Design!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774</TotalTime>
  <Words>815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Free Water Surface Wetlands</vt:lpstr>
      <vt:lpstr>Types of Free Water Surface (FWS) Wetlands</vt:lpstr>
      <vt:lpstr>FWS: Surface Flow</vt:lpstr>
      <vt:lpstr>FWS: Open Water Zone</vt:lpstr>
      <vt:lpstr>FWS: Floating Aquatic Plant System</vt:lpstr>
      <vt:lpstr>Question #1 </vt:lpstr>
      <vt:lpstr>Typical Elements of FWS Wetland</vt:lpstr>
      <vt:lpstr>Design Considerations</vt:lpstr>
      <vt:lpstr>Design Considerations- Continued</vt:lpstr>
      <vt:lpstr>Plants Used in FWS Wetlands</vt:lpstr>
      <vt:lpstr>Pros and Cons</vt:lpstr>
      <vt:lpstr>Question #2 </vt:lpstr>
      <vt:lpstr>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Constructed Wetland Design and Use in Industrial Wastewater Treatment</dc:title>
  <dc:creator>Patrick</dc:creator>
  <cp:lastModifiedBy>Patrick</cp:lastModifiedBy>
  <cp:revision>67</cp:revision>
  <dcterms:created xsi:type="dcterms:W3CDTF">2012-12-04T02:37:02Z</dcterms:created>
  <dcterms:modified xsi:type="dcterms:W3CDTF">2012-12-04T15:32:02Z</dcterms:modified>
</cp:coreProperties>
</file>