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FC2CB2-7E4E-4DB2-9A51-E702F6385A1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73664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C2CB2-7E4E-4DB2-9A51-E702F6385A1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2683541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C2CB2-7E4E-4DB2-9A51-E702F6385A1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312651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C2CB2-7E4E-4DB2-9A51-E702F6385A1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268573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C2CB2-7E4E-4DB2-9A51-E702F6385A1F}"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345175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FC2CB2-7E4E-4DB2-9A51-E702F6385A1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48803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FC2CB2-7E4E-4DB2-9A51-E702F6385A1F}" type="datetimeFigureOut">
              <a:rPr lang="en-US" smtClean="0"/>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409291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C2CB2-7E4E-4DB2-9A51-E702F6385A1F}"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90126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C2CB2-7E4E-4DB2-9A51-E702F6385A1F}" type="datetimeFigureOut">
              <a:rPr lang="en-US" smtClean="0"/>
              <a:t>5/7/2017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377935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C2CB2-7E4E-4DB2-9A51-E702F6385A1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142096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C2CB2-7E4E-4DB2-9A51-E702F6385A1F}"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ED582-CFAC-4DD0-AA0F-422195BC1F3F}" type="slidenum">
              <a:rPr lang="en-US" smtClean="0"/>
              <a:t>‹#›</a:t>
            </a:fld>
            <a:endParaRPr lang="en-US"/>
          </a:p>
        </p:txBody>
      </p:sp>
    </p:spTree>
    <p:extLst>
      <p:ext uri="{BB962C8B-B14F-4D97-AF65-F5344CB8AC3E}">
        <p14:creationId xmlns:p14="http://schemas.microsoft.com/office/powerpoint/2010/main" val="187028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C2CB2-7E4E-4DB2-9A51-E702F6385A1F}" type="datetimeFigureOut">
              <a:rPr lang="en-US" smtClean="0"/>
              <a:t>5/7/2017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ED582-CFAC-4DD0-AA0F-422195BC1F3F}" type="slidenum">
              <a:rPr lang="en-US" smtClean="0"/>
              <a:t>‹#›</a:t>
            </a:fld>
            <a:endParaRPr lang="en-US"/>
          </a:p>
        </p:txBody>
      </p:sp>
    </p:spTree>
    <p:extLst>
      <p:ext uri="{BB962C8B-B14F-4D97-AF65-F5344CB8AC3E}">
        <p14:creationId xmlns:p14="http://schemas.microsoft.com/office/powerpoint/2010/main" val="420322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Structuring &amp; Evaluating Corporate Financial Policy</a:t>
            </a:r>
            <a:endParaRPr lang="en-US" dirty="0"/>
          </a:p>
        </p:txBody>
      </p:sp>
      <p:sp>
        <p:nvSpPr>
          <p:cNvPr id="3" name="Subtitle 2"/>
          <p:cNvSpPr>
            <a:spLocks noGrp="1"/>
          </p:cNvSpPr>
          <p:nvPr>
            <p:ph type="subTitle" idx="1"/>
          </p:nvPr>
        </p:nvSpPr>
        <p:spPr/>
        <p:txBody>
          <a:bodyPr/>
          <a:lstStyle/>
          <a:p>
            <a:r>
              <a:rPr lang="en-US" dirty="0" smtClean="0"/>
              <a:t>Dr. Himanshu Joshi</a:t>
            </a:r>
            <a:endParaRPr lang="en-US" dirty="0"/>
          </a:p>
        </p:txBody>
      </p:sp>
    </p:spTree>
    <p:extLst>
      <p:ext uri="{BB962C8B-B14F-4D97-AF65-F5344CB8AC3E}">
        <p14:creationId xmlns:p14="http://schemas.microsoft.com/office/powerpoint/2010/main" val="2167208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Currency Addresses the Global Aspect of a Firm’s </a:t>
            </a:r>
            <a:r>
              <a:rPr lang="en-US" dirty="0"/>
              <a:t>F</a:t>
            </a:r>
            <a:r>
              <a:rPr lang="en-US" dirty="0" smtClean="0"/>
              <a:t>inancial </a:t>
            </a:r>
            <a:r>
              <a:rPr lang="en-US" dirty="0"/>
              <a:t>O</a:t>
            </a:r>
            <a:r>
              <a:rPr lang="en-US" dirty="0" smtClean="0"/>
              <a:t>pportunities.</a:t>
            </a:r>
            <a:endParaRPr lang="en-US" dirty="0"/>
          </a:p>
        </p:txBody>
      </p:sp>
      <p:sp>
        <p:nvSpPr>
          <p:cNvPr id="3" name="Content Placeholder 2"/>
          <p:cNvSpPr>
            <a:spLocks noGrp="1"/>
          </p:cNvSpPr>
          <p:nvPr>
            <p:ph idx="1"/>
          </p:nvPr>
        </p:nvSpPr>
        <p:spPr/>
        <p:txBody>
          <a:bodyPr/>
          <a:lstStyle/>
          <a:p>
            <a:r>
              <a:rPr lang="en-US" dirty="0" smtClean="0"/>
              <a:t>These opportunities are expressed in two ways: </a:t>
            </a:r>
          </a:p>
          <a:p>
            <a:pPr marL="514350" indent="-514350">
              <a:buAutoNum type="alphaUcParenBoth"/>
            </a:pPr>
            <a:r>
              <a:rPr lang="en-US" dirty="0" smtClean="0">
                <a:solidFill>
                  <a:srgbClr val="FF0000"/>
                </a:solidFill>
              </a:rPr>
              <a:t>Management of the firm’s exposure to foreign exchange rate fluctuations.</a:t>
            </a:r>
          </a:p>
          <a:p>
            <a:pPr marL="514350" indent="-514350">
              <a:buAutoNum type="alphaUcParenBoth"/>
            </a:pPr>
            <a:r>
              <a:rPr lang="en-US" dirty="0" smtClean="0">
                <a:solidFill>
                  <a:srgbClr val="FF0000"/>
                </a:solidFill>
              </a:rPr>
              <a:t>Exploitation of unusual financing possibilities in global capital markets. </a:t>
            </a:r>
          </a:p>
          <a:p>
            <a:pPr marL="0" indent="0" algn="just">
              <a:buNone/>
            </a:pPr>
            <a:r>
              <a:rPr lang="en-US" dirty="0" smtClean="0"/>
              <a:t>Exchange rate exposures arises when a firm earns income (or pays expenses) in a variety of currencies. </a:t>
            </a:r>
            <a:r>
              <a:rPr lang="en-US" u="sng" dirty="0" smtClean="0">
                <a:solidFill>
                  <a:schemeClr val="accent6">
                    <a:lumMod val="75000"/>
                  </a:schemeClr>
                </a:solidFill>
              </a:rPr>
              <a:t>Whether and how a firm hedges this exposure can reveal the “bets” that management is making regarding the future movement of exchange rates and the future currency mix of the firm’s cash flows. </a:t>
            </a:r>
          </a:p>
          <a:p>
            <a:pPr marL="0" indent="0">
              <a:buNone/>
            </a:pPr>
            <a:endParaRPr lang="en-US" dirty="0"/>
          </a:p>
        </p:txBody>
      </p:sp>
    </p:spTree>
    <p:extLst>
      <p:ext uri="{BB962C8B-B14F-4D97-AF65-F5344CB8AC3E}">
        <p14:creationId xmlns:p14="http://schemas.microsoft.com/office/powerpoint/2010/main" val="175848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Currency Addresses the Global Aspect of a Firm’s Financial Opportunities.</a:t>
            </a:r>
          </a:p>
        </p:txBody>
      </p:sp>
      <p:sp>
        <p:nvSpPr>
          <p:cNvPr id="3" name="Content Placeholder 2"/>
          <p:cNvSpPr>
            <a:spLocks noGrp="1"/>
          </p:cNvSpPr>
          <p:nvPr>
            <p:ph idx="1"/>
          </p:nvPr>
        </p:nvSpPr>
        <p:spPr/>
        <p:txBody>
          <a:bodyPr/>
          <a:lstStyle/>
          <a:p>
            <a:pPr algn="just"/>
            <a:r>
              <a:rPr lang="en-US" dirty="0" smtClean="0"/>
              <a:t>The Financial Policy analyst should look for foreign denominated securities in the firm’s capital and for swap, options and forwards contracts- all of which can be used to manage the firm’s foreign exchange exposure. </a:t>
            </a:r>
          </a:p>
          <a:p>
            <a:pPr algn="just"/>
            <a:r>
              <a:rPr lang="en-US" dirty="0" smtClean="0"/>
              <a:t>The other way that currency matters to the financial policy analyst is an indication of the </a:t>
            </a:r>
            <a:r>
              <a:rPr lang="en-US" u="sng" dirty="0" smtClean="0">
                <a:solidFill>
                  <a:schemeClr val="accent6">
                    <a:lumMod val="75000"/>
                  </a:schemeClr>
                </a:solidFill>
              </a:rPr>
              <a:t>management’s willingness to source its capital “Offshore”</a:t>
            </a:r>
            <a:r>
              <a:rPr lang="en-US" dirty="0" smtClean="0"/>
              <a:t>. This is an </a:t>
            </a:r>
            <a:r>
              <a:rPr lang="en-US" u="sng" dirty="0" smtClean="0">
                <a:solidFill>
                  <a:schemeClr val="accent6">
                    <a:lumMod val="75000"/>
                  </a:schemeClr>
                </a:solidFill>
              </a:rPr>
              <a:t>indication of sophistication </a:t>
            </a:r>
            <a:r>
              <a:rPr lang="en-US" dirty="0" smtClean="0"/>
              <a:t>and of having a view about the </a:t>
            </a:r>
            <a:r>
              <a:rPr lang="en-US" u="sng" dirty="0" smtClean="0">
                <a:solidFill>
                  <a:schemeClr val="accent6">
                    <a:lumMod val="75000"/>
                  </a:schemeClr>
                </a:solidFill>
              </a:rPr>
              <a:t>parity of exchange rates with security returns around the world. </a:t>
            </a:r>
          </a:p>
        </p:txBody>
      </p:sp>
    </p:spTree>
    <p:extLst>
      <p:ext uri="{BB962C8B-B14F-4D97-AF65-F5344CB8AC3E}">
        <p14:creationId xmlns:p14="http://schemas.microsoft.com/office/powerpoint/2010/main" val="85862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Currency Addresses the Global Aspect of a Firm’s Financial Opportunities.</a:t>
            </a:r>
          </a:p>
        </p:txBody>
      </p:sp>
      <p:sp>
        <p:nvSpPr>
          <p:cNvPr id="3" name="Content Placeholder 2"/>
          <p:cNvSpPr>
            <a:spLocks noGrp="1"/>
          </p:cNvSpPr>
          <p:nvPr>
            <p:ph idx="1"/>
          </p:nvPr>
        </p:nvSpPr>
        <p:spPr/>
        <p:txBody>
          <a:bodyPr/>
          <a:lstStyle/>
          <a:p>
            <a:pPr marL="0" indent="0">
              <a:buNone/>
            </a:pPr>
            <a:r>
              <a:rPr lang="en-US" dirty="0" smtClean="0"/>
              <a:t>Q. Is the currency denomination of the firm’s capital consistent with the currency denomination of the firm’s operating cash flows?</a:t>
            </a:r>
          </a:p>
          <a:p>
            <a:pPr marL="0" indent="0">
              <a:buNone/>
            </a:pPr>
            <a:r>
              <a:rPr lang="en-US" dirty="0" smtClean="0"/>
              <a:t>Q. Do the balance sheet footnotes show evidence of foreign exchange hedging?</a:t>
            </a:r>
          </a:p>
          <a:p>
            <a:pPr marL="0" indent="0">
              <a:buNone/>
            </a:pPr>
            <a:r>
              <a:rPr lang="en-US" dirty="0" smtClean="0"/>
              <a:t>Q. Is company, in effect, sourcing capital on a global basis or is it focusing narrowly on the domestic capital markets?</a:t>
            </a:r>
          </a:p>
          <a:p>
            <a:pPr marL="0" indent="0">
              <a:buNone/>
            </a:pPr>
            <a:r>
              <a:rPr lang="en-US" dirty="0" smtClean="0"/>
              <a:t>Q. Is there any cross-listing done by the company?</a:t>
            </a:r>
            <a:endParaRPr lang="en-US" dirty="0"/>
          </a:p>
        </p:txBody>
      </p:sp>
    </p:spTree>
    <p:extLst>
      <p:ext uri="{BB962C8B-B14F-4D97-AF65-F5344CB8AC3E}">
        <p14:creationId xmlns:p14="http://schemas.microsoft.com/office/powerpoint/2010/main" val="100690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Exotica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C00000"/>
                </a:solidFill>
              </a:rPr>
              <a:t>Every firm faces a spectrum of financing alternatives, ranging from plain-vanilla bonds and stocks to hybrids and one-of-a-kind, highly tailored securities.</a:t>
            </a:r>
          </a:p>
          <a:p>
            <a:pPr algn="just"/>
            <a:r>
              <a:rPr lang="en-US" dirty="0" smtClean="0"/>
              <a:t>Examples of highly tailored securities include exchangeable and convertible bonds, hybrid class of common stock, and contingent securities such as dividend-paying equity issued in connection with an acquisition.</a:t>
            </a:r>
          </a:p>
          <a:p>
            <a:pPr algn="just"/>
            <a:r>
              <a:rPr lang="en-US" dirty="0" smtClean="0"/>
              <a:t>This element considers management’s relative preference for financial innovation. </a:t>
            </a:r>
          </a:p>
          <a:p>
            <a:pPr algn="just"/>
            <a:r>
              <a:rPr lang="en-US" dirty="0" smtClean="0"/>
              <a:t>As a general matter, option linked securities often appear in corporate finance where there is some disagreement between issuers and investors about a firm’s prospects. </a:t>
            </a:r>
            <a:endParaRPr lang="en-US" dirty="0"/>
          </a:p>
        </p:txBody>
      </p:sp>
    </p:spTree>
    <p:extLst>
      <p:ext uri="{BB962C8B-B14F-4D97-AF65-F5344CB8AC3E}">
        <p14:creationId xmlns:p14="http://schemas.microsoft.com/office/powerpoint/2010/main" val="2169264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Exotica</a:t>
            </a:r>
            <a:endParaRPr lang="en-US" dirty="0"/>
          </a:p>
        </p:txBody>
      </p:sp>
      <p:sp>
        <p:nvSpPr>
          <p:cNvPr id="3" name="Content Placeholder 2"/>
          <p:cNvSpPr>
            <a:spLocks noGrp="1"/>
          </p:cNvSpPr>
          <p:nvPr>
            <p:ph idx="1"/>
          </p:nvPr>
        </p:nvSpPr>
        <p:spPr/>
        <p:txBody>
          <a:bodyPr/>
          <a:lstStyle/>
          <a:p>
            <a:pPr algn="just"/>
            <a:r>
              <a:rPr lang="en-US" dirty="0" smtClean="0"/>
              <a:t>For instance, </a:t>
            </a:r>
            <a:r>
              <a:rPr lang="en-US" u="sng" dirty="0" smtClean="0">
                <a:solidFill>
                  <a:srgbClr val="C00000"/>
                </a:solidFill>
              </a:rPr>
              <a:t>managers of high growth firms will foresee rapid expansion and leaping stock prices</a:t>
            </a:r>
            <a:r>
              <a:rPr lang="en-US" dirty="0" smtClean="0"/>
              <a:t>.</a:t>
            </a:r>
          </a:p>
          <a:p>
            <a:pPr algn="just"/>
            <a:r>
              <a:rPr lang="en-US" u="sng" dirty="0" smtClean="0">
                <a:solidFill>
                  <a:srgbClr val="C00000"/>
                </a:solidFill>
              </a:rPr>
              <a:t>Bond investors, not having the benefit of inside information, might see only high risk</a:t>
            </a:r>
            <a:r>
              <a:rPr lang="en-US" dirty="0" smtClean="0"/>
              <a:t>- therefore:</a:t>
            </a:r>
          </a:p>
          <a:p>
            <a:pPr algn="just"/>
            <a:r>
              <a:rPr lang="en-US" u="sng" dirty="0" smtClean="0">
                <a:solidFill>
                  <a:srgbClr val="0070C0"/>
                </a:solidFill>
              </a:rPr>
              <a:t>Issuing a convertible bond </a:t>
            </a:r>
            <a:r>
              <a:rPr lang="en-US" dirty="0" smtClean="0"/>
              <a:t>might be a way to allow the bond investors to capitalize the risk and to enjoy the creation of value through growth in return for accepting a lower current yield.  (option embedded in convertible bond will be more valuable depending on the greater the volatility of the underlying asset.)</a:t>
            </a:r>
            <a:endParaRPr lang="en-US" dirty="0"/>
          </a:p>
        </p:txBody>
      </p:sp>
    </p:spTree>
    <p:extLst>
      <p:ext uri="{BB962C8B-B14F-4D97-AF65-F5344CB8AC3E}">
        <p14:creationId xmlns:p14="http://schemas.microsoft.com/office/powerpoint/2010/main" val="309764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Exotica</a:t>
            </a:r>
            <a:endParaRPr lang="en-US" dirty="0"/>
          </a:p>
        </p:txBody>
      </p:sp>
      <p:sp>
        <p:nvSpPr>
          <p:cNvPr id="3" name="Content Placeholder 2"/>
          <p:cNvSpPr>
            <a:spLocks noGrp="1"/>
          </p:cNvSpPr>
          <p:nvPr>
            <p:ph idx="1"/>
          </p:nvPr>
        </p:nvSpPr>
        <p:spPr/>
        <p:txBody>
          <a:bodyPr/>
          <a:lstStyle/>
          <a:p>
            <a:pPr marL="0" indent="0">
              <a:buNone/>
            </a:pPr>
            <a:r>
              <a:rPr lang="en-US" dirty="0" smtClean="0"/>
              <a:t>Based on the past findings,</a:t>
            </a:r>
          </a:p>
          <a:p>
            <a:pPr marL="0" indent="0">
              <a:buNone/>
            </a:pPr>
            <a:r>
              <a:rPr lang="en-US" dirty="0" smtClean="0"/>
              <a:t>Q. What is the  firm’s appetite for issuing exotica securities? </a:t>
            </a:r>
          </a:p>
          <a:p>
            <a:pPr marL="0" indent="0">
              <a:buNone/>
            </a:pPr>
            <a:r>
              <a:rPr lang="en-US" dirty="0" smtClean="0"/>
              <a:t>Q. Why have the firm’s exotic securities been tailored ae they are?</a:t>
            </a:r>
            <a:endParaRPr lang="en-US" dirty="0"/>
          </a:p>
        </p:txBody>
      </p:sp>
    </p:spTree>
    <p:extLst>
      <p:ext uri="{BB962C8B-B14F-4D97-AF65-F5344CB8AC3E}">
        <p14:creationId xmlns:p14="http://schemas.microsoft.com/office/powerpoint/2010/main" val="1438990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External Control</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Any management team probably prefers little outside control. </a:t>
            </a:r>
          </a:p>
          <a:p>
            <a:pPr algn="just"/>
            <a:r>
              <a:rPr lang="en-US" dirty="0" smtClean="0"/>
              <a:t>One must recognize that, in any financial structure, </a:t>
            </a:r>
            <a:r>
              <a:rPr lang="en-US" dirty="0" smtClean="0">
                <a:solidFill>
                  <a:srgbClr val="0070C0"/>
                </a:solidFill>
              </a:rPr>
              <a:t>management has made choices about subtle control trade-offs, </a:t>
            </a:r>
            <a:r>
              <a:rPr lang="en-US" u="sng" dirty="0" smtClean="0">
                <a:solidFill>
                  <a:srgbClr val="0070C0"/>
                </a:solidFill>
              </a:rPr>
              <a:t>including who might exercise control </a:t>
            </a:r>
            <a:r>
              <a:rPr lang="en-US" dirty="0" smtClean="0"/>
              <a:t>(for example, creditors, existing shareholders, new shareholders, or a raider) and </a:t>
            </a:r>
            <a:r>
              <a:rPr lang="en-US" u="sng" dirty="0" smtClean="0">
                <a:solidFill>
                  <a:srgbClr val="0070C0"/>
                </a:solidFill>
              </a:rPr>
              <a:t>the control trigger </a:t>
            </a:r>
            <a:r>
              <a:rPr lang="en-US" dirty="0" smtClean="0"/>
              <a:t>(for example, default on a loan covenant, passing a preferred stock dividend, or a shareholder vote).</a:t>
            </a:r>
          </a:p>
          <a:p>
            <a:pPr algn="just"/>
            <a:r>
              <a:rPr lang="en-US" dirty="0" smtClean="0"/>
              <a:t>How management structure control triggers (for example, the tightness of loan covenants) or forestalls discipline (adoption of poison pills and other takeover defenses) can reveal insight into management’s fears and expectations. </a:t>
            </a:r>
            <a:endParaRPr lang="en-US" dirty="0"/>
          </a:p>
        </p:txBody>
      </p:sp>
    </p:spTree>
    <p:extLst>
      <p:ext uri="{BB962C8B-B14F-4D97-AF65-F5344CB8AC3E}">
        <p14:creationId xmlns:p14="http://schemas.microsoft.com/office/powerpoint/2010/main" val="24164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a:t>External Control</a:t>
            </a:r>
          </a:p>
        </p:txBody>
      </p:sp>
      <p:sp>
        <p:nvSpPr>
          <p:cNvPr id="3" name="Content Placeholder 2"/>
          <p:cNvSpPr>
            <a:spLocks noGrp="1"/>
          </p:cNvSpPr>
          <p:nvPr>
            <p:ph idx="1"/>
          </p:nvPr>
        </p:nvSpPr>
        <p:spPr/>
        <p:txBody>
          <a:bodyPr/>
          <a:lstStyle/>
          <a:p>
            <a:r>
              <a:rPr lang="en-US" dirty="0" smtClean="0"/>
              <a:t>Clues about external control choices may be found in:</a:t>
            </a:r>
          </a:p>
          <a:p>
            <a:pPr marL="514350" indent="-514350">
              <a:buAutoNum type="arabicPeriod"/>
            </a:pPr>
            <a:r>
              <a:rPr lang="en-US" dirty="0" smtClean="0"/>
              <a:t>The credit covenants, </a:t>
            </a:r>
          </a:p>
          <a:p>
            <a:pPr marL="514350" indent="-514350">
              <a:buAutoNum type="arabicPeriod"/>
            </a:pPr>
            <a:r>
              <a:rPr lang="en-US" dirty="0" smtClean="0"/>
              <a:t>Collateral pledges, </a:t>
            </a:r>
          </a:p>
          <a:p>
            <a:pPr marL="514350" indent="-514350">
              <a:buAutoNum type="arabicPeriod"/>
            </a:pPr>
            <a:r>
              <a:rPr lang="en-US" dirty="0" smtClean="0"/>
              <a:t>The terms of preferred shares, </a:t>
            </a:r>
          </a:p>
          <a:p>
            <a:pPr marL="514350" indent="-514350">
              <a:buAutoNum type="arabicPeriod"/>
            </a:pPr>
            <a:r>
              <a:rPr lang="en-US" dirty="0" smtClean="0"/>
              <a:t>The profile of firm’s equity shareholders (ownership structure),  and</a:t>
            </a:r>
          </a:p>
          <a:p>
            <a:pPr marL="514350" indent="-514350">
              <a:buAutoNum type="arabicPeriod"/>
            </a:pPr>
            <a:r>
              <a:rPr lang="en-US" dirty="0" smtClean="0"/>
              <a:t>Antitakeover defenses. </a:t>
            </a:r>
            <a:endParaRPr lang="en-US" dirty="0"/>
          </a:p>
        </p:txBody>
      </p:sp>
    </p:spTree>
    <p:extLst>
      <p:ext uri="{BB962C8B-B14F-4D97-AF65-F5344CB8AC3E}">
        <p14:creationId xmlns:p14="http://schemas.microsoft.com/office/powerpoint/2010/main" val="277878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a:t>External Control</a:t>
            </a:r>
          </a:p>
        </p:txBody>
      </p:sp>
      <p:sp>
        <p:nvSpPr>
          <p:cNvPr id="3" name="Content Placeholder 2"/>
          <p:cNvSpPr>
            <a:spLocks noGrp="1"/>
          </p:cNvSpPr>
          <p:nvPr>
            <p:ph idx="1"/>
          </p:nvPr>
        </p:nvSpPr>
        <p:spPr/>
        <p:txBody>
          <a:bodyPr/>
          <a:lstStyle/>
          <a:p>
            <a:pPr marL="0" indent="0">
              <a:buNone/>
            </a:pPr>
            <a:r>
              <a:rPr lang="en-US" dirty="0" smtClean="0"/>
              <a:t>Q. In what ways management defended against or yielded to external control?</a:t>
            </a:r>
            <a:endParaRPr lang="en-US" dirty="0"/>
          </a:p>
        </p:txBody>
      </p:sp>
    </p:spTree>
    <p:extLst>
      <p:ext uri="{BB962C8B-B14F-4D97-AF65-F5344CB8AC3E}">
        <p14:creationId xmlns:p14="http://schemas.microsoft.com/office/powerpoint/2010/main" val="2273061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Distribution</a:t>
            </a:r>
            <a:endParaRPr lang="en-US" dirty="0"/>
          </a:p>
        </p:txBody>
      </p:sp>
      <p:sp>
        <p:nvSpPr>
          <p:cNvPr id="3" name="Content Placeholder 2"/>
          <p:cNvSpPr>
            <a:spLocks noGrp="1"/>
          </p:cNvSpPr>
          <p:nvPr>
            <p:ph idx="1"/>
          </p:nvPr>
        </p:nvSpPr>
        <p:spPr/>
        <p:txBody>
          <a:bodyPr/>
          <a:lstStyle/>
          <a:p>
            <a:r>
              <a:rPr lang="en-US" dirty="0" smtClean="0"/>
              <a:t>Seek to determine any pattern in </a:t>
            </a:r>
          </a:p>
          <a:p>
            <a:pPr marL="514350" indent="-514350">
              <a:buAutoNum type="alphaLcParenBoth"/>
            </a:pPr>
            <a:r>
              <a:rPr lang="en-US" dirty="0" smtClean="0"/>
              <a:t>The way firm markets its securities (acquires capital)</a:t>
            </a:r>
          </a:p>
          <a:p>
            <a:pPr marL="514350" indent="-514350">
              <a:buAutoNum type="alphaLcParenBoth"/>
            </a:pPr>
            <a:r>
              <a:rPr lang="en-US" dirty="0" smtClean="0"/>
              <a:t>The way firm delivers value to its investors (i.e., returns capital)</a:t>
            </a:r>
          </a:p>
          <a:p>
            <a:pPr marL="0" indent="0">
              <a:buNone/>
            </a:pPr>
            <a:endParaRPr lang="en-US" dirty="0"/>
          </a:p>
          <a:p>
            <a:pPr marL="0" indent="0">
              <a:buNone/>
            </a:pPr>
            <a:r>
              <a:rPr lang="en-US" dirty="0" smtClean="0"/>
              <a:t>Regarding marketing, insight emerge from knowing:</a:t>
            </a:r>
          </a:p>
          <a:p>
            <a:pPr marL="514350" indent="-514350">
              <a:buAutoNum type="arabicPeriod"/>
            </a:pPr>
            <a:r>
              <a:rPr lang="en-US" dirty="0" smtClean="0"/>
              <a:t>Where a firm’s securities are listed for trading</a:t>
            </a:r>
          </a:p>
          <a:p>
            <a:pPr marL="514350" indent="-514350">
              <a:buAutoNum type="arabicPeriod"/>
            </a:pPr>
            <a:r>
              <a:rPr lang="en-US" dirty="0" smtClean="0"/>
              <a:t>How often the shares sold</a:t>
            </a:r>
          </a:p>
          <a:p>
            <a:pPr marL="514350" indent="-514350">
              <a:buAutoNum type="arabicPeriod"/>
            </a:pPr>
            <a:r>
              <a:rPr lang="en-US" dirty="0" smtClean="0"/>
              <a:t>Who advises the sale of securities (</a:t>
            </a:r>
            <a:r>
              <a:rPr lang="en-US" dirty="0" err="1" smtClean="0"/>
              <a:t>sophisitication</a:t>
            </a:r>
            <a:r>
              <a:rPr lang="en-US" dirty="0" smtClean="0"/>
              <a:t>)</a:t>
            </a:r>
            <a:endParaRPr lang="en-US" dirty="0"/>
          </a:p>
        </p:txBody>
      </p:sp>
    </p:spTree>
    <p:extLst>
      <p:ext uri="{BB962C8B-B14F-4D97-AF65-F5344CB8AC3E}">
        <p14:creationId xmlns:p14="http://schemas.microsoft.com/office/powerpoint/2010/main" val="376801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Stages of the Process</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Description: The Ability to describe a firm’s financial policies (which have been chosen either explicitly or by default) is an essential foundation of diagnosis and prescription.  Part 1 should define the “Financial Structure” and explain the design elements by which CFO must make choices. This Section illustrate the complexity of a firm’s financial policies. </a:t>
            </a:r>
          </a:p>
          <a:p>
            <a:pPr marL="514350" indent="-514350">
              <a:buAutoNum type="arabicPeriod"/>
            </a:pPr>
            <a:r>
              <a:rPr lang="en-US" dirty="0" smtClean="0"/>
              <a:t>Diagnosis of Problems and Opportunities: (1) the expectations of investors, (2) the policies and behavior of competitors, and (3)the internal goals and motivations of corporate management itself.</a:t>
            </a:r>
          </a:p>
          <a:p>
            <a:pPr marL="514350" indent="-514350">
              <a:buAutoNum type="arabicPeriod"/>
            </a:pPr>
            <a:r>
              <a:rPr lang="en-US" dirty="0" smtClean="0"/>
              <a:t>Prescription: Developing competing proposals based on Description and Diagnosis. </a:t>
            </a:r>
            <a:endParaRPr lang="en-US" dirty="0"/>
          </a:p>
        </p:txBody>
      </p:sp>
    </p:spTree>
    <p:extLst>
      <p:ext uri="{BB962C8B-B14F-4D97-AF65-F5344CB8AC3E}">
        <p14:creationId xmlns:p14="http://schemas.microsoft.com/office/powerpoint/2010/main" val="3618488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Distribution</a:t>
            </a:r>
            <a:endParaRPr lang="en-US" dirty="0"/>
          </a:p>
        </p:txBody>
      </p:sp>
      <p:sp>
        <p:nvSpPr>
          <p:cNvPr id="3" name="Content Placeholder 2"/>
          <p:cNvSpPr>
            <a:spLocks noGrp="1"/>
          </p:cNvSpPr>
          <p:nvPr>
            <p:ph idx="1"/>
          </p:nvPr>
        </p:nvSpPr>
        <p:spPr/>
        <p:txBody>
          <a:bodyPr/>
          <a:lstStyle/>
          <a:p>
            <a:r>
              <a:rPr lang="en-US" dirty="0" smtClean="0"/>
              <a:t>Regarding the delivery of value, the two generic strategies involve dividends or capital gains. </a:t>
            </a:r>
          </a:p>
          <a:p>
            <a:r>
              <a:rPr lang="en-US" dirty="0" smtClean="0"/>
              <a:t>Some companies will pay low or no dividends and force their shareholders to take returns in the form of capital gains.</a:t>
            </a:r>
          </a:p>
          <a:p>
            <a:r>
              <a:rPr lang="en-US" dirty="0" smtClean="0"/>
              <a:t>Other companies will pay material dividends, even borrowing to do so.</a:t>
            </a:r>
          </a:p>
          <a:p>
            <a:r>
              <a:rPr lang="en-US" dirty="0" smtClean="0"/>
              <a:t>Still others will repurchase shares, split shares, and declare extraordinary dividends.</a:t>
            </a:r>
            <a:endParaRPr lang="en-US" dirty="0"/>
          </a:p>
        </p:txBody>
      </p:sp>
    </p:spTree>
    <p:extLst>
      <p:ext uri="{BB962C8B-B14F-4D97-AF65-F5344CB8AC3E}">
        <p14:creationId xmlns:p14="http://schemas.microsoft.com/office/powerpoint/2010/main" val="20386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Distribution</a:t>
            </a:r>
            <a:endParaRPr lang="en-US" dirty="0"/>
          </a:p>
        </p:txBody>
      </p:sp>
      <p:sp>
        <p:nvSpPr>
          <p:cNvPr id="3" name="Content Placeholder 2"/>
          <p:cNvSpPr>
            <a:spLocks noGrp="1"/>
          </p:cNvSpPr>
          <p:nvPr>
            <p:ph idx="1"/>
          </p:nvPr>
        </p:nvSpPr>
        <p:spPr/>
        <p:txBody>
          <a:bodyPr/>
          <a:lstStyle/>
          <a:p>
            <a:pPr algn="just"/>
            <a:r>
              <a:rPr lang="en-US" dirty="0" smtClean="0"/>
              <a:t>Manager’s choices about delivering value yield clues about management’s beliefs regarding investors and the company’s ability t satisfy investors’ need. </a:t>
            </a:r>
          </a:p>
          <a:p>
            <a:pPr marL="0" indent="0" algn="just">
              <a:buNone/>
            </a:pPr>
            <a:r>
              <a:rPr lang="en-US" dirty="0" smtClean="0"/>
              <a:t>Q. How have managers chosen to deliver value to shareholders, and with whose assistance have they issued securities?</a:t>
            </a:r>
            <a:endParaRPr lang="en-US" dirty="0"/>
          </a:p>
        </p:txBody>
      </p:sp>
    </p:spTree>
    <p:extLst>
      <p:ext uri="{BB962C8B-B14F-4D97-AF65-F5344CB8AC3E}">
        <p14:creationId xmlns:p14="http://schemas.microsoft.com/office/powerpoint/2010/main" val="314603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Current Corporate Financial Policy: Essential Elements of its Design</a:t>
            </a:r>
            <a:endParaRPr lang="en-US" dirty="0"/>
          </a:p>
        </p:txBody>
      </p:sp>
      <p:sp>
        <p:nvSpPr>
          <p:cNvPr id="3" name="Content Placeholder 2"/>
          <p:cNvSpPr>
            <a:spLocks noGrp="1"/>
          </p:cNvSpPr>
          <p:nvPr>
            <p:ph idx="1"/>
          </p:nvPr>
        </p:nvSpPr>
        <p:spPr/>
        <p:txBody>
          <a:bodyPr/>
          <a:lstStyle/>
          <a:p>
            <a:r>
              <a:rPr lang="en-US" dirty="0" smtClean="0"/>
              <a:t>The first task for financial advisors and decision makers is to understand the firm’s current financial policy. </a:t>
            </a:r>
          </a:p>
          <a:p>
            <a:r>
              <a:rPr lang="en-US" dirty="0" smtClean="0"/>
              <a:t>This section presents an approach for identifying the firm’s financial policy, based on a careful analysis of the tactics by which that policy is implemented.</a:t>
            </a:r>
            <a:endParaRPr lang="en-US" dirty="0"/>
          </a:p>
        </p:txBody>
      </p:sp>
    </p:spTree>
    <p:extLst>
      <p:ext uri="{BB962C8B-B14F-4D97-AF65-F5344CB8AC3E}">
        <p14:creationId xmlns:p14="http://schemas.microsoft.com/office/powerpoint/2010/main" val="9670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Elements of Financial Structure Design</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gn="just">
              <a:buAutoNum type="arabicPeriod"/>
            </a:pPr>
            <a:r>
              <a:rPr lang="en-US" b="1" dirty="0" smtClean="0">
                <a:solidFill>
                  <a:srgbClr val="FF0000"/>
                </a:solidFill>
              </a:rPr>
              <a:t>Mix of Classes of Capital (such as debt vs. equity, or common stock vs. retained earnings)</a:t>
            </a:r>
          </a:p>
          <a:p>
            <a:pPr marL="0" indent="0" algn="just">
              <a:buNone/>
            </a:pPr>
            <a:r>
              <a:rPr lang="en-US" dirty="0" smtClean="0"/>
              <a:t>Q. How heavily does the firm rely on different classes of capital?</a:t>
            </a:r>
          </a:p>
          <a:p>
            <a:pPr marL="0" indent="0" algn="just">
              <a:buNone/>
            </a:pPr>
            <a:r>
              <a:rPr lang="en-US" dirty="0" smtClean="0"/>
              <a:t>Q. Is the reliance on debt reasonable in the light of the risks the firm faces and the nature of its industry and technology?</a:t>
            </a:r>
          </a:p>
          <a:p>
            <a:pPr algn="just"/>
            <a:r>
              <a:rPr lang="en-US" dirty="0" smtClean="0"/>
              <a:t>Mix may be analyzed through capitalization ratios, debt-service coverage ratios, and firm’s source and uses of funds statement (where the analysts should look for the origins of the new additions to capital in the recent past)</a:t>
            </a:r>
          </a:p>
          <a:p>
            <a:pPr algn="just"/>
            <a:r>
              <a:rPr lang="en-US" dirty="0" smtClean="0"/>
              <a:t>Many firms exhibit a pecking order of financing: they seek to fulfil their funding needs through the retentions of profits, then through debt, and finally, through issuance of new shares. </a:t>
            </a:r>
          </a:p>
          <a:p>
            <a:pPr marL="0" indent="0" algn="just">
              <a:buNone/>
            </a:pPr>
            <a:r>
              <a:rPr lang="en-US" dirty="0" smtClean="0"/>
              <a:t>Q. Does the firm observe a particular pecking order in its acquisition of new capital?</a:t>
            </a:r>
            <a:endParaRPr lang="en-US" dirty="0"/>
          </a:p>
        </p:txBody>
      </p:sp>
    </p:spTree>
    <p:extLst>
      <p:ext uri="{BB962C8B-B14F-4D97-AF65-F5344CB8AC3E}">
        <p14:creationId xmlns:p14="http://schemas.microsoft.com/office/powerpoint/2010/main" val="95035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Maturity Structure of the firm’s Capital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To describe the choices made about the </a:t>
            </a:r>
            <a:r>
              <a:rPr lang="en-US" dirty="0" smtClean="0">
                <a:solidFill>
                  <a:srgbClr val="FF0000"/>
                </a:solidFill>
              </a:rPr>
              <a:t>maturity of outstanding securities </a:t>
            </a:r>
            <a:r>
              <a:rPr lang="en-US" dirty="0" smtClean="0"/>
              <a:t>is to be able to </a:t>
            </a:r>
            <a:r>
              <a:rPr lang="en-US" dirty="0" smtClean="0">
                <a:solidFill>
                  <a:srgbClr val="FF0000"/>
                </a:solidFill>
              </a:rPr>
              <a:t>infer the judgements the firm made about its priorities</a:t>
            </a:r>
            <a:r>
              <a:rPr lang="en-US" dirty="0" smtClean="0"/>
              <a:t>- for example, </a:t>
            </a:r>
            <a:r>
              <a:rPr lang="en-US" u="sng" dirty="0" smtClean="0"/>
              <a:t>future financing requirements </a:t>
            </a:r>
            <a:r>
              <a:rPr lang="en-US" dirty="0" smtClean="0"/>
              <a:t>and </a:t>
            </a:r>
            <a:r>
              <a:rPr lang="en-US" u="sng" dirty="0" smtClean="0"/>
              <a:t>opportunities or relative preference </a:t>
            </a:r>
            <a:r>
              <a:rPr lang="en-US" dirty="0" smtClean="0"/>
              <a:t>for </a:t>
            </a:r>
            <a:r>
              <a:rPr lang="en-US" dirty="0" smtClean="0">
                <a:solidFill>
                  <a:srgbClr val="FF0000"/>
                </a:solidFill>
              </a:rPr>
              <a:t>refinancing risk vs. reinvestment risk. </a:t>
            </a:r>
          </a:p>
          <a:p>
            <a:pPr algn="just"/>
            <a:r>
              <a:rPr lang="en-US" dirty="0" smtClean="0">
                <a:solidFill>
                  <a:srgbClr val="FF0000"/>
                </a:solidFill>
              </a:rPr>
              <a:t>Refinancing Risk: </a:t>
            </a:r>
            <a:r>
              <a:rPr lang="en-US" dirty="0" smtClean="0"/>
              <a:t>It exists when the life of the firm’s assets is more than the life of the firm’s liabilities. In other words, the firm will need to replace (or roll over) the capital originally obtained to buy the asset. </a:t>
            </a:r>
            <a:r>
              <a:rPr lang="en-US" i="1" u="sng" dirty="0" smtClean="0"/>
              <a:t>The refinancing risk is the chance that the firm will be unable to obtain the funds on advantageous terms (or at all) at the rollover date.</a:t>
            </a:r>
          </a:p>
          <a:p>
            <a:pPr algn="just"/>
            <a:r>
              <a:rPr lang="en-US" dirty="0" smtClean="0">
                <a:solidFill>
                  <a:srgbClr val="FF0000"/>
                </a:solidFill>
              </a:rPr>
              <a:t>Reinvestment Risk: </a:t>
            </a:r>
            <a:r>
              <a:rPr lang="en-US" dirty="0" smtClean="0"/>
              <a:t>It exists where the life of firm’s assets is less than the life of the firm’s liabilities. In other words, the firm will need to replace, or roll over, the investment that the capital originally financed. </a:t>
            </a:r>
            <a:r>
              <a:rPr lang="en-US" i="1" u="sng" dirty="0" smtClean="0"/>
              <a:t>The Reinvestment Risk is the chance that the firm will be unable to reinvest the capital on advantageous terms at the rollover date. </a:t>
            </a:r>
            <a:endParaRPr lang="en-US" i="1" u="sng" dirty="0">
              <a:solidFill>
                <a:srgbClr val="FF0000"/>
              </a:solidFill>
            </a:endParaRPr>
          </a:p>
        </p:txBody>
      </p:sp>
    </p:spTree>
    <p:extLst>
      <p:ext uri="{BB962C8B-B14F-4D97-AF65-F5344CB8AC3E}">
        <p14:creationId xmlns:p14="http://schemas.microsoft.com/office/powerpoint/2010/main" val="2806090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Maturity Structure of the firm’s Capital</a:t>
            </a:r>
            <a:endParaRPr lang="en-US" dirty="0"/>
          </a:p>
        </p:txBody>
      </p:sp>
      <p:sp>
        <p:nvSpPr>
          <p:cNvPr id="3" name="Content Placeholder 2"/>
          <p:cNvSpPr>
            <a:spLocks noGrp="1"/>
          </p:cNvSpPr>
          <p:nvPr>
            <p:ph idx="1"/>
          </p:nvPr>
        </p:nvSpPr>
        <p:spPr/>
        <p:txBody>
          <a:bodyPr/>
          <a:lstStyle/>
          <a:p>
            <a:r>
              <a:rPr lang="en-US" dirty="0" smtClean="0"/>
              <a:t>What type of firms are likely to face refinancing risk and reinvestment risk?</a:t>
            </a:r>
          </a:p>
          <a:p>
            <a:r>
              <a:rPr lang="en-US" dirty="0" smtClean="0"/>
              <a:t>Growth firms vs. Maturing/Declining firms.</a:t>
            </a:r>
            <a:endParaRPr lang="en-US" dirty="0"/>
          </a:p>
        </p:txBody>
      </p:sp>
    </p:spTree>
    <p:extLst>
      <p:ext uri="{BB962C8B-B14F-4D97-AF65-F5344CB8AC3E}">
        <p14:creationId xmlns:p14="http://schemas.microsoft.com/office/powerpoint/2010/main" val="85836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Maturity Structure of the firm’s Capital</a:t>
            </a:r>
            <a:endParaRPr lang="en-US" dirty="0"/>
          </a:p>
        </p:txBody>
      </p:sp>
      <p:sp>
        <p:nvSpPr>
          <p:cNvPr id="3" name="Content Placeholder 2"/>
          <p:cNvSpPr>
            <a:spLocks noGrp="1"/>
          </p:cNvSpPr>
          <p:nvPr>
            <p:ph idx="1"/>
          </p:nvPr>
        </p:nvSpPr>
        <p:spPr/>
        <p:txBody>
          <a:bodyPr/>
          <a:lstStyle/>
          <a:p>
            <a:pPr algn="just"/>
            <a:r>
              <a:rPr lang="en-US" dirty="0" smtClean="0"/>
              <a:t>A risk neutral position with respect to maturity would be where the life of the firm’s assets equal the life of the firm’s liabilities.</a:t>
            </a:r>
          </a:p>
          <a:p>
            <a:pPr algn="just"/>
            <a:r>
              <a:rPr lang="en-US" dirty="0" smtClean="0"/>
              <a:t>Most firms accept an inequality in one direction or the other.</a:t>
            </a:r>
          </a:p>
          <a:p>
            <a:pPr algn="just"/>
            <a:r>
              <a:rPr lang="en-US" dirty="0" smtClean="0"/>
              <a:t>This might be due to </a:t>
            </a:r>
            <a:r>
              <a:rPr lang="en-US" dirty="0" smtClean="0">
                <a:solidFill>
                  <a:srgbClr val="C00000"/>
                </a:solidFill>
              </a:rPr>
              <a:t>ignorance or to sophistication</a:t>
            </a:r>
            <a:r>
              <a:rPr lang="en-US" dirty="0" smtClean="0"/>
              <a:t>: managers might  have a strong internal “view” about their ability to reinvestment or refinance. </a:t>
            </a:r>
          </a:p>
          <a:p>
            <a:pPr algn="just"/>
            <a:r>
              <a:rPr lang="en-US" dirty="0" smtClean="0"/>
              <a:t>Ultimately, we want managers to maximize value, not minimize risk. the </a:t>
            </a:r>
            <a:r>
              <a:rPr lang="en-US" u="sng" dirty="0" smtClean="0">
                <a:solidFill>
                  <a:schemeClr val="accent2"/>
                </a:solidFill>
              </a:rPr>
              <a:t>absence of a perfect maturity hedge might reflect managers’ better informed bets about the future of firm and market. </a:t>
            </a:r>
            <a:endParaRPr lang="en-US" u="sng" dirty="0">
              <a:solidFill>
                <a:schemeClr val="accent2"/>
              </a:solidFill>
            </a:endParaRPr>
          </a:p>
        </p:txBody>
      </p:sp>
    </p:spTree>
    <p:extLst>
      <p:ext uri="{BB962C8B-B14F-4D97-AF65-F5344CB8AC3E}">
        <p14:creationId xmlns:p14="http://schemas.microsoft.com/office/powerpoint/2010/main" val="62601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Maturity Structure of the firm’s Capital</a:t>
            </a:r>
            <a:endParaRPr lang="en-US" dirty="0"/>
          </a:p>
        </p:txBody>
      </p:sp>
      <p:sp>
        <p:nvSpPr>
          <p:cNvPr id="3" name="Content Placeholder 2"/>
          <p:cNvSpPr>
            <a:spLocks noGrp="1"/>
          </p:cNvSpPr>
          <p:nvPr>
            <p:ph idx="1"/>
          </p:nvPr>
        </p:nvSpPr>
        <p:spPr/>
        <p:txBody>
          <a:bodyPr/>
          <a:lstStyle/>
          <a:p>
            <a:r>
              <a:rPr lang="en-US" dirty="0" smtClean="0"/>
              <a:t>Measuring the maturity structure of the firm’s capital can yield insight into the bets that the firm’s managers are apparently making. </a:t>
            </a:r>
          </a:p>
          <a:p>
            <a:r>
              <a:rPr lang="en-US" dirty="0" smtClean="0"/>
              <a:t>The standard measures of maturity are:</a:t>
            </a:r>
          </a:p>
          <a:p>
            <a:pPr marL="514350" indent="-514350">
              <a:buAutoNum type="arabicPeriod"/>
            </a:pPr>
            <a:r>
              <a:rPr lang="en-US" dirty="0" smtClean="0"/>
              <a:t>Term to maturity</a:t>
            </a:r>
          </a:p>
          <a:p>
            <a:pPr marL="514350" indent="-514350">
              <a:buAutoNum type="arabicPeriod"/>
            </a:pPr>
            <a:r>
              <a:rPr lang="en-US" dirty="0" smtClean="0"/>
              <a:t>Average life</a:t>
            </a:r>
          </a:p>
          <a:p>
            <a:pPr marL="514350" indent="-514350">
              <a:buAutoNum type="arabicPeriod"/>
            </a:pPr>
            <a:r>
              <a:rPr lang="en-US" dirty="0" smtClean="0"/>
              <a:t>Duration</a:t>
            </a:r>
          </a:p>
          <a:p>
            <a:pPr marL="0" indent="0">
              <a:buNone/>
            </a:pPr>
            <a:r>
              <a:rPr lang="en-US" dirty="0" smtClean="0">
                <a:solidFill>
                  <a:srgbClr val="C00000"/>
                </a:solidFill>
              </a:rPr>
              <a:t>Q. Are the lives of firm’s assets and liabilities roughly matched? If not, what gamble is the firm taking (i.e., is it showing an appetite for refunding risk or interest rate risk)?</a:t>
            </a:r>
            <a:endParaRPr lang="en-US" dirty="0">
              <a:solidFill>
                <a:srgbClr val="C00000"/>
              </a:solidFill>
            </a:endParaRPr>
          </a:p>
        </p:txBody>
      </p:sp>
    </p:spTree>
    <p:extLst>
      <p:ext uri="{BB962C8B-B14F-4D97-AF65-F5344CB8AC3E}">
        <p14:creationId xmlns:p14="http://schemas.microsoft.com/office/powerpoint/2010/main" val="284833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Basis of the Firm’s Coupon and Dividend Payments</a:t>
            </a:r>
            <a:endParaRPr lang="en-US" dirty="0"/>
          </a:p>
        </p:txBody>
      </p:sp>
      <p:sp>
        <p:nvSpPr>
          <p:cNvPr id="3" name="Content Placeholder 2"/>
          <p:cNvSpPr>
            <a:spLocks noGrp="1"/>
          </p:cNvSpPr>
          <p:nvPr>
            <p:ph idx="1"/>
          </p:nvPr>
        </p:nvSpPr>
        <p:spPr/>
        <p:txBody>
          <a:bodyPr/>
          <a:lstStyle/>
          <a:p>
            <a:r>
              <a:rPr lang="en-US" dirty="0" smtClean="0"/>
              <a:t>Basis addresses the </a:t>
            </a:r>
            <a:r>
              <a:rPr lang="en-US" u="sng" dirty="0" smtClean="0">
                <a:solidFill>
                  <a:srgbClr val="C00000"/>
                </a:solidFill>
              </a:rPr>
              <a:t>firm’s preference for fixed or floating rates of payment</a:t>
            </a:r>
            <a:r>
              <a:rPr lang="en-US" dirty="0" smtClean="0"/>
              <a:t> and is a </a:t>
            </a:r>
            <a:r>
              <a:rPr lang="en-US" u="sng" dirty="0" smtClean="0"/>
              <a:t>useful tool in fathoming management’s judgment regarding the future course of interest rates</a:t>
            </a:r>
            <a:r>
              <a:rPr lang="en-US" dirty="0" smtClean="0"/>
              <a:t>. </a:t>
            </a:r>
          </a:p>
          <a:p>
            <a:r>
              <a:rPr lang="en-US" dirty="0" smtClean="0"/>
              <a:t>Interest rate derivatives provide the CFO with choices conditioned by caps, floors, and other structured options like Call and Put. </a:t>
            </a:r>
          </a:p>
          <a:p>
            <a:pPr marL="0" indent="0">
              <a:buNone/>
            </a:pPr>
            <a:r>
              <a:rPr lang="en-US" dirty="0" smtClean="0">
                <a:solidFill>
                  <a:srgbClr val="C00000"/>
                </a:solidFill>
              </a:rPr>
              <a:t>Q. What are the firm’s relative preference for fixed or floating interest rates?</a:t>
            </a:r>
          </a:p>
          <a:p>
            <a:pPr marL="0" indent="0">
              <a:buNone/>
            </a:pPr>
            <a:r>
              <a:rPr lang="en-US" dirty="0" smtClean="0">
                <a:solidFill>
                  <a:srgbClr val="C00000"/>
                </a:solidFill>
              </a:rPr>
              <a:t>Q. Are the firm’s operating returns fixed or floating?</a:t>
            </a:r>
            <a:endParaRPr lang="en-US" dirty="0">
              <a:solidFill>
                <a:srgbClr val="C00000"/>
              </a:solidFill>
            </a:endParaRPr>
          </a:p>
        </p:txBody>
      </p:sp>
    </p:spTree>
    <p:extLst>
      <p:ext uri="{BB962C8B-B14F-4D97-AF65-F5344CB8AC3E}">
        <p14:creationId xmlns:p14="http://schemas.microsoft.com/office/powerpoint/2010/main" val="361275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1696</Words>
  <Application>Microsoft Office PowerPoint</Application>
  <PresentationFormat>Widescreen</PresentationFormat>
  <Paragraphs>96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Structuring &amp; Evaluating Corporate Financial Policy</vt:lpstr>
      <vt:lpstr>Three Stages of the Process</vt:lpstr>
      <vt:lpstr>Identifying Current Corporate Financial Policy: Essential Elements of its Design</vt:lpstr>
      <vt:lpstr>The Seven Elements of Financial Structure Design</vt:lpstr>
      <vt:lpstr>2. Maturity Structure of the firm’s Capital</vt:lpstr>
      <vt:lpstr>2. Maturity Structure of the firm’s Capital</vt:lpstr>
      <vt:lpstr>2. Maturity Structure of the firm’s Capital</vt:lpstr>
      <vt:lpstr>2. Maturity Structure of the firm’s Capital</vt:lpstr>
      <vt:lpstr>3. Basis of the Firm’s Coupon and Dividend Payments</vt:lpstr>
      <vt:lpstr>4. Currency Addresses the Global Aspect of a Firm’s Financial Opportunities.</vt:lpstr>
      <vt:lpstr>4. Currency Addresses the Global Aspect of a Firm’s Financial Opportunities.</vt:lpstr>
      <vt:lpstr>4. Currency Addresses the Global Aspect of a Firm’s Financial Opportunities.</vt:lpstr>
      <vt:lpstr>5. Exotica</vt:lpstr>
      <vt:lpstr>5. Exotica</vt:lpstr>
      <vt:lpstr>5. Exotica</vt:lpstr>
      <vt:lpstr>6. External Control</vt:lpstr>
      <vt:lpstr>6. External Control</vt:lpstr>
      <vt:lpstr>6. External Control</vt:lpstr>
      <vt:lpstr>7. Distribution</vt:lpstr>
      <vt:lpstr>7. Distribution</vt:lpstr>
      <vt:lpstr>7. Distribution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Structuring &amp; Evaluating Corporate Financial Policy</dc:title>
  <dc:creator>Himanshu Joshi</dc:creator>
  <cp:lastModifiedBy>8p</cp:lastModifiedBy>
  <cp:revision>17</cp:revision>
  <dcterms:created xsi:type="dcterms:W3CDTF">2016-02-23T06:57:52Z</dcterms:created>
  <dcterms:modified xsi:type="dcterms:W3CDTF">2017-05-07T09:09:02Z</dcterms:modified>
</cp:coreProperties>
</file>