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lineChart>
        <c:grouping val="standard"/>
        <c:ser>
          <c:idx val="0"/>
          <c:order val="0"/>
          <c:tx>
            <c:strRef>
              <c:f>Arkusz1!$A$2</c:f>
              <c:strCache>
                <c:ptCount val="1"/>
                <c:pt idx="0">
                  <c:v>The lombard rate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20"/>
              <c:layout/>
              <c:dLblPos val="r"/>
              <c:showVal val="1"/>
            </c:dLbl>
            <c:delete val="1"/>
          </c:dLbls>
          <c:cat>
            <c:strRef>
              <c:f>Arkusz1!$B$1:$V$1</c:f>
              <c:strCache>
                <c:ptCount val="21"/>
                <c:pt idx="0">
                  <c:v>05/2009</c:v>
                </c:pt>
                <c:pt idx="1">
                  <c:v>06/2009</c:v>
                </c:pt>
                <c:pt idx="2">
                  <c:v>07/2009</c:v>
                </c:pt>
                <c:pt idx="3">
                  <c:v>08/2009</c:v>
                </c:pt>
                <c:pt idx="4">
                  <c:v>09/2009</c:v>
                </c:pt>
                <c:pt idx="5">
                  <c:v>10/2009</c:v>
                </c:pt>
                <c:pt idx="6">
                  <c:v>11/2009</c:v>
                </c:pt>
                <c:pt idx="7">
                  <c:v>12/2009</c:v>
                </c:pt>
                <c:pt idx="8">
                  <c:v>01/2010</c:v>
                </c:pt>
                <c:pt idx="9">
                  <c:v>02/2010</c:v>
                </c:pt>
                <c:pt idx="10">
                  <c:v>03/2010</c:v>
                </c:pt>
                <c:pt idx="11">
                  <c:v>04/2010</c:v>
                </c:pt>
                <c:pt idx="12">
                  <c:v>05/2010</c:v>
                </c:pt>
                <c:pt idx="13">
                  <c:v>06/2010</c:v>
                </c:pt>
                <c:pt idx="14">
                  <c:v>07/2010</c:v>
                </c:pt>
                <c:pt idx="15">
                  <c:v>08/2010</c:v>
                </c:pt>
                <c:pt idx="16">
                  <c:v>09/2010</c:v>
                </c:pt>
                <c:pt idx="17">
                  <c:v>10/2010</c:v>
                </c:pt>
                <c:pt idx="18">
                  <c:v>11/2010</c:v>
                </c:pt>
                <c:pt idx="19">
                  <c:v>12/2010</c:v>
                </c:pt>
                <c:pt idx="20">
                  <c:v>01/2011</c:v>
                </c:pt>
              </c:strCache>
            </c:strRef>
          </c:cat>
          <c:val>
            <c:numRef>
              <c:f>Arkusz1!$B$2:$V$2</c:f>
              <c:numCache>
                <c:formatCode>General</c:formatCode>
                <c:ptCount val="21"/>
                <c:pt idx="0">
                  <c:v>5.25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5.25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The reference rate</c:v>
                </c:pt>
              </c:strCache>
            </c:strRef>
          </c:tx>
          <c:spPr>
            <a:ln w="57150"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20"/>
              <c:layout/>
              <c:dLblPos val="r"/>
              <c:showVal val="1"/>
            </c:dLbl>
            <c:delete val="1"/>
          </c:dLbls>
          <c:cat>
            <c:strRef>
              <c:f>Arkusz1!$B$1:$V$1</c:f>
              <c:strCache>
                <c:ptCount val="21"/>
                <c:pt idx="0">
                  <c:v>05/2009</c:v>
                </c:pt>
                <c:pt idx="1">
                  <c:v>06/2009</c:v>
                </c:pt>
                <c:pt idx="2">
                  <c:v>07/2009</c:v>
                </c:pt>
                <c:pt idx="3">
                  <c:v>08/2009</c:v>
                </c:pt>
                <c:pt idx="4">
                  <c:v>09/2009</c:v>
                </c:pt>
                <c:pt idx="5">
                  <c:v>10/2009</c:v>
                </c:pt>
                <c:pt idx="6">
                  <c:v>11/2009</c:v>
                </c:pt>
                <c:pt idx="7">
                  <c:v>12/2009</c:v>
                </c:pt>
                <c:pt idx="8">
                  <c:v>01/2010</c:v>
                </c:pt>
                <c:pt idx="9">
                  <c:v>02/2010</c:v>
                </c:pt>
                <c:pt idx="10">
                  <c:v>03/2010</c:v>
                </c:pt>
                <c:pt idx="11">
                  <c:v>04/2010</c:v>
                </c:pt>
                <c:pt idx="12">
                  <c:v>05/2010</c:v>
                </c:pt>
                <c:pt idx="13">
                  <c:v>06/2010</c:v>
                </c:pt>
                <c:pt idx="14">
                  <c:v>07/2010</c:v>
                </c:pt>
                <c:pt idx="15">
                  <c:v>08/2010</c:v>
                </c:pt>
                <c:pt idx="16">
                  <c:v>09/2010</c:v>
                </c:pt>
                <c:pt idx="17">
                  <c:v>10/2010</c:v>
                </c:pt>
                <c:pt idx="18">
                  <c:v>11/2010</c:v>
                </c:pt>
                <c:pt idx="19">
                  <c:v>12/2010</c:v>
                </c:pt>
                <c:pt idx="20">
                  <c:v>01/2011</c:v>
                </c:pt>
              </c:strCache>
            </c:strRef>
          </c:cat>
          <c:val>
            <c:numRef>
              <c:f>Arkusz1!$B$3:$V$3</c:f>
              <c:numCache>
                <c:formatCode>General</c:formatCode>
                <c:ptCount val="21"/>
                <c:pt idx="0">
                  <c:v>3.75</c:v>
                </c:pt>
                <c:pt idx="1">
                  <c:v>3.5</c:v>
                </c:pt>
                <c:pt idx="2">
                  <c:v>3.5</c:v>
                </c:pt>
                <c:pt idx="3">
                  <c:v>3.5</c:v>
                </c:pt>
                <c:pt idx="4">
                  <c:v>3.5</c:v>
                </c:pt>
                <c:pt idx="5">
                  <c:v>3.5</c:v>
                </c:pt>
                <c:pt idx="6">
                  <c:v>3.5</c:v>
                </c:pt>
                <c:pt idx="7">
                  <c:v>3.5</c:v>
                </c:pt>
                <c:pt idx="8">
                  <c:v>3.5</c:v>
                </c:pt>
                <c:pt idx="9">
                  <c:v>3.5</c:v>
                </c:pt>
                <c:pt idx="10">
                  <c:v>3.5</c:v>
                </c:pt>
                <c:pt idx="11">
                  <c:v>3.5</c:v>
                </c:pt>
                <c:pt idx="12">
                  <c:v>3.5</c:v>
                </c:pt>
                <c:pt idx="13">
                  <c:v>3.5</c:v>
                </c:pt>
                <c:pt idx="14">
                  <c:v>3.5</c:v>
                </c:pt>
                <c:pt idx="15">
                  <c:v>3.5</c:v>
                </c:pt>
                <c:pt idx="16">
                  <c:v>3.5</c:v>
                </c:pt>
                <c:pt idx="17">
                  <c:v>3.5</c:v>
                </c:pt>
                <c:pt idx="18">
                  <c:v>3.5</c:v>
                </c:pt>
                <c:pt idx="19">
                  <c:v>3.5</c:v>
                </c:pt>
                <c:pt idx="20">
                  <c:v>3.75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The deposit rate</c:v>
                </c:pt>
              </c:strCache>
            </c:strRef>
          </c:tx>
          <c:spPr>
            <a:ln w="5715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20"/>
              <c:layout/>
              <c:dLblPos val="r"/>
              <c:showVal val="1"/>
            </c:dLbl>
            <c:delete val="1"/>
          </c:dLbls>
          <c:cat>
            <c:strRef>
              <c:f>Arkusz1!$B$1:$V$1</c:f>
              <c:strCache>
                <c:ptCount val="21"/>
                <c:pt idx="0">
                  <c:v>05/2009</c:v>
                </c:pt>
                <c:pt idx="1">
                  <c:v>06/2009</c:v>
                </c:pt>
                <c:pt idx="2">
                  <c:v>07/2009</c:v>
                </c:pt>
                <c:pt idx="3">
                  <c:v>08/2009</c:v>
                </c:pt>
                <c:pt idx="4">
                  <c:v>09/2009</c:v>
                </c:pt>
                <c:pt idx="5">
                  <c:v>10/2009</c:v>
                </c:pt>
                <c:pt idx="6">
                  <c:v>11/2009</c:v>
                </c:pt>
                <c:pt idx="7">
                  <c:v>12/2009</c:v>
                </c:pt>
                <c:pt idx="8">
                  <c:v>01/2010</c:v>
                </c:pt>
                <c:pt idx="9">
                  <c:v>02/2010</c:v>
                </c:pt>
                <c:pt idx="10">
                  <c:v>03/2010</c:v>
                </c:pt>
                <c:pt idx="11">
                  <c:v>04/2010</c:v>
                </c:pt>
                <c:pt idx="12">
                  <c:v>05/2010</c:v>
                </c:pt>
                <c:pt idx="13">
                  <c:v>06/2010</c:v>
                </c:pt>
                <c:pt idx="14">
                  <c:v>07/2010</c:v>
                </c:pt>
                <c:pt idx="15">
                  <c:v>08/2010</c:v>
                </c:pt>
                <c:pt idx="16">
                  <c:v>09/2010</c:v>
                </c:pt>
                <c:pt idx="17">
                  <c:v>10/2010</c:v>
                </c:pt>
                <c:pt idx="18">
                  <c:v>11/2010</c:v>
                </c:pt>
                <c:pt idx="19">
                  <c:v>12/2010</c:v>
                </c:pt>
                <c:pt idx="20">
                  <c:v>01/2011</c:v>
                </c:pt>
              </c:strCache>
            </c:strRef>
          </c:cat>
          <c:val>
            <c:numRef>
              <c:f>Arkusz1!$B$4:$V$4</c:f>
              <c:numCache>
                <c:formatCode>General</c:formatCode>
                <c:ptCount val="21"/>
                <c:pt idx="0">
                  <c:v>2.25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2.25</c:v>
                </c:pt>
              </c:numCache>
            </c:numRef>
          </c:val>
        </c:ser>
        <c:marker val="1"/>
        <c:axId val="56948224"/>
        <c:axId val="56949760"/>
      </c:lineChart>
      <c:catAx>
        <c:axId val="56948224"/>
        <c:scaling>
          <c:orientation val="minMax"/>
        </c:scaling>
        <c:axPos val="b"/>
        <c:tickLblPos val="nextTo"/>
        <c:crossAx val="56949760"/>
        <c:crosses val="autoZero"/>
        <c:auto val="1"/>
        <c:lblAlgn val="ctr"/>
        <c:lblOffset val="100"/>
      </c:catAx>
      <c:valAx>
        <c:axId val="56949760"/>
        <c:scaling>
          <c:orientation val="minMax"/>
        </c:scaling>
        <c:axPos val="l"/>
        <c:majorGridlines/>
        <c:numFmt formatCode="General" sourceLinked="1"/>
        <c:tickLblPos val="nextTo"/>
        <c:crossAx val="569482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B21B-DBDF-4965-82EE-4E7799FF3670}" type="datetimeFigureOut">
              <a:rPr lang="pl-PL" smtClean="0"/>
              <a:pPr/>
              <a:t>2013-03-26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F09F-E6F7-4FC7-83EE-280333CC86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B21B-DBDF-4965-82EE-4E7799FF3670}" type="datetimeFigureOut">
              <a:rPr lang="pl-PL" smtClean="0"/>
              <a:pPr/>
              <a:t>2013-03-26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F09F-E6F7-4FC7-83EE-280333CC86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B21B-DBDF-4965-82EE-4E7799FF3670}" type="datetimeFigureOut">
              <a:rPr lang="pl-PL" smtClean="0"/>
              <a:pPr/>
              <a:t>2013-03-26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F09F-E6F7-4FC7-83EE-280333CC86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B21B-DBDF-4965-82EE-4E7799FF3670}" type="datetimeFigureOut">
              <a:rPr lang="pl-PL" smtClean="0"/>
              <a:pPr/>
              <a:t>2013-03-26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F09F-E6F7-4FC7-83EE-280333CC86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B21B-DBDF-4965-82EE-4E7799FF3670}" type="datetimeFigureOut">
              <a:rPr lang="pl-PL" smtClean="0"/>
              <a:pPr/>
              <a:t>2013-03-26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F09F-E6F7-4FC7-83EE-280333CC86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B21B-DBDF-4965-82EE-4E7799FF3670}" type="datetimeFigureOut">
              <a:rPr lang="pl-PL" smtClean="0"/>
              <a:pPr/>
              <a:t>2013-03-26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F09F-E6F7-4FC7-83EE-280333CC86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B21B-DBDF-4965-82EE-4E7799FF3670}" type="datetimeFigureOut">
              <a:rPr lang="pl-PL" smtClean="0"/>
              <a:pPr/>
              <a:t>2013-03-26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F09F-E6F7-4FC7-83EE-280333CC86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B21B-DBDF-4965-82EE-4E7799FF3670}" type="datetimeFigureOut">
              <a:rPr lang="pl-PL" smtClean="0"/>
              <a:pPr/>
              <a:t>2013-03-26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F09F-E6F7-4FC7-83EE-280333CC86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B21B-DBDF-4965-82EE-4E7799FF3670}" type="datetimeFigureOut">
              <a:rPr lang="pl-PL" smtClean="0"/>
              <a:pPr/>
              <a:t>2013-03-26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F09F-E6F7-4FC7-83EE-280333CC86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B21B-DBDF-4965-82EE-4E7799FF3670}" type="datetimeFigureOut">
              <a:rPr lang="pl-PL" smtClean="0"/>
              <a:pPr/>
              <a:t>2013-03-26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F09F-E6F7-4FC7-83EE-280333CC86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B21B-DBDF-4965-82EE-4E7799FF3670}" type="datetimeFigureOut">
              <a:rPr lang="pl-PL" smtClean="0"/>
              <a:pPr/>
              <a:t>2013-03-26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F09F-E6F7-4FC7-83EE-280333CC86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B21B-DBDF-4965-82EE-4E7799FF3670}" type="datetimeFigureOut">
              <a:rPr lang="pl-PL" smtClean="0"/>
              <a:pPr/>
              <a:t>2013-03-26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0F09F-E6F7-4FC7-83EE-280333CC869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Monetary</a:t>
            </a:r>
            <a:r>
              <a:rPr lang="pl-PL" dirty="0" smtClean="0"/>
              <a:t> </a:t>
            </a:r>
            <a:r>
              <a:rPr lang="pl-PL" dirty="0" err="1" smtClean="0"/>
              <a:t>policy</a:t>
            </a:r>
            <a:r>
              <a:rPr lang="pl-PL" dirty="0" smtClean="0"/>
              <a:t> instruments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conduct</a:t>
            </a:r>
            <a:r>
              <a:rPr lang="pl-PL" dirty="0" smtClean="0"/>
              <a:t> of </a:t>
            </a:r>
            <a:r>
              <a:rPr lang="pl-PL" dirty="0" err="1" smtClean="0"/>
              <a:t>monetary</a:t>
            </a:r>
            <a:r>
              <a:rPr lang="pl-PL" dirty="0" smtClean="0"/>
              <a:t> </a:t>
            </a:r>
            <a:r>
              <a:rPr lang="pl-PL" dirty="0" err="1" smtClean="0"/>
              <a:t>policy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Foreign </a:t>
            </a:r>
            <a:r>
              <a:rPr lang="pl-PL" dirty="0" err="1" smtClean="0"/>
              <a:t>exchange</a:t>
            </a:r>
            <a:r>
              <a:rPr lang="pl-PL" dirty="0" smtClean="0"/>
              <a:t> </a:t>
            </a:r>
            <a:r>
              <a:rPr lang="pl-PL" dirty="0" err="1" smtClean="0"/>
              <a:t>swaps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In </a:t>
            </a:r>
            <a:r>
              <a:rPr lang="pl-PL" dirty="0" err="1" smtClean="0"/>
              <a:t>case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need</a:t>
            </a:r>
            <a:r>
              <a:rPr lang="pl-PL" dirty="0" smtClean="0"/>
              <a:t> for </a:t>
            </a:r>
            <a:r>
              <a:rPr lang="pl-PL" dirty="0" err="1" smtClean="0"/>
              <a:t>providing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banking </a:t>
            </a:r>
            <a:r>
              <a:rPr lang="pl-PL" dirty="0" err="1" smtClean="0"/>
              <a:t>sector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foreign </a:t>
            </a:r>
            <a:r>
              <a:rPr lang="pl-PL" dirty="0" err="1" smtClean="0"/>
              <a:t>currencies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central bank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foreign </a:t>
            </a:r>
            <a:r>
              <a:rPr lang="pl-PL" dirty="0" err="1" smtClean="0"/>
              <a:t>exchange</a:t>
            </a:r>
            <a:r>
              <a:rPr lang="pl-PL" dirty="0" smtClean="0"/>
              <a:t> </a:t>
            </a:r>
            <a:r>
              <a:rPr lang="pl-PL" dirty="0" err="1" smtClean="0"/>
              <a:t>swaps</a:t>
            </a:r>
            <a:endParaRPr lang="pl-PL" dirty="0" smtClean="0"/>
          </a:p>
          <a:p>
            <a:r>
              <a:rPr lang="pl-PL" dirty="0" err="1" smtClean="0"/>
              <a:t>The</a:t>
            </a:r>
            <a:r>
              <a:rPr lang="pl-PL" dirty="0" smtClean="0"/>
              <a:t> foreign </a:t>
            </a:r>
            <a:r>
              <a:rPr lang="pl-PL" dirty="0" err="1" smtClean="0"/>
              <a:t>exchange</a:t>
            </a:r>
            <a:r>
              <a:rPr lang="pl-PL" dirty="0" smtClean="0"/>
              <a:t> </a:t>
            </a:r>
            <a:r>
              <a:rPr lang="pl-PL" dirty="0" err="1" smtClean="0"/>
              <a:t>swap</a:t>
            </a:r>
            <a:r>
              <a:rPr lang="pl-PL" dirty="0" smtClean="0"/>
              <a:t> </a:t>
            </a:r>
            <a:r>
              <a:rPr lang="pl-PL" dirty="0" err="1" smtClean="0"/>
              <a:t>consists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central bank </a:t>
            </a:r>
            <a:r>
              <a:rPr lang="pl-PL" dirty="0" err="1" smtClean="0"/>
              <a:t>purchases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currency</a:t>
            </a:r>
            <a:r>
              <a:rPr lang="pl-PL" dirty="0" smtClean="0"/>
              <a:t> for foreign </a:t>
            </a:r>
            <a:r>
              <a:rPr lang="pl-PL" dirty="0" err="1" smtClean="0"/>
              <a:t>currencies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spot market and,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same time,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resells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currency</a:t>
            </a:r>
            <a:r>
              <a:rPr lang="pl-PL" dirty="0" smtClean="0"/>
              <a:t> on a </a:t>
            </a:r>
            <a:r>
              <a:rPr lang="pl-PL" dirty="0" err="1" smtClean="0"/>
              <a:t>forward</a:t>
            </a:r>
            <a:r>
              <a:rPr lang="pl-PL" dirty="0" smtClean="0"/>
              <a:t> </a:t>
            </a:r>
            <a:r>
              <a:rPr lang="pl-PL" dirty="0" err="1" smtClean="0"/>
              <a:t>transactions</a:t>
            </a:r>
            <a:r>
              <a:rPr lang="pl-PL" dirty="0" smtClean="0"/>
              <a:t> </a:t>
            </a:r>
            <a:r>
              <a:rPr lang="pl-PL" dirty="0" err="1" smtClean="0"/>
              <a:t>basis</a:t>
            </a:r>
            <a:r>
              <a:rPr lang="pl-PL" dirty="0" smtClean="0"/>
              <a:t> on a </a:t>
            </a:r>
            <a:r>
              <a:rPr lang="pl-PL" dirty="0" err="1" smtClean="0"/>
              <a:t>specified</a:t>
            </a:r>
            <a:r>
              <a:rPr lang="pl-PL" dirty="0" smtClean="0"/>
              <a:t> </a:t>
            </a:r>
            <a:r>
              <a:rPr lang="pl-PL" dirty="0" err="1" smtClean="0"/>
              <a:t>date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Foreign </a:t>
            </a:r>
            <a:r>
              <a:rPr lang="pl-PL" dirty="0" err="1" smtClean="0"/>
              <a:t>exchange</a:t>
            </a:r>
            <a:r>
              <a:rPr lang="pl-PL" dirty="0" smtClean="0"/>
              <a:t> </a:t>
            </a:r>
            <a:r>
              <a:rPr lang="pl-PL" dirty="0" err="1" smtClean="0"/>
              <a:t>interventions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mentioned</a:t>
            </a:r>
            <a:r>
              <a:rPr lang="pl-PL" dirty="0" smtClean="0"/>
              <a:t> </a:t>
            </a:r>
            <a:r>
              <a:rPr lang="pl-PL" dirty="0" err="1" smtClean="0"/>
              <a:t>above</a:t>
            </a:r>
            <a:r>
              <a:rPr lang="pl-PL" dirty="0" smtClean="0"/>
              <a:t> foreign </a:t>
            </a:r>
            <a:r>
              <a:rPr lang="pl-PL" dirty="0" err="1" smtClean="0"/>
              <a:t>exchange</a:t>
            </a:r>
            <a:r>
              <a:rPr lang="pl-PL" dirty="0" smtClean="0"/>
              <a:t> </a:t>
            </a:r>
            <a:r>
              <a:rPr lang="pl-PL" dirty="0" err="1" smtClean="0"/>
              <a:t>swaps</a:t>
            </a:r>
            <a:r>
              <a:rPr lang="pl-PL" dirty="0" smtClean="0"/>
              <a:t> </a:t>
            </a:r>
            <a:r>
              <a:rPr lang="pl-PL" dirty="0" err="1" smtClean="0"/>
              <a:t>provide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banking </a:t>
            </a:r>
            <a:r>
              <a:rPr lang="pl-PL" dirty="0" err="1" smtClean="0"/>
              <a:t>sector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foreign </a:t>
            </a:r>
            <a:r>
              <a:rPr lang="pl-PL" dirty="0" err="1" smtClean="0"/>
              <a:t>currencies</a:t>
            </a:r>
            <a:r>
              <a:rPr lang="pl-PL" dirty="0" smtClean="0"/>
              <a:t>, but do not influence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exchange</a:t>
            </a:r>
            <a:r>
              <a:rPr lang="pl-PL" dirty="0" smtClean="0"/>
              <a:t> </a:t>
            </a:r>
            <a:r>
              <a:rPr lang="pl-PL" dirty="0" err="1" smtClean="0"/>
              <a:t>rate</a:t>
            </a:r>
            <a:endParaRPr lang="pl-PL" dirty="0" smtClean="0"/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aim</a:t>
            </a:r>
            <a:r>
              <a:rPr lang="pl-PL" dirty="0" smtClean="0"/>
              <a:t> of foreign </a:t>
            </a:r>
            <a:r>
              <a:rPr lang="pl-PL" dirty="0" err="1" smtClean="0"/>
              <a:t>exchange</a:t>
            </a:r>
            <a:r>
              <a:rPr lang="pl-PL" dirty="0" smtClean="0"/>
              <a:t> </a:t>
            </a:r>
            <a:r>
              <a:rPr lang="pl-PL" dirty="0" err="1" smtClean="0"/>
              <a:t>interventions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to </a:t>
            </a:r>
            <a:r>
              <a:rPr lang="pl-PL" dirty="0" err="1" smtClean="0"/>
              <a:t>create</a:t>
            </a:r>
            <a:r>
              <a:rPr lang="pl-PL" dirty="0" smtClean="0"/>
              <a:t> a </a:t>
            </a:r>
            <a:r>
              <a:rPr lang="pl-PL" dirty="0" err="1" smtClean="0"/>
              <a:t>direct</a:t>
            </a:r>
            <a:r>
              <a:rPr lang="pl-PL" dirty="0" smtClean="0"/>
              <a:t> </a:t>
            </a:r>
            <a:r>
              <a:rPr lang="pl-PL" dirty="0" err="1" smtClean="0"/>
              <a:t>impact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exchnge</a:t>
            </a:r>
            <a:r>
              <a:rPr lang="pl-PL" dirty="0" smtClean="0"/>
              <a:t> </a:t>
            </a:r>
            <a:r>
              <a:rPr lang="pl-PL" dirty="0" err="1" smtClean="0"/>
              <a:t>rate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Monetary</a:t>
            </a:r>
            <a:r>
              <a:rPr lang="pl-PL" dirty="0" smtClean="0"/>
              <a:t> </a:t>
            </a:r>
            <a:r>
              <a:rPr lang="pl-PL" dirty="0" err="1" smtClean="0"/>
              <a:t>policy</a:t>
            </a:r>
            <a:r>
              <a:rPr lang="pl-PL" dirty="0" smtClean="0"/>
              <a:t> instruments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Interest</a:t>
            </a:r>
            <a:r>
              <a:rPr lang="pl-PL" dirty="0" smtClean="0"/>
              <a:t> </a:t>
            </a:r>
            <a:r>
              <a:rPr lang="pl-PL" dirty="0" err="1" smtClean="0"/>
              <a:t>rates</a:t>
            </a:r>
            <a:endParaRPr lang="pl-PL" dirty="0" smtClean="0"/>
          </a:p>
          <a:p>
            <a:r>
              <a:rPr lang="pl-PL" dirty="0" err="1" smtClean="0"/>
              <a:t>Open</a:t>
            </a:r>
            <a:r>
              <a:rPr lang="pl-PL" dirty="0" smtClean="0"/>
              <a:t> market operations</a:t>
            </a:r>
          </a:p>
          <a:p>
            <a:r>
              <a:rPr lang="pl-PL" dirty="0" err="1" smtClean="0"/>
              <a:t>Reserve</a:t>
            </a:r>
            <a:r>
              <a:rPr lang="pl-PL" dirty="0" smtClean="0"/>
              <a:t> </a:t>
            </a:r>
            <a:r>
              <a:rPr lang="pl-PL" dirty="0" err="1" smtClean="0"/>
              <a:t>requirement</a:t>
            </a:r>
            <a:endParaRPr lang="pl-PL" dirty="0" smtClean="0"/>
          </a:p>
          <a:p>
            <a:r>
              <a:rPr lang="pl-PL" dirty="0" err="1" smtClean="0"/>
              <a:t>Intraday</a:t>
            </a:r>
            <a:r>
              <a:rPr lang="pl-PL" dirty="0" smtClean="0"/>
              <a:t> credit </a:t>
            </a:r>
            <a:r>
              <a:rPr lang="pl-PL" dirty="0" err="1" smtClean="0"/>
              <a:t>facility</a:t>
            </a:r>
            <a:endParaRPr lang="pl-PL" dirty="0" smtClean="0"/>
          </a:p>
          <a:p>
            <a:r>
              <a:rPr lang="pl-PL" dirty="0" smtClean="0"/>
              <a:t>Foreign </a:t>
            </a:r>
            <a:r>
              <a:rPr lang="pl-PL" dirty="0" err="1" smtClean="0"/>
              <a:t>exchange</a:t>
            </a:r>
            <a:r>
              <a:rPr lang="pl-PL" dirty="0" smtClean="0"/>
              <a:t> </a:t>
            </a:r>
            <a:r>
              <a:rPr lang="pl-PL" dirty="0" err="1" smtClean="0"/>
              <a:t>swaps</a:t>
            </a:r>
            <a:endParaRPr lang="pl-PL" dirty="0" smtClean="0"/>
          </a:p>
          <a:p>
            <a:r>
              <a:rPr lang="pl-PL" dirty="0" smtClean="0"/>
              <a:t>Foreign </a:t>
            </a:r>
            <a:r>
              <a:rPr lang="pl-PL" dirty="0" err="1" smtClean="0"/>
              <a:t>exchange</a:t>
            </a:r>
            <a:r>
              <a:rPr lang="pl-PL" dirty="0" smtClean="0"/>
              <a:t> </a:t>
            </a:r>
            <a:r>
              <a:rPr lang="pl-PL" dirty="0" err="1" smtClean="0"/>
              <a:t>interventions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Interest</a:t>
            </a:r>
            <a:r>
              <a:rPr lang="pl-PL" dirty="0" smtClean="0"/>
              <a:t> </a:t>
            </a:r>
            <a:r>
              <a:rPr lang="pl-PL" dirty="0" err="1" smtClean="0"/>
              <a:t>rates</a:t>
            </a:r>
            <a:r>
              <a:rPr lang="pl-PL" dirty="0" smtClean="0"/>
              <a:t>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The</a:t>
            </a:r>
            <a:r>
              <a:rPr lang="pl-PL" dirty="0" smtClean="0"/>
              <a:t> principal instrument of </a:t>
            </a:r>
            <a:r>
              <a:rPr lang="pl-PL" dirty="0" err="1" smtClean="0"/>
              <a:t>monetary</a:t>
            </a:r>
            <a:r>
              <a:rPr lang="pl-PL" dirty="0" smtClean="0"/>
              <a:t> </a:t>
            </a:r>
            <a:r>
              <a:rPr lang="pl-PL" dirty="0" err="1" smtClean="0"/>
              <a:t>policy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short-term</a:t>
            </a:r>
            <a:r>
              <a:rPr lang="pl-PL" dirty="0" smtClean="0"/>
              <a:t> </a:t>
            </a:r>
            <a:r>
              <a:rPr lang="pl-PL" dirty="0" err="1" smtClean="0"/>
              <a:t>interest</a:t>
            </a:r>
            <a:r>
              <a:rPr lang="pl-PL" dirty="0" smtClean="0"/>
              <a:t> </a:t>
            </a:r>
            <a:r>
              <a:rPr lang="pl-PL" dirty="0" err="1" smtClean="0"/>
              <a:t>rate</a:t>
            </a:r>
            <a:r>
              <a:rPr lang="pl-PL" dirty="0" smtClean="0"/>
              <a:t> (</a:t>
            </a:r>
            <a:r>
              <a:rPr lang="pl-PL" dirty="0" err="1" smtClean="0"/>
              <a:t>reference</a:t>
            </a:r>
            <a:r>
              <a:rPr lang="pl-PL" dirty="0" smtClean="0"/>
              <a:t> </a:t>
            </a:r>
            <a:r>
              <a:rPr lang="pl-PL" dirty="0" err="1" smtClean="0"/>
              <a:t>rate</a:t>
            </a:r>
            <a:r>
              <a:rPr lang="pl-PL" dirty="0" smtClean="0"/>
              <a:t>, </a:t>
            </a:r>
            <a:r>
              <a:rPr lang="pl-PL" dirty="0" err="1" smtClean="0"/>
              <a:t>base</a:t>
            </a:r>
            <a:r>
              <a:rPr lang="pl-PL" dirty="0" smtClean="0"/>
              <a:t> </a:t>
            </a:r>
            <a:r>
              <a:rPr lang="pl-PL" dirty="0" err="1" smtClean="0"/>
              <a:t>rate</a:t>
            </a:r>
            <a:r>
              <a:rPr lang="pl-PL" dirty="0" smtClean="0"/>
              <a:t>, </a:t>
            </a:r>
            <a:r>
              <a:rPr lang="pl-PL" dirty="0" err="1" smtClean="0"/>
              <a:t>official</a:t>
            </a:r>
            <a:r>
              <a:rPr lang="pl-PL" dirty="0" smtClean="0"/>
              <a:t> </a:t>
            </a:r>
            <a:r>
              <a:rPr lang="pl-PL" dirty="0" err="1" smtClean="0"/>
              <a:t>rate</a:t>
            </a:r>
            <a:r>
              <a:rPr lang="pl-PL" dirty="0" smtClean="0"/>
              <a:t>, etc.)</a:t>
            </a:r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reference</a:t>
            </a:r>
            <a:r>
              <a:rPr lang="pl-PL" dirty="0" smtClean="0"/>
              <a:t> </a:t>
            </a:r>
            <a:r>
              <a:rPr lang="pl-PL" dirty="0" err="1" smtClean="0"/>
              <a:t>rate</a:t>
            </a:r>
            <a:r>
              <a:rPr lang="pl-PL" dirty="0" smtClean="0"/>
              <a:t>  </a:t>
            </a:r>
            <a:r>
              <a:rPr lang="pl-PL" dirty="0" err="1" smtClean="0"/>
              <a:t>determines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yield</a:t>
            </a:r>
            <a:r>
              <a:rPr lang="pl-PL" dirty="0" smtClean="0"/>
              <a:t> </a:t>
            </a:r>
            <a:r>
              <a:rPr lang="pl-PL" dirty="0" err="1" smtClean="0"/>
              <a:t>obtainable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u="sng" dirty="0" err="1" smtClean="0"/>
              <a:t>open</a:t>
            </a:r>
            <a:r>
              <a:rPr lang="pl-PL" u="sng" dirty="0" smtClean="0"/>
              <a:t> market operations</a:t>
            </a:r>
            <a:r>
              <a:rPr lang="pl-PL" dirty="0" smtClean="0"/>
              <a:t>, </a:t>
            </a:r>
            <a:r>
              <a:rPr lang="pl-PL" dirty="0" err="1" smtClean="0"/>
              <a:t>influencing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same time,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short-term</a:t>
            </a:r>
            <a:r>
              <a:rPr lang="pl-PL" dirty="0" smtClean="0"/>
              <a:t> market </a:t>
            </a:r>
            <a:r>
              <a:rPr lang="pl-PL" dirty="0" err="1" smtClean="0"/>
              <a:t>rates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Interest</a:t>
            </a:r>
            <a:r>
              <a:rPr lang="pl-PL" dirty="0" smtClean="0"/>
              <a:t> </a:t>
            </a:r>
            <a:r>
              <a:rPr lang="pl-PL" dirty="0" err="1" smtClean="0"/>
              <a:t>rates</a:t>
            </a:r>
            <a:r>
              <a:rPr lang="pl-PL" dirty="0" smtClean="0"/>
              <a:t>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The</a:t>
            </a:r>
            <a:r>
              <a:rPr lang="pl-PL" dirty="0" smtClean="0"/>
              <a:t> lombard </a:t>
            </a:r>
            <a:r>
              <a:rPr lang="pl-PL" dirty="0" err="1" smtClean="0"/>
              <a:t>rate</a:t>
            </a:r>
            <a:r>
              <a:rPr lang="pl-PL" dirty="0" smtClean="0"/>
              <a:t> </a:t>
            </a:r>
            <a:r>
              <a:rPr lang="pl-PL" dirty="0" err="1" smtClean="0"/>
              <a:t>determines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marginal</a:t>
            </a:r>
            <a:r>
              <a:rPr lang="pl-PL" dirty="0" smtClean="0"/>
              <a:t> </a:t>
            </a:r>
            <a:r>
              <a:rPr lang="pl-PL" dirty="0" err="1" smtClean="0"/>
              <a:t>cost</a:t>
            </a:r>
            <a:r>
              <a:rPr lang="pl-PL" dirty="0" smtClean="0"/>
              <a:t> of </a:t>
            </a:r>
            <a:r>
              <a:rPr lang="pl-PL" dirty="0" err="1" smtClean="0"/>
              <a:t>funds</a:t>
            </a:r>
            <a:r>
              <a:rPr lang="pl-PL" dirty="0" smtClean="0"/>
              <a:t> </a:t>
            </a:r>
            <a:r>
              <a:rPr lang="pl-PL" dirty="0" err="1" smtClean="0"/>
              <a:t>obtainable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central bank.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sets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ceiling</a:t>
            </a:r>
            <a:r>
              <a:rPr lang="pl-PL" dirty="0" smtClean="0"/>
              <a:t> for </a:t>
            </a:r>
            <a:r>
              <a:rPr lang="pl-PL" dirty="0" err="1" smtClean="0"/>
              <a:t>the</a:t>
            </a:r>
            <a:r>
              <a:rPr lang="pl-PL" dirty="0" smtClean="0"/>
              <a:t> growth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overnight</a:t>
            </a:r>
            <a:r>
              <a:rPr lang="pl-PL" dirty="0" smtClean="0"/>
              <a:t> market </a:t>
            </a:r>
            <a:r>
              <a:rPr lang="pl-PL" dirty="0" err="1" smtClean="0"/>
              <a:t>rate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deposit</a:t>
            </a:r>
            <a:r>
              <a:rPr lang="pl-PL" dirty="0" smtClean="0"/>
              <a:t> </a:t>
            </a:r>
            <a:r>
              <a:rPr lang="pl-PL" dirty="0" err="1" smtClean="0"/>
              <a:t>rate</a:t>
            </a:r>
            <a:r>
              <a:rPr lang="pl-PL" dirty="0" smtClean="0"/>
              <a:t> </a:t>
            </a:r>
            <a:r>
              <a:rPr lang="pl-PL" dirty="0" err="1" smtClean="0"/>
              <a:t>determines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interest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deposit</a:t>
            </a:r>
            <a:r>
              <a:rPr lang="pl-PL" dirty="0" smtClean="0"/>
              <a:t> </a:t>
            </a:r>
            <a:r>
              <a:rPr lang="pl-PL" dirty="0" err="1" smtClean="0"/>
              <a:t>made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central bank.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determines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floor</a:t>
            </a:r>
            <a:r>
              <a:rPr lang="pl-PL" dirty="0" smtClean="0"/>
              <a:t> for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fluctuations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overnight</a:t>
            </a:r>
            <a:r>
              <a:rPr lang="pl-PL" dirty="0" smtClean="0"/>
              <a:t> market </a:t>
            </a:r>
            <a:r>
              <a:rPr lang="pl-PL" dirty="0" err="1" smtClean="0"/>
              <a:t>rate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 noGrp="1"/>
          </p:cNvGraphicFramePr>
          <p:nvPr/>
        </p:nvGraphicFramePr>
        <p:xfrm>
          <a:off x="-76398" y="392906"/>
          <a:ext cx="9296797" cy="607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Open</a:t>
            </a:r>
            <a:r>
              <a:rPr lang="pl-PL" dirty="0" smtClean="0"/>
              <a:t> market operations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Open</a:t>
            </a:r>
            <a:r>
              <a:rPr lang="pl-PL" dirty="0" smtClean="0"/>
              <a:t> market operations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by </a:t>
            </a:r>
            <a:r>
              <a:rPr lang="pl-PL" dirty="0" err="1" smtClean="0"/>
              <a:t>the</a:t>
            </a:r>
            <a:r>
              <a:rPr lang="pl-PL" dirty="0" smtClean="0"/>
              <a:t> central bank to influence </a:t>
            </a:r>
            <a:r>
              <a:rPr lang="pl-PL" dirty="0" err="1" smtClean="0"/>
              <a:t>liquidity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banking </a:t>
            </a:r>
            <a:r>
              <a:rPr lang="pl-PL" dirty="0" err="1" smtClean="0"/>
              <a:t>sector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open</a:t>
            </a:r>
            <a:r>
              <a:rPr lang="pl-PL" dirty="0" smtClean="0"/>
              <a:t> market operations, </a:t>
            </a:r>
            <a:r>
              <a:rPr lang="pl-PL" dirty="0" err="1" smtClean="0"/>
              <a:t>typically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7-day </a:t>
            </a:r>
            <a:r>
              <a:rPr lang="pl-PL" dirty="0" err="1" smtClean="0"/>
              <a:t>maturity</a:t>
            </a:r>
            <a:r>
              <a:rPr lang="pl-PL" dirty="0" smtClean="0"/>
              <a:t>, will as a </a:t>
            </a:r>
            <a:r>
              <a:rPr lang="pl-PL" dirty="0" err="1" smtClean="0"/>
              <a:t>rule</a:t>
            </a:r>
            <a:r>
              <a:rPr lang="pl-PL" dirty="0" smtClean="0"/>
              <a:t> be </a:t>
            </a:r>
            <a:r>
              <a:rPr lang="pl-PL" dirty="0" err="1" smtClean="0"/>
              <a:t>contucted</a:t>
            </a:r>
            <a:r>
              <a:rPr lang="pl-PL" dirty="0" smtClean="0"/>
              <a:t> on a </a:t>
            </a:r>
            <a:r>
              <a:rPr lang="pl-PL" dirty="0" err="1" smtClean="0"/>
              <a:t>regular</a:t>
            </a:r>
            <a:r>
              <a:rPr lang="pl-PL" dirty="0" smtClean="0"/>
              <a:t> </a:t>
            </a:r>
            <a:r>
              <a:rPr lang="pl-PL" dirty="0" err="1" smtClean="0"/>
              <a:t>weekly</a:t>
            </a:r>
            <a:r>
              <a:rPr lang="pl-PL" dirty="0" smtClean="0"/>
              <a:t> </a:t>
            </a:r>
            <a:r>
              <a:rPr lang="pl-PL" dirty="0" err="1" smtClean="0"/>
              <a:t>basis</a:t>
            </a:r>
            <a:r>
              <a:rPr lang="pl-PL" dirty="0" smtClean="0"/>
              <a:t>.</a:t>
            </a:r>
          </a:p>
          <a:p>
            <a:r>
              <a:rPr lang="pl-PL" dirty="0" smtClean="0"/>
              <a:t>A </a:t>
            </a:r>
            <a:r>
              <a:rPr lang="pl-PL" dirty="0" err="1" smtClean="0"/>
              <a:t>fixed</a:t>
            </a:r>
            <a:r>
              <a:rPr lang="pl-PL" dirty="0" smtClean="0"/>
              <a:t> </a:t>
            </a:r>
            <a:r>
              <a:rPr lang="pl-PL" dirty="0" err="1" smtClean="0"/>
              <a:t>rate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reference</a:t>
            </a:r>
            <a:r>
              <a:rPr lang="pl-PL" dirty="0" smtClean="0"/>
              <a:t> </a:t>
            </a:r>
            <a:r>
              <a:rPr lang="pl-PL" dirty="0" err="1" smtClean="0"/>
              <a:t>rate</a:t>
            </a:r>
            <a:r>
              <a:rPr lang="pl-PL" dirty="0" smtClean="0"/>
              <a:t> will be </a:t>
            </a:r>
            <a:r>
              <a:rPr lang="pl-PL" dirty="0" err="1" smtClean="0"/>
              <a:t>binding</a:t>
            </a:r>
            <a:r>
              <a:rPr lang="pl-PL" dirty="0" smtClean="0"/>
              <a:t> </a:t>
            </a:r>
            <a:r>
              <a:rPr lang="pl-PL" dirty="0" err="1" smtClean="0"/>
              <a:t>during</a:t>
            </a:r>
            <a:r>
              <a:rPr lang="pl-PL" dirty="0" smtClean="0"/>
              <a:t> </a:t>
            </a:r>
            <a:r>
              <a:rPr lang="pl-PL" dirty="0" err="1" smtClean="0"/>
              <a:t>teneders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Open</a:t>
            </a:r>
            <a:r>
              <a:rPr lang="pl-PL" dirty="0" smtClean="0"/>
              <a:t> market operations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 </a:t>
            </a:r>
            <a:r>
              <a:rPr lang="pl-PL" dirty="0" err="1" smtClean="0"/>
              <a:t>case</a:t>
            </a:r>
            <a:r>
              <a:rPr lang="pl-PL" dirty="0" smtClean="0"/>
              <a:t> of </a:t>
            </a:r>
            <a:r>
              <a:rPr lang="pl-PL" dirty="0" err="1" smtClean="0"/>
              <a:t>liquidity</a:t>
            </a:r>
            <a:r>
              <a:rPr lang="pl-PL" dirty="0" smtClean="0"/>
              <a:t> </a:t>
            </a:r>
            <a:r>
              <a:rPr lang="pl-PL" dirty="0" err="1" smtClean="0"/>
              <a:t>shortage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banking </a:t>
            </a:r>
            <a:r>
              <a:rPr lang="pl-PL" dirty="0" err="1" smtClean="0"/>
              <a:t>sector</a:t>
            </a:r>
            <a:r>
              <a:rPr lang="pl-PL" dirty="0" smtClean="0"/>
              <a:t>, </a:t>
            </a:r>
            <a:r>
              <a:rPr lang="pl-PL" dirty="0" err="1" smtClean="0"/>
              <a:t>open</a:t>
            </a:r>
            <a:r>
              <a:rPr lang="pl-PL" dirty="0" smtClean="0"/>
              <a:t> market operations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liquidity-providing</a:t>
            </a:r>
            <a:r>
              <a:rPr lang="pl-PL" dirty="0" smtClean="0"/>
              <a:t> (</a:t>
            </a:r>
            <a:r>
              <a:rPr lang="pl-PL" dirty="0" err="1" smtClean="0"/>
              <a:t>redemtion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central bank </a:t>
            </a:r>
            <a:r>
              <a:rPr lang="pl-PL" dirty="0" err="1" smtClean="0"/>
              <a:t>bills</a:t>
            </a:r>
            <a:r>
              <a:rPr lang="pl-PL" dirty="0" smtClean="0"/>
              <a:t> </a:t>
            </a:r>
            <a:r>
              <a:rPr lang="pl-PL" dirty="0" err="1" smtClean="0"/>
              <a:t>before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maturity</a:t>
            </a:r>
            <a:r>
              <a:rPr lang="pl-PL" dirty="0" smtClean="0"/>
              <a:t>, </a:t>
            </a:r>
            <a:r>
              <a:rPr lang="pl-PL" dirty="0" err="1" smtClean="0"/>
              <a:t>repo</a:t>
            </a:r>
            <a:r>
              <a:rPr lang="pl-PL" dirty="0" smtClean="0"/>
              <a:t> </a:t>
            </a:r>
            <a:r>
              <a:rPr lang="pl-PL" dirty="0" err="1" smtClean="0"/>
              <a:t>transactions</a:t>
            </a:r>
            <a:r>
              <a:rPr lang="pl-PL" dirty="0" smtClean="0"/>
              <a:t>)</a:t>
            </a:r>
          </a:p>
          <a:p>
            <a:r>
              <a:rPr lang="pl-PL" dirty="0" smtClean="0"/>
              <a:t>In </a:t>
            </a:r>
            <a:r>
              <a:rPr lang="pl-PL" dirty="0" err="1" smtClean="0"/>
              <a:t>case</a:t>
            </a:r>
            <a:r>
              <a:rPr lang="pl-PL" dirty="0" smtClean="0"/>
              <a:t> of </a:t>
            </a:r>
            <a:r>
              <a:rPr lang="pl-PL" dirty="0" err="1" smtClean="0"/>
              <a:t>liquidity</a:t>
            </a:r>
            <a:r>
              <a:rPr lang="pl-PL" dirty="0" smtClean="0"/>
              <a:t> </a:t>
            </a:r>
            <a:r>
              <a:rPr lang="pl-PL" dirty="0" err="1" smtClean="0"/>
              <a:t>surplus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banking </a:t>
            </a:r>
            <a:r>
              <a:rPr lang="pl-PL" dirty="0" err="1" smtClean="0"/>
              <a:t>sector</a:t>
            </a:r>
            <a:r>
              <a:rPr lang="pl-PL" dirty="0" smtClean="0"/>
              <a:t>, </a:t>
            </a:r>
            <a:r>
              <a:rPr lang="pl-PL" dirty="0" err="1" smtClean="0"/>
              <a:t>open</a:t>
            </a:r>
            <a:r>
              <a:rPr lang="pl-PL" dirty="0" smtClean="0"/>
              <a:t> market operations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liquidity-absorbing</a:t>
            </a:r>
            <a:r>
              <a:rPr lang="pl-PL" dirty="0" smtClean="0"/>
              <a:t> (</a:t>
            </a:r>
            <a:r>
              <a:rPr lang="pl-PL" dirty="0" err="1" smtClean="0"/>
              <a:t>issuance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central bank </a:t>
            </a:r>
            <a:r>
              <a:rPr lang="pl-PL" dirty="0" err="1" smtClean="0"/>
              <a:t>bills</a:t>
            </a:r>
            <a:r>
              <a:rPr lang="pl-PL" dirty="0" smtClean="0"/>
              <a:t>, </a:t>
            </a:r>
            <a:r>
              <a:rPr lang="pl-PL" dirty="0" err="1" smtClean="0"/>
              <a:t>reverse</a:t>
            </a:r>
            <a:r>
              <a:rPr lang="pl-PL" dirty="0" smtClean="0"/>
              <a:t> </a:t>
            </a:r>
            <a:r>
              <a:rPr lang="pl-PL" dirty="0" err="1" smtClean="0"/>
              <a:t>repo</a:t>
            </a:r>
            <a:r>
              <a:rPr lang="pl-PL" dirty="0" smtClean="0"/>
              <a:t> </a:t>
            </a:r>
            <a:r>
              <a:rPr lang="pl-PL" dirty="0" err="1" smtClean="0"/>
              <a:t>transactions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Reserve</a:t>
            </a:r>
            <a:r>
              <a:rPr lang="pl-PL" dirty="0" smtClean="0"/>
              <a:t> </a:t>
            </a:r>
            <a:r>
              <a:rPr lang="pl-PL" dirty="0" err="1" smtClean="0"/>
              <a:t>requirement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basic</a:t>
            </a:r>
            <a:r>
              <a:rPr lang="pl-PL" dirty="0" smtClean="0"/>
              <a:t> </a:t>
            </a:r>
            <a:r>
              <a:rPr lang="pl-PL" dirty="0" err="1" smtClean="0"/>
              <a:t>function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reserve</a:t>
            </a:r>
            <a:r>
              <a:rPr lang="pl-PL" dirty="0" smtClean="0"/>
              <a:t> </a:t>
            </a:r>
            <a:r>
              <a:rPr lang="pl-PL" dirty="0" err="1" smtClean="0"/>
              <a:t>requirement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to </a:t>
            </a:r>
            <a:r>
              <a:rPr lang="pl-PL" dirty="0" err="1" smtClean="0"/>
              <a:t>stabilise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liquidity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banking </a:t>
            </a:r>
            <a:r>
              <a:rPr lang="pl-PL" dirty="0" err="1" smtClean="0"/>
              <a:t>sector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Changes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reserve</a:t>
            </a:r>
            <a:r>
              <a:rPr lang="pl-PL" dirty="0" smtClean="0"/>
              <a:t> </a:t>
            </a:r>
            <a:r>
              <a:rPr lang="pl-PL" dirty="0" err="1" smtClean="0"/>
              <a:t>ratio</a:t>
            </a:r>
            <a:r>
              <a:rPr lang="pl-PL" dirty="0" smtClean="0"/>
              <a:t> </a:t>
            </a:r>
            <a:r>
              <a:rPr lang="pl-PL" dirty="0" err="1" smtClean="0"/>
              <a:t>depend</a:t>
            </a:r>
            <a:r>
              <a:rPr lang="pl-PL" dirty="0" smtClean="0"/>
              <a:t> on </a:t>
            </a:r>
            <a:r>
              <a:rPr lang="pl-PL" dirty="0" err="1" smtClean="0"/>
              <a:t>changes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liquidity</a:t>
            </a:r>
            <a:r>
              <a:rPr lang="pl-PL" dirty="0" smtClean="0"/>
              <a:t> </a:t>
            </a:r>
            <a:r>
              <a:rPr lang="pl-PL" dirty="0" err="1" smtClean="0"/>
              <a:t>conditions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banking </a:t>
            </a:r>
            <a:r>
              <a:rPr lang="pl-PL" dirty="0" err="1" smtClean="0"/>
              <a:t>sector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Intraday</a:t>
            </a:r>
            <a:r>
              <a:rPr lang="pl-PL" dirty="0" smtClean="0"/>
              <a:t> credit </a:t>
            </a:r>
            <a:r>
              <a:rPr lang="pl-PL" dirty="0" err="1" smtClean="0"/>
              <a:t>facility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/>
              <a:t>Intraday</a:t>
            </a:r>
            <a:r>
              <a:rPr lang="pl-PL" dirty="0" smtClean="0"/>
              <a:t> credit </a:t>
            </a:r>
            <a:r>
              <a:rPr lang="pl-PL" dirty="0" err="1" smtClean="0"/>
              <a:t>facility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both</a:t>
            </a:r>
            <a:r>
              <a:rPr lang="pl-PL" dirty="0" smtClean="0"/>
              <a:t> </a:t>
            </a:r>
            <a:r>
              <a:rPr lang="pl-PL" dirty="0" err="1" smtClean="0"/>
              <a:t>local</a:t>
            </a:r>
            <a:r>
              <a:rPr lang="pl-PL" dirty="0" smtClean="0"/>
              <a:t> and foreign </a:t>
            </a:r>
            <a:r>
              <a:rPr lang="pl-PL" dirty="0" err="1" smtClean="0"/>
              <a:t>currency</a:t>
            </a:r>
            <a:r>
              <a:rPr lang="pl-PL" dirty="0" smtClean="0"/>
              <a:t> </a:t>
            </a:r>
            <a:r>
              <a:rPr lang="pl-PL" dirty="0" err="1" smtClean="0"/>
              <a:t>loans</a:t>
            </a:r>
            <a:r>
              <a:rPr lang="pl-PL" dirty="0" smtClean="0"/>
              <a:t> </a:t>
            </a:r>
            <a:r>
              <a:rPr lang="pl-PL" dirty="0" err="1" smtClean="0"/>
              <a:t>offered</a:t>
            </a:r>
            <a:r>
              <a:rPr lang="pl-PL" dirty="0" smtClean="0"/>
              <a:t> by </a:t>
            </a:r>
            <a:r>
              <a:rPr lang="pl-PL" dirty="0" err="1" smtClean="0"/>
              <a:t>the</a:t>
            </a:r>
            <a:r>
              <a:rPr lang="pl-PL" dirty="0" smtClean="0"/>
              <a:t> central bank to commercial banks</a:t>
            </a:r>
          </a:p>
          <a:p>
            <a:r>
              <a:rPr lang="pl-PL" dirty="0" err="1" smtClean="0"/>
              <a:t>These</a:t>
            </a:r>
            <a:r>
              <a:rPr lang="pl-PL" dirty="0" smtClean="0"/>
              <a:t> </a:t>
            </a:r>
            <a:r>
              <a:rPr lang="pl-PL" dirty="0" err="1" smtClean="0"/>
              <a:t>loans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an </a:t>
            </a:r>
            <a:r>
              <a:rPr lang="pl-PL" dirty="0" err="1" smtClean="0"/>
              <a:t>important</a:t>
            </a:r>
            <a:r>
              <a:rPr lang="pl-PL" dirty="0" smtClean="0"/>
              <a:t> element of </a:t>
            </a:r>
            <a:r>
              <a:rPr lang="pl-PL" dirty="0" err="1" smtClean="0"/>
              <a:t>the</a:t>
            </a:r>
            <a:r>
              <a:rPr lang="pl-PL" dirty="0" smtClean="0"/>
              <a:t> clearing system, as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source</a:t>
            </a:r>
            <a:r>
              <a:rPr lang="pl-PL" dirty="0" smtClean="0"/>
              <a:t> of </a:t>
            </a:r>
            <a:r>
              <a:rPr lang="pl-PL" dirty="0" err="1" smtClean="0"/>
              <a:t>funds</a:t>
            </a:r>
            <a:r>
              <a:rPr lang="pl-PL" dirty="0" smtClean="0"/>
              <a:t> </a:t>
            </a:r>
            <a:r>
              <a:rPr lang="pl-PL" dirty="0" err="1" smtClean="0"/>
              <a:t>obtained</a:t>
            </a:r>
            <a:r>
              <a:rPr lang="pl-PL" dirty="0" smtClean="0"/>
              <a:t> </a:t>
            </a:r>
            <a:r>
              <a:rPr lang="pl-PL" dirty="0" err="1" smtClean="0"/>
              <a:t>during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operating</a:t>
            </a:r>
            <a:r>
              <a:rPr lang="pl-PL" dirty="0" smtClean="0"/>
              <a:t> </a:t>
            </a:r>
            <a:r>
              <a:rPr lang="pl-PL" dirty="0" err="1" smtClean="0"/>
              <a:t>day</a:t>
            </a:r>
            <a:endParaRPr lang="pl-PL" dirty="0" smtClean="0"/>
          </a:p>
          <a:p>
            <a:r>
              <a:rPr lang="pl-PL" dirty="0" err="1" smtClean="0"/>
              <a:t>These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non-interest</a:t>
            </a:r>
            <a:r>
              <a:rPr lang="pl-PL" dirty="0" smtClean="0"/>
              <a:t> </a:t>
            </a:r>
            <a:r>
              <a:rPr lang="pl-PL" dirty="0" err="1" smtClean="0"/>
              <a:t>bearing</a:t>
            </a:r>
            <a:r>
              <a:rPr lang="pl-PL" dirty="0" smtClean="0"/>
              <a:t> </a:t>
            </a:r>
            <a:r>
              <a:rPr lang="pl-PL" dirty="0" err="1" smtClean="0"/>
              <a:t>loans</a:t>
            </a:r>
            <a:r>
              <a:rPr lang="pl-PL" dirty="0" smtClean="0"/>
              <a:t>, </a:t>
            </a:r>
            <a:r>
              <a:rPr lang="pl-PL" dirty="0" err="1" smtClean="0"/>
              <a:t>collateralised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securities </a:t>
            </a:r>
            <a:r>
              <a:rPr lang="pl-PL" dirty="0" err="1" smtClean="0"/>
              <a:t>accepted</a:t>
            </a:r>
            <a:r>
              <a:rPr lang="pl-PL" dirty="0" smtClean="0"/>
              <a:t> by </a:t>
            </a:r>
            <a:r>
              <a:rPr lang="pl-PL" dirty="0" err="1" smtClean="0"/>
              <a:t>the</a:t>
            </a:r>
            <a:r>
              <a:rPr lang="pl-PL" dirty="0" smtClean="0"/>
              <a:t> central bank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468</Words>
  <Application>Microsoft Office PowerPoint</Application>
  <PresentationFormat>Pokaz na ekranie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Monetary policy instruments</vt:lpstr>
      <vt:lpstr>Monetary policy instruments</vt:lpstr>
      <vt:lpstr>Interest rates (1)</vt:lpstr>
      <vt:lpstr>Interest rates (2)</vt:lpstr>
      <vt:lpstr>Slajd 5</vt:lpstr>
      <vt:lpstr>Open market operations (1)</vt:lpstr>
      <vt:lpstr>Open market operations (2)</vt:lpstr>
      <vt:lpstr>Reserve requirement</vt:lpstr>
      <vt:lpstr>Intraday credit facility</vt:lpstr>
      <vt:lpstr>Foreign exchange swaps</vt:lpstr>
      <vt:lpstr>Foreign exchange interventions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Monetary policy instruments</dc:title>
  <dc:creator>Darek</dc:creator>
  <cp:lastModifiedBy>Darek</cp:lastModifiedBy>
  <cp:revision>14</cp:revision>
  <dcterms:created xsi:type="dcterms:W3CDTF">2011-03-24T19:37:53Z</dcterms:created>
  <dcterms:modified xsi:type="dcterms:W3CDTF">2013-03-26T20:15:17Z</dcterms:modified>
</cp:coreProperties>
</file>