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258" r:id="rId4"/>
    <p:sldId id="259" r:id="rId5"/>
    <p:sldId id="270" r:id="rId6"/>
    <p:sldId id="272" r:id="rId7"/>
    <p:sldId id="273" r:id="rId8"/>
    <p:sldId id="274" r:id="rId9"/>
    <p:sldId id="275" r:id="rId10"/>
    <p:sldId id="276" r:id="rId11"/>
    <p:sldId id="277" r:id="rId12"/>
    <p:sldId id="278" r:id="rId13"/>
    <p:sldId id="279" r:id="rId14"/>
    <p:sldId id="280" r:id="rId15"/>
    <p:sldId id="281" r:id="rId16"/>
    <p:sldId id="283" r:id="rId17"/>
    <p:sldId id="319" r:id="rId18"/>
    <p:sldId id="285" r:id="rId19"/>
    <p:sldId id="288" r:id="rId20"/>
    <p:sldId id="290" r:id="rId21"/>
    <p:sldId id="291" r:id="rId22"/>
    <p:sldId id="292" r:id="rId23"/>
    <p:sldId id="294" r:id="rId24"/>
    <p:sldId id="321" r:id="rId25"/>
    <p:sldId id="366" r:id="rId26"/>
    <p:sldId id="297" r:id="rId27"/>
    <p:sldId id="298" r:id="rId28"/>
    <p:sldId id="299" r:id="rId29"/>
    <p:sldId id="300" r:id="rId30"/>
    <p:sldId id="312" r:id="rId31"/>
    <p:sldId id="313" r:id="rId32"/>
    <p:sldId id="314" r:id="rId33"/>
    <p:sldId id="315" r:id="rId34"/>
    <p:sldId id="316" r:id="rId35"/>
    <p:sldId id="317" r:id="rId36"/>
    <p:sldId id="367" r:id="rId37"/>
    <p:sldId id="327" r:id="rId38"/>
    <p:sldId id="328" r:id="rId39"/>
    <p:sldId id="329" r:id="rId40"/>
    <p:sldId id="330" r:id="rId41"/>
    <p:sldId id="325" r:id="rId42"/>
    <p:sldId id="326" r:id="rId43"/>
    <p:sldId id="336" r:id="rId44"/>
    <p:sldId id="337" r:id="rId45"/>
    <p:sldId id="338" r:id="rId46"/>
    <p:sldId id="334" r:id="rId47"/>
    <p:sldId id="339" r:id="rId48"/>
    <p:sldId id="356" r:id="rId49"/>
    <p:sldId id="357" r:id="rId50"/>
    <p:sldId id="358" r:id="rId51"/>
    <p:sldId id="359" r:id="rId52"/>
    <p:sldId id="360" r:id="rId53"/>
    <p:sldId id="361" r:id="rId54"/>
    <p:sldId id="362" r:id="rId55"/>
    <p:sldId id="363" r:id="rId56"/>
    <p:sldId id="353" r:id="rId57"/>
    <p:sldId id="352" r:id="rId58"/>
    <p:sldId id="347" r:id="rId59"/>
    <p:sldId id="364" r:id="rId60"/>
    <p:sldId id="36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30.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10" Type="http://schemas.openxmlformats.org/officeDocument/2006/relationships/image" Target="../media/image32.wmf"/><Relationship Id="rId4" Type="http://schemas.openxmlformats.org/officeDocument/2006/relationships/image" Target="../media/image20.wmf"/><Relationship Id="rId9"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19.wmf"/><Relationship Id="rId7" Type="http://schemas.openxmlformats.org/officeDocument/2006/relationships/image" Target="../media/image33.wmf"/><Relationship Id="rId12" Type="http://schemas.openxmlformats.org/officeDocument/2006/relationships/image" Target="../media/image36.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3.wmf"/><Relationship Id="rId11" Type="http://schemas.openxmlformats.org/officeDocument/2006/relationships/image" Target="../media/image31.wmf"/><Relationship Id="rId5" Type="http://schemas.openxmlformats.org/officeDocument/2006/relationships/image" Target="../media/image22.wmf"/><Relationship Id="rId10"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30.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30.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44.wmf"/><Relationship Id="rId5" Type="http://schemas.openxmlformats.org/officeDocument/2006/relationships/image" Target="../media/image21.wmf"/><Relationship Id="rId10" Type="http://schemas.openxmlformats.org/officeDocument/2006/relationships/image" Target="../media/image43.wmf"/><Relationship Id="rId4" Type="http://schemas.openxmlformats.org/officeDocument/2006/relationships/image" Target="../media/image20.wmf"/><Relationship Id="rId9" Type="http://schemas.openxmlformats.org/officeDocument/2006/relationships/image" Target="../media/image42.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19.wmf"/><Relationship Id="rId7" Type="http://schemas.openxmlformats.org/officeDocument/2006/relationships/image" Target="../media/image46.wmf"/><Relationship Id="rId2" Type="http://schemas.openxmlformats.org/officeDocument/2006/relationships/image" Target="../media/image30.wmf"/><Relationship Id="rId1" Type="http://schemas.openxmlformats.org/officeDocument/2006/relationships/image" Target="../media/image17.wmf"/><Relationship Id="rId6" Type="http://schemas.openxmlformats.org/officeDocument/2006/relationships/image" Target="../media/image45.wmf"/><Relationship Id="rId5" Type="http://schemas.openxmlformats.org/officeDocument/2006/relationships/image" Target="../media/image21.wmf"/><Relationship Id="rId4" Type="http://schemas.openxmlformats.org/officeDocument/2006/relationships/image" Target="../media/image20.wmf"/><Relationship Id="rId9"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50.wmf"/><Relationship Id="rId2" Type="http://schemas.openxmlformats.org/officeDocument/2006/relationships/image" Target="../media/image30.wmf"/><Relationship Id="rId1" Type="http://schemas.openxmlformats.org/officeDocument/2006/relationships/image" Target="../media/image17.wmf"/><Relationship Id="rId6" Type="http://schemas.openxmlformats.org/officeDocument/2006/relationships/image" Target="../media/image49.wmf"/><Relationship Id="rId5" Type="http://schemas.openxmlformats.org/officeDocument/2006/relationships/image" Target="../media/image21.wmf"/><Relationship Id="rId4"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5.wmf"/><Relationship Id="rId7" Type="http://schemas.openxmlformats.org/officeDocument/2006/relationships/image" Target="../media/image27.wmf"/><Relationship Id="rId12" Type="http://schemas.openxmlformats.org/officeDocument/2006/relationships/image" Target="../media/image60.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20.wmf"/><Relationship Id="rId5" Type="http://schemas.openxmlformats.org/officeDocument/2006/relationships/image" Target="../media/image57.wmf"/><Relationship Id="rId10" Type="http://schemas.openxmlformats.org/officeDocument/2006/relationships/image" Target="../media/image19.wmf"/><Relationship Id="rId4" Type="http://schemas.openxmlformats.org/officeDocument/2006/relationships/image" Target="../media/image56.wmf"/><Relationship Id="rId9"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1.wmf"/><Relationship Id="rId3" Type="http://schemas.openxmlformats.org/officeDocument/2006/relationships/image" Target="../media/image55.wmf"/><Relationship Id="rId7" Type="http://schemas.openxmlformats.org/officeDocument/2006/relationships/image" Target="../media/image27.wmf"/><Relationship Id="rId12" Type="http://schemas.openxmlformats.org/officeDocument/2006/relationships/image" Target="../media/image60.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11" Type="http://schemas.openxmlformats.org/officeDocument/2006/relationships/image" Target="../media/image20.wmf"/><Relationship Id="rId5" Type="http://schemas.openxmlformats.org/officeDocument/2006/relationships/image" Target="../media/image57.wmf"/><Relationship Id="rId10" Type="http://schemas.openxmlformats.org/officeDocument/2006/relationships/image" Target="../media/image19.wmf"/><Relationship Id="rId4" Type="http://schemas.openxmlformats.org/officeDocument/2006/relationships/image" Target="../media/image56.wmf"/><Relationship Id="rId9" Type="http://schemas.openxmlformats.org/officeDocument/2006/relationships/image" Target="../media/image17.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image" Target="../media/image58.wmf"/><Relationship Id="rId3" Type="http://schemas.openxmlformats.org/officeDocument/2006/relationships/image" Target="../media/image68.wmf"/><Relationship Id="rId7" Type="http://schemas.openxmlformats.org/officeDocument/2006/relationships/image" Target="../media/image70.wmf"/><Relationship Id="rId12" Type="http://schemas.openxmlformats.org/officeDocument/2006/relationships/image" Target="../media/image57.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69.wmf"/><Relationship Id="rId11" Type="http://schemas.openxmlformats.org/officeDocument/2006/relationships/image" Target="../media/image56.wmf"/><Relationship Id="rId5" Type="http://schemas.openxmlformats.org/officeDocument/2006/relationships/image" Target="../media/image21.wmf"/><Relationship Id="rId15" Type="http://schemas.openxmlformats.org/officeDocument/2006/relationships/image" Target="../media/image60.wmf"/><Relationship Id="rId10" Type="http://schemas.openxmlformats.org/officeDocument/2006/relationships/image" Target="../media/image55.wmf"/><Relationship Id="rId4" Type="http://schemas.openxmlformats.org/officeDocument/2006/relationships/image" Target="../media/image20.wmf"/><Relationship Id="rId9" Type="http://schemas.openxmlformats.org/officeDocument/2006/relationships/image" Target="../media/image54.wmf"/><Relationship Id="rId14" Type="http://schemas.openxmlformats.org/officeDocument/2006/relationships/image" Target="../media/image1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99.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9.wmf"/><Relationship Id="rId1" Type="http://schemas.openxmlformats.org/officeDocument/2006/relationships/image" Target="../media/image96.wmf"/><Relationship Id="rId4" Type="http://schemas.openxmlformats.org/officeDocument/2006/relationships/image" Target="../media/image97.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69.wmf"/><Relationship Id="rId5" Type="http://schemas.openxmlformats.org/officeDocument/2006/relationships/image" Target="../media/image21.wmf"/><Relationship Id="rId4" Type="http://schemas.openxmlformats.org/officeDocument/2006/relationships/image" Target="../media/image2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8.wmf"/><Relationship Id="rId7" Type="http://schemas.openxmlformats.org/officeDocument/2006/relationships/image" Target="../media/image70.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69.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 Id="rId5" Type="http://schemas.openxmlformats.org/officeDocument/2006/relationships/image" Target="../media/image68.wmf"/><Relationship Id="rId4"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11" Type="http://schemas.openxmlformats.org/officeDocument/2006/relationships/image" Target="../media/image27.wmf"/><Relationship Id="rId5" Type="http://schemas.openxmlformats.org/officeDocument/2006/relationships/image" Target="../media/image21.wmf"/><Relationship Id="rId10" Type="http://schemas.openxmlformats.org/officeDocument/2006/relationships/image" Target="../media/image26.wmf"/><Relationship Id="rId4" Type="http://schemas.openxmlformats.org/officeDocument/2006/relationships/image" Target="../media/image20.wmf"/><Relationship Id="rId9"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31.wmf"/><Relationship Id="rId3" Type="http://schemas.openxmlformats.org/officeDocument/2006/relationships/image" Target="../media/image19.wmf"/><Relationship Id="rId7" Type="http://schemas.openxmlformats.org/officeDocument/2006/relationships/image" Target="../media/image29.wmf"/><Relationship Id="rId12" Type="http://schemas.openxmlformats.org/officeDocument/2006/relationships/image" Target="../media/image23.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8.wmf"/><Relationship Id="rId11" Type="http://schemas.openxmlformats.org/officeDocument/2006/relationships/image" Target="../media/image21.wmf"/><Relationship Id="rId5" Type="http://schemas.openxmlformats.org/officeDocument/2006/relationships/image" Target="../media/image22.wmf"/><Relationship Id="rId10" Type="http://schemas.openxmlformats.org/officeDocument/2006/relationships/image" Target="../media/image20.wmf"/><Relationship Id="rId4" Type="http://schemas.openxmlformats.org/officeDocument/2006/relationships/image" Target="../media/image26.wmf"/><Relationship Id="rId9" Type="http://schemas.openxmlformats.org/officeDocument/2006/relationships/image" Target="../media/image30.wmf"/><Relationship Id="rId1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5DC73-5BE5-4867-AD29-CCB6CD074421}" type="datetimeFigureOut">
              <a:rPr lang="en-US" smtClean="0"/>
              <a:t>7/29/2013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78BE8-3C83-4A6E-AAD9-2926F1883CEC}" type="slidenum">
              <a:rPr lang="en-US" smtClean="0"/>
              <a:t>‹#›</a:t>
            </a:fld>
            <a:endParaRPr lang="en-US"/>
          </a:p>
        </p:txBody>
      </p:sp>
    </p:spTree>
    <p:extLst>
      <p:ext uri="{BB962C8B-B14F-4D97-AF65-F5344CB8AC3E}">
        <p14:creationId xmlns:p14="http://schemas.microsoft.com/office/powerpoint/2010/main" val="3665158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fld id="{96C9A838-FDD8-4DCF-8C77-FA97C583468B}" type="slidenum">
              <a:rPr lang="en-US"/>
              <a:pPr/>
              <a:t>9</a:t>
            </a:fld>
            <a:endParaRPr lang="en-US"/>
          </a:p>
        </p:txBody>
      </p:sp>
    </p:spTree>
    <p:extLst>
      <p:ext uri="{BB962C8B-B14F-4D97-AF65-F5344CB8AC3E}">
        <p14:creationId xmlns:p14="http://schemas.microsoft.com/office/powerpoint/2010/main" val="525513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20EF1AB-0429-4F55-8A49-23FD3B4E3752}" type="slidenum">
              <a:rPr lang="en-US" smtClean="0">
                <a:latin typeface="Arial" panose="020B0604020202020204" pitchFamily="34" charset="0"/>
              </a:rPr>
              <a:pPr>
                <a:spcBef>
                  <a:spcPct val="0"/>
                </a:spcBef>
              </a:pPr>
              <a:t>45</a:t>
            </a:fld>
            <a:endParaRPr lang="en-US" smtClean="0">
              <a:latin typeface="Arial" panose="020B0604020202020204" pitchFamily="34" charset="0"/>
            </a:endParaRPr>
          </a:p>
        </p:txBody>
      </p:sp>
    </p:spTree>
    <p:extLst>
      <p:ext uri="{BB962C8B-B14F-4D97-AF65-F5344CB8AC3E}">
        <p14:creationId xmlns:p14="http://schemas.microsoft.com/office/powerpoint/2010/main" val="332601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FBE6B-59EE-452C-BB61-A0BBC083D86C}"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64339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FBE6B-59EE-452C-BB61-A0BBC083D86C}"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238734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FBE6B-59EE-452C-BB61-A0BBC083D86C}"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178568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7600" y="1600201"/>
            <a:ext cx="53848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BC3475C-AC05-45E0-967A-664176150C04}" type="slidenum">
              <a:rPr lang="en-US" altLang="en-US"/>
              <a:pPr/>
              <a:t>‹#›</a:t>
            </a:fld>
            <a:endParaRPr lang="en-US" altLang="en-US"/>
          </a:p>
        </p:txBody>
      </p:sp>
    </p:spTree>
    <p:extLst>
      <p:ext uri="{BB962C8B-B14F-4D97-AF65-F5344CB8AC3E}">
        <p14:creationId xmlns:p14="http://schemas.microsoft.com/office/powerpoint/2010/main" val="194529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FE0C55D-2948-49BF-8EEA-4EFAA591B7A7}" type="slidenum">
              <a:rPr lang="en-US" altLang="en-US"/>
              <a:pPr/>
              <a:t>‹#›</a:t>
            </a:fld>
            <a:endParaRPr lang="en-US" altLang="en-US"/>
          </a:p>
        </p:txBody>
      </p:sp>
    </p:spTree>
    <p:extLst>
      <p:ext uri="{BB962C8B-B14F-4D97-AF65-F5344CB8AC3E}">
        <p14:creationId xmlns:p14="http://schemas.microsoft.com/office/powerpoint/2010/main" val="3843406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09600" y="1600201"/>
            <a:ext cx="10972800" cy="45307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C4070A4-62AA-4B80-9884-84CBC2769432}" type="slidenum">
              <a:rPr lang="en-US" altLang="en-US"/>
              <a:pPr/>
              <a:t>‹#›</a:t>
            </a:fld>
            <a:endParaRPr lang="en-US" altLang="en-US"/>
          </a:p>
        </p:txBody>
      </p:sp>
    </p:spTree>
    <p:extLst>
      <p:ext uri="{BB962C8B-B14F-4D97-AF65-F5344CB8AC3E}">
        <p14:creationId xmlns:p14="http://schemas.microsoft.com/office/powerpoint/2010/main" val="96836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28C41B1-1CD6-4CEC-BCC5-5A0115B903EB}" type="slidenum">
              <a:rPr lang="en-US" altLang="en-US"/>
              <a:pPr>
                <a:defRPr/>
              </a:pPr>
              <a:t>‹#›</a:t>
            </a:fld>
            <a:endParaRPr lang="en-US" altLang="en-US"/>
          </a:p>
        </p:txBody>
      </p:sp>
    </p:spTree>
    <p:extLst>
      <p:ext uri="{BB962C8B-B14F-4D97-AF65-F5344CB8AC3E}">
        <p14:creationId xmlns:p14="http://schemas.microsoft.com/office/powerpoint/2010/main" val="387464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FBE6B-59EE-452C-BB61-A0BBC083D86C}"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184935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FBE6B-59EE-452C-BB61-A0BBC083D86C}"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277232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FBE6B-59EE-452C-BB61-A0BBC083D86C}"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3600869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FBE6B-59EE-452C-BB61-A0BBC083D86C}" type="datetimeFigureOut">
              <a:rPr lang="en-US" smtClean="0"/>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356032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FBE6B-59EE-452C-BB61-A0BBC083D86C}" type="datetimeFigureOut">
              <a:rPr lang="en-US" smtClean="0"/>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183765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FBE6B-59EE-452C-BB61-A0BBC083D86C}" type="datetimeFigureOut">
              <a:rPr lang="en-US" smtClean="0"/>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34712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BE6B-59EE-452C-BB61-A0BBC083D86C}"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392013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FBE6B-59EE-452C-BB61-A0BBC083D86C}"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11C04-888B-4817-92B6-7FF6BFA1A4F4}" type="slidenum">
              <a:rPr lang="en-US" smtClean="0"/>
              <a:t>‹#›</a:t>
            </a:fld>
            <a:endParaRPr lang="en-US"/>
          </a:p>
        </p:txBody>
      </p:sp>
    </p:spTree>
    <p:extLst>
      <p:ext uri="{BB962C8B-B14F-4D97-AF65-F5344CB8AC3E}">
        <p14:creationId xmlns:p14="http://schemas.microsoft.com/office/powerpoint/2010/main" val="40223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FBE6B-59EE-452C-BB61-A0BBC083D86C}" type="datetimeFigureOut">
              <a:rPr lang="en-US" smtClean="0"/>
              <a:t>7/29/2013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911C04-888B-4817-92B6-7FF6BFA1A4F4}" type="slidenum">
              <a:rPr lang="en-US" smtClean="0"/>
              <a:t>‹#›</a:t>
            </a:fld>
            <a:endParaRPr lang="en-US"/>
          </a:p>
        </p:txBody>
      </p:sp>
    </p:spTree>
    <p:extLst>
      <p:ext uri="{BB962C8B-B14F-4D97-AF65-F5344CB8AC3E}">
        <p14:creationId xmlns:p14="http://schemas.microsoft.com/office/powerpoint/2010/main" val="490043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4.xml"/><Relationship Id="rId1" Type="http://schemas.openxmlformats.org/officeDocument/2006/relationships/vmlDrawing" Target="../drawings/vmlDrawing5.v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2.bin"/><Relationship Id="rId18" Type="http://schemas.openxmlformats.org/officeDocument/2006/relationships/image" Target="../media/image24.wmf"/><Relationship Id="rId26" Type="http://schemas.openxmlformats.org/officeDocument/2006/relationships/image" Target="../media/image27.wmf"/><Relationship Id="rId3" Type="http://schemas.openxmlformats.org/officeDocument/2006/relationships/oleObject" Target="../embeddings/oleObject7.bin"/><Relationship Id="rId21" Type="http://schemas.openxmlformats.org/officeDocument/2006/relationships/oleObject" Target="../embeddings/oleObject16.bin"/><Relationship Id="rId7" Type="http://schemas.openxmlformats.org/officeDocument/2006/relationships/oleObject" Target="../embeddings/oleObject9.bin"/><Relationship Id="rId12" Type="http://schemas.openxmlformats.org/officeDocument/2006/relationships/image" Target="../media/image21.wmf"/><Relationship Id="rId17" Type="http://schemas.openxmlformats.org/officeDocument/2006/relationships/oleObject" Target="../embeddings/oleObject14.bin"/><Relationship Id="rId25" Type="http://schemas.openxmlformats.org/officeDocument/2006/relationships/oleObject" Target="../embeddings/oleObject19.bin"/><Relationship Id="rId2" Type="http://schemas.openxmlformats.org/officeDocument/2006/relationships/slideLayout" Target="../slideLayouts/slideLayout7.xml"/><Relationship Id="rId16" Type="http://schemas.openxmlformats.org/officeDocument/2006/relationships/image" Target="../media/image23.wmf"/><Relationship Id="rId20" Type="http://schemas.openxmlformats.org/officeDocument/2006/relationships/image" Target="../media/image25.wmf"/><Relationship Id="rId1" Type="http://schemas.openxmlformats.org/officeDocument/2006/relationships/vmlDrawing" Target="../drawings/vmlDrawing8.vml"/><Relationship Id="rId6" Type="http://schemas.openxmlformats.org/officeDocument/2006/relationships/image" Target="../media/image18.wmf"/><Relationship Id="rId11" Type="http://schemas.openxmlformats.org/officeDocument/2006/relationships/oleObject" Target="../embeddings/oleObject11.bin"/><Relationship Id="rId24" Type="http://schemas.openxmlformats.org/officeDocument/2006/relationships/oleObject" Target="../embeddings/oleObject18.bin"/><Relationship Id="rId5" Type="http://schemas.openxmlformats.org/officeDocument/2006/relationships/oleObject" Target="../embeddings/oleObject8.bin"/><Relationship Id="rId15" Type="http://schemas.openxmlformats.org/officeDocument/2006/relationships/oleObject" Target="../embeddings/oleObject13.bin"/><Relationship Id="rId23" Type="http://schemas.openxmlformats.org/officeDocument/2006/relationships/image" Target="../media/image26.wmf"/><Relationship Id="rId10" Type="http://schemas.openxmlformats.org/officeDocument/2006/relationships/image" Target="../media/image20.wmf"/><Relationship Id="rId19" Type="http://schemas.openxmlformats.org/officeDocument/2006/relationships/oleObject" Target="../embeddings/oleObject15.bin"/><Relationship Id="rId4" Type="http://schemas.openxmlformats.org/officeDocument/2006/relationships/image" Target="../media/image17.wmf"/><Relationship Id="rId9" Type="http://schemas.openxmlformats.org/officeDocument/2006/relationships/oleObject" Target="../embeddings/oleObject10.bin"/><Relationship Id="rId14" Type="http://schemas.openxmlformats.org/officeDocument/2006/relationships/image" Target="../media/image22.wmf"/><Relationship Id="rId22"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25.bin"/><Relationship Id="rId18" Type="http://schemas.openxmlformats.org/officeDocument/2006/relationships/image" Target="../media/image17.wmf"/><Relationship Id="rId26" Type="http://schemas.openxmlformats.org/officeDocument/2006/relationships/oleObject" Target="../embeddings/oleObject32.bin"/><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22.wmf"/><Relationship Id="rId17" Type="http://schemas.openxmlformats.org/officeDocument/2006/relationships/oleObject" Target="../embeddings/oleObject27.bin"/><Relationship Id="rId25"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image" Target="../media/image29.wmf"/><Relationship Id="rId20" Type="http://schemas.openxmlformats.org/officeDocument/2006/relationships/image" Target="../media/image30.wmf"/><Relationship Id="rId29" Type="http://schemas.openxmlformats.org/officeDocument/2006/relationships/oleObject" Target="../embeddings/oleObject34.bin"/><Relationship Id="rId1" Type="http://schemas.openxmlformats.org/officeDocument/2006/relationships/vmlDrawing" Target="../drawings/vmlDrawing9.vml"/><Relationship Id="rId6" Type="http://schemas.openxmlformats.org/officeDocument/2006/relationships/image" Target="../media/image25.wmf"/><Relationship Id="rId11" Type="http://schemas.openxmlformats.org/officeDocument/2006/relationships/oleObject" Target="../embeddings/oleObject24.bin"/><Relationship Id="rId24" Type="http://schemas.openxmlformats.org/officeDocument/2006/relationships/oleObject" Target="../embeddings/oleObject31.bin"/><Relationship Id="rId32" Type="http://schemas.openxmlformats.org/officeDocument/2006/relationships/image" Target="../media/image27.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image" Target="../media/image20.wmf"/><Relationship Id="rId28" Type="http://schemas.openxmlformats.org/officeDocument/2006/relationships/image" Target="../media/image23.wmf"/><Relationship Id="rId10" Type="http://schemas.openxmlformats.org/officeDocument/2006/relationships/image" Target="../media/image26.wmf"/><Relationship Id="rId19" Type="http://schemas.openxmlformats.org/officeDocument/2006/relationships/oleObject" Target="../embeddings/oleObject28.bin"/><Relationship Id="rId31" Type="http://schemas.openxmlformats.org/officeDocument/2006/relationships/oleObject" Target="../embeddings/oleObject35.bin"/><Relationship Id="rId4" Type="http://schemas.openxmlformats.org/officeDocument/2006/relationships/image" Target="../media/image24.wmf"/><Relationship Id="rId9" Type="http://schemas.openxmlformats.org/officeDocument/2006/relationships/oleObject" Target="../embeddings/oleObject23.bin"/><Relationship Id="rId14" Type="http://schemas.openxmlformats.org/officeDocument/2006/relationships/image" Target="../media/image28.wmf"/><Relationship Id="rId22" Type="http://schemas.openxmlformats.org/officeDocument/2006/relationships/oleObject" Target="../embeddings/oleObject30.bin"/><Relationship Id="rId27" Type="http://schemas.openxmlformats.org/officeDocument/2006/relationships/oleObject" Target="../embeddings/oleObject33.bin"/><Relationship Id="rId30" Type="http://schemas.openxmlformats.org/officeDocument/2006/relationships/image" Target="../media/image31.wmf"/></Relationships>
</file>

<file path=ppt/slides/_rels/slide17.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41.bin"/><Relationship Id="rId18" Type="http://schemas.openxmlformats.org/officeDocument/2006/relationships/image" Target="../media/image31.wmf"/><Relationship Id="rId3" Type="http://schemas.openxmlformats.org/officeDocument/2006/relationships/oleObject" Target="../embeddings/oleObject36.bin"/><Relationship Id="rId21" Type="http://schemas.openxmlformats.org/officeDocument/2006/relationships/oleObject" Target="../embeddings/oleObject45.bin"/><Relationship Id="rId7" Type="http://schemas.openxmlformats.org/officeDocument/2006/relationships/oleObject" Target="../embeddings/oleObject38.bin"/><Relationship Id="rId12" Type="http://schemas.openxmlformats.org/officeDocument/2006/relationships/image" Target="../media/image21.wmf"/><Relationship Id="rId17" Type="http://schemas.openxmlformats.org/officeDocument/2006/relationships/oleObject" Target="../embeddings/oleObject43.bin"/><Relationship Id="rId2" Type="http://schemas.openxmlformats.org/officeDocument/2006/relationships/slideLayout" Target="../slideLayouts/slideLayout7.xml"/><Relationship Id="rId16" Type="http://schemas.openxmlformats.org/officeDocument/2006/relationships/image" Target="../media/image23.wmf"/><Relationship Id="rId20" Type="http://schemas.openxmlformats.org/officeDocument/2006/relationships/image" Target="../media/image27.wmf"/><Relationship Id="rId1" Type="http://schemas.openxmlformats.org/officeDocument/2006/relationships/vmlDrawing" Target="../drawings/vmlDrawing10.vml"/><Relationship Id="rId6" Type="http://schemas.openxmlformats.org/officeDocument/2006/relationships/image" Target="../media/image30.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20.wmf"/><Relationship Id="rId19" Type="http://schemas.openxmlformats.org/officeDocument/2006/relationships/oleObject" Target="../embeddings/oleObject44.bin"/><Relationship Id="rId4" Type="http://schemas.openxmlformats.org/officeDocument/2006/relationships/image" Target="../media/image17.wmf"/><Relationship Id="rId9" Type="http://schemas.openxmlformats.org/officeDocument/2006/relationships/oleObject" Target="../embeddings/oleObject39.bin"/><Relationship Id="rId14" Type="http://schemas.openxmlformats.org/officeDocument/2006/relationships/image" Target="../media/image22.wmf"/><Relationship Id="rId22" Type="http://schemas.openxmlformats.org/officeDocument/2006/relationships/image" Target="../media/image32.wmf"/></Relationships>
</file>

<file path=ppt/slides/_rels/slide1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51.bin"/><Relationship Id="rId18" Type="http://schemas.openxmlformats.org/officeDocument/2006/relationships/image" Target="../media/image34.wmf"/><Relationship Id="rId26" Type="http://schemas.openxmlformats.org/officeDocument/2006/relationships/oleObject" Target="../embeddings/oleObject58.bin"/><Relationship Id="rId3" Type="http://schemas.openxmlformats.org/officeDocument/2006/relationships/oleObject" Target="../embeddings/oleObject46.bin"/><Relationship Id="rId21" Type="http://schemas.openxmlformats.org/officeDocument/2006/relationships/oleObject" Target="../embeddings/oleObject55.bin"/><Relationship Id="rId34" Type="http://schemas.openxmlformats.org/officeDocument/2006/relationships/image" Target="../media/image36.wmf"/><Relationship Id="rId7" Type="http://schemas.openxmlformats.org/officeDocument/2006/relationships/oleObject" Target="../embeddings/oleObject48.bin"/><Relationship Id="rId12" Type="http://schemas.openxmlformats.org/officeDocument/2006/relationships/image" Target="../media/image22.wmf"/><Relationship Id="rId17" Type="http://schemas.openxmlformats.org/officeDocument/2006/relationships/oleObject" Target="../embeddings/oleObject53.bin"/><Relationship Id="rId25" Type="http://schemas.openxmlformats.org/officeDocument/2006/relationships/oleObject" Target="../embeddings/oleObject57.bin"/><Relationship Id="rId33" Type="http://schemas.openxmlformats.org/officeDocument/2006/relationships/oleObject" Target="../embeddings/oleObject65.bin"/><Relationship Id="rId2" Type="http://schemas.openxmlformats.org/officeDocument/2006/relationships/slideLayout" Target="../slideLayouts/slideLayout7.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61.bin"/><Relationship Id="rId1" Type="http://schemas.openxmlformats.org/officeDocument/2006/relationships/vmlDrawing" Target="../drawings/vmlDrawing11.vml"/><Relationship Id="rId6" Type="http://schemas.openxmlformats.org/officeDocument/2006/relationships/image" Target="../media/image18.wmf"/><Relationship Id="rId11" Type="http://schemas.openxmlformats.org/officeDocument/2006/relationships/oleObject" Target="../embeddings/oleObject50.bin"/><Relationship Id="rId24" Type="http://schemas.openxmlformats.org/officeDocument/2006/relationships/image" Target="../media/image31.wmf"/><Relationship Id="rId32" Type="http://schemas.openxmlformats.org/officeDocument/2006/relationships/oleObject" Target="../embeddings/oleObject64.bin"/><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6.bin"/><Relationship Id="rId28" Type="http://schemas.openxmlformats.org/officeDocument/2006/relationships/oleObject" Target="../embeddings/oleObject60.bin"/><Relationship Id="rId10" Type="http://schemas.openxmlformats.org/officeDocument/2006/relationships/image" Target="../media/image20.wmf"/><Relationship Id="rId19" Type="http://schemas.openxmlformats.org/officeDocument/2006/relationships/oleObject" Target="../embeddings/oleObject54.bin"/><Relationship Id="rId31" Type="http://schemas.openxmlformats.org/officeDocument/2006/relationships/oleObject" Target="../embeddings/oleObject63.bin"/><Relationship Id="rId4" Type="http://schemas.openxmlformats.org/officeDocument/2006/relationships/image" Target="../media/image17.wmf"/><Relationship Id="rId9" Type="http://schemas.openxmlformats.org/officeDocument/2006/relationships/oleObject" Target="../embeddings/oleObject49.bin"/><Relationship Id="rId14" Type="http://schemas.openxmlformats.org/officeDocument/2006/relationships/image" Target="../media/image23.wmf"/><Relationship Id="rId22" Type="http://schemas.openxmlformats.org/officeDocument/2006/relationships/image" Target="../media/image21.wmf"/><Relationship Id="rId27" Type="http://schemas.openxmlformats.org/officeDocument/2006/relationships/oleObject" Target="../embeddings/oleObject59.bin"/><Relationship Id="rId30" Type="http://schemas.openxmlformats.org/officeDocument/2006/relationships/oleObject" Target="../embeddings/oleObject62.bin"/></Relationships>
</file>

<file path=ppt/slides/_rels/slide19.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71.bin"/><Relationship Id="rId18" Type="http://schemas.openxmlformats.org/officeDocument/2006/relationships/image" Target="../media/image27.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21.wmf"/><Relationship Id="rId17" Type="http://schemas.openxmlformats.org/officeDocument/2006/relationships/oleObject" Target="../embeddings/oleObject73.bin"/><Relationship Id="rId2" Type="http://schemas.openxmlformats.org/officeDocument/2006/relationships/slideLayout" Target="../slideLayouts/slideLayout7.xml"/><Relationship Id="rId16" Type="http://schemas.openxmlformats.org/officeDocument/2006/relationships/image" Target="../media/image23.wmf"/><Relationship Id="rId1" Type="http://schemas.openxmlformats.org/officeDocument/2006/relationships/vmlDrawing" Target="../drawings/vmlDrawing12.vml"/><Relationship Id="rId6" Type="http://schemas.openxmlformats.org/officeDocument/2006/relationships/image" Target="../media/image30.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69.bin"/><Relationship Id="rId1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40.wmf"/><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1.wmf"/><Relationship Id="rId4" Type="http://schemas.openxmlformats.org/officeDocument/2006/relationships/oleObject" Target="../embeddings/oleObject74.bin"/></Relationships>
</file>

<file path=ppt/slides/_rels/slide22.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80.bin"/><Relationship Id="rId18" Type="http://schemas.openxmlformats.org/officeDocument/2006/relationships/image" Target="../media/image27.w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21.wmf"/><Relationship Id="rId17" Type="http://schemas.openxmlformats.org/officeDocument/2006/relationships/oleObject" Target="../embeddings/oleObject82.bin"/><Relationship Id="rId25" Type="http://schemas.openxmlformats.org/officeDocument/2006/relationships/oleObject" Target="../embeddings/oleObject86.bin"/><Relationship Id="rId2" Type="http://schemas.openxmlformats.org/officeDocument/2006/relationships/slideLayout" Target="../slideLayouts/slideLayout7.xml"/><Relationship Id="rId16" Type="http://schemas.openxmlformats.org/officeDocument/2006/relationships/image" Target="../media/image23.wmf"/><Relationship Id="rId20" Type="http://schemas.openxmlformats.org/officeDocument/2006/relationships/image" Target="../media/image42.wmf"/><Relationship Id="rId1" Type="http://schemas.openxmlformats.org/officeDocument/2006/relationships/vmlDrawing" Target="../drawings/vmlDrawing14.vml"/><Relationship Id="rId6" Type="http://schemas.openxmlformats.org/officeDocument/2006/relationships/image" Target="../media/image30.wmf"/><Relationship Id="rId11" Type="http://schemas.openxmlformats.org/officeDocument/2006/relationships/oleObject" Target="../embeddings/oleObject79.bin"/><Relationship Id="rId24" Type="http://schemas.openxmlformats.org/officeDocument/2006/relationships/image" Target="../media/image44.wmf"/><Relationship Id="rId5" Type="http://schemas.openxmlformats.org/officeDocument/2006/relationships/oleObject" Target="../embeddings/oleObject76.bin"/><Relationship Id="rId15" Type="http://schemas.openxmlformats.org/officeDocument/2006/relationships/oleObject" Target="../embeddings/oleObject81.bin"/><Relationship Id="rId23" Type="http://schemas.openxmlformats.org/officeDocument/2006/relationships/oleObject" Target="../embeddings/oleObject85.bin"/><Relationship Id="rId10" Type="http://schemas.openxmlformats.org/officeDocument/2006/relationships/image" Target="../media/image20.wmf"/><Relationship Id="rId19" Type="http://schemas.openxmlformats.org/officeDocument/2006/relationships/oleObject" Target="../embeddings/oleObject83.bin"/><Relationship Id="rId4" Type="http://schemas.openxmlformats.org/officeDocument/2006/relationships/image" Target="../media/image17.wmf"/><Relationship Id="rId9" Type="http://schemas.openxmlformats.org/officeDocument/2006/relationships/oleObject" Target="../embeddings/oleObject78.bin"/><Relationship Id="rId14" Type="http://schemas.openxmlformats.org/officeDocument/2006/relationships/image" Target="../media/image22.wmf"/><Relationship Id="rId22" Type="http://schemas.openxmlformats.org/officeDocument/2006/relationships/image" Target="../media/image43.wmf"/></Relationships>
</file>

<file path=ppt/slides/_rels/slide23.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92.bin"/><Relationship Id="rId18" Type="http://schemas.openxmlformats.org/officeDocument/2006/relationships/image" Target="../media/image47.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21.wmf"/><Relationship Id="rId17" Type="http://schemas.openxmlformats.org/officeDocument/2006/relationships/oleObject" Target="../embeddings/oleObject94.bin"/><Relationship Id="rId2" Type="http://schemas.openxmlformats.org/officeDocument/2006/relationships/slideLayout" Target="../slideLayouts/slideLayout7.xml"/><Relationship Id="rId16" Type="http://schemas.openxmlformats.org/officeDocument/2006/relationships/image" Target="../media/image46.wmf"/><Relationship Id="rId20" Type="http://schemas.openxmlformats.org/officeDocument/2006/relationships/image" Target="../media/image48.wmf"/><Relationship Id="rId1" Type="http://schemas.openxmlformats.org/officeDocument/2006/relationships/vmlDrawing" Target="../drawings/vmlDrawing15.vml"/><Relationship Id="rId6" Type="http://schemas.openxmlformats.org/officeDocument/2006/relationships/image" Target="../media/image30.wmf"/><Relationship Id="rId11" Type="http://schemas.openxmlformats.org/officeDocument/2006/relationships/oleObject" Target="../embeddings/oleObject91.bin"/><Relationship Id="rId5" Type="http://schemas.openxmlformats.org/officeDocument/2006/relationships/oleObject" Target="../embeddings/oleObject88.bin"/><Relationship Id="rId15" Type="http://schemas.openxmlformats.org/officeDocument/2006/relationships/oleObject" Target="../embeddings/oleObject93.bin"/><Relationship Id="rId10" Type="http://schemas.openxmlformats.org/officeDocument/2006/relationships/image" Target="../media/image20.wmf"/><Relationship Id="rId19" Type="http://schemas.openxmlformats.org/officeDocument/2006/relationships/oleObject" Target="../embeddings/oleObject95.bin"/><Relationship Id="rId4" Type="http://schemas.openxmlformats.org/officeDocument/2006/relationships/image" Target="../media/image17.wmf"/><Relationship Id="rId9" Type="http://schemas.openxmlformats.org/officeDocument/2006/relationships/oleObject" Target="../embeddings/oleObject90.bin"/><Relationship Id="rId14" Type="http://schemas.openxmlformats.org/officeDocument/2006/relationships/image" Target="../media/image45.wmf"/></Relationships>
</file>

<file path=ppt/slides/_rels/slide2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image" Target="../media/image50.wmf"/><Relationship Id="rId1" Type="http://schemas.openxmlformats.org/officeDocument/2006/relationships/vmlDrawing" Target="../drawings/vmlDrawing16.vml"/><Relationship Id="rId6" Type="http://schemas.openxmlformats.org/officeDocument/2006/relationships/image" Target="../media/image30.w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99.bin"/><Relationship Id="rId1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41.wmf"/><Relationship Id="rId4" Type="http://schemas.openxmlformats.org/officeDocument/2006/relationships/oleObject" Target="../embeddings/oleObject103.bin"/></Relationships>
</file>

<file path=ppt/slides/_rels/slide26.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57.wmf"/><Relationship Id="rId3" Type="http://schemas.openxmlformats.org/officeDocument/2006/relationships/image" Target="../media/image51.wmf"/><Relationship Id="rId7" Type="http://schemas.openxmlformats.org/officeDocument/2006/relationships/image" Target="../media/image54.wmf"/><Relationship Id="rId12" Type="http://schemas.openxmlformats.org/officeDocument/2006/relationships/oleObject" Target="../embeddings/oleObject10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105.bin"/><Relationship Id="rId11" Type="http://schemas.openxmlformats.org/officeDocument/2006/relationships/image" Target="../media/image56.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oleObject" Target="../embeddings/oleObject107.bin"/><Relationship Id="rId4" Type="http://schemas.openxmlformats.org/officeDocument/2006/relationships/oleObject" Target="../embeddings/oleObject104.bin"/><Relationship Id="rId9" Type="http://schemas.openxmlformats.org/officeDocument/2006/relationships/image" Target="../media/image55.wmf"/><Relationship Id="rId14" Type="http://schemas.openxmlformats.org/officeDocument/2006/relationships/oleObject" Target="../embeddings/oleObject109.bin"/></Relationships>
</file>

<file path=ppt/slides/_rels/slide28.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15.bin"/><Relationship Id="rId18" Type="http://schemas.openxmlformats.org/officeDocument/2006/relationships/image" Target="../media/image59.wmf"/><Relationship Id="rId26" Type="http://schemas.openxmlformats.org/officeDocument/2006/relationships/image" Target="../media/image60.wmf"/><Relationship Id="rId3" Type="http://schemas.openxmlformats.org/officeDocument/2006/relationships/oleObject" Target="../embeddings/oleObject110.bin"/><Relationship Id="rId21" Type="http://schemas.openxmlformats.org/officeDocument/2006/relationships/oleObject" Target="../embeddings/oleObject119.bin"/><Relationship Id="rId7" Type="http://schemas.openxmlformats.org/officeDocument/2006/relationships/oleObject" Target="../embeddings/oleObject112.bin"/><Relationship Id="rId12" Type="http://schemas.openxmlformats.org/officeDocument/2006/relationships/image" Target="../media/image57.wmf"/><Relationship Id="rId17" Type="http://schemas.openxmlformats.org/officeDocument/2006/relationships/oleObject" Target="../embeddings/oleObject117.bin"/><Relationship Id="rId25" Type="http://schemas.openxmlformats.org/officeDocument/2006/relationships/oleObject" Target="../embeddings/oleObject121.bin"/><Relationship Id="rId2" Type="http://schemas.openxmlformats.org/officeDocument/2006/relationships/slideLayout" Target="../slideLayouts/slideLayout7.xml"/><Relationship Id="rId16" Type="http://schemas.openxmlformats.org/officeDocument/2006/relationships/image" Target="../media/image27.wmf"/><Relationship Id="rId20" Type="http://schemas.openxmlformats.org/officeDocument/2006/relationships/image" Target="../media/image17.wmf"/><Relationship Id="rId1" Type="http://schemas.openxmlformats.org/officeDocument/2006/relationships/vmlDrawing" Target="../drawings/vmlDrawing19.vml"/><Relationship Id="rId6" Type="http://schemas.openxmlformats.org/officeDocument/2006/relationships/image" Target="../media/image54.wmf"/><Relationship Id="rId11" Type="http://schemas.openxmlformats.org/officeDocument/2006/relationships/oleObject" Target="../embeddings/oleObject114.bin"/><Relationship Id="rId24" Type="http://schemas.openxmlformats.org/officeDocument/2006/relationships/image" Target="../media/image20.wmf"/><Relationship Id="rId5" Type="http://schemas.openxmlformats.org/officeDocument/2006/relationships/oleObject" Target="../embeddings/oleObject111.bin"/><Relationship Id="rId15" Type="http://schemas.openxmlformats.org/officeDocument/2006/relationships/oleObject" Target="../embeddings/oleObject116.bin"/><Relationship Id="rId23" Type="http://schemas.openxmlformats.org/officeDocument/2006/relationships/oleObject" Target="../embeddings/oleObject120.bin"/><Relationship Id="rId10" Type="http://schemas.openxmlformats.org/officeDocument/2006/relationships/image" Target="../media/image56.wmf"/><Relationship Id="rId19" Type="http://schemas.openxmlformats.org/officeDocument/2006/relationships/oleObject" Target="../embeddings/oleObject118.bin"/><Relationship Id="rId4" Type="http://schemas.openxmlformats.org/officeDocument/2006/relationships/image" Target="../media/image53.wmf"/><Relationship Id="rId9" Type="http://schemas.openxmlformats.org/officeDocument/2006/relationships/oleObject" Target="../embeddings/oleObject113.bin"/><Relationship Id="rId14" Type="http://schemas.openxmlformats.org/officeDocument/2006/relationships/image" Target="../media/image58.wmf"/><Relationship Id="rId22" Type="http://schemas.openxmlformats.org/officeDocument/2006/relationships/image" Target="../media/image19.wmf"/></Relationships>
</file>

<file path=ppt/slides/_rels/slide2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127.bin"/><Relationship Id="rId18" Type="http://schemas.openxmlformats.org/officeDocument/2006/relationships/image" Target="../media/image59.wmf"/><Relationship Id="rId26" Type="http://schemas.openxmlformats.org/officeDocument/2006/relationships/image" Target="../media/image60.wmf"/><Relationship Id="rId3" Type="http://schemas.openxmlformats.org/officeDocument/2006/relationships/oleObject" Target="../embeddings/oleObject122.bin"/><Relationship Id="rId21" Type="http://schemas.openxmlformats.org/officeDocument/2006/relationships/oleObject" Target="../embeddings/oleObject131.bin"/><Relationship Id="rId7" Type="http://schemas.openxmlformats.org/officeDocument/2006/relationships/oleObject" Target="../embeddings/oleObject124.bin"/><Relationship Id="rId12" Type="http://schemas.openxmlformats.org/officeDocument/2006/relationships/image" Target="../media/image57.wmf"/><Relationship Id="rId17" Type="http://schemas.openxmlformats.org/officeDocument/2006/relationships/oleObject" Target="../embeddings/oleObject129.bin"/><Relationship Id="rId25" Type="http://schemas.openxmlformats.org/officeDocument/2006/relationships/oleObject" Target="../embeddings/oleObject133.bin"/><Relationship Id="rId2" Type="http://schemas.openxmlformats.org/officeDocument/2006/relationships/slideLayout" Target="../slideLayouts/slideLayout7.xml"/><Relationship Id="rId16" Type="http://schemas.openxmlformats.org/officeDocument/2006/relationships/image" Target="../media/image27.wmf"/><Relationship Id="rId20" Type="http://schemas.openxmlformats.org/officeDocument/2006/relationships/image" Target="../media/image17.wmf"/><Relationship Id="rId1" Type="http://schemas.openxmlformats.org/officeDocument/2006/relationships/vmlDrawing" Target="../drawings/vmlDrawing20.vml"/><Relationship Id="rId6" Type="http://schemas.openxmlformats.org/officeDocument/2006/relationships/image" Target="../media/image54.wmf"/><Relationship Id="rId11" Type="http://schemas.openxmlformats.org/officeDocument/2006/relationships/oleObject" Target="../embeddings/oleObject126.bin"/><Relationship Id="rId24" Type="http://schemas.openxmlformats.org/officeDocument/2006/relationships/image" Target="../media/image20.wmf"/><Relationship Id="rId5" Type="http://schemas.openxmlformats.org/officeDocument/2006/relationships/oleObject" Target="../embeddings/oleObject123.bin"/><Relationship Id="rId15" Type="http://schemas.openxmlformats.org/officeDocument/2006/relationships/oleObject" Target="../embeddings/oleObject128.bin"/><Relationship Id="rId23" Type="http://schemas.openxmlformats.org/officeDocument/2006/relationships/oleObject" Target="../embeddings/oleObject132.bin"/><Relationship Id="rId28" Type="http://schemas.openxmlformats.org/officeDocument/2006/relationships/image" Target="../media/image61.wmf"/><Relationship Id="rId10" Type="http://schemas.openxmlformats.org/officeDocument/2006/relationships/image" Target="../media/image56.wmf"/><Relationship Id="rId19" Type="http://schemas.openxmlformats.org/officeDocument/2006/relationships/oleObject" Target="../embeddings/oleObject130.bin"/><Relationship Id="rId4" Type="http://schemas.openxmlformats.org/officeDocument/2006/relationships/image" Target="../media/image53.wmf"/><Relationship Id="rId9" Type="http://schemas.openxmlformats.org/officeDocument/2006/relationships/oleObject" Target="../embeddings/oleObject125.bin"/><Relationship Id="rId14" Type="http://schemas.openxmlformats.org/officeDocument/2006/relationships/image" Target="../media/image58.wmf"/><Relationship Id="rId22" Type="http://schemas.openxmlformats.org/officeDocument/2006/relationships/image" Target="../media/image19.wmf"/><Relationship Id="rId27" Type="http://schemas.openxmlformats.org/officeDocument/2006/relationships/oleObject" Target="../embeddings/oleObject134.bin"/></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7.bin"/><Relationship Id="rId13" Type="http://schemas.openxmlformats.org/officeDocument/2006/relationships/image" Target="../media/image66.wmf"/><Relationship Id="rId18" Type="http://schemas.openxmlformats.org/officeDocument/2006/relationships/image" Target="../media/image68.wmf"/><Relationship Id="rId3" Type="http://schemas.openxmlformats.org/officeDocument/2006/relationships/image" Target="../media/image51.wmf"/><Relationship Id="rId7" Type="http://schemas.openxmlformats.org/officeDocument/2006/relationships/image" Target="../media/image63.wmf"/><Relationship Id="rId12" Type="http://schemas.openxmlformats.org/officeDocument/2006/relationships/oleObject" Target="../embeddings/oleObject139.bin"/><Relationship Id="rId17" Type="http://schemas.openxmlformats.org/officeDocument/2006/relationships/oleObject" Target="../embeddings/oleObject142.bin"/><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17.wmf"/><Relationship Id="rId1" Type="http://schemas.openxmlformats.org/officeDocument/2006/relationships/vmlDrawing" Target="../drawings/vmlDrawing21.vml"/><Relationship Id="rId6" Type="http://schemas.openxmlformats.org/officeDocument/2006/relationships/oleObject" Target="../embeddings/oleObject136.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oleObject" Target="../embeddings/oleObject141.bin"/><Relationship Id="rId10" Type="http://schemas.openxmlformats.org/officeDocument/2006/relationships/oleObject" Target="../embeddings/oleObject138.bin"/><Relationship Id="rId19" Type="http://schemas.openxmlformats.org/officeDocument/2006/relationships/oleObject" Target="../embeddings/oleObject143.bin"/><Relationship Id="rId4" Type="http://schemas.openxmlformats.org/officeDocument/2006/relationships/oleObject" Target="../embeddings/oleObject135.bin"/><Relationship Id="rId9" Type="http://schemas.openxmlformats.org/officeDocument/2006/relationships/image" Target="../media/image64.wmf"/><Relationship Id="rId14" Type="http://schemas.openxmlformats.org/officeDocument/2006/relationships/oleObject" Target="../embeddings/oleObject140.bin"/></Relationships>
</file>

<file path=ppt/slides/_rels/slide33.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149.bin"/><Relationship Id="rId18" Type="http://schemas.openxmlformats.org/officeDocument/2006/relationships/image" Target="../media/image53.wmf"/><Relationship Id="rId26" Type="http://schemas.openxmlformats.org/officeDocument/2006/relationships/image" Target="../media/image57.wmf"/><Relationship Id="rId3" Type="http://schemas.openxmlformats.org/officeDocument/2006/relationships/oleObject" Target="../embeddings/oleObject144.bin"/><Relationship Id="rId21" Type="http://schemas.openxmlformats.org/officeDocument/2006/relationships/oleObject" Target="../embeddings/oleObject153.bin"/><Relationship Id="rId34" Type="http://schemas.openxmlformats.org/officeDocument/2006/relationships/image" Target="../media/image60.wmf"/><Relationship Id="rId7" Type="http://schemas.openxmlformats.org/officeDocument/2006/relationships/oleObject" Target="../embeddings/oleObject146.bin"/><Relationship Id="rId12" Type="http://schemas.openxmlformats.org/officeDocument/2006/relationships/image" Target="../media/image21.wmf"/><Relationship Id="rId17" Type="http://schemas.openxmlformats.org/officeDocument/2006/relationships/oleObject" Target="../embeddings/oleObject151.bin"/><Relationship Id="rId25" Type="http://schemas.openxmlformats.org/officeDocument/2006/relationships/oleObject" Target="../embeddings/oleObject155.bin"/><Relationship Id="rId33" Type="http://schemas.openxmlformats.org/officeDocument/2006/relationships/oleObject" Target="../embeddings/oleObject160.bin"/><Relationship Id="rId2" Type="http://schemas.openxmlformats.org/officeDocument/2006/relationships/slideLayout" Target="../slideLayouts/slideLayout2.xml"/><Relationship Id="rId16" Type="http://schemas.openxmlformats.org/officeDocument/2006/relationships/image" Target="../media/image70.wmf"/><Relationship Id="rId20" Type="http://schemas.openxmlformats.org/officeDocument/2006/relationships/image" Target="../media/image54.wmf"/><Relationship Id="rId29" Type="http://schemas.openxmlformats.org/officeDocument/2006/relationships/oleObject" Target="../embeddings/oleObject157.bin"/><Relationship Id="rId1" Type="http://schemas.openxmlformats.org/officeDocument/2006/relationships/vmlDrawing" Target="../drawings/vmlDrawing22.vml"/><Relationship Id="rId6" Type="http://schemas.openxmlformats.org/officeDocument/2006/relationships/image" Target="../media/image18.wmf"/><Relationship Id="rId11" Type="http://schemas.openxmlformats.org/officeDocument/2006/relationships/oleObject" Target="../embeddings/oleObject148.bin"/><Relationship Id="rId24" Type="http://schemas.openxmlformats.org/officeDocument/2006/relationships/image" Target="../media/image56.wmf"/><Relationship Id="rId32" Type="http://schemas.openxmlformats.org/officeDocument/2006/relationships/oleObject" Target="../embeddings/oleObject159.bin"/><Relationship Id="rId5" Type="http://schemas.openxmlformats.org/officeDocument/2006/relationships/oleObject" Target="../embeddings/oleObject145.bin"/><Relationship Id="rId15" Type="http://schemas.openxmlformats.org/officeDocument/2006/relationships/oleObject" Target="../embeddings/oleObject150.bin"/><Relationship Id="rId23" Type="http://schemas.openxmlformats.org/officeDocument/2006/relationships/oleObject" Target="../embeddings/oleObject154.bin"/><Relationship Id="rId28" Type="http://schemas.openxmlformats.org/officeDocument/2006/relationships/image" Target="../media/image58.wmf"/><Relationship Id="rId10" Type="http://schemas.openxmlformats.org/officeDocument/2006/relationships/image" Target="../media/image20.wmf"/><Relationship Id="rId19" Type="http://schemas.openxmlformats.org/officeDocument/2006/relationships/oleObject" Target="../embeddings/oleObject152.bin"/><Relationship Id="rId31" Type="http://schemas.openxmlformats.org/officeDocument/2006/relationships/image" Target="../media/image19.wmf"/><Relationship Id="rId4" Type="http://schemas.openxmlformats.org/officeDocument/2006/relationships/image" Target="../media/image17.wmf"/><Relationship Id="rId9" Type="http://schemas.openxmlformats.org/officeDocument/2006/relationships/oleObject" Target="../embeddings/oleObject147.bin"/><Relationship Id="rId14" Type="http://schemas.openxmlformats.org/officeDocument/2006/relationships/image" Target="../media/image69.wmf"/><Relationship Id="rId22" Type="http://schemas.openxmlformats.org/officeDocument/2006/relationships/image" Target="../media/image55.wmf"/><Relationship Id="rId27" Type="http://schemas.openxmlformats.org/officeDocument/2006/relationships/oleObject" Target="../embeddings/oleObject156.bin"/><Relationship Id="rId30" Type="http://schemas.openxmlformats.org/officeDocument/2006/relationships/oleObject" Target="../embeddings/oleObject158.bin"/></Relationships>
</file>

<file path=ppt/slides/_rels/slide34.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3.bin"/><Relationship Id="rId13" Type="http://schemas.openxmlformats.org/officeDocument/2006/relationships/image" Target="../media/image66.wmf"/><Relationship Id="rId18" Type="http://schemas.openxmlformats.org/officeDocument/2006/relationships/oleObject" Target="../embeddings/oleObject170.bin"/><Relationship Id="rId3" Type="http://schemas.openxmlformats.org/officeDocument/2006/relationships/image" Target="../media/image51.wmf"/><Relationship Id="rId7" Type="http://schemas.openxmlformats.org/officeDocument/2006/relationships/image" Target="../media/image63.wmf"/><Relationship Id="rId12" Type="http://schemas.openxmlformats.org/officeDocument/2006/relationships/oleObject" Target="../embeddings/oleObject165.bin"/><Relationship Id="rId17" Type="http://schemas.openxmlformats.org/officeDocument/2006/relationships/oleObject" Target="../embeddings/oleObject169.bin"/><Relationship Id="rId2" Type="http://schemas.openxmlformats.org/officeDocument/2006/relationships/slideLayout" Target="../slideLayouts/slideLayout2.xml"/><Relationship Id="rId16" Type="http://schemas.openxmlformats.org/officeDocument/2006/relationships/oleObject" Target="../embeddings/oleObject168.bin"/><Relationship Id="rId1" Type="http://schemas.openxmlformats.org/officeDocument/2006/relationships/vmlDrawing" Target="../drawings/vmlDrawing23.vml"/><Relationship Id="rId6" Type="http://schemas.openxmlformats.org/officeDocument/2006/relationships/oleObject" Target="../embeddings/oleObject162.bin"/><Relationship Id="rId11" Type="http://schemas.openxmlformats.org/officeDocument/2006/relationships/image" Target="../media/image65.wmf"/><Relationship Id="rId5" Type="http://schemas.openxmlformats.org/officeDocument/2006/relationships/image" Target="../media/image62.wmf"/><Relationship Id="rId15" Type="http://schemas.openxmlformats.org/officeDocument/2006/relationships/oleObject" Target="../embeddings/oleObject167.bin"/><Relationship Id="rId10" Type="http://schemas.openxmlformats.org/officeDocument/2006/relationships/oleObject" Target="../embeddings/oleObject164.bin"/><Relationship Id="rId19" Type="http://schemas.openxmlformats.org/officeDocument/2006/relationships/oleObject" Target="../embeddings/oleObject171.bin"/><Relationship Id="rId4" Type="http://schemas.openxmlformats.org/officeDocument/2006/relationships/oleObject" Target="../embeddings/oleObject161.bin"/><Relationship Id="rId9" Type="http://schemas.openxmlformats.org/officeDocument/2006/relationships/image" Target="../media/image64.wmf"/><Relationship Id="rId14" Type="http://schemas.openxmlformats.org/officeDocument/2006/relationships/oleObject" Target="../embeddings/oleObject166.bin"/></Relationships>
</file>

<file path=ppt/slides/_rels/slide3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image" Target="../media/image81.wmf"/><Relationship Id="rId1" Type="http://schemas.openxmlformats.org/officeDocument/2006/relationships/slideLayout" Target="../slideLayouts/slideLayout2.xml"/><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15.xml"/><Relationship Id="rId1" Type="http://schemas.openxmlformats.org/officeDocument/2006/relationships/vmlDrawing" Target="../drawings/vmlDrawing24.vml"/><Relationship Id="rId4" Type="http://schemas.openxmlformats.org/officeDocument/2006/relationships/image" Target="../media/image88.wmf"/></Relationships>
</file>

<file path=ppt/slides/_rels/slide47.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5.wmf"/><Relationship Id="rId1" Type="http://schemas.openxmlformats.org/officeDocument/2006/relationships/slideLayout" Target="../slideLayouts/slideLayout2.xml"/><Relationship Id="rId6" Type="http://schemas.openxmlformats.org/officeDocument/2006/relationships/image" Target="../media/image92.wmf"/><Relationship Id="rId5" Type="http://schemas.openxmlformats.org/officeDocument/2006/relationships/image" Target="../media/image91.jpeg"/><Relationship Id="rId4" Type="http://schemas.openxmlformats.org/officeDocument/2006/relationships/image" Target="../media/image90.wmf"/></Relationships>
</file>

<file path=ppt/slides/_rels/slide48.x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google.com/imgres?imgurl=http://www.gutenberg.org/files/13911/13911-h/images/ljv3-3.jpg&amp;imgrefurl=http://www.gutenberg.org/files/13911/13911-h/13911-h.htm&amp;h=1200&amp;w=872&amp;sz=110&amp;hl=en&amp;start=7&amp;tbnid=0jlsdDzOuvw7fM:&amp;tbnh=150&amp;tbnw=109&amp;prev=/images?q=benjamin+franklin&amp;svnum=10&amp;hl=en&amp;lr=&amp;rls=GGLG,GGLG:2005-30,GGLG:en&amp;sa=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Layout" Target="../slideLayouts/slideLayout15.xml"/><Relationship Id="rId1" Type="http://schemas.openxmlformats.org/officeDocument/2006/relationships/vmlDrawing" Target="../drawings/vmlDrawing25.vml"/><Relationship Id="rId4" Type="http://schemas.openxmlformats.org/officeDocument/2006/relationships/image" Target="../media/image94.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9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174.bin"/><Relationship Id="rId7" Type="http://schemas.openxmlformats.org/officeDocument/2006/relationships/oleObject" Target="../embeddings/oleObject17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7.wmf"/><Relationship Id="rId5" Type="http://schemas.openxmlformats.org/officeDocument/2006/relationships/oleObject" Target="../embeddings/oleObject175.bin"/><Relationship Id="rId10" Type="http://schemas.openxmlformats.org/officeDocument/2006/relationships/image" Target="../media/image99.wmf"/><Relationship Id="rId4" Type="http://schemas.openxmlformats.org/officeDocument/2006/relationships/image" Target="../media/image96.wmf"/><Relationship Id="rId9" Type="http://schemas.openxmlformats.org/officeDocument/2006/relationships/oleObject" Target="../embeddings/oleObject177.bin"/></Relationships>
</file>

<file path=ppt/slides/_rels/slide57.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178.bin"/><Relationship Id="rId7" Type="http://schemas.openxmlformats.org/officeDocument/2006/relationships/oleObject" Target="../embeddings/oleObject180.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99.wmf"/><Relationship Id="rId5" Type="http://schemas.openxmlformats.org/officeDocument/2006/relationships/oleObject" Target="../embeddings/oleObject179.bin"/><Relationship Id="rId10" Type="http://schemas.openxmlformats.org/officeDocument/2006/relationships/image" Target="../media/image97.wmf"/><Relationship Id="rId4" Type="http://schemas.openxmlformats.org/officeDocument/2006/relationships/image" Target="../media/image96.wmf"/><Relationship Id="rId9" Type="http://schemas.openxmlformats.org/officeDocument/2006/relationships/oleObject" Target="../embeddings/oleObject181.bin"/></Relationships>
</file>

<file path=ppt/slides/_rels/slide58.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187.bin"/><Relationship Id="rId3" Type="http://schemas.openxmlformats.org/officeDocument/2006/relationships/oleObject" Target="../embeddings/oleObject182.bin"/><Relationship Id="rId7" Type="http://schemas.openxmlformats.org/officeDocument/2006/relationships/oleObject" Target="../embeddings/oleObject184.bin"/><Relationship Id="rId12" Type="http://schemas.openxmlformats.org/officeDocument/2006/relationships/image" Target="../media/image21.wmf"/><Relationship Id="rId2" Type="http://schemas.openxmlformats.org/officeDocument/2006/relationships/slideLayout" Target="../slideLayouts/slideLayout2.xml"/><Relationship Id="rId16" Type="http://schemas.openxmlformats.org/officeDocument/2006/relationships/image" Target="../media/image70.wmf"/><Relationship Id="rId1" Type="http://schemas.openxmlformats.org/officeDocument/2006/relationships/vmlDrawing" Target="../drawings/vmlDrawing28.vml"/><Relationship Id="rId6" Type="http://schemas.openxmlformats.org/officeDocument/2006/relationships/image" Target="../media/image18.wmf"/><Relationship Id="rId11" Type="http://schemas.openxmlformats.org/officeDocument/2006/relationships/oleObject" Target="../embeddings/oleObject186.bin"/><Relationship Id="rId5" Type="http://schemas.openxmlformats.org/officeDocument/2006/relationships/oleObject" Target="../embeddings/oleObject183.bin"/><Relationship Id="rId15" Type="http://schemas.openxmlformats.org/officeDocument/2006/relationships/oleObject" Target="../embeddings/oleObject188.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85.bin"/><Relationship Id="rId14" Type="http://schemas.openxmlformats.org/officeDocument/2006/relationships/image" Target="../media/image69.wmf"/></Relationships>
</file>

<file path=ppt/slides/_rels/slide59.xml.rels><?xml version="1.0" encoding="UTF-8" standalone="yes"?>
<Relationships xmlns="http://schemas.openxmlformats.org/package/2006/relationships"><Relationship Id="rId8" Type="http://schemas.openxmlformats.org/officeDocument/2006/relationships/image" Target="../media/image68.wmf"/><Relationship Id="rId13" Type="http://schemas.openxmlformats.org/officeDocument/2006/relationships/oleObject" Target="../embeddings/oleObject194.bin"/><Relationship Id="rId18" Type="http://schemas.openxmlformats.org/officeDocument/2006/relationships/oleObject" Target="../embeddings/oleObject197.bin"/><Relationship Id="rId3" Type="http://schemas.openxmlformats.org/officeDocument/2006/relationships/oleObject" Target="../embeddings/oleObject189.bin"/><Relationship Id="rId21" Type="http://schemas.openxmlformats.org/officeDocument/2006/relationships/oleObject" Target="../embeddings/oleObject200.bin"/><Relationship Id="rId7" Type="http://schemas.openxmlformats.org/officeDocument/2006/relationships/oleObject" Target="../embeddings/oleObject191.bin"/><Relationship Id="rId12" Type="http://schemas.openxmlformats.org/officeDocument/2006/relationships/image" Target="../media/image21.wmf"/><Relationship Id="rId17" Type="http://schemas.openxmlformats.org/officeDocument/2006/relationships/oleObject" Target="../embeddings/oleObject196.bin"/><Relationship Id="rId2" Type="http://schemas.openxmlformats.org/officeDocument/2006/relationships/slideLayout" Target="../slideLayouts/slideLayout7.xml"/><Relationship Id="rId16" Type="http://schemas.openxmlformats.org/officeDocument/2006/relationships/image" Target="../media/image70.wmf"/><Relationship Id="rId20" Type="http://schemas.openxmlformats.org/officeDocument/2006/relationships/oleObject" Target="../embeddings/oleObject199.bin"/><Relationship Id="rId1" Type="http://schemas.openxmlformats.org/officeDocument/2006/relationships/vmlDrawing" Target="../drawings/vmlDrawing29.vml"/><Relationship Id="rId6" Type="http://schemas.openxmlformats.org/officeDocument/2006/relationships/image" Target="../media/image18.wmf"/><Relationship Id="rId11" Type="http://schemas.openxmlformats.org/officeDocument/2006/relationships/oleObject" Target="../embeddings/oleObject193.bin"/><Relationship Id="rId5" Type="http://schemas.openxmlformats.org/officeDocument/2006/relationships/oleObject" Target="../embeddings/oleObject190.bin"/><Relationship Id="rId15" Type="http://schemas.openxmlformats.org/officeDocument/2006/relationships/oleObject" Target="../embeddings/oleObject195.bin"/><Relationship Id="rId23" Type="http://schemas.openxmlformats.org/officeDocument/2006/relationships/oleObject" Target="../embeddings/oleObject202.bin"/><Relationship Id="rId10" Type="http://schemas.openxmlformats.org/officeDocument/2006/relationships/image" Target="../media/image20.wmf"/><Relationship Id="rId19" Type="http://schemas.openxmlformats.org/officeDocument/2006/relationships/oleObject" Target="../embeddings/oleObject198.bin"/><Relationship Id="rId4" Type="http://schemas.openxmlformats.org/officeDocument/2006/relationships/image" Target="../media/image17.wmf"/><Relationship Id="rId9" Type="http://schemas.openxmlformats.org/officeDocument/2006/relationships/oleObject" Target="../embeddings/oleObject192.bin"/><Relationship Id="rId14" Type="http://schemas.openxmlformats.org/officeDocument/2006/relationships/image" Target="../media/image69.wmf"/><Relationship Id="rId22" Type="http://schemas.openxmlformats.org/officeDocument/2006/relationships/oleObject" Target="../embeddings/oleObject20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203.bin"/><Relationship Id="rId7" Type="http://schemas.openxmlformats.org/officeDocument/2006/relationships/oleObject" Target="../embeddings/oleObject205.bin"/><Relationship Id="rId12" Type="http://schemas.openxmlformats.org/officeDocument/2006/relationships/image" Target="../media/image68.wmf"/><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20.wmf"/><Relationship Id="rId11" Type="http://schemas.openxmlformats.org/officeDocument/2006/relationships/oleObject" Target="../embeddings/oleObject207.bin"/><Relationship Id="rId5" Type="http://schemas.openxmlformats.org/officeDocument/2006/relationships/oleObject" Target="../embeddings/oleObject204.bin"/><Relationship Id="rId10" Type="http://schemas.openxmlformats.org/officeDocument/2006/relationships/image" Target="../media/image69.wmf"/><Relationship Id="rId4" Type="http://schemas.openxmlformats.org/officeDocument/2006/relationships/image" Target="../media/image18.wmf"/><Relationship Id="rId9" Type="http://schemas.openxmlformats.org/officeDocument/2006/relationships/oleObject" Target="../embeddings/oleObject20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Fiscal &amp; Monetary Policy</a:t>
            </a:r>
            <a:endParaRPr lang="en-US" dirty="0"/>
          </a:p>
        </p:txBody>
      </p:sp>
    </p:spTree>
    <p:extLst>
      <p:ext uri="{BB962C8B-B14F-4D97-AF65-F5344CB8AC3E}">
        <p14:creationId xmlns:p14="http://schemas.microsoft.com/office/powerpoint/2010/main" val="177370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nvGraphicFramePr>
        <p:xfrm>
          <a:off x="1981201" y="838201"/>
          <a:ext cx="8086725" cy="5381625"/>
        </p:xfrm>
        <a:graphic>
          <a:graphicData uri="http://schemas.openxmlformats.org/presentationml/2006/ole">
            <mc:AlternateContent xmlns:mc="http://schemas.openxmlformats.org/markup-compatibility/2006">
              <mc:Choice xmlns:v="urn:schemas-microsoft-com:vml" Requires="v">
                <p:oleObj spid="_x0000_s6178" r:id="rId3" imgW="8090093" imgH="5377138" progId="Excel.Chart.8">
                  <p:embed/>
                </p:oleObj>
              </mc:Choice>
              <mc:Fallback>
                <p:oleObj r:id="rId3" imgW="8090093" imgH="5377138"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1" y="838201"/>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55" name="Text Box 3"/>
          <p:cNvSpPr txBox="1">
            <a:spLocks noChangeArrowheads="1"/>
          </p:cNvSpPr>
          <p:nvPr/>
        </p:nvSpPr>
        <p:spPr bwMode="auto">
          <a:xfrm>
            <a:off x="222380" y="196851"/>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dirty="0"/>
              <a:t>Total Debt outstanding represents the cumulative effect of past deficits (stocks vs. flows)</a:t>
            </a:r>
          </a:p>
        </p:txBody>
      </p:sp>
    </p:spTree>
    <p:extLst>
      <p:ext uri="{BB962C8B-B14F-4D97-AF65-F5344CB8AC3E}">
        <p14:creationId xmlns:p14="http://schemas.microsoft.com/office/powerpoint/2010/main" val="262705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p:cNvGraphicFramePr>
            <a:graphicFrameLocks noGrp="1" noChangeAspect="1"/>
          </p:cNvGraphicFramePr>
          <p:nvPr>
            <p:ph type="chart" idx="1"/>
            <p:extLst>
              <p:ext uri="{D42A27DB-BD31-4B8C-83A1-F6EECF244321}">
                <p14:modId xmlns:p14="http://schemas.microsoft.com/office/powerpoint/2010/main" val="632481020"/>
              </p:ext>
            </p:extLst>
          </p:nvPr>
        </p:nvGraphicFramePr>
        <p:xfrm>
          <a:off x="1457130" y="1096962"/>
          <a:ext cx="8610600" cy="4740275"/>
        </p:xfrm>
        <a:graphic>
          <a:graphicData uri="http://schemas.openxmlformats.org/presentationml/2006/ole">
            <mc:AlternateContent xmlns:mc="http://schemas.openxmlformats.org/markup-compatibility/2006">
              <mc:Choice xmlns:v="urn:schemas-microsoft-com:vml" Requires="v">
                <p:oleObj spid="_x0000_s7202" name="Chart" r:id="rId3" imgW="8614395" imgH="4749196" progId="Excel.Chart.8">
                  <p:embed/>
                </p:oleObj>
              </mc:Choice>
              <mc:Fallback>
                <p:oleObj name="Chart" r:id="rId3" imgW="8614395" imgH="4749196" progId="Excel.Char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130" y="1096962"/>
                        <a:ext cx="86106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79" name="Text Box 3"/>
          <p:cNvSpPr txBox="1">
            <a:spLocks noChangeArrowheads="1"/>
          </p:cNvSpPr>
          <p:nvPr/>
        </p:nvSpPr>
        <p:spPr bwMode="auto">
          <a:xfrm>
            <a:off x="380999" y="136524"/>
            <a:ext cx="9686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What really matters is debt relative to ability to pay (GDP) While the US economy grew at an average rate of 6% (Nominal), growth of the debt has changed dramatically</a:t>
            </a:r>
          </a:p>
        </p:txBody>
      </p:sp>
      <p:sp>
        <p:nvSpPr>
          <p:cNvPr id="24580" name="Line 4"/>
          <p:cNvSpPr>
            <a:spLocks noChangeShapeType="1"/>
          </p:cNvSpPr>
          <p:nvPr/>
        </p:nvSpPr>
        <p:spPr bwMode="auto">
          <a:xfrm>
            <a:off x="3163078" y="1981200"/>
            <a:ext cx="2704322" cy="2105608"/>
          </a:xfrm>
          <a:prstGeom prst="line">
            <a:avLst/>
          </a:prstGeom>
          <a:noFill/>
          <a:ln w="28575">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4581" name="Line 5"/>
          <p:cNvSpPr>
            <a:spLocks noChangeShapeType="1"/>
          </p:cNvSpPr>
          <p:nvPr/>
        </p:nvSpPr>
        <p:spPr bwMode="auto">
          <a:xfrm flipV="1">
            <a:off x="6934200" y="2941637"/>
            <a:ext cx="1905000" cy="838200"/>
          </a:xfrm>
          <a:prstGeom prst="line">
            <a:avLst/>
          </a:prstGeom>
          <a:noFill/>
          <a:ln w="28575">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4582" name="Text Box 6"/>
          <p:cNvSpPr txBox="1">
            <a:spLocks noChangeArrowheads="1"/>
          </p:cNvSpPr>
          <p:nvPr/>
        </p:nvSpPr>
        <p:spPr bwMode="auto">
          <a:xfrm>
            <a:off x="3962400" y="19812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Debt growth at 2.5% per year</a:t>
            </a:r>
          </a:p>
        </p:txBody>
      </p:sp>
      <p:sp>
        <p:nvSpPr>
          <p:cNvPr id="24583" name="Text Box 7"/>
          <p:cNvSpPr txBox="1">
            <a:spLocks noChangeArrowheads="1"/>
          </p:cNvSpPr>
          <p:nvPr/>
        </p:nvSpPr>
        <p:spPr bwMode="auto">
          <a:xfrm>
            <a:off x="6248400" y="2819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Debt growth at 8.5% per year</a:t>
            </a:r>
          </a:p>
        </p:txBody>
      </p:sp>
      <p:sp>
        <p:nvSpPr>
          <p:cNvPr id="24584" name="Text Box 8"/>
          <p:cNvSpPr txBox="1">
            <a:spLocks noChangeArrowheads="1"/>
          </p:cNvSpPr>
          <p:nvPr/>
        </p:nvSpPr>
        <p:spPr bwMode="auto">
          <a:xfrm>
            <a:off x="4724400" y="1447800"/>
            <a:ext cx="4800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200">
                <a:solidFill>
                  <a:srgbClr val="FF0000"/>
                </a:solidFill>
              </a:rPr>
              <a:t>Debt as a Percentage of GDP</a:t>
            </a:r>
          </a:p>
        </p:txBody>
      </p:sp>
    </p:spTree>
    <p:extLst>
      <p:ext uri="{BB962C8B-B14F-4D97-AF65-F5344CB8AC3E}">
        <p14:creationId xmlns:p14="http://schemas.microsoft.com/office/powerpoint/2010/main" val="1266814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228600" y="165099"/>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dirty="0">
                <a:solidFill>
                  <a:schemeClr val="tx2"/>
                </a:solidFill>
              </a:rPr>
              <a:t>Can we sustain our current policies</a:t>
            </a:r>
            <a:r>
              <a:rPr lang="en-US" sz="2000" dirty="0" smtClean="0">
                <a:solidFill>
                  <a:schemeClr val="tx2"/>
                </a:solidFill>
              </a:rPr>
              <a:t>? NO!</a:t>
            </a:r>
            <a:r>
              <a:rPr lang="en-US" sz="2000" dirty="0" smtClean="0"/>
              <a:t> </a:t>
            </a:r>
            <a:endParaRPr lang="en-US" sz="2000" dirty="0"/>
          </a:p>
        </p:txBody>
      </p:sp>
      <p:sp>
        <p:nvSpPr>
          <p:cNvPr id="25603" name="Text Box 5"/>
          <p:cNvSpPr txBox="1">
            <a:spLocks noChangeArrowheads="1"/>
          </p:cNvSpPr>
          <p:nvPr/>
        </p:nvSpPr>
        <p:spPr bwMode="auto">
          <a:xfrm>
            <a:off x="571500" y="866775"/>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Debt is manageable as long as it grows at a slower pace than income (i.e. we can grow out if it!)</a:t>
            </a:r>
          </a:p>
        </p:txBody>
      </p:sp>
      <p:sp>
        <p:nvSpPr>
          <p:cNvPr id="25604" name="Text Box 6"/>
          <p:cNvSpPr txBox="1">
            <a:spLocks noChangeArrowheads="1"/>
          </p:cNvSpPr>
          <p:nvPr/>
        </p:nvSpPr>
        <p:spPr bwMode="auto">
          <a:xfrm>
            <a:off x="2514600" y="2743201"/>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Total Debt</a:t>
            </a:r>
          </a:p>
        </p:txBody>
      </p:sp>
      <p:sp>
        <p:nvSpPr>
          <p:cNvPr id="25605" name="Line 7"/>
          <p:cNvSpPr>
            <a:spLocks noChangeShapeType="1"/>
          </p:cNvSpPr>
          <p:nvPr/>
        </p:nvSpPr>
        <p:spPr bwMode="auto">
          <a:xfrm>
            <a:off x="2438400" y="2743200"/>
            <a:ext cx="1600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5606" name="Text Box 8"/>
          <p:cNvSpPr txBox="1">
            <a:spLocks noChangeArrowheads="1"/>
          </p:cNvSpPr>
          <p:nvPr/>
        </p:nvSpPr>
        <p:spPr bwMode="auto">
          <a:xfrm>
            <a:off x="2362200" y="23622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Current Deficit</a:t>
            </a:r>
          </a:p>
        </p:txBody>
      </p:sp>
      <p:sp>
        <p:nvSpPr>
          <p:cNvPr id="25607" name="Text Box 9"/>
          <p:cNvSpPr txBox="1">
            <a:spLocks noChangeArrowheads="1"/>
          </p:cNvSpPr>
          <p:nvPr/>
        </p:nvSpPr>
        <p:spPr bwMode="auto">
          <a:xfrm>
            <a:off x="4305300" y="2600326"/>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    </a:t>
            </a:r>
            <a:r>
              <a:rPr lang="en-US">
                <a:solidFill>
                  <a:srgbClr val="3333FF"/>
                </a:solidFill>
              </a:rPr>
              <a:t>Interest Rate</a:t>
            </a:r>
          </a:p>
        </p:txBody>
      </p:sp>
      <p:sp>
        <p:nvSpPr>
          <p:cNvPr id="25608" name="AutoShape 10"/>
          <p:cNvSpPr>
            <a:spLocks noChangeArrowheads="1"/>
          </p:cNvSpPr>
          <p:nvPr/>
        </p:nvSpPr>
        <p:spPr bwMode="auto">
          <a:xfrm>
            <a:off x="2362200" y="2286000"/>
            <a:ext cx="4267200" cy="914400"/>
          </a:xfrm>
          <a:prstGeom prst="bracketPair">
            <a:avLst>
              <a:gd name="adj" fmla="val 1666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25609" name="Object 12"/>
          <p:cNvGraphicFramePr>
            <a:graphicFrameLocks noChangeAspect="1"/>
          </p:cNvGraphicFramePr>
          <p:nvPr/>
        </p:nvGraphicFramePr>
        <p:xfrm>
          <a:off x="6781800" y="2362200"/>
          <a:ext cx="508000" cy="609600"/>
        </p:xfrm>
        <a:graphic>
          <a:graphicData uri="http://schemas.openxmlformats.org/presentationml/2006/ole">
            <mc:AlternateContent xmlns:mc="http://schemas.openxmlformats.org/markup-compatibility/2006">
              <mc:Choice xmlns:v="urn:schemas-microsoft-com:vml" Requires="v">
                <p:oleObj spid="_x0000_s8226" name="Equation" r:id="rId3" imgW="126835" imgH="152202" progId="Equation.3">
                  <p:embed/>
                </p:oleObj>
              </mc:Choice>
              <mc:Fallback>
                <p:oleObj name="Equation" r:id="rId3" imgW="126835" imgH="15220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362200"/>
                        <a:ext cx="508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10" name="Text Box 13"/>
          <p:cNvSpPr txBox="1">
            <a:spLocks noChangeArrowheads="1"/>
          </p:cNvSpPr>
          <p:nvPr/>
        </p:nvSpPr>
        <p:spPr bwMode="auto">
          <a:xfrm>
            <a:off x="7467600" y="2514601"/>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GPD Growth</a:t>
            </a:r>
          </a:p>
        </p:txBody>
      </p:sp>
      <p:sp>
        <p:nvSpPr>
          <p:cNvPr id="25611" name="AutoShape 14"/>
          <p:cNvSpPr>
            <a:spLocks/>
          </p:cNvSpPr>
          <p:nvPr/>
        </p:nvSpPr>
        <p:spPr bwMode="auto">
          <a:xfrm rot="5400000">
            <a:off x="4267200" y="2209800"/>
            <a:ext cx="304800" cy="2438400"/>
          </a:xfrm>
          <a:prstGeom prst="rightBrace">
            <a:avLst>
              <a:gd name="adj1" fmla="val 66667"/>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2" name="Text Box 15"/>
          <p:cNvSpPr txBox="1">
            <a:spLocks noChangeArrowheads="1"/>
          </p:cNvSpPr>
          <p:nvPr/>
        </p:nvSpPr>
        <p:spPr bwMode="auto">
          <a:xfrm>
            <a:off x="3810000" y="35052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Growth of Debt</a:t>
            </a:r>
          </a:p>
        </p:txBody>
      </p:sp>
      <p:sp>
        <p:nvSpPr>
          <p:cNvPr id="25613" name="Text Box 16"/>
          <p:cNvSpPr txBox="1">
            <a:spLocks noChangeArrowheads="1"/>
          </p:cNvSpPr>
          <p:nvPr/>
        </p:nvSpPr>
        <p:spPr bwMode="auto">
          <a:xfrm>
            <a:off x="2438400" y="5105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$16T</a:t>
            </a:r>
          </a:p>
        </p:txBody>
      </p:sp>
      <p:sp>
        <p:nvSpPr>
          <p:cNvPr id="25614" name="Line 17"/>
          <p:cNvSpPr>
            <a:spLocks noChangeShapeType="1"/>
          </p:cNvSpPr>
          <p:nvPr/>
        </p:nvSpPr>
        <p:spPr bwMode="auto">
          <a:xfrm>
            <a:off x="2362200" y="51054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5615" name="Text Box 18"/>
          <p:cNvSpPr txBox="1">
            <a:spLocks noChangeArrowheads="1"/>
          </p:cNvSpPr>
          <p:nvPr/>
        </p:nvSpPr>
        <p:spPr bwMode="auto">
          <a:xfrm>
            <a:off x="2362200" y="47244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  $1T</a:t>
            </a:r>
          </a:p>
        </p:txBody>
      </p:sp>
      <p:sp>
        <p:nvSpPr>
          <p:cNvPr id="25616" name="Text Box 19"/>
          <p:cNvSpPr txBox="1">
            <a:spLocks noChangeArrowheads="1"/>
          </p:cNvSpPr>
          <p:nvPr/>
        </p:nvSpPr>
        <p:spPr bwMode="auto">
          <a:xfrm>
            <a:off x="3276600" y="48768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 </a:t>
            </a:r>
            <a:r>
              <a:rPr lang="en-US">
                <a:solidFill>
                  <a:srgbClr val="3333FF"/>
                </a:solidFill>
              </a:rPr>
              <a:t>.05</a:t>
            </a:r>
          </a:p>
        </p:txBody>
      </p:sp>
      <p:sp>
        <p:nvSpPr>
          <p:cNvPr id="25617" name="AutoShape 20"/>
          <p:cNvSpPr>
            <a:spLocks noChangeArrowheads="1"/>
          </p:cNvSpPr>
          <p:nvPr/>
        </p:nvSpPr>
        <p:spPr bwMode="auto">
          <a:xfrm>
            <a:off x="2286000" y="4648200"/>
            <a:ext cx="1752600" cy="914400"/>
          </a:xfrm>
          <a:prstGeom prst="bracketPair">
            <a:avLst>
              <a:gd name="adj" fmla="val 1666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5618" name="Line 21"/>
          <p:cNvSpPr>
            <a:spLocks noChangeShapeType="1"/>
          </p:cNvSpPr>
          <p:nvPr/>
        </p:nvSpPr>
        <p:spPr bwMode="auto">
          <a:xfrm>
            <a:off x="3733800" y="5257800"/>
            <a:ext cx="0" cy="609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25619" name="Text Box 22"/>
          <p:cNvSpPr txBox="1">
            <a:spLocks noChangeArrowheads="1"/>
          </p:cNvSpPr>
          <p:nvPr/>
        </p:nvSpPr>
        <p:spPr bwMode="auto">
          <a:xfrm>
            <a:off x="2895600" y="5791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a:solidFill>
                  <a:schemeClr val="tx2"/>
                </a:solidFill>
              </a:rPr>
              <a:t>Treasury Rate</a:t>
            </a:r>
          </a:p>
        </p:txBody>
      </p:sp>
      <p:sp>
        <p:nvSpPr>
          <p:cNvPr id="25620" name="Text Box 23"/>
          <p:cNvSpPr txBox="1">
            <a:spLocks noChangeArrowheads="1"/>
          </p:cNvSpPr>
          <p:nvPr/>
        </p:nvSpPr>
        <p:spPr bwMode="auto">
          <a:xfrm>
            <a:off x="4114800" y="48768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 .12</a:t>
            </a:r>
          </a:p>
        </p:txBody>
      </p:sp>
      <p:sp>
        <p:nvSpPr>
          <p:cNvPr id="25621" name="Text Box 24"/>
          <p:cNvSpPr txBox="1">
            <a:spLocks noChangeArrowheads="1"/>
          </p:cNvSpPr>
          <p:nvPr/>
        </p:nvSpPr>
        <p:spPr bwMode="auto">
          <a:xfrm>
            <a:off x="5791200" y="4419601"/>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solidFill>
                  <a:srgbClr val="FF0000"/>
                </a:solidFill>
              </a:rPr>
              <a:t>Our economy would need to grow at 12% per year to sustain our current projected deficits (i.e. maintain a constant Debt/GDP ratio)!!!</a:t>
            </a:r>
          </a:p>
        </p:txBody>
      </p:sp>
      <p:sp>
        <p:nvSpPr>
          <p:cNvPr id="25622" name="Rectangle 25"/>
          <p:cNvSpPr>
            <a:spLocks noChangeArrowheads="1"/>
          </p:cNvSpPr>
          <p:nvPr/>
        </p:nvSpPr>
        <p:spPr bwMode="auto">
          <a:xfrm>
            <a:off x="5715000" y="4419600"/>
            <a:ext cx="4267200" cy="1219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92581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342900" y="15399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dirty="0">
                <a:solidFill>
                  <a:schemeClr val="tx2"/>
                </a:solidFill>
              </a:rPr>
              <a:t>Can we sustain our current policies?</a:t>
            </a:r>
            <a:r>
              <a:rPr lang="en-US" sz="2000" dirty="0"/>
              <a:t> </a:t>
            </a:r>
          </a:p>
        </p:txBody>
      </p:sp>
      <p:sp>
        <p:nvSpPr>
          <p:cNvPr id="26627" name="Text Box 5"/>
          <p:cNvSpPr txBox="1">
            <a:spLocks noChangeArrowheads="1"/>
          </p:cNvSpPr>
          <p:nvPr/>
        </p:nvSpPr>
        <p:spPr bwMode="auto">
          <a:xfrm>
            <a:off x="1822450" y="849312"/>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Alternatively, let’s calculate the deficit that is sustainable (Debt/GDP is constant)</a:t>
            </a:r>
          </a:p>
        </p:txBody>
      </p:sp>
      <p:sp>
        <p:nvSpPr>
          <p:cNvPr id="26628" name="Text Box 6"/>
          <p:cNvSpPr txBox="1">
            <a:spLocks noChangeArrowheads="1"/>
          </p:cNvSpPr>
          <p:nvPr/>
        </p:nvSpPr>
        <p:spPr bwMode="auto">
          <a:xfrm>
            <a:off x="3434702" y="2548813"/>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Total Debt</a:t>
            </a:r>
          </a:p>
        </p:txBody>
      </p:sp>
      <p:sp>
        <p:nvSpPr>
          <p:cNvPr id="26629" name="Text Box 8"/>
          <p:cNvSpPr txBox="1">
            <a:spLocks noChangeArrowheads="1"/>
          </p:cNvSpPr>
          <p:nvPr/>
        </p:nvSpPr>
        <p:spPr bwMode="auto">
          <a:xfrm>
            <a:off x="846283" y="2353370"/>
            <a:ext cx="17922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smtClean="0">
                <a:solidFill>
                  <a:srgbClr val="3333FF"/>
                </a:solidFill>
              </a:rPr>
              <a:t>Sustainable</a:t>
            </a:r>
          </a:p>
          <a:p>
            <a:pPr eaLnBrk="1" hangingPunct="1">
              <a:spcBef>
                <a:spcPct val="50000"/>
              </a:spcBef>
            </a:pPr>
            <a:r>
              <a:rPr lang="en-US" dirty="0" smtClean="0">
                <a:solidFill>
                  <a:srgbClr val="3333FF"/>
                </a:solidFill>
              </a:rPr>
              <a:t>Deficit</a:t>
            </a:r>
          </a:p>
          <a:p>
            <a:pPr eaLnBrk="1" hangingPunct="1">
              <a:spcBef>
                <a:spcPct val="50000"/>
              </a:spcBef>
            </a:pPr>
            <a:endParaRPr lang="en-US" dirty="0">
              <a:solidFill>
                <a:srgbClr val="3333FF"/>
              </a:solidFill>
            </a:endParaRPr>
          </a:p>
        </p:txBody>
      </p:sp>
      <p:sp>
        <p:nvSpPr>
          <p:cNvPr id="26630" name="Text Box 9"/>
          <p:cNvSpPr txBox="1">
            <a:spLocks noChangeArrowheads="1"/>
          </p:cNvSpPr>
          <p:nvPr/>
        </p:nvSpPr>
        <p:spPr bwMode="auto">
          <a:xfrm>
            <a:off x="6954190" y="2285288"/>
            <a:ext cx="2667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Nominal </a:t>
            </a:r>
          </a:p>
          <a:p>
            <a:pPr eaLnBrk="1" hangingPunct="1">
              <a:spcBef>
                <a:spcPct val="50000"/>
              </a:spcBef>
            </a:pPr>
            <a:r>
              <a:rPr lang="en-US">
                <a:solidFill>
                  <a:srgbClr val="3333FF"/>
                </a:solidFill>
              </a:rPr>
              <a:t>Interest Rate</a:t>
            </a:r>
          </a:p>
        </p:txBody>
      </p:sp>
      <p:sp>
        <p:nvSpPr>
          <p:cNvPr id="26631" name="AutoShape 10"/>
          <p:cNvSpPr>
            <a:spLocks noChangeArrowheads="1"/>
          </p:cNvSpPr>
          <p:nvPr/>
        </p:nvSpPr>
        <p:spPr bwMode="auto">
          <a:xfrm>
            <a:off x="4736452" y="2348788"/>
            <a:ext cx="3981450" cy="849313"/>
          </a:xfrm>
          <a:prstGeom prst="bracketPair">
            <a:avLst>
              <a:gd name="adj" fmla="val 16667"/>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26632" name="Object 12"/>
          <p:cNvGraphicFramePr>
            <a:graphicFrameLocks noChangeAspect="1"/>
          </p:cNvGraphicFramePr>
          <p:nvPr>
            <p:extLst>
              <p:ext uri="{D42A27DB-BD31-4B8C-83A1-F6EECF244321}">
                <p14:modId xmlns:p14="http://schemas.microsoft.com/office/powerpoint/2010/main" val="2960446102"/>
              </p:ext>
            </p:extLst>
          </p:nvPr>
        </p:nvGraphicFramePr>
        <p:xfrm>
          <a:off x="2596502" y="2548812"/>
          <a:ext cx="508000" cy="457200"/>
        </p:xfrm>
        <a:graphic>
          <a:graphicData uri="http://schemas.openxmlformats.org/presentationml/2006/ole">
            <mc:AlternateContent xmlns:mc="http://schemas.openxmlformats.org/markup-compatibility/2006">
              <mc:Choice xmlns:v="urn:schemas-microsoft-com:vml" Requires="v">
                <p:oleObj spid="_x0000_s9284" name="Equation" r:id="rId3" imgW="126780" imgH="114102" progId="Equation.DSMT4">
                  <p:embed/>
                </p:oleObj>
              </mc:Choice>
              <mc:Fallback>
                <p:oleObj name="Equation" r:id="rId3" imgW="126780" imgH="11410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6502" y="2548812"/>
                        <a:ext cx="508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3" name="Text Box 13"/>
          <p:cNvSpPr txBox="1">
            <a:spLocks noChangeArrowheads="1"/>
          </p:cNvSpPr>
          <p:nvPr/>
        </p:nvSpPr>
        <p:spPr bwMode="auto">
          <a:xfrm>
            <a:off x="5111102" y="2331326"/>
            <a:ext cx="2438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GPD </a:t>
            </a:r>
          </a:p>
          <a:p>
            <a:pPr eaLnBrk="1" hangingPunct="1">
              <a:spcBef>
                <a:spcPct val="50000"/>
              </a:spcBef>
            </a:pPr>
            <a:r>
              <a:rPr lang="en-US">
                <a:solidFill>
                  <a:srgbClr val="3333FF"/>
                </a:solidFill>
              </a:rPr>
              <a:t>Growth</a:t>
            </a:r>
          </a:p>
        </p:txBody>
      </p:sp>
      <p:graphicFrame>
        <p:nvGraphicFramePr>
          <p:cNvPr id="26634" name="Object 12"/>
          <p:cNvGraphicFramePr>
            <a:graphicFrameLocks noChangeAspect="1"/>
          </p:cNvGraphicFramePr>
          <p:nvPr>
            <p:extLst>
              <p:ext uri="{D42A27DB-BD31-4B8C-83A1-F6EECF244321}">
                <p14:modId xmlns:p14="http://schemas.microsoft.com/office/powerpoint/2010/main" val="304206089"/>
              </p:ext>
            </p:extLst>
          </p:nvPr>
        </p:nvGraphicFramePr>
        <p:xfrm>
          <a:off x="6412852" y="2580562"/>
          <a:ext cx="508000" cy="406400"/>
        </p:xfrm>
        <a:graphic>
          <a:graphicData uri="http://schemas.openxmlformats.org/presentationml/2006/ole">
            <mc:AlternateContent xmlns:mc="http://schemas.openxmlformats.org/markup-compatibility/2006">
              <mc:Choice xmlns:v="urn:schemas-microsoft-com:vml" Requires="v">
                <p:oleObj spid="_x0000_s9285" name="Equation" r:id="rId5" imgW="126780" imgH="101424" progId="Equation.DSMT4">
                  <p:embed/>
                </p:oleObj>
              </mc:Choice>
              <mc:Fallback>
                <p:oleObj name="Equation" r:id="rId5" imgW="126780" imgH="10142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2852" y="2580562"/>
                        <a:ext cx="5080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5" name="Down Arrow 13"/>
          <p:cNvSpPr>
            <a:spLocks noChangeArrowheads="1"/>
          </p:cNvSpPr>
          <p:nvPr/>
        </p:nvSpPr>
        <p:spPr bwMode="auto">
          <a:xfrm>
            <a:off x="4069702" y="3006012"/>
            <a:ext cx="228600" cy="533400"/>
          </a:xfrm>
          <a:prstGeom prst="downArrow">
            <a:avLst>
              <a:gd name="adj1" fmla="val 50000"/>
              <a:gd name="adj2" fmla="val 50005"/>
            </a:avLst>
          </a:prstGeom>
          <a:solidFill>
            <a:schemeClr val="accent2"/>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6636" name="TextBox 14"/>
          <p:cNvSpPr txBox="1">
            <a:spLocks noChangeArrowheads="1"/>
          </p:cNvSpPr>
          <p:nvPr/>
        </p:nvSpPr>
        <p:spPr bwMode="auto">
          <a:xfrm>
            <a:off x="3688702" y="3691812"/>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t>$16T</a:t>
            </a:r>
          </a:p>
        </p:txBody>
      </p:sp>
      <p:sp>
        <p:nvSpPr>
          <p:cNvPr id="26637" name="Down Arrow 15"/>
          <p:cNvSpPr>
            <a:spLocks noChangeArrowheads="1"/>
          </p:cNvSpPr>
          <p:nvPr/>
        </p:nvSpPr>
        <p:spPr bwMode="auto">
          <a:xfrm>
            <a:off x="5409552" y="3193337"/>
            <a:ext cx="228600" cy="533400"/>
          </a:xfrm>
          <a:prstGeom prst="downArrow">
            <a:avLst>
              <a:gd name="adj1" fmla="val 50000"/>
              <a:gd name="adj2" fmla="val 50005"/>
            </a:avLst>
          </a:prstGeom>
          <a:solidFill>
            <a:schemeClr val="accent2"/>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6638" name="Down Arrow 16"/>
          <p:cNvSpPr>
            <a:spLocks noChangeArrowheads="1"/>
          </p:cNvSpPr>
          <p:nvPr/>
        </p:nvSpPr>
        <p:spPr bwMode="auto">
          <a:xfrm>
            <a:off x="7346302" y="3228262"/>
            <a:ext cx="228600" cy="533400"/>
          </a:xfrm>
          <a:prstGeom prst="downArrow">
            <a:avLst>
              <a:gd name="adj1" fmla="val 50000"/>
              <a:gd name="adj2" fmla="val 50005"/>
            </a:avLst>
          </a:prstGeom>
          <a:solidFill>
            <a:schemeClr val="accent2"/>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6639" name="TextBox 17"/>
          <p:cNvSpPr txBox="1">
            <a:spLocks noChangeArrowheads="1"/>
          </p:cNvSpPr>
          <p:nvPr/>
        </p:nvSpPr>
        <p:spPr bwMode="auto">
          <a:xfrm>
            <a:off x="5257152" y="3787062"/>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t>7%</a:t>
            </a:r>
          </a:p>
        </p:txBody>
      </p:sp>
      <p:sp>
        <p:nvSpPr>
          <p:cNvPr id="26640" name="TextBox 18"/>
          <p:cNvSpPr txBox="1">
            <a:spLocks noChangeArrowheads="1"/>
          </p:cNvSpPr>
          <p:nvPr/>
        </p:nvSpPr>
        <p:spPr bwMode="auto">
          <a:xfrm>
            <a:off x="7263752" y="3771187"/>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t>5%</a:t>
            </a:r>
          </a:p>
        </p:txBody>
      </p:sp>
      <p:sp>
        <p:nvSpPr>
          <p:cNvPr id="26641" name="TextBox 19"/>
          <p:cNvSpPr txBox="1">
            <a:spLocks noChangeArrowheads="1"/>
          </p:cNvSpPr>
          <p:nvPr/>
        </p:nvSpPr>
        <p:spPr bwMode="auto">
          <a:xfrm>
            <a:off x="2142477" y="5064286"/>
            <a:ext cx="68615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dirty="0"/>
              <a:t>Given the above numbers, we can sustain a $320B Deficit</a:t>
            </a:r>
          </a:p>
        </p:txBody>
      </p:sp>
    </p:spTree>
    <p:extLst>
      <p:ext uri="{BB962C8B-B14F-4D97-AF65-F5344CB8AC3E}">
        <p14:creationId xmlns:p14="http://schemas.microsoft.com/office/powerpoint/2010/main" val="22618567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8600" y="135730"/>
            <a:ext cx="7772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b="0" dirty="0">
                <a:solidFill>
                  <a:schemeClr val="tx2"/>
                </a:solidFill>
              </a:rPr>
              <a:t>Two arguments for Fiscal Policy</a:t>
            </a:r>
          </a:p>
        </p:txBody>
      </p:sp>
      <p:sp>
        <p:nvSpPr>
          <p:cNvPr id="27651" name="Line 5"/>
          <p:cNvSpPr>
            <a:spLocks noChangeShapeType="1"/>
          </p:cNvSpPr>
          <p:nvPr/>
        </p:nvSpPr>
        <p:spPr bwMode="auto">
          <a:xfrm>
            <a:off x="5007429" y="961053"/>
            <a:ext cx="0" cy="4953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7652" name="Text Box 6"/>
          <p:cNvSpPr txBox="1">
            <a:spLocks noChangeArrowheads="1"/>
          </p:cNvSpPr>
          <p:nvPr/>
        </p:nvSpPr>
        <p:spPr bwMode="auto">
          <a:xfrm>
            <a:off x="892629" y="1161661"/>
            <a:ext cx="3352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u="sng" dirty="0"/>
              <a:t>Efficiency</a:t>
            </a:r>
          </a:p>
          <a:p>
            <a:pPr eaLnBrk="1" hangingPunct="1">
              <a:spcBef>
                <a:spcPct val="50000"/>
              </a:spcBef>
            </a:pPr>
            <a:r>
              <a:rPr lang="en-US" b="0" dirty="0">
                <a:solidFill>
                  <a:schemeClr val="tx2"/>
                </a:solidFill>
              </a:rPr>
              <a:t>Efficiency refers to the collective well being of an </a:t>
            </a:r>
            <a:r>
              <a:rPr lang="en-US" b="0" dirty="0" smtClean="0">
                <a:solidFill>
                  <a:schemeClr val="tx2"/>
                </a:solidFill>
              </a:rPr>
              <a:t>economy.</a:t>
            </a:r>
            <a:endParaRPr lang="en-US" b="0" dirty="0"/>
          </a:p>
        </p:txBody>
      </p:sp>
      <p:sp>
        <p:nvSpPr>
          <p:cNvPr id="27653" name="Text Box 7"/>
          <p:cNvSpPr txBox="1">
            <a:spLocks noChangeArrowheads="1"/>
          </p:cNvSpPr>
          <p:nvPr/>
        </p:nvSpPr>
        <p:spPr bwMode="auto">
          <a:xfrm>
            <a:off x="5330890" y="1133087"/>
            <a:ext cx="3352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u="sng"/>
              <a:t>Equity</a:t>
            </a:r>
          </a:p>
          <a:p>
            <a:pPr eaLnBrk="1" hangingPunct="1">
              <a:spcBef>
                <a:spcPct val="50000"/>
              </a:spcBef>
            </a:pPr>
            <a:r>
              <a:rPr lang="en-US" b="0">
                <a:solidFill>
                  <a:schemeClr val="tx2"/>
                </a:solidFill>
              </a:rPr>
              <a:t>Equity refers to the distribution of well being across individual in an economy.</a:t>
            </a:r>
            <a:r>
              <a:rPr lang="en-US" b="0"/>
              <a:t>  </a:t>
            </a:r>
          </a:p>
        </p:txBody>
      </p:sp>
      <p:pic>
        <p:nvPicPr>
          <p:cNvPr id="27654" name="Picture 8" descr="MCj023049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690" y="3066661"/>
            <a:ext cx="16319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descr="MMj0254495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429" y="4971662"/>
            <a:ext cx="1238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10"/>
          <p:cNvSpPr txBox="1">
            <a:spLocks noChangeArrowheads="1"/>
          </p:cNvSpPr>
          <p:nvPr/>
        </p:nvSpPr>
        <p:spPr bwMode="auto">
          <a:xfrm>
            <a:off x="816429" y="3066662"/>
            <a:ext cx="365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solidFill>
                  <a:srgbClr val="3333FF"/>
                </a:solidFill>
              </a:rPr>
              <a:t>Can we use fiscal policy to increase aggregate income? (i.e. increase total welfare.)</a:t>
            </a:r>
          </a:p>
        </p:txBody>
      </p:sp>
      <p:sp>
        <p:nvSpPr>
          <p:cNvPr id="27657" name="Text Box 11"/>
          <p:cNvSpPr txBox="1">
            <a:spLocks noChangeArrowheads="1"/>
          </p:cNvSpPr>
          <p:nvPr/>
        </p:nvSpPr>
        <p:spPr bwMode="auto">
          <a:xfrm>
            <a:off x="5407090" y="3371462"/>
            <a:ext cx="1828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solidFill>
                  <a:srgbClr val="3333FF"/>
                </a:solidFill>
              </a:rPr>
              <a:t>Can we use fiscal policy to redistribute income in a “fair” way?</a:t>
            </a:r>
          </a:p>
        </p:txBody>
      </p:sp>
      <p:sp>
        <p:nvSpPr>
          <p:cNvPr id="27658" name="Rectangle 12"/>
          <p:cNvSpPr>
            <a:spLocks noChangeArrowheads="1"/>
          </p:cNvSpPr>
          <p:nvPr/>
        </p:nvSpPr>
        <p:spPr bwMode="auto">
          <a:xfrm>
            <a:off x="740229" y="3066661"/>
            <a:ext cx="3505200" cy="9906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7659" name="Rectangle 13"/>
          <p:cNvSpPr>
            <a:spLocks noChangeArrowheads="1"/>
          </p:cNvSpPr>
          <p:nvPr/>
        </p:nvSpPr>
        <p:spPr bwMode="auto">
          <a:xfrm>
            <a:off x="5407090" y="3371461"/>
            <a:ext cx="1752600" cy="14478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2255690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2"/>
          <p:cNvSpPr>
            <a:spLocks noChangeShapeType="1"/>
          </p:cNvSpPr>
          <p:nvPr/>
        </p:nvSpPr>
        <p:spPr bwMode="auto">
          <a:xfrm>
            <a:off x="1177358" y="1570935"/>
            <a:ext cx="0" cy="212554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8675" name="Line 3"/>
          <p:cNvSpPr>
            <a:spLocks noChangeShapeType="1"/>
          </p:cNvSpPr>
          <p:nvPr/>
        </p:nvSpPr>
        <p:spPr bwMode="auto">
          <a:xfrm>
            <a:off x="1177358" y="3696478"/>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8676" name="Line 4"/>
          <p:cNvSpPr>
            <a:spLocks noChangeShapeType="1"/>
          </p:cNvSpPr>
          <p:nvPr/>
        </p:nvSpPr>
        <p:spPr bwMode="auto">
          <a:xfrm flipH="1">
            <a:off x="1405958" y="1812154"/>
            <a:ext cx="1828800" cy="1731924"/>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8677" name="Object 5"/>
          <p:cNvGraphicFramePr>
            <a:graphicFrameLocks noChangeAspect="1"/>
          </p:cNvGraphicFramePr>
          <p:nvPr>
            <p:extLst>
              <p:ext uri="{D42A27DB-BD31-4B8C-83A1-F6EECF244321}">
                <p14:modId xmlns:p14="http://schemas.microsoft.com/office/powerpoint/2010/main" val="2287817673"/>
              </p:ext>
            </p:extLst>
          </p:nvPr>
        </p:nvGraphicFramePr>
        <p:xfrm>
          <a:off x="3768158" y="3532407"/>
          <a:ext cx="300038" cy="364098"/>
        </p:xfrm>
        <a:graphic>
          <a:graphicData uri="http://schemas.openxmlformats.org/presentationml/2006/ole">
            <mc:AlternateContent xmlns:mc="http://schemas.openxmlformats.org/markup-compatibility/2006">
              <mc:Choice xmlns:v="urn:schemas-microsoft-com:vml" Requires="v">
                <p:oleObj spid="_x0000_s10666"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158" y="3532407"/>
                        <a:ext cx="300038" cy="364098"/>
                      </a:xfrm>
                      <a:prstGeom prst="rect">
                        <a:avLst/>
                      </a:prstGeom>
                      <a:noFill/>
                      <a:ln>
                        <a:noFill/>
                      </a:ln>
                      <a:effectLst/>
                    </p:spPr>
                  </p:pic>
                </p:oleObj>
              </mc:Fallback>
            </mc:AlternateContent>
          </a:graphicData>
        </a:graphic>
      </p:graphicFrame>
      <p:graphicFrame>
        <p:nvGraphicFramePr>
          <p:cNvPr id="28678" name="Object 6"/>
          <p:cNvGraphicFramePr>
            <a:graphicFrameLocks noChangeAspect="1"/>
          </p:cNvGraphicFramePr>
          <p:nvPr>
            <p:extLst>
              <p:ext uri="{D42A27DB-BD31-4B8C-83A1-F6EECF244321}">
                <p14:modId xmlns:p14="http://schemas.microsoft.com/office/powerpoint/2010/main" val="2456359322"/>
              </p:ext>
            </p:extLst>
          </p:nvPr>
        </p:nvGraphicFramePr>
        <p:xfrm>
          <a:off x="3158559" y="1473218"/>
          <a:ext cx="722313" cy="419860"/>
        </p:xfrm>
        <a:graphic>
          <a:graphicData uri="http://schemas.openxmlformats.org/presentationml/2006/ole">
            <mc:AlternateContent xmlns:mc="http://schemas.openxmlformats.org/markup-compatibility/2006">
              <mc:Choice xmlns:v="urn:schemas-microsoft-com:vml" Requires="v">
                <p:oleObj spid="_x0000_s10667"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559" y="1473218"/>
                        <a:ext cx="722313" cy="419860"/>
                      </a:xfrm>
                      <a:prstGeom prst="rect">
                        <a:avLst/>
                      </a:prstGeom>
                      <a:noFill/>
                      <a:ln>
                        <a:noFill/>
                      </a:ln>
                      <a:effectLst/>
                    </p:spPr>
                  </p:pic>
                </p:oleObj>
              </mc:Fallback>
            </mc:AlternateContent>
          </a:graphicData>
        </a:graphic>
      </p:graphicFrame>
      <p:graphicFrame>
        <p:nvGraphicFramePr>
          <p:cNvPr id="28679" name="Object 7"/>
          <p:cNvGraphicFramePr>
            <a:graphicFrameLocks noChangeAspect="1"/>
          </p:cNvGraphicFramePr>
          <p:nvPr>
            <p:extLst>
              <p:ext uri="{D42A27DB-BD31-4B8C-83A1-F6EECF244321}">
                <p14:modId xmlns:p14="http://schemas.microsoft.com/office/powerpoint/2010/main" val="386726662"/>
              </p:ext>
            </p:extLst>
          </p:nvPr>
        </p:nvGraphicFramePr>
        <p:xfrm>
          <a:off x="912246" y="1401699"/>
          <a:ext cx="239712" cy="273894"/>
        </p:xfrm>
        <a:graphic>
          <a:graphicData uri="http://schemas.openxmlformats.org/presentationml/2006/ole">
            <mc:AlternateContent xmlns:mc="http://schemas.openxmlformats.org/markup-compatibility/2006">
              <mc:Choice xmlns:v="urn:schemas-microsoft-com:vml" Requires="v">
                <p:oleObj spid="_x0000_s10668"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2246" y="1401699"/>
                        <a:ext cx="239712" cy="273894"/>
                      </a:xfrm>
                      <a:prstGeom prst="rect">
                        <a:avLst/>
                      </a:prstGeom>
                      <a:noFill/>
                      <a:ln>
                        <a:noFill/>
                      </a:ln>
                      <a:effectLst/>
                    </p:spPr>
                  </p:pic>
                </p:oleObj>
              </mc:Fallback>
            </mc:AlternateContent>
          </a:graphicData>
        </a:graphic>
      </p:graphicFrame>
      <p:sp>
        <p:nvSpPr>
          <p:cNvPr id="28680" name="Line 8"/>
          <p:cNvSpPr>
            <a:spLocks noChangeShapeType="1"/>
          </p:cNvSpPr>
          <p:nvPr/>
        </p:nvSpPr>
        <p:spPr bwMode="auto">
          <a:xfrm flipH="1" flipV="1">
            <a:off x="1405958" y="1578507"/>
            <a:ext cx="1981200" cy="1889371"/>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8681" name="Object 9"/>
          <p:cNvGraphicFramePr>
            <a:graphicFrameLocks noChangeAspect="1"/>
          </p:cNvGraphicFramePr>
          <p:nvPr>
            <p:extLst>
              <p:ext uri="{D42A27DB-BD31-4B8C-83A1-F6EECF244321}">
                <p14:modId xmlns:p14="http://schemas.microsoft.com/office/powerpoint/2010/main" val="3955342192"/>
              </p:ext>
            </p:extLst>
          </p:nvPr>
        </p:nvGraphicFramePr>
        <p:xfrm>
          <a:off x="3387158" y="3148566"/>
          <a:ext cx="469900" cy="452662"/>
        </p:xfrm>
        <a:graphic>
          <a:graphicData uri="http://schemas.openxmlformats.org/presentationml/2006/ole">
            <mc:AlternateContent xmlns:mc="http://schemas.openxmlformats.org/markup-compatibility/2006">
              <mc:Choice xmlns:v="urn:schemas-microsoft-com:vml" Requires="v">
                <p:oleObj spid="_x0000_s10669"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87158" y="3148566"/>
                        <a:ext cx="469900" cy="452662"/>
                      </a:xfrm>
                      <a:prstGeom prst="rect">
                        <a:avLst/>
                      </a:prstGeom>
                      <a:noFill/>
                      <a:ln>
                        <a:noFill/>
                      </a:ln>
                      <a:effectLst/>
                    </p:spPr>
                  </p:pic>
                </p:oleObj>
              </mc:Fallback>
            </mc:AlternateContent>
          </a:graphicData>
        </a:graphic>
      </p:graphicFrame>
      <p:sp>
        <p:nvSpPr>
          <p:cNvPr id="28682" name="Line 10"/>
          <p:cNvSpPr>
            <a:spLocks noChangeShapeType="1"/>
          </p:cNvSpPr>
          <p:nvPr/>
        </p:nvSpPr>
        <p:spPr bwMode="auto">
          <a:xfrm flipV="1">
            <a:off x="2472758" y="1492211"/>
            <a:ext cx="0" cy="2204267"/>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8683" name="Object 11"/>
          <p:cNvGraphicFramePr>
            <a:graphicFrameLocks noChangeAspect="1"/>
          </p:cNvGraphicFramePr>
          <p:nvPr>
            <p:extLst>
              <p:ext uri="{D42A27DB-BD31-4B8C-83A1-F6EECF244321}">
                <p14:modId xmlns:p14="http://schemas.microsoft.com/office/powerpoint/2010/main" val="478469329"/>
              </p:ext>
            </p:extLst>
          </p:nvPr>
        </p:nvGraphicFramePr>
        <p:xfrm>
          <a:off x="2167958" y="1169837"/>
          <a:ext cx="533400" cy="375579"/>
        </p:xfrm>
        <a:graphic>
          <a:graphicData uri="http://schemas.openxmlformats.org/presentationml/2006/ole">
            <mc:AlternateContent xmlns:mc="http://schemas.openxmlformats.org/markup-compatibility/2006">
              <mc:Choice xmlns:v="urn:schemas-microsoft-com:vml" Requires="v">
                <p:oleObj spid="_x0000_s10670"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67958" y="1169837"/>
                        <a:ext cx="533400" cy="375579"/>
                      </a:xfrm>
                      <a:prstGeom prst="rect">
                        <a:avLst/>
                      </a:prstGeom>
                      <a:noFill/>
                      <a:ln>
                        <a:noFill/>
                      </a:ln>
                      <a:effectLst/>
                    </p:spPr>
                  </p:pic>
                </p:oleObj>
              </mc:Fallback>
            </mc:AlternateContent>
          </a:graphicData>
        </a:graphic>
      </p:graphicFrame>
      <p:sp>
        <p:nvSpPr>
          <p:cNvPr id="28684" name="Line 12"/>
          <p:cNvSpPr>
            <a:spLocks noChangeShapeType="1"/>
          </p:cNvSpPr>
          <p:nvPr/>
        </p:nvSpPr>
        <p:spPr bwMode="auto">
          <a:xfrm flipH="1">
            <a:off x="1177358" y="2553478"/>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8685" name="Object 13"/>
          <p:cNvGraphicFramePr>
            <a:graphicFrameLocks noChangeAspect="1"/>
          </p:cNvGraphicFramePr>
          <p:nvPr>
            <p:extLst>
              <p:ext uri="{D42A27DB-BD31-4B8C-83A1-F6EECF244321}">
                <p14:modId xmlns:p14="http://schemas.microsoft.com/office/powerpoint/2010/main" val="1080972190"/>
              </p:ext>
            </p:extLst>
          </p:nvPr>
        </p:nvGraphicFramePr>
        <p:xfrm>
          <a:off x="796358" y="2392983"/>
          <a:ext cx="331788" cy="252572"/>
        </p:xfrm>
        <a:graphic>
          <a:graphicData uri="http://schemas.openxmlformats.org/presentationml/2006/ole">
            <mc:AlternateContent xmlns:mc="http://schemas.openxmlformats.org/markup-compatibility/2006">
              <mc:Choice xmlns:v="urn:schemas-microsoft-com:vml" Requires="v">
                <p:oleObj spid="_x0000_s10671" name="Equation" r:id="rId13" imgW="241091" imgH="177646" progId="Equation.3">
                  <p:embed/>
                </p:oleObj>
              </mc:Choice>
              <mc:Fallback>
                <p:oleObj name="Equation" r:id="rId13" imgW="241091"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358" y="2392983"/>
                        <a:ext cx="331788" cy="252572"/>
                      </a:xfrm>
                      <a:prstGeom prst="rect">
                        <a:avLst/>
                      </a:prstGeom>
                      <a:noFill/>
                      <a:ln>
                        <a:noFill/>
                      </a:ln>
                      <a:effectLst/>
                    </p:spPr>
                  </p:pic>
                </p:oleObj>
              </mc:Fallback>
            </mc:AlternateContent>
          </a:graphicData>
        </a:graphic>
      </p:graphicFrame>
      <p:graphicFrame>
        <p:nvGraphicFramePr>
          <p:cNvPr id="28686" name="Object 14"/>
          <p:cNvGraphicFramePr>
            <a:graphicFrameLocks noChangeAspect="1"/>
          </p:cNvGraphicFramePr>
          <p:nvPr>
            <p:extLst>
              <p:ext uri="{D42A27DB-BD31-4B8C-83A1-F6EECF244321}">
                <p14:modId xmlns:p14="http://schemas.microsoft.com/office/powerpoint/2010/main" val="3882656233"/>
              </p:ext>
            </p:extLst>
          </p:nvPr>
        </p:nvGraphicFramePr>
        <p:xfrm>
          <a:off x="2167958" y="3687224"/>
          <a:ext cx="584200" cy="288654"/>
        </p:xfrm>
        <a:graphic>
          <a:graphicData uri="http://schemas.openxmlformats.org/presentationml/2006/ole">
            <mc:AlternateContent xmlns:mc="http://schemas.openxmlformats.org/markup-compatibility/2006">
              <mc:Choice xmlns:v="urn:schemas-microsoft-com:vml" Requires="v">
                <p:oleObj spid="_x0000_s10672" name="Equation" r:id="rId15" imgW="368140" imgH="177723" progId="Equation.3">
                  <p:embed/>
                </p:oleObj>
              </mc:Choice>
              <mc:Fallback>
                <p:oleObj name="Equation" r:id="rId15" imgW="368140"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67958" y="3687224"/>
                        <a:ext cx="584200" cy="288654"/>
                      </a:xfrm>
                      <a:prstGeom prst="rect">
                        <a:avLst/>
                      </a:prstGeom>
                      <a:noFill/>
                      <a:ln>
                        <a:noFill/>
                      </a:ln>
                      <a:effectLst/>
                    </p:spPr>
                  </p:pic>
                </p:oleObj>
              </mc:Fallback>
            </mc:AlternateContent>
          </a:graphicData>
        </a:graphic>
      </p:graphicFrame>
      <p:sp>
        <p:nvSpPr>
          <p:cNvPr id="28687" name="TextBox 24"/>
          <p:cNvSpPr txBox="1">
            <a:spLocks noChangeArrowheads="1"/>
          </p:cNvSpPr>
          <p:nvPr/>
        </p:nvSpPr>
        <p:spPr bwMode="auto">
          <a:xfrm>
            <a:off x="207103" y="66332"/>
            <a:ext cx="91701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Let’s suppose that the economy is currently at full employment (the unemployment rate is 5%) and GDP equals $</a:t>
            </a:r>
            <a:r>
              <a:rPr lang="en-US" b="0" dirty="0" smtClean="0"/>
              <a:t>15T</a:t>
            </a:r>
            <a:endParaRPr lang="en-US" b="0" dirty="0"/>
          </a:p>
        </p:txBody>
      </p:sp>
      <p:sp>
        <p:nvSpPr>
          <p:cNvPr id="24" name="Line 2"/>
          <p:cNvSpPr>
            <a:spLocks noChangeShapeType="1"/>
          </p:cNvSpPr>
          <p:nvPr/>
        </p:nvSpPr>
        <p:spPr bwMode="auto">
          <a:xfrm>
            <a:off x="6268473" y="1529659"/>
            <a:ext cx="0" cy="2125543"/>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5" name="Line 3"/>
          <p:cNvSpPr>
            <a:spLocks noChangeShapeType="1"/>
          </p:cNvSpPr>
          <p:nvPr/>
        </p:nvSpPr>
        <p:spPr bwMode="auto">
          <a:xfrm>
            <a:off x="6268473" y="3655202"/>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6" name="Line 4"/>
          <p:cNvSpPr>
            <a:spLocks noChangeShapeType="1"/>
          </p:cNvSpPr>
          <p:nvPr/>
        </p:nvSpPr>
        <p:spPr bwMode="auto">
          <a:xfrm flipH="1">
            <a:off x="6497073" y="1770878"/>
            <a:ext cx="1828800" cy="1731924"/>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7" name="Object 5"/>
          <p:cNvGraphicFramePr>
            <a:graphicFrameLocks noChangeAspect="1"/>
          </p:cNvGraphicFramePr>
          <p:nvPr>
            <p:extLst>
              <p:ext uri="{D42A27DB-BD31-4B8C-83A1-F6EECF244321}">
                <p14:modId xmlns:p14="http://schemas.microsoft.com/office/powerpoint/2010/main" val="2384105892"/>
              </p:ext>
            </p:extLst>
          </p:nvPr>
        </p:nvGraphicFramePr>
        <p:xfrm>
          <a:off x="8706873" y="3646843"/>
          <a:ext cx="846138" cy="260773"/>
        </p:xfrm>
        <a:graphic>
          <a:graphicData uri="http://schemas.openxmlformats.org/presentationml/2006/ole">
            <mc:AlternateContent xmlns:mc="http://schemas.openxmlformats.org/markup-compatibility/2006">
              <mc:Choice xmlns:v="urn:schemas-microsoft-com:vml" Requires="v">
                <p:oleObj spid="_x0000_s10673" name="Equation" r:id="rId17" imgW="431425" imgH="177646" progId="Equation.3">
                  <p:embed/>
                </p:oleObj>
              </mc:Choice>
              <mc:Fallback>
                <p:oleObj name="Equation" r:id="rId17" imgW="431425"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06873" y="3646843"/>
                        <a:ext cx="846138" cy="260773"/>
                      </a:xfrm>
                      <a:prstGeom prst="rect">
                        <a:avLst/>
                      </a:prstGeom>
                      <a:noFill/>
                      <a:ln>
                        <a:noFill/>
                      </a:ln>
                      <a:effectLst/>
                    </p:spPr>
                  </p:pic>
                </p:oleObj>
              </mc:Fallback>
            </mc:AlternateContent>
          </a:graphicData>
        </a:graphic>
      </p:graphicFrame>
      <p:graphicFrame>
        <p:nvGraphicFramePr>
          <p:cNvPr id="28" name="Object 6"/>
          <p:cNvGraphicFramePr>
            <a:graphicFrameLocks noChangeAspect="1"/>
          </p:cNvGraphicFramePr>
          <p:nvPr>
            <p:extLst>
              <p:ext uri="{D42A27DB-BD31-4B8C-83A1-F6EECF244321}">
                <p14:modId xmlns:p14="http://schemas.microsoft.com/office/powerpoint/2010/main" val="328639103"/>
              </p:ext>
            </p:extLst>
          </p:nvPr>
        </p:nvGraphicFramePr>
        <p:xfrm>
          <a:off x="8325873" y="1567543"/>
          <a:ext cx="228600" cy="300134"/>
        </p:xfrm>
        <a:graphic>
          <a:graphicData uri="http://schemas.openxmlformats.org/presentationml/2006/ole">
            <mc:AlternateContent xmlns:mc="http://schemas.openxmlformats.org/markup-compatibility/2006">
              <mc:Choice xmlns:v="urn:schemas-microsoft-com:vml" Requires="v">
                <p:oleObj spid="_x0000_s10674" name="Equation" r:id="rId19" imgW="139579" imgH="177646" progId="Equation.3">
                  <p:embed/>
                </p:oleObj>
              </mc:Choice>
              <mc:Fallback>
                <p:oleObj name="Equation" r:id="rId19" imgW="139579"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25873" y="1567543"/>
                        <a:ext cx="228600" cy="300134"/>
                      </a:xfrm>
                      <a:prstGeom prst="rect">
                        <a:avLst/>
                      </a:prstGeom>
                      <a:noFill/>
                      <a:ln>
                        <a:noFill/>
                      </a:ln>
                      <a:effec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924107897"/>
              </p:ext>
            </p:extLst>
          </p:nvPr>
        </p:nvGraphicFramePr>
        <p:xfrm>
          <a:off x="6116074" y="1360423"/>
          <a:ext cx="239713" cy="273894"/>
        </p:xfrm>
        <a:graphic>
          <a:graphicData uri="http://schemas.openxmlformats.org/presentationml/2006/ole">
            <mc:AlternateContent xmlns:mc="http://schemas.openxmlformats.org/markup-compatibility/2006">
              <mc:Choice xmlns:v="urn:schemas-microsoft-com:vml" Requires="v">
                <p:oleObj spid="_x0000_s10675" name="Equation" r:id="rId21" imgW="114102" imgH="126780" progId="Equation.3">
                  <p:embed/>
                </p:oleObj>
              </mc:Choice>
              <mc:Fallback>
                <p:oleObj name="Equation" r:id="rId21"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6074" y="1360423"/>
                        <a:ext cx="239713" cy="273894"/>
                      </a:xfrm>
                      <a:prstGeom prst="rect">
                        <a:avLst/>
                      </a:prstGeom>
                      <a:noFill/>
                      <a:ln>
                        <a:noFill/>
                      </a:ln>
                      <a:effectLst/>
                    </p:spPr>
                  </p:pic>
                </p:oleObj>
              </mc:Fallback>
            </mc:AlternateContent>
          </a:graphicData>
        </a:graphic>
      </p:graphicFrame>
      <p:sp>
        <p:nvSpPr>
          <p:cNvPr id="30" name="Line 8"/>
          <p:cNvSpPr>
            <a:spLocks noChangeShapeType="1"/>
          </p:cNvSpPr>
          <p:nvPr/>
        </p:nvSpPr>
        <p:spPr bwMode="auto">
          <a:xfrm flipH="1" flipV="1">
            <a:off x="6497073" y="1537231"/>
            <a:ext cx="1981200" cy="1889371"/>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1" name="Object 9"/>
          <p:cNvGraphicFramePr>
            <a:graphicFrameLocks noChangeAspect="1"/>
          </p:cNvGraphicFramePr>
          <p:nvPr>
            <p:extLst>
              <p:ext uri="{D42A27DB-BD31-4B8C-83A1-F6EECF244321}">
                <p14:modId xmlns:p14="http://schemas.microsoft.com/office/powerpoint/2010/main" val="1392987361"/>
              </p:ext>
            </p:extLst>
          </p:nvPr>
        </p:nvGraphicFramePr>
        <p:xfrm>
          <a:off x="8478273" y="3153403"/>
          <a:ext cx="929156" cy="301775"/>
        </p:xfrm>
        <a:graphic>
          <a:graphicData uri="http://schemas.openxmlformats.org/presentationml/2006/ole">
            <mc:AlternateContent xmlns:mc="http://schemas.openxmlformats.org/markup-compatibility/2006">
              <mc:Choice xmlns:v="urn:schemas-microsoft-com:vml" Requires="v">
                <p:oleObj spid="_x0000_s10676" name="Equation" r:id="rId22" imgW="685502" imgH="215806" progId="Equation.3">
                  <p:embed/>
                </p:oleObj>
              </mc:Choice>
              <mc:Fallback>
                <p:oleObj name="Equation" r:id="rId22" imgW="685502" imgH="215806"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478273" y="3153403"/>
                        <a:ext cx="929156" cy="301775"/>
                      </a:xfrm>
                      <a:prstGeom prst="rect">
                        <a:avLst/>
                      </a:prstGeom>
                      <a:noFill/>
                      <a:ln>
                        <a:noFill/>
                      </a:ln>
                      <a:effectLst/>
                    </p:spPr>
                  </p:pic>
                </p:oleObj>
              </mc:Fallback>
            </mc:AlternateContent>
          </a:graphicData>
        </a:graphic>
      </p:graphicFrame>
      <p:sp>
        <p:nvSpPr>
          <p:cNvPr id="32" name="Line 12"/>
          <p:cNvSpPr>
            <a:spLocks noChangeShapeType="1"/>
          </p:cNvSpPr>
          <p:nvPr/>
        </p:nvSpPr>
        <p:spPr bwMode="auto">
          <a:xfrm flipH="1">
            <a:off x="6268473" y="2512202"/>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3" name="Object 13"/>
          <p:cNvGraphicFramePr>
            <a:graphicFrameLocks noChangeAspect="1"/>
          </p:cNvGraphicFramePr>
          <p:nvPr>
            <p:extLst>
              <p:ext uri="{D42A27DB-BD31-4B8C-83A1-F6EECF244321}">
                <p14:modId xmlns:p14="http://schemas.microsoft.com/office/powerpoint/2010/main" val="1595255053"/>
              </p:ext>
            </p:extLst>
          </p:nvPr>
        </p:nvGraphicFramePr>
        <p:xfrm>
          <a:off x="5887473" y="2351707"/>
          <a:ext cx="331788" cy="252572"/>
        </p:xfrm>
        <a:graphic>
          <a:graphicData uri="http://schemas.openxmlformats.org/presentationml/2006/ole">
            <mc:AlternateContent xmlns:mc="http://schemas.openxmlformats.org/markup-compatibility/2006">
              <mc:Choice xmlns:v="urn:schemas-microsoft-com:vml" Requires="v">
                <p:oleObj spid="_x0000_s10677" name="Equation" r:id="rId24" imgW="241091" imgH="177646" progId="Equation.3">
                  <p:embed/>
                </p:oleObj>
              </mc:Choice>
              <mc:Fallback>
                <p:oleObj name="Equation" r:id="rId24" imgW="241091"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7473" y="2351707"/>
                        <a:ext cx="331788" cy="252572"/>
                      </a:xfrm>
                      <a:prstGeom prst="rect">
                        <a:avLst/>
                      </a:prstGeom>
                      <a:noFill/>
                      <a:ln>
                        <a:noFill/>
                      </a:ln>
                      <a:effectLst/>
                    </p:spPr>
                  </p:pic>
                </p:oleObj>
              </mc:Fallback>
            </mc:AlternateContent>
          </a:graphicData>
        </a:graphic>
      </p:graphicFrame>
      <p:cxnSp>
        <p:nvCxnSpPr>
          <p:cNvPr id="34" name="Straight Connector 15"/>
          <p:cNvCxnSpPr>
            <a:cxnSpLocks noChangeShapeType="1"/>
            <a:stCxn id="32" idx="0"/>
          </p:cNvCxnSpPr>
          <p:nvPr/>
        </p:nvCxnSpPr>
        <p:spPr bwMode="auto">
          <a:xfrm>
            <a:off x="7563873" y="2512202"/>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aphicFrame>
        <p:nvGraphicFramePr>
          <p:cNvPr id="36" name="Object 16"/>
          <p:cNvGraphicFramePr>
            <a:graphicFrameLocks noChangeAspect="1"/>
          </p:cNvGraphicFramePr>
          <p:nvPr>
            <p:extLst>
              <p:ext uri="{D42A27DB-BD31-4B8C-83A1-F6EECF244321}">
                <p14:modId xmlns:p14="http://schemas.microsoft.com/office/powerpoint/2010/main" val="2884451728"/>
              </p:ext>
            </p:extLst>
          </p:nvPr>
        </p:nvGraphicFramePr>
        <p:xfrm>
          <a:off x="1151958" y="4718235"/>
          <a:ext cx="2282825" cy="469900"/>
        </p:xfrm>
        <a:graphic>
          <a:graphicData uri="http://schemas.openxmlformats.org/presentationml/2006/ole">
            <mc:AlternateContent xmlns:mc="http://schemas.openxmlformats.org/markup-compatibility/2006">
              <mc:Choice xmlns:v="urn:schemas-microsoft-com:vml" Requires="v">
                <p:oleObj spid="_x0000_s10678" name="Equation" r:id="rId25" imgW="863225" imgH="177723" progId="Equation.3">
                  <p:embed/>
                </p:oleObj>
              </mc:Choice>
              <mc:Fallback>
                <p:oleObj name="Equation" r:id="rId25" imgW="863225" imgH="177723"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51958" y="4718235"/>
                        <a:ext cx="2282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TextBox 32"/>
          <p:cNvSpPr txBox="1">
            <a:spLocks noChangeArrowheads="1"/>
          </p:cNvSpPr>
          <p:nvPr/>
        </p:nvSpPr>
        <p:spPr bwMode="auto">
          <a:xfrm>
            <a:off x="2901383" y="5384984"/>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$3T</a:t>
            </a:r>
          </a:p>
        </p:txBody>
      </p:sp>
      <p:sp>
        <p:nvSpPr>
          <p:cNvPr id="39" name="Left Brace 33"/>
          <p:cNvSpPr>
            <a:spLocks/>
          </p:cNvSpPr>
          <p:nvPr/>
        </p:nvSpPr>
        <p:spPr bwMode="auto">
          <a:xfrm rot="-5400000">
            <a:off x="2142557" y="4870635"/>
            <a:ext cx="228600" cy="838200"/>
          </a:xfrm>
          <a:prstGeom prst="leftBrace">
            <a:avLst>
              <a:gd name="adj1" fmla="val 8335"/>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0" name="TextBox 34"/>
          <p:cNvSpPr txBox="1">
            <a:spLocks noChangeArrowheads="1"/>
          </p:cNvSpPr>
          <p:nvPr/>
        </p:nvSpPr>
        <p:spPr bwMode="auto">
          <a:xfrm>
            <a:off x="1913957" y="5404035"/>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a:t>
            </a:r>
            <a:r>
              <a:rPr lang="en-US" b="0" dirty="0" smtClean="0"/>
              <a:t>12T</a:t>
            </a:r>
            <a:endParaRPr lang="en-US" b="0" dirty="0"/>
          </a:p>
        </p:txBody>
      </p:sp>
      <p:sp>
        <p:nvSpPr>
          <p:cNvPr id="2" name="TextBox 1"/>
          <p:cNvSpPr txBox="1"/>
          <p:nvPr/>
        </p:nvSpPr>
        <p:spPr>
          <a:xfrm>
            <a:off x="6116074" y="4718235"/>
            <a:ext cx="4614130" cy="923330"/>
          </a:xfrm>
          <a:prstGeom prst="rect">
            <a:avLst/>
          </a:prstGeom>
          <a:noFill/>
        </p:spPr>
        <p:txBody>
          <a:bodyPr wrap="square" rtlCol="0">
            <a:spAutoFit/>
          </a:bodyPr>
          <a:lstStyle/>
          <a:p>
            <a:r>
              <a:rPr lang="en-US" dirty="0" smtClean="0"/>
              <a:t>Let’s assume an 8% interest rate equates savings with total borrowing (public and private)</a:t>
            </a:r>
            <a:endParaRPr lang="en-US" dirty="0"/>
          </a:p>
        </p:txBody>
      </p:sp>
    </p:spTree>
    <p:extLst>
      <p:ext uri="{BB962C8B-B14F-4D97-AF65-F5344CB8AC3E}">
        <p14:creationId xmlns:p14="http://schemas.microsoft.com/office/powerpoint/2010/main" val="198688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
          <p:cNvSpPr>
            <a:spLocks noChangeShapeType="1"/>
          </p:cNvSpPr>
          <p:nvPr/>
        </p:nvSpPr>
        <p:spPr bwMode="auto">
          <a:xfrm>
            <a:off x="6629401" y="1654629"/>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723" name="Line 3"/>
          <p:cNvSpPr>
            <a:spLocks noChangeShapeType="1"/>
          </p:cNvSpPr>
          <p:nvPr/>
        </p:nvSpPr>
        <p:spPr bwMode="auto">
          <a:xfrm>
            <a:off x="6629401" y="3712029"/>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724" name="Line 4"/>
          <p:cNvSpPr>
            <a:spLocks noChangeShapeType="1"/>
          </p:cNvSpPr>
          <p:nvPr/>
        </p:nvSpPr>
        <p:spPr bwMode="auto">
          <a:xfrm flipH="1">
            <a:off x="6858001" y="1883229"/>
            <a:ext cx="1828800" cy="1676400"/>
          </a:xfrm>
          <a:prstGeom prst="line">
            <a:avLst/>
          </a:prstGeom>
          <a:noFill/>
          <a:ln w="28575">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0725" name="Object 5"/>
          <p:cNvGraphicFramePr>
            <a:graphicFrameLocks noChangeAspect="1"/>
          </p:cNvGraphicFramePr>
          <p:nvPr>
            <p:extLst>
              <p:ext uri="{D42A27DB-BD31-4B8C-83A1-F6EECF244321}">
                <p14:modId xmlns:p14="http://schemas.microsoft.com/office/powerpoint/2010/main" val="1515217230"/>
              </p:ext>
            </p:extLst>
          </p:nvPr>
        </p:nvGraphicFramePr>
        <p:xfrm>
          <a:off x="9067801" y="3712030"/>
          <a:ext cx="846138" cy="252413"/>
        </p:xfrm>
        <a:graphic>
          <a:graphicData uri="http://schemas.openxmlformats.org/presentationml/2006/ole">
            <mc:AlternateContent xmlns:mc="http://schemas.openxmlformats.org/markup-compatibility/2006">
              <mc:Choice xmlns:v="urn:schemas-microsoft-com:vml" Requires="v">
                <p:oleObj spid="_x0000_s12806" name="Equation" r:id="rId3" imgW="431425" imgH="177646" progId="Equation.3">
                  <p:embed/>
                </p:oleObj>
              </mc:Choice>
              <mc:Fallback>
                <p:oleObj name="Equation" r:id="rId3" imgW="431425" imgH="17764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1" y="3712030"/>
                        <a:ext cx="846138" cy="2524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6" name="Object 6"/>
          <p:cNvGraphicFramePr>
            <a:graphicFrameLocks noChangeAspect="1"/>
          </p:cNvGraphicFramePr>
          <p:nvPr>
            <p:extLst>
              <p:ext uri="{D42A27DB-BD31-4B8C-83A1-F6EECF244321}">
                <p14:modId xmlns:p14="http://schemas.microsoft.com/office/powerpoint/2010/main" val="2120342271"/>
              </p:ext>
            </p:extLst>
          </p:nvPr>
        </p:nvGraphicFramePr>
        <p:xfrm>
          <a:off x="8686801" y="1633992"/>
          <a:ext cx="228600" cy="290512"/>
        </p:xfrm>
        <a:graphic>
          <a:graphicData uri="http://schemas.openxmlformats.org/presentationml/2006/ole">
            <mc:AlternateContent xmlns:mc="http://schemas.openxmlformats.org/markup-compatibility/2006">
              <mc:Choice xmlns:v="urn:schemas-microsoft-com:vml" Requires="v">
                <p:oleObj spid="_x0000_s12807" name="Equation" r:id="rId5" imgW="139579" imgH="177646" progId="Equation.3">
                  <p:embed/>
                </p:oleObj>
              </mc:Choice>
              <mc:Fallback>
                <p:oleObj name="Equation" r:id="rId5" imgW="13957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801" y="1633992"/>
                        <a:ext cx="228600" cy="290512"/>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27" name="Object 7"/>
          <p:cNvGraphicFramePr>
            <a:graphicFrameLocks noChangeAspect="1"/>
          </p:cNvGraphicFramePr>
          <p:nvPr>
            <p:extLst>
              <p:ext uri="{D42A27DB-BD31-4B8C-83A1-F6EECF244321}">
                <p14:modId xmlns:p14="http://schemas.microsoft.com/office/powerpoint/2010/main" val="3701776152"/>
              </p:ext>
            </p:extLst>
          </p:nvPr>
        </p:nvGraphicFramePr>
        <p:xfrm>
          <a:off x="6477002" y="1426030"/>
          <a:ext cx="239713" cy="265113"/>
        </p:xfrm>
        <a:graphic>
          <a:graphicData uri="http://schemas.openxmlformats.org/presentationml/2006/ole">
            <mc:AlternateContent xmlns:mc="http://schemas.openxmlformats.org/markup-compatibility/2006">
              <mc:Choice xmlns:v="urn:schemas-microsoft-com:vml" Requires="v">
                <p:oleObj spid="_x0000_s12808"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2" y="1426030"/>
                        <a:ext cx="239713"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8" name="Line 8"/>
          <p:cNvSpPr>
            <a:spLocks noChangeShapeType="1"/>
          </p:cNvSpPr>
          <p:nvPr/>
        </p:nvSpPr>
        <p:spPr bwMode="auto">
          <a:xfrm flipH="1" flipV="1">
            <a:off x="6858001" y="1654629"/>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0729" name="Object 9"/>
          <p:cNvGraphicFramePr>
            <a:graphicFrameLocks noChangeAspect="1"/>
          </p:cNvGraphicFramePr>
          <p:nvPr>
            <p:extLst>
              <p:ext uri="{D42A27DB-BD31-4B8C-83A1-F6EECF244321}">
                <p14:modId xmlns:p14="http://schemas.microsoft.com/office/powerpoint/2010/main" val="857883389"/>
              </p:ext>
            </p:extLst>
          </p:nvPr>
        </p:nvGraphicFramePr>
        <p:xfrm>
          <a:off x="8839201" y="3254830"/>
          <a:ext cx="1060450" cy="333375"/>
        </p:xfrm>
        <a:graphic>
          <a:graphicData uri="http://schemas.openxmlformats.org/presentationml/2006/ole">
            <mc:AlternateContent xmlns:mc="http://schemas.openxmlformats.org/markup-compatibility/2006">
              <mc:Choice xmlns:v="urn:schemas-microsoft-com:vml" Requires="v">
                <p:oleObj spid="_x0000_s12809" name="Equation" r:id="rId9" imgW="685502" imgH="215806" progId="Equation.3">
                  <p:embed/>
                </p:oleObj>
              </mc:Choice>
              <mc:Fallback>
                <p:oleObj name="Equation" r:id="rId9" imgW="685502" imgH="21580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39201" y="3254830"/>
                        <a:ext cx="1060450" cy="3333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0" name="Line 12"/>
          <p:cNvSpPr>
            <a:spLocks noChangeShapeType="1"/>
          </p:cNvSpPr>
          <p:nvPr/>
        </p:nvSpPr>
        <p:spPr bwMode="auto">
          <a:xfrm flipH="1">
            <a:off x="6629401" y="2569029"/>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0731" name="Object 13"/>
          <p:cNvGraphicFramePr>
            <a:graphicFrameLocks noChangeAspect="1"/>
          </p:cNvGraphicFramePr>
          <p:nvPr>
            <p:extLst>
              <p:ext uri="{D42A27DB-BD31-4B8C-83A1-F6EECF244321}">
                <p14:modId xmlns:p14="http://schemas.microsoft.com/office/powerpoint/2010/main" val="467740015"/>
              </p:ext>
            </p:extLst>
          </p:nvPr>
        </p:nvGraphicFramePr>
        <p:xfrm>
          <a:off x="6248401" y="2416630"/>
          <a:ext cx="331788" cy="244475"/>
        </p:xfrm>
        <a:graphic>
          <a:graphicData uri="http://schemas.openxmlformats.org/presentationml/2006/ole">
            <mc:AlternateContent xmlns:mc="http://schemas.openxmlformats.org/markup-compatibility/2006">
              <mc:Choice xmlns:v="urn:schemas-microsoft-com:vml" Requires="v">
                <p:oleObj spid="_x0000_s12810" name="Equation" r:id="rId11" imgW="241091" imgH="177646" progId="Equation.3">
                  <p:embed/>
                </p:oleObj>
              </mc:Choice>
              <mc:Fallback>
                <p:oleObj name="Equation" r:id="rId11" imgW="241091"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1" y="2416630"/>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0732" name="Straight Connector 11"/>
          <p:cNvCxnSpPr>
            <a:cxnSpLocks noChangeShapeType="1"/>
            <a:stCxn id="30730" idx="0"/>
          </p:cNvCxnSpPr>
          <p:nvPr/>
        </p:nvCxnSpPr>
        <p:spPr bwMode="auto">
          <a:xfrm>
            <a:off x="7924801" y="2569029"/>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0740" name="Line 4"/>
          <p:cNvSpPr>
            <a:spLocks noChangeShapeType="1"/>
          </p:cNvSpPr>
          <p:nvPr/>
        </p:nvSpPr>
        <p:spPr bwMode="auto">
          <a:xfrm flipH="1">
            <a:off x="7620001" y="1959429"/>
            <a:ext cx="1828800" cy="1676400"/>
          </a:xfrm>
          <a:prstGeom prst="line">
            <a:avLst/>
          </a:prstGeom>
          <a:noFill/>
          <a:ln w="19050">
            <a:solidFill>
              <a:schemeClr val="tx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0741" name="Object 9"/>
          <p:cNvGraphicFramePr>
            <a:graphicFrameLocks noChangeAspect="1"/>
          </p:cNvGraphicFramePr>
          <p:nvPr>
            <p:extLst>
              <p:ext uri="{D42A27DB-BD31-4B8C-83A1-F6EECF244321}">
                <p14:modId xmlns:p14="http://schemas.microsoft.com/office/powerpoint/2010/main" val="1734203970"/>
              </p:ext>
            </p:extLst>
          </p:nvPr>
        </p:nvGraphicFramePr>
        <p:xfrm>
          <a:off x="9428165" y="1730830"/>
          <a:ext cx="269875" cy="290513"/>
        </p:xfrm>
        <a:graphic>
          <a:graphicData uri="http://schemas.openxmlformats.org/presentationml/2006/ole">
            <mc:AlternateContent xmlns:mc="http://schemas.openxmlformats.org/markup-compatibility/2006">
              <mc:Choice xmlns:v="urn:schemas-microsoft-com:vml" Requires="v">
                <p:oleObj spid="_x0000_s12811" name="Equation" r:id="rId13" imgW="164814" imgH="177492" progId="Equation.3">
                  <p:embed/>
                </p:oleObj>
              </mc:Choice>
              <mc:Fallback>
                <p:oleObj name="Equation" r:id="rId13" imgW="164814" imgH="17749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28165" y="1730830"/>
                        <a:ext cx="269875" cy="2905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0" name="Line 8"/>
          <p:cNvSpPr>
            <a:spLocks noChangeShapeType="1"/>
          </p:cNvSpPr>
          <p:nvPr/>
        </p:nvSpPr>
        <p:spPr bwMode="auto">
          <a:xfrm flipH="1" flipV="1">
            <a:off x="6934201" y="1959429"/>
            <a:ext cx="1752600" cy="16764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753" name="TextBox 38"/>
          <p:cNvSpPr txBox="1">
            <a:spLocks noChangeArrowheads="1"/>
          </p:cNvSpPr>
          <p:nvPr/>
        </p:nvSpPr>
        <p:spPr bwMode="auto">
          <a:xfrm>
            <a:off x="495300" y="204790"/>
            <a:ext cx="9647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Now, suppose that uncertainty about the future causes consumers and businesses to cut their planned expenditures by 10%</a:t>
            </a:r>
          </a:p>
        </p:txBody>
      </p:sp>
      <p:sp>
        <p:nvSpPr>
          <p:cNvPr id="30754" name="Line 12"/>
          <p:cNvSpPr>
            <a:spLocks noChangeShapeType="1"/>
          </p:cNvSpPr>
          <p:nvPr/>
        </p:nvSpPr>
        <p:spPr bwMode="auto">
          <a:xfrm flipH="1">
            <a:off x="6629401" y="3102429"/>
            <a:ext cx="15240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755" name="Down Arrow 40"/>
          <p:cNvSpPr>
            <a:spLocks noChangeArrowheads="1"/>
          </p:cNvSpPr>
          <p:nvPr/>
        </p:nvSpPr>
        <p:spPr bwMode="auto">
          <a:xfrm>
            <a:off x="6248401" y="2721429"/>
            <a:ext cx="228600" cy="304800"/>
          </a:xfrm>
          <a:prstGeom prst="downArrow">
            <a:avLst>
              <a:gd name="adj1" fmla="val 50000"/>
              <a:gd name="adj2" fmla="val 50000"/>
            </a:avLst>
          </a:prstGeom>
          <a:solidFill>
            <a:srgbClr val="00B050"/>
          </a:solidFill>
          <a:ln w="12700" algn="ctr">
            <a:solidFill>
              <a:srgbClr val="3333FF"/>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30756" name="Object 11"/>
          <p:cNvGraphicFramePr>
            <a:graphicFrameLocks noChangeAspect="1"/>
          </p:cNvGraphicFramePr>
          <p:nvPr>
            <p:extLst>
              <p:ext uri="{D42A27DB-BD31-4B8C-83A1-F6EECF244321}">
                <p14:modId xmlns:p14="http://schemas.microsoft.com/office/powerpoint/2010/main" val="575189564"/>
              </p:ext>
            </p:extLst>
          </p:nvPr>
        </p:nvGraphicFramePr>
        <p:xfrm>
          <a:off x="6248401" y="3026230"/>
          <a:ext cx="349250" cy="244475"/>
        </p:xfrm>
        <a:graphic>
          <a:graphicData uri="http://schemas.openxmlformats.org/presentationml/2006/ole">
            <mc:AlternateContent xmlns:mc="http://schemas.openxmlformats.org/markup-compatibility/2006">
              <mc:Choice xmlns:v="urn:schemas-microsoft-com:vml" Requires="v">
                <p:oleObj spid="_x0000_s12812" name="Equation" r:id="rId15" imgW="253670" imgH="177569" progId="Equation.3">
                  <p:embed/>
                </p:oleObj>
              </mc:Choice>
              <mc:Fallback>
                <p:oleObj name="Equation" r:id="rId15" imgW="253670" imgH="17756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48401" y="3026230"/>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Line 2"/>
          <p:cNvSpPr>
            <a:spLocks noChangeShapeType="1"/>
          </p:cNvSpPr>
          <p:nvPr/>
        </p:nvSpPr>
        <p:spPr bwMode="auto">
          <a:xfrm>
            <a:off x="1723232" y="1730830"/>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8" name="Line 3"/>
          <p:cNvSpPr>
            <a:spLocks noChangeShapeType="1"/>
          </p:cNvSpPr>
          <p:nvPr/>
        </p:nvSpPr>
        <p:spPr bwMode="auto">
          <a:xfrm>
            <a:off x="1723232" y="3788230"/>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 name="Line 4"/>
          <p:cNvSpPr>
            <a:spLocks noChangeShapeType="1"/>
          </p:cNvSpPr>
          <p:nvPr/>
        </p:nvSpPr>
        <p:spPr bwMode="auto">
          <a:xfrm flipH="1">
            <a:off x="1951832" y="1959430"/>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0" name="Object 5"/>
          <p:cNvGraphicFramePr>
            <a:graphicFrameLocks noChangeAspect="1"/>
          </p:cNvGraphicFramePr>
          <p:nvPr>
            <p:extLst>
              <p:ext uri="{D42A27DB-BD31-4B8C-83A1-F6EECF244321}">
                <p14:modId xmlns:p14="http://schemas.microsoft.com/office/powerpoint/2010/main" val="4181575267"/>
              </p:ext>
            </p:extLst>
          </p:nvPr>
        </p:nvGraphicFramePr>
        <p:xfrm>
          <a:off x="4314032" y="3635831"/>
          <a:ext cx="300038" cy="352425"/>
        </p:xfrm>
        <a:graphic>
          <a:graphicData uri="http://schemas.openxmlformats.org/presentationml/2006/ole">
            <mc:AlternateContent xmlns:mc="http://schemas.openxmlformats.org/markup-compatibility/2006">
              <mc:Choice xmlns:v="urn:schemas-microsoft-com:vml" Requires="v">
                <p:oleObj spid="_x0000_s12813" name="Equation" r:id="rId17" imgW="139579" imgH="164957" progId="Equation.3">
                  <p:embed/>
                </p:oleObj>
              </mc:Choice>
              <mc:Fallback>
                <p:oleObj name="Equation" r:id="rId17" imgW="139579" imgH="164957"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14032" y="3635831"/>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6"/>
          <p:cNvGraphicFramePr>
            <a:graphicFrameLocks noChangeAspect="1"/>
          </p:cNvGraphicFramePr>
          <p:nvPr>
            <p:extLst>
              <p:ext uri="{D42A27DB-BD31-4B8C-83A1-F6EECF244321}">
                <p14:modId xmlns:p14="http://schemas.microsoft.com/office/powerpoint/2010/main" val="919886388"/>
              </p:ext>
            </p:extLst>
          </p:nvPr>
        </p:nvGraphicFramePr>
        <p:xfrm>
          <a:off x="3704432" y="1727656"/>
          <a:ext cx="457200" cy="257175"/>
        </p:xfrm>
        <a:graphic>
          <a:graphicData uri="http://schemas.openxmlformats.org/presentationml/2006/ole">
            <mc:AlternateContent xmlns:mc="http://schemas.openxmlformats.org/markup-compatibility/2006">
              <mc:Choice xmlns:v="urn:schemas-microsoft-com:vml" Requires="v">
                <p:oleObj spid="_x0000_s12814" name="Equation" r:id="rId19" imgW="291847" imgH="164957" progId="Equation.3">
                  <p:embed/>
                </p:oleObj>
              </mc:Choice>
              <mc:Fallback>
                <p:oleObj name="Equation" r:id="rId19" imgW="291847" imgH="16495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04432" y="1727656"/>
                        <a:ext cx="457200" cy="2571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7"/>
          <p:cNvGraphicFramePr>
            <a:graphicFrameLocks noChangeAspect="1"/>
          </p:cNvGraphicFramePr>
          <p:nvPr>
            <p:extLst>
              <p:ext uri="{D42A27DB-BD31-4B8C-83A1-F6EECF244321}">
                <p14:modId xmlns:p14="http://schemas.microsoft.com/office/powerpoint/2010/main" val="1826536065"/>
              </p:ext>
            </p:extLst>
          </p:nvPr>
        </p:nvGraphicFramePr>
        <p:xfrm>
          <a:off x="1458120" y="1502231"/>
          <a:ext cx="239712" cy="265113"/>
        </p:xfrm>
        <a:graphic>
          <a:graphicData uri="http://schemas.openxmlformats.org/presentationml/2006/ole">
            <mc:AlternateContent xmlns:mc="http://schemas.openxmlformats.org/markup-compatibility/2006">
              <mc:Choice xmlns:v="urn:schemas-microsoft-com:vml" Requires="v">
                <p:oleObj spid="_x0000_s12815" name="Equation" r:id="rId21" imgW="114102" imgH="126780" progId="Equation.3">
                  <p:embed/>
                </p:oleObj>
              </mc:Choice>
              <mc:Fallback>
                <p:oleObj name="Equation" r:id="rId21"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8120" y="1502231"/>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Line 8"/>
          <p:cNvSpPr>
            <a:spLocks noChangeShapeType="1"/>
          </p:cNvSpPr>
          <p:nvPr/>
        </p:nvSpPr>
        <p:spPr bwMode="auto">
          <a:xfrm flipH="1" flipV="1">
            <a:off x="1951832" y="1730830"/>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4" name="Object 9"/>
          <p:cNvGraphicFramePr>
            <a:graphicFrameLocks noChangeAspect="1"/>
          </p:cNvGraphicFramePr>
          <p:nvPr>
            <p:extLst>
              <p:ext uri="{D42A27DB-BD31-4B8C-83A1-F6EECF244321}">
                <p14:modId xmlns:p14="http://schemas.microsoft.com/office/powerpoint/2010/main" val="874313526"/>
              </p:ext>
            </p:extLst>
          </p:nvPr>
        </p:nvGraphicFramePr>
        <p:xfrm>
          <a:off x="3933032" y="3407230"/>
          <a:ext cx="306388" cy="285750"/>
        </p:xfrm>
        <a:graphic>
          <a:graphicData uri="http://schemas.openxmlformats.org/presentationml/2006/ole">
            <mc:AlternateContent xmlns:mc="http://schemas.openxmlformats.org/markup-compatibility/2006">
              <mc:Choice xmlns:v="urn:schemas-microsoft-com:vml" Requires="v">
                <p:oleObj spid="_x0000_s12816" name="Equation" r:id="rId22" imgW="190335" imgH="177646" progId="Equation.3">
                  <p:embed/>
                </p:oleObj>
              </mc:Choice>
              <mc:Fallback>
                <p:oleObj name="Equation" r:id="rId22" imgW="190335" imgH="177646"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33032" y="3407230"/>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Line 10"/>
          <p:cNvSpPr>
            <a:spLocks noChangeShapeType="1"/>
          </p:cNvSpPr>
          <p:nvPr/>
        </p:nvSpPr>
        <p:spPr bwMode="auto">
          <a:xfrm flipV="1">
            <a:off x="3018632" y="1654630"/>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6" name="Object 11"/>
          <p:cNvGraphicFramePr>
            <a:graphicFrameLocks noChangeAspect="1"/>
          </p:cNvGraphicFramePr>
          <p:nvPr>
            <p:extLst>
              <p:ext uri="{D42A27DB-BD31-4B8C-83A1-F6EECF244321}">
                <p14:modId xmlns:p14="http://schemas.microsoft.com/office/powerpoint/2010/main" val="2477679129"/>
              </p:ext>
            </p:extLst>
          </p:nvPr>
        </p:nvGraphicFramePr>
        <p:xfrm>
          <a:off x="2790032" y="1426030"/>
          <a:ext cx="381000" cy="260350"/>
        </p:xfrm>
        <a:graphic>
          <a:graphicData uri="http://schemas.openxmlformats.org/presentationml/2006/ole">
            <mc:AlternateContent xmlns:mc="http://schemas.openxmlformats.org/markup-compatibility/2006">
              <mc:Choice xmlns:v="urn:schemas-microsoft-com:vml" Requires="v">
                <p:oleObj spid="_x0000_s12817" name="Equation" r:id="rId24" imgW="241091" imgH="164957" progId="Equation.3">
                  <p:embed/>
                </p:oleObj>
              </mc:Choice>
              <mc:Fallback>
                <p:oleObj name="Equation" r:id="rId24" imgW="241091" imgH="164957"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90032" y="1426030"/>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Line 12"/>
          <p:cNvSpPr>
            <a:spLocks noChangeShapeType="1"/>
          </p:cNvSpPr>
          <p:nvPr/>
        </p:nvSpPr>
        <p:spPr bwMode="auto">
          <a:xfrm flipH="1">
            <a:off x="1723232" y="2645230"/>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 name="Object 13"/>
          <p:cNvGraphicFramePr>
            <a:graphicFrameLocks noChangeAspect="1"/>
          </p:cNvGraphicFramePr>
          <p:nvPr>
            <p:extLst>
              <p:ext uri="{D42A27DB-BD31-4B8C-83A1-F6EECF244321}">
                <p14:modId xmlns:p14="http://schemas.microsoft.com/office/powerpoint/2010/main" val="1334541386"/>
              </p:ext>
            </p:extLst>
          </p:nvPr>
        </p:nvGraphicFramePr>
        <p:xfrm>
          <a:off x="1342232" y="2492831"/>
          <a:ext cx="331788" cy="244475"/>
        </p:xfrm>
        <a:graphic>
          <a:graphicData uri="http://schemas.openxmlformats.org/presentationml/2006/ole">
            <mc:AlternateContent xmlns:mc="http://schemas.openxmlformats.org/markup-compatibility/2006">
              <mc:Choice xmlns:v="urn:schemas-microsoft-com:vml" Requires="v">
                <p:oleObj spid="_x0000_s12818" name="Equation" r:id="rId26" imgW="241091" imgH="177646" progId="Equation.3">
                  <p:embed/>
                </p:oleObj>
              </mc:Choice>
              <mc:Fallback>
                <p:oleObj name="Equation" r:id="rId26" imgW="241091"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2232" y="2492831"/>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14"/>
          <p:cNvGraphicFramePr>
            <a:graphicFrameLocks noChangeAspect="1"/>
          </p:cNvGraphicFramePr>
          <p:nvPr>
            <p:extLst>
              <p:ext uri="{D42A27DB-BD31-4B8C-83A1-F6EECF244321}">
                <p14:modId xmlns:p14="http://schemas.microsoft.com/office/powerpoint/2010/main" val="308987800"/>
              </p:ext>
            </p:extLst>
          </p:nvPr>
        </p:nvGraphicFramePr>
        <p:xfrm>
          <a:off x="2790032" y="3864431"/>
          <a:ext cx="457200" cy="219075"/>
        </p:xfrm>
        <a:graphic>
          <a:graphicData uri="http://schemas.openxmlformats.org/presentationml/2006/ole">
            <mc:AlternateContent xmlns:mc="http://schemas.openxmlformats.org/markup-compatibility/2006">
              <mc:Choice xmlns:v="urn:schemas-microsoft-com:vml" Requires="v">
                <p:oleObj spid="_x0000_s12819" name="Equation" r:id="rId27" imgW="368140" imgH="177723" progId="Equation.3">
                  <p:embed/>
                </p:oleObj>
              </mc:Choice>
              <mc:Fallback>
                <p:oleObj name="Equation" r:id="rId27" imgW="368140" imgH="177723"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790032" y="3864431"/>
                        <a:ext cx="4572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Line 8"/>
          <p:cNvSpPr>
            <a:spLocks noChangeShapeType="1"/>
          </p:cNvSpPr>
          <p:nvPr/>
        </p:nvSpPr>
        <p:spPr bwMode="auto">
          <a:xfrm flipH="1" flipV="1">
            <a:off x="1875632" y="2264230"/>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1" name="Left Brace 39"/>
          <p:cNvSpPr>
            <a:spLocks/>
          </p:cNvSpPr>
          <p:nvPr/>
        </p:nvSpPr>
        <p:spPr bwMode="auto">
          <a:xfrm rot="5400000">
            <a:off x="2485232" y="2035630"/>
            <a:ext cx="3048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52" name="Rectangle 40"/>
          <p:cNvSpPr>
            <a:spLocks noChangeArrowheads="1"/>
          </p:cNvSpPr>
          <p:nvPr/>
        </p:nvSpPr>
        <p:spPr bwMode="auto">
          <a:xfrm>
            <a:off x="2485232" y="1959431"/>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$1.2T</a:t>
            </a:r>
            <a:endParaRPr lang="en-US" sz="1200"/>
          </a:p>
        </p:txBody>
      </p:sp>
      <p:cxnSp>
        <p:nvCxnSpPr>
          <p:cNvPr id="53" name="Straight Connector 43"/>
          <p:cNvCxnSpPr>
            <a:cxnSpLocks noChangeShapeType="1"/>
          </p:cNvCxnSpPr>
          <p:nvPr/>
        </p:nvCxnSpPr>
        <p:spPr bwMode="auto">
          <a:xfrm>
            <a:off x="2256632" y="2645230"/>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54" name="Line 12"/>
          <p:cNvSpPr>
            <a:spLocks noChangeShapeType="1"/>
          </p:cNvSpPr>
          <p:nvPr/>
        </p:nvSpPr>
        <p:spPr bwMode="auto">
          <a:xfrm flipH="1">
            <a:off x="1723232" y="3331030"/>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55" name="Object 18"/>
          <p:cNvGraphicFramePr>
            <a:graphicFrameLocks noChangeAspect="1"/>
          </p:cNvGraphicFramePr>
          <p:nvPr>
            <p:extLst>
              <p:ext uri="{D42A27DB-BD31-4B8C-83A1-F6EECF244321}">
                <p14:modId xmlns:p14="http://schemas.microsoft.com/office/powerpoint/2010/main" val="3889771102"/>
              </p:ext>
            </p:extLst>
          </p:nvPr>
        </p:nvGraphicFramePr>
        <p:xfrm>
          <a:off x="1334295" y="3178631"/>
          <a:ext cx="349250" cy="244475"/>
        </p:xfrm>
        <a:graphic>
          <a:graphicData uri="http://schemas.openxmlformats.org/presentationml/2006/ole">
            <mc:AlternateContent xmlns:mc="http://schemas.openxmlformats.org/markup-compatibility/2006">
              <mc:Choice xmlns:v="urn:schemas-microsoft-com:vml" Requires="v">
                <p:oleObj spid="_x0000_s12820" name="Equation" r:id="rId29" imgW="253670" imgH="177569" progId="Equation.3">
                  <p:embed/>
                </p:oleObj>
              </mc:Choice>
              <mc:Fallback>
                <p:oleObj name="Equation" r:id="rId29" imgW="253670" imgH="177569"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334295" y="3178631"/>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16"/>
          <p:cNvGraphicFramePr>
            <a:graphicFrameLocks noChangeAspect="1"/>
          </p:cNvGraphicFramePr>
          <p:nvPr>
            <p:extLst>
              <p:ext uri="{D42A27DB-BD31-4B8C-83A1-F6EECF244321}">
                <p14:modId xmlns:p14="http://schemas.microsoft.com/office/powerpoint/2010/main" val="109924276"/>
              </p:ext>
            </p:extLst>
          </p:nvPr>
        </p:nvGraphicFramePr>
        <p:xfrm>
          <a:off x="1421607" y="4729617"/>
          <a:ext cx="2282825" cy="469900"/>
        </p:xfrm>
        <a:graphic>
          <a:graphicData uri="http://schemas.openxmlformats.org/presentationml/2006/ole">
            <mc:AlternateContent xmlns:mc="http://schemas.openxmlformats.org/markup-compatibility/2006">
              <mc:Choice xmlns:v="urn:schemas-microsoft-com:vml" Requires="v">
                <p:oleObj spid="_x0000_s12821" name="Equation" r:id="rId31" imgW="863225" imgH="177723" progId="Equation.3">
                  <p:embed/>
                </p:oleObj>
              </mc:Choice>
              <mc:Fallback>
                <p:oleObj name="Equation" r:id="rId31" imgW="863225" imgH="177723"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21607" y="4729617"/>
                        <a:ext cx="2282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7" name="Straight Arrow Connector 31"/>
          <p:cNvCxnSpPr>
            <a:cxnSpLocks noChangeShapeType="1"/>
          </p:cNvCxnSpPr>
          <p:nvPr/>
        </p:nvCxnSpPr>
        <p:spPr bwMode="auto">
          <a:xfrm>
            <a:off x="3631406" y="5110617"/>
            <a:ext cx="228600" cy="3048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sp>
        <p:nvSpPr>
          <p:cNvPr id="58" name="TextBox 32"/>
          <p:cNvSpPr txBox="1">
            <a:spLocks noChangeArrowheads="1"/>
          </p:cNvSpPr>
          <p:nvPr/>
        </p:nvSpPr>
        <p:spPr bwMode="auto">
          <a:xfrm>
            <a:off x="3631406" y="5415417"/>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$3T</a:t>
            </a:r>
          </a:p>
        </p:txBody>
      </p:sp>
      <p:sp>
        <p:nvSpPr>
          <p:cNvPr id="59" name="Left Brace 33"/>
          <p:cNvSpPr>
            <a:spLocks/>
          </p:cNvSpPr>
          <p:nvPr/>
        </p:nvSpPr>
        <p:spPr bwMode="auto">
          <a:xfrm rot="-5400000">
            <a:off x="2412206" y="4882017"/>
            <a:ext cx="228600" cy="838200"/>
          </a:xfrm>
          <a:prstGeom prst="leftBrace">
            <a:avLst>
              <a:gd name="adj1" fmla="val 8335"/>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0" name="TextBox 34"/>
          <p:cNvSpPr txBox="1">
            <a:spLocks noChangeArrowheads="1"/>
          </p:cNvSpPr>
          <p:nvPr/>
        </p:nvSpPr>
        <p:spPr bwMode="auto">
          <a:xfrm>
            <a:off x="2183606" y="5415417"/>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$10.8T</a:t>
            </a:r>
          </a:p>
        </p:txBody>
      </p:sp>
      <p:sp>
        <p:nvSpPr>
          <p:cNvPr id="61" name="Left Brace 36"/>
          <p:cNvSpPr>
            <a:spLocks/>
          </p:cNvSpPr>
          <p:nvPr/>
        </p:nvSpPr>
        <p:spPr bwMode="auto">
          <a:xfrm rot="-5400000">
            <a:off x="3174206" y="5263017"/>
            <a:ext cx="228600" cy="1295400"/>
          </a:xfrm>
          <a:prstGeom prst="leftBrace">
            <a:avLst>
              <a:gd name="adj1" fmla="val 834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2" name="TextBox 37"/>
          <p:cNvSpPr txBox="1">
            <a:spLocks noChangeArrowheads="1"/>
          </p:cNvSpPr>
          <p:nvPr/>
        </p:nvSpPr>
        <p:spPr bwMode="auto">
          <a:xfrm>
            <a:off x="2945606" y="6025017"/>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$13.8T</a:t>
            </a:r>
          </a:p>
        </p:txBody>
      </p:sp>
      <p:sp>
        <p:nvSpPr>
          <p:cNvPr id="2" name="TextBox 1"/>
          <p:cNvSpPr txBox="1"/>
          <p:nvPr/>
        </p:nvSpPr>
        <p:spPr>
          <a:xfrm>
            <a:off x="6362701" y="4584976"/>
            <a:ext cx="4112693" cy="1200329"/>
          </a:xfrm>
          <a:prstGeom prst="rect">
            <a:avLst/>
          </a:prstGeom>
          <a:noFill/>
        </p:spPr>
        <p:txBody>
          <a:bodyPr wrap="square" rtlCol="0">
            <a:spAutoFit/>
          </a:bodyPr>
          <a:lstStyle/>
          <a:p>
            <a:r>
              <a:rPr lang="en-US" dirty="0" smtClean="0"/>
              <a:t>The drop in consumption (increase in savings) along with the drop in investment should lower the interest rate (let’s say to 4%)</a:t>
            </a:r>
            <a:endParaRPr lang="en-US" dirty="0"/>
          </a:p>
        </p:txBody>
      </p:sp>
    </p:spTree>
    <p:extLst>
      <p:ext uri="{BB962C8B-B14F-4D97-AF65-F5344CB8AC3E}">
        <p14:creationId xmlns:p14="http://schemas.microsoft.com/office/powerpoint/2010/main" val="1024215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3" name="TextBox 38"/>
          <p:cNvSpPr txBox="1">
            <a:spLocks noChangeArrowheads="1"/>
          </p:cNvSpPr>
          <p:nvPr/>
        </p:nvSpPr>
        <p:spPr bwMode="auto">
          <a:xfrm>
            <a:off x="495300" y="204790"/>
            <a:ext cx="9647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err="1" smtClean="0"/>
              <a:t>Okun’s</a:t>
            </a:r>
            <a:r>
              <a:rPr lang="en-US" b="0" dirty="0" smtClean="0"/>
              <a:t> law states that a 1% change in the unemployment rate would be associated with a 2% drop in output</a:t>
            </a:r>
            <a:endParaRPr lang="en-US" b="0" dirty="0"/>
          </a:p>
        </p:txBody>
      </p:sp>
      <p:sp>
        <p:nvSpPr>
          <p:cNvPr id="37" name="Line 2"/>
          <p:cNvSpPr>
            <a:spLocks noChangeShapeType="1"/>
          </p:cNvSpPr>
          <p:nvPr/>
        </p:nvSpPr>
        <p:spPr bwMode="auto">
          <a:xfrm>
            <a:off x="1200718" y="1718923"/>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8" name="Line 3"/>
          <p:cNvSpPr>
            <a:spLocks noChangeShapeType="1"/>
          </p:cNvSpPr>
          <p:nvPr/>
        </p:nvSpPr>
        <p:spPr bwMode="auto">
          <a:xfrm>
            <a:off x="1200718" y="3776323"/>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 name="Line 4"/>
          <p:cNvSpPr>
            <a:spLocks noChangeShapeType="1"/>
          </p:cNvSpPr>
          <p:nvPr/>
        </p:nvSpPr>
        <p:spPr bwMode="auto">
          <a:xfrm flipH="1">
            <a:off x="1429318" y="1947523"/>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0" name="Object 5"/>
          <p:cNvGraphicFramePr>
            <a:graphicFrameLocks noChangeAspect="1"/>
          </p:cNvGraphicFramePr>
          <p:nvPr>
            <p:extLst>
              <p:ext uri="{D42A27DB-BD31-4B8C-83A1-F6EECF244321}">
                <p14:modId xmlns:p14="http://schemas.microsoft.com/office/powerpoint/2010/main" val="4017839036"/>
              </p:ext>
            </p:extLst>
          </p:nvPr>
        </p:nvGraphicFramePr>
        <p:xfrm>
          <a:off x="3791518" y="3623924"/>
          <a:ext cx="300038" cy="352425"/>
        </p:xfrm>
        <a:graphic>
          <a:graphicData uri="http://schemas.openxmlformats.org/presentationml/2006/ole">
            <mc:AlternateContent xmlns:mc="http://schemas.openxmlformats.org/markup-compatibility/2006">
              <mc:Choice xmlns:v="urn:schemas-microsoft-com:vml" Requires="v">
                <p:oleObj spid="_x0000_s38210"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518" y="3623924"/>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 name="Object 6"/>
          <p:cNvGraphicFramePr>
            <a:graphicFrameLocks noChangeAspect="1"/>
          </p:cNvGraphicFramePr>
          <p:nvPr>
            <p:extLst>
              <p:ext uri="{D42A27DB-BD31-4B8C-83A1-F6EECF244321}">
                <p14:modId xmlns:p14="http://schemas.microsoft.com/office/powerpoint/2010/main" val="2228922219"/>
              </p:ext>
            </p:extLst>
          </p:nvPr>
        </p:nvGraphicFramePr>
        <p:xfrm>
          <a:off x="3181918" y="1715749"/>
          <a:ext cx="457200" cy="257175"/>
        </p:xfrm>
        <a:graphic>
          <a:graphicData uri="http://schemas.openxmlformats.org/presentationml/2006/ole">
            <mc:AlternateContent xmlns:mc="http://schemas.openxmlformats.org/markup-compatibility/2006">
              <mc:Choice xmlns:v="urn:schemas-microsoft-com:vml" Requires="v">
                <p:oleObj spid="_x0000_s38211"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918" y="1715749"/>
                        <a:ext cx="457200" cy="2571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7"/>
          <p:cNvGraphicFramePr>
            <a:graphicFrameLocks noChangeAspect="1"/>
          </p:cNvGraphicFramePr>
          <p:nvPr>
            <p:extLst>
              <p:ext uri="{D42A27DB-BD31-4B8C-83A1-F6EECF244321}">
                <p14:modId xmlns:p14="http://schemas.microsoft.com/office/powerpoint/2010/main" val="2662650767"/>
              </p:ext>
            </p:extLst>
          </p:nvPr>
        </p:nvGraphicFramePr>
        <p:xfrm>
          <a:off x="935606" y="1490324"/>
          <a:ext cx="239712" cy="265113"/>
        </p:xfrm>
        <a:graphic>
          <a:graphicData uri="http://schemas.openxmlformats.org/presentationml/2006/ole">
            <mc:AlternateContent xmlns:mc="http://schemas.openxmlformats.org/markup-compatibility/2006">
              <mc:Choice xmlns:v="urn:schemas-microsoft-com:vml" Requires="v">
                <p:oleObj spid="_x0000_s38212"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606" y="1490324"/>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Line 8"/>
          <p:cNvSpPr>
            <a:spLocks noChangeShapeType="1"/>
          </p:cNvSpPr>
          <p:nvPr/>
        </p:nvSpPr>
        <p:spPr bwMode="auto">
          <a:xfrm flipH="1" flipV="1">
            <a:off x="1429318" y="1718923"/>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4" name="Object 9"/>
          <p:cNvGraphicFramePr>
            <a:graphicFrameLocks noChangeAspect="1"/>
          </p:cNvGraphicFramePr>
          <p:nvPr>
            <p:extLst>
              <p:ext uri="{D42A27DB-BD31-4B8C-83A1-F6EECF244321}">
                <p14:modId xmlns:p14="http://schemas.microsoft.com/office/powerpoint/2010/main" val="1389065003"/>
              </p:ext>
            </p:extLst>
          </p:nvPr>
        </p:nvGraphicFramePr>
        <p:xfrm>
          <a:off x="3410518" y="3395323"/>
          <a:ext cx="306388" cy="285750"/>
        </p:xfrm>
        <a:graphic>
          <a:graphicData uri="http://schemas.openxmlformats.org/presentationml/2006/ole">
            <mc:AlternateContent xmlns:mc="http://schemas.openxmlformats.org/markup-compatibility/2006">
              <mc:Choice xmlns:v="urn:schemas-microsoft-com:vml" Requires="v">
                <p:oleObj spid="_x0000_s38213"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0518" y="3395323"/>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 name="Line 10"/>
          <p:cNvSpPr>
            <a:spLocks noChangeShapeType="1"/>
          </p:cNvSpPr>
          <p:nvPr/>
        </p:nvSpPr>
        <p:spPr bwMode="auto">
          <a:xfrm flipV="1">
            <a:off x="2496118" y="1642723"/>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6" name="Object 11"/>
          <p:cNvGraphicFramePr>
            <a:graphicFrameLocks noChangeAspect="1"/>
          </p:cNvGraphicFramePr>
          <p:nvPr>
            <p:extLst>
              <p:ext uri="{D42A27DB-BD31-4B8C-83A1-F6EECF244321}">
                <p14:modId xmlns:p14="http://schemas.microsoft.com/office/powerpoint/2010/main" val="2441283375"/>
              </p:ext>
            </p:extLst>
          </p:nvPr>
        </p:nvGraphicFramePr>
        <p:xfrm>
          <a:off x="2267518" y="1414123"/>
          <a:ext cx="381000" cy="260350"/>
        </p:xfrm>
        <a:graphic>
          <a:graphicData uri="http://schemas.openxmlformats.org/presentationml/2006/ole">
            <mc:AlternateContent xmlns:mc="http://schemas.openxmlformats.org/markup-compatibility/2006">
              <mc:Choice xmlns:v="urn:schemas-microsoft-com:vml" Requires="v">
                <p:oleObj spid="_x0000_s38214"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518" y="1414123"/>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 name="Line 12"/>
          <p:cNvSpPr>
            <a:spLocks noChangeShapeType="1"/>
          </p:cNvSpPr>
          <p:nvPr/>
        </p:nvSpPr>
        <p:spPr bwMode="auto">
          <a:xfrm flipH="1">
            <a:off x="1200718" y="2633323"/>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 name="Object 13"/>
          <p:cNvGraphicFramePr>
            <a:graphicFrameLocks noChangeAspect="1"/>
          </p:cNvGraphicFramePr>
          <p:nvPr>
            <p:extLst>
              <p:ext uri="{D42A27DB-BD31-4B8C-83A1-F6EECF244321}">
                <p14:modId xmlns:p14="http://schemas.microsoft.com/office/powerpoint/2010/main" val="3324581381"/>
              </p:ext>
            </p:extLst>
          </p:nvPr>
        </p:nvGraphicFramePr>
        <p:xfrm>
          <a:off x="819718" y="2480924"/>
          <a:ext cx="331788" cy="244475"/>
        </p:xfrm>
        <a:graphic>
          <a:graphicData uri="http://schemas.openxmlformats.org/presentationml/2006/ole">
            <mc:AlternateContent xmlns:mc="http://schemas.openxmlformats.org/markup-compatibility/2006">
              <mc:Choice xmlns:v="urn:schemas-microsoft-com:vml" Requires="v">
                <p:oleObj spid="_x0000_s38215" name="Equation" r:id="rId13" imgW="241091" imgH="177646" progId="Equation.3">
                  <p:embed/>
                </p:oleObj>
              </mc:Choice>
              <mc:Fallback>
                <p:oleObj name="Equation" r:id="rId13" imgW="241091"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9718" y="2480924"/>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 name="Object 14"/>
          <p:cNvGraphicFramePr>
            <a:graphicFrameLocks noChangeAspect="1"/>
          </p:cNvGraphicFramePr>
          <p:nvPr>
            <p:extLst>
              <p:ext uri="{D42A27DB-BD31-4B8C-83A1-F6EECF244321}">
                <p14:modId xmlns:p14="http://schemas.microsoft.com/office/powerpoint/2010/main" val="4171941444"/>
              </p:ext>
            </p:extLst>
          </p:nvPr>
        </p:nvGraphicFramePr>
        <p:xfrm>
          <a:off x="2267518" y="3852524"/>
          <a:ext cx="457200" cy="219075"/>
        </p:xfrm>
        <a:graphic>
          <a:graphicData uri="http://schemas.openxmlformats.org/presentationml/2006/ole">
            <mc:AlternateContent xmlns:mc="http://schemas.openxmlformats.org/markup-compatibility/2006">
              <mc:Choice xmlns:v="urn:schemas-microsoft-com:vml" Requires="v">
                <p:oleObj spid="_x0000_s38216" name="Equation" r:id="rId15" imgW="368140" imgH="177723" progId="Equation.3">
                  <p:embed/>
                </p:oleObj>
              </mc:Choice>
              <mc:Fallback>
                <p:oleObj name="Equation" r:id="rId15" imgW="368140"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67518" y="3852524"/>
                        <a:ext cx="4572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Line 8"/>
          <p:cNvSpPr>
            <a:spLocks noChangeShapeType="1"/>
          </p:cNvSpPr>
          <p:nvPr/>
        </p:nvSpPr>
        <p:spPr bwMode="auto">
          <a:xfrm flipH="1" flipV="1">
            <a:off x="1353118" y="2252323"/>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1" name="Left Brace 39"/>
          <p:cNvSpPr>
            <a:spLocks/>
          </p:cNvSpPr>
          <p:nvPr/>
        </p:nvSpPr>
        <p:spPr bwMode="auto">
          <a:xfrm rot="5400000">
            <a:off x="1962718" y="2023723"/>
            <a:ext cx="3048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52" name="Rectangle 40"/>
          <p:cNvSpPr>
            <a:spLocks noChangeArrowheads="1"/>
          </p:cNvSpPr>
          <p:nvPr/>
        </p:nvSpPr>
        <p:spPr bwMode="auto">
          <a:xfrm>
            <a:off x="1962718" y="1947524"/>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dirty="0"/>
              <a:t>$1.2T</a:t>
            </a:r>
            <a:endParaRPr lang="en-US" sz="1200" dirty="0"/>
          </a:p>
        </p:txBody>
      </p:sp>
      <p:cxnSp>
        <p:nvCxnSpPr>
          <p:cNvPr id="53" name="Straight Connector 43"/>
          <p:cNvCxnSpPr>
            <a:cxnSpLocks noChangeShapeType="1"/>
          </p:cNvCxnSpPr>
          <p:nvPr/>
        </p:nvCxnSpPr>
        <p:spPr bwMode="auto">
          <a:xfrm>
            <a:off x="1734118" y="2633323"/>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54" name="Line 12"/>
          <p:cNvSpPr>
            <a:spLocks noChangeShapeType="1"/>
          </p:cNvSpPr>
          <p:nvPr/>
        </p:nvSpPr>
        <p:spPr bwMode="auto">
          <a:xfrm flipH="1">
            <a:off x="1200718" y="3319123"/>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55" name="Object 18"/>
          <p:cNvGraphicFramePr>
            <a:graphicFrameLocks noChangeAspect="1"/>
          </p:cNvGraphicFramePr>
          <p:nvPr>
            <p:extLst>
              <p:ext uri="{D42A27DB-BD31-4B8C-83A1-F6EECF244321}">
                <p14:modId xmlns:p14="http://schemas.microsoft.com/office/powerpoint/2010/main" val="547670338"/>
              </p:ext>
            </p:extLst>
          </p:nvPr>
        </p:nvGraphicFramePr>
        <p:xfrm>
          <a:off x="811781" y="3166724"/>
          <a:ext cx="349250" cy="244475"/>
        </p:xfrm>
        <a:graphic>
          <a:graphicData uri="http://schemas.openxmlformats.org/presentationml/2006/ole">
            <mc:AlternateContent xmlns:mc="http://schemas.openxmlformats.org/markup-compatibility/2006">
              <mc:Choice xmlns:v="urn:schemas-microsoft-com:vml" Requires="v">
                <p:oleObj spid="_x0000_s38217" name="Equation" r:id="rId17" imgW="253670" imgH="177569" progId="Equation.3">
                  <p:embed/>
                </p:oleObj>
              </mc:Choice>
              <mc:Fallback>
                <p:oleObj name="Equation" r:id="rId17" imgW="253670" imgH="17756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1781" y="3166724"/>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16"/>
          <p:cNvGraphicFramePr>
            <a:graphicFrameLocks noChangeAspect="1"/>
          </p:cNvGraphicFramePr>
          <p:nvPr>
            <p:extLst>
              <p:ext uri="{D42A27DB-BD31-4B8C-83A1-F6EECF244321}">
                <p14:modId xmlns:p14="http://schemas.microsoft.com/office/powerpoint/2010/main" val="1111093315"/>
              </p:ext>
            </p:extLst>
          </p:nvPr>
        </p:nvGraphicFramePr>
        <p:xfrm>
          <a:off x="829228" y="4811372"/>
          <a:ext cx="2282825" cy="469900"/>
        </p:xfrm>
        <a:graphic>
          <a:graphicData uri="http://schemas.openxmlformats.org/presentationml/2006/ole">
            <mc:AlternateContent xmlns:mc="http://schemas.openxmlformats.org/markup-compatibility/2006">
              <mc:Choice xmlns:v="urn:schemas-microsoft-com:vml" Requires="v">
                <p:oleObj spid="_x0000_s38218" name="Equation" r:id="rId19" imgW="863225" imgH="177723" progId="Equation.3">
                  <p:embed/>
                </p:oleObj>
              </mc:Choice>
              <mc:Fallback>
                <p:oleObj name="Equation" r:id="rId19" imgW="863225" imgH="177723"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9228" y="4811372"/>
                        <a:ext cx="2282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57" name="Straight Arrow Connector 31"/>
          <p:cNvCxnSpPr>
            <a:cxnSpLocks noChangeShapeType="1"/>
          </p:cNvCxnSpPr>
          <p:nvPr/>
        </p:nvCxnSpPr>
        <p:spPr bwMode="auto">
          <a:xfrm>
            <a:off x="3039027" y="5192372"/>
            <a:ext cx="228600" cy="3048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sp>
        <p:nvSpPr>
          <p:cNvPr id="58" name="TextBox 32"/>
          <p:cNvSpPr txBox="1">
            <a:spLocks noChangeArrowheads="1"/>
          </p:cNvSpPr>
          <p:nvPr/>
        </p:nvSpPr>
        <p:spPr bwMode="auto">
          <a:xfrm>
            <a:off x="3039027" y="5497172"/>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$3T</a:t>
            </a:r>
          </a:p>
        </p:txBody>
      </p:sp>
      <p:sp>
        <p:nvSpPr>
          <p:cNvPr id="59" name="Left Brace 33"/>
          <p:cNvSpPr>
            <a:spLocks/>
          </p:cNvSpPr>
          <p:nvPr/>
        </p:nvSpPr>
        <p:spPr bwMode="auto">
          <a:xfrm rot="-5400000">
            <a:off x="1819827" y="4963772"/>
            <a:ext cx="228600" cy="838200"/>
          </a:xfrm>
          <a:prstGeom prst="leftBrace">
            <a:avLst>
              <a:gd name="adj1" fmla="val 8335"/>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0" name="TextBox 34"/>
          <p:cNvSpPr txBox="1">
            <a:spLocks noChangeArrowheads="1"/>
          </p:cNvSpPr>
          <p:nvPr/>
        </p:nvSpPr>
        <p:spPr bwMode="auto">
          <a:xfrm>
            <a:off x="1591227" y="5497172"/>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$10.8T</a:t>
            </a:r>
          </a:p>
        </p:txBody>
      </p:sp>
      <p:sp>
        <p:nvSpPr>
          <p:cNvPr id="61" name="Left Brace 36"/>
          <p:cNvSpPr>
            <a:spLocks/>
          </p:cNvSpPr>
          <p:nvPr/>
        </p:nvSpPr>
        <p:spPr bwMode="auto">
          <a:xfrm rot="-5400000">
            <a:off x="2581827" y="5344772"/>
            <a:ext cx="228600" cy="1295400"/>
          </a:xfrm>
          <a:prstGeom prst="leftBrace">
            <a:avLst>
              <a:gd name="adj1" fmla="val 834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2" name="TextBox 37"/>
          <p:cNvSpPr txBox="1">
            <a:spLocks noChangeArrowheads="1"/>
          </p:cNvSpPr>
          <p:nvPr/>
        </p:nvSpPr>
        <p:spPr bwMode="auto">
          <a:xfrm>
            <a:off x="2353227" y="6106772"/>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$13.8T</a:t>
            </a:r>
          </a:p>
        </p:txBody>
      </p:sp>
      <p:graphicFrame>
        <p:nvGraphicFramePr>
          <p:cNvPr id="6" name="Object 5"/>
          <p:cNvGraphicFramePr>
            <a:graphicFrameLocks noChangeAspect="1"/>
          </p:cNvGraphicFramePr>
          <p:nvPr>
            <p:extLst>
              <p:ext uri="{D42A27DB-BD31-4B8C-83A1-F6EECF244321}">
                <p14:modId xmlns:p14="http://schemas.microsoft.com/office/powerpoint/2010/main" val="307204221"/>
              </p:ext>
            </p:extLst>
          </p:nvPr>
        </p:nvGraphicFramePr>
        <p:xfrm>
          <a:off x="4883668" y="2085636"/>
          <a:ext cx="1959610" cy="732162"/>
        </p:xfrm>
        <a:graphic>
          <a:graphicData uri="http://schemas.openxmlformats.org/presentationml/2006/ole">
            <mc:AlternateContent xmlns:mc="http://schemas.openxmlformats.org/markup-compatibility/2006">
              <mc:Choice xmlns:v="urn:schemas-microsoft-com:vml" Requires="v">
                <p:oleObj spid="_x0000_s38219" name="Equation" r:id="rId21" imgW="1155600" imgH="431640" progId="Equation.DSMT4">
                  <p:embed/>
                </p:oleObj>
              </mc:Choice>
              <mc:Fallback>
                <p:oleObj name="Equation" r:id="rId21" imgW="1155600" imgH="431640" progId="Equation.DSMT4">
                  <p:embed/>
                  <p:pic>
                    <p:nvPicPr>
                      <p:cNvPr id="0" name=""/>
                      <p:cNvPicPr/>
                      <p:nvPr/>
                    </p:nvPicPr>
                    <p:blipFill>
                      <a:blip r:embed="rId22"/>
                      <a:stretch>
                        <a:fillRect/>
                      </a:stretch>
                    </p:blipFill>
                    <p:spPr>
                      <a:xfrm>
                        <a:off x="4883668" y="2085636"/>
                        <a:ext cx="1959610" cy="732162"/>
                      </a:xfrm>
                      <a:prstGeom prst="rect">
                        <a:avLst/>
                      </a:prstGeom>
                    </p:spPr>
                  </p:pic>
                </p:oleObj>
              </mc:Fallback>
            </mc:AlternateContent>
          </a:graphicData>
        </a:graphic>
      </p:graphicFrame>
      <p:sp>
        <p:nvSpPr>
          <p:cNvPr id="7" name="TextBox 6"/>
          <p:cNvSpPr txBox="1"/>
          <p:nvPr/>
        </p:nvSpPr>
        <p:spPr>
          <a:xfrm>
            <a:off x="5318838" y="3319123"/>
            <a:ext cx="4599603" cy="923330"/>
          </a:xfrm>
          <a:prstGeom prst="rect">
            <a:avLst/>
          </a:prstGeom>
          <a:noFill/>
        </p:spPr>
        <p:txBody>
          <a:bodyPr wrap="square" rtlCol="0">
            <a:spAutoFit/>
          </a:bodyPr>
          <a:lstStyle/>
          <a:p>
            <a:r>
              <a:rPr lang="en-US" dirty="0" smtClean="0"/>
              <a:t>We have an 8% “output gap”.  This should be associated with a 4% rise in unemployment (the unemployment rate rises from 5% to 9%</a:t>
            </a:r>
            <a:endParaRPr lang="en-US" dirty="0"/>
          </a:p>
        </p:txBody>
      </p:sp>
    </p:spTree>
    <p:extLst>
      <p:ext uri="{BB962C8B-B14F-4D97-AF65-F5344CB8AC3E}">
        <p14:creationId xmlns:p14="http://schemas.microsoft.com/office/powerpoint/2010/main" val="25778425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3" name="Line 2"/>
          <p:cNvSpPr>
            <a:spLocks noChangeShapeType="1"/>
          </p:cNvSpPr>
          <p:nvPr/>
        </p:nvSpPr>
        <p:spPr bwMode="auto">
          <a:xfrm>
            <a:off x="1080796" y="1463675"/>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84" name="Line 3"/>
          <p:cNvSpPr>
            <a:spLocks noChangeShapeType="1"/>
          </p:cNvSpPr>
          <p:nvPr/>
        </p:nvSpPr>
        <p:spPr bwMode="auto">
          <a:xfrm>
            <a:off x="1080796" y="3521075"/>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85" name="Line 4"/>
          <p:cNvSpPr>
            <a:spLocks noChangeShapeType="1"/>
          </p:cNvSpPr>
          <p:nvPr/>
        </p:nvSpPr>
        <p:spPr bwMode="auto">
          <a:xfrm flipH="1">
            <a:off x="1309396" y="1692275"/>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2786" name="Object 17"/>
          <p:cNvGraphicFramePr>
            <a:graphicFrameLocks noChangeAspect="1"/>
          </p:cNvGraphicFramePr>
          <p:nvPr>
            <p:extLst>
              <p:ext uri="{D42A27DB-BD31-4B8C-83A1-F6EECF244321}">
                <p14:modId xmlns:p14="http://schemas.microsoft.com/office/powerpoint/2010/main" val="878016055"/>
              </p:ext>
            </p:extLst>
          </p:nvPr>
        </p:nvGraphicFramePr>
        <p:xfrm>
          <a:off x="3671596" y="3368676"/>
          <a:ext cx="300038" cy="352425"/>
        </p:xfrm>
        <a:graphic>
          <a:graphicData uri="http://schemas.openxmlformats.org/presentationml/2006/ole">
            <mc:AlternateContent xmlns:mc="http://schemas.openxmlformats.org/markup-compatibility/2006">
              <mc:Choice xmlns:v="urn:schemas-microsoft-com:vml" Requires="v">
                <p:oleObj spid="_x0000_s15012"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596" y="3368676"/>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7" name="Object 6"/>
          <p:cNvGraphicFramePr>
            <a:graphicFrameLocks noChangeAspect="1"/>
          </p:cNvGraphicFramePr>
          <p:nvPr>
            <p:extLst>
              <p:ext uri="{D42A27DB-BD31-4B8C-83A1-F6EECF244321}">
                <p14:modId xmlns:p14="http://schemas.microsoft.com/office/powerpoint/2010/main" val="3040428810"/>
              </p:ext>
            </p:extLst>
          </p:nvPr>
        </p:nvGraphicFramePr>
        <p:xfrm>
          <a:off x="3061996" y="1503363"/>
          <a:ext cx="381000" cy="214312"/>
        </p:xfrm>
        <a:graphic>
          <a:graphicData uri="http://schemas.openxmlformats.org/presentationml/2006/ole">
            <mc:AlternateContent xmlns:mc="http://schemas.openxmlformats.org/markup-compatibility/2006">
              <mc:Choice xmlns:v="urn:schemas-microsoft-com:vml" Requires="v">
                <p:oleObj spid="_x0000_s15013"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996" y="1503363"/>
                        <a:ext cx="381000" cy="214312"/>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88" name="Object 19"/>
          <p:cNvGraphicFramePr>
            <a:graphicFrameLocks noChangeAspect="1"/>
          </p:cNvGraphicFramePr>
          <p:nvPr>
            <p:extLst>
              <p:ext uri="{D42A27DB-BD31-4B8C-83A1-F6EECF244321}">
                <p14:modId xmlns:p14="http://schemas.microsoft.com/office/powerpoint/2010/main" val="2899374774"/>
              </p:ext>
            </p:extLst>
          </p:nvPr>
        </p:nvGraphicFramePr>
        <p:xfrm>
          <a:off x="815684" y="1235076"/>
          <a:ext cx="239712" cy="265113"/>
        </p:xfrm>
        <a:graphic>
          <a:graphicData uri="http://schemas.openxmlformats.org/presentationml/2006/ole">
            <mc:AlternateContent xmlns:mc="http://schemas.openxmlformats.org/markup-compatibility/2006">
              <mc:Choice xmlns:v="urn:schemas-microsoft-com:vml" Requires="v">
                <p:oleObj spid="_x0000_s15014"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84" y="1235076"/>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89" name="Line 8"/>
          <p:cNvSpPr>
            <a:spLocks noChangeShapeType="1"/>
          </p:cNvSpPr>
          <p:nvPr/>
        </p:nvSpPr>
        <p:spPr bwMode="auto">
          <a:xfrm flipH="1" flipV="1">
            <a:off x="1309396" y="1463675"/>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2790" name="Object 20"/>
          <p:cNvGraphicFramePr>
            <a:graphicFrameLocks noChangeAspect="1"/>
          </p:cNvGraphicFramePr>
          <p:nvPr>
            <p:extLst>
              <p:ext uri="{D42A27DB-BD31-4B8C-83A1-F6EECF244321}">
                <p14:modId xmlns:p14="http://schemas.microsoft.com/office/powerpoint/2010/main" val="3842755769"/>
              </p:ext>
            </p:extLst>
          </p:nvPr>
        </p:nvGraphicFramePr>
        <p:xfrm>
          <a:off x="3290596" y="3141663"/>
          <a:ext cx="304800" cy="284162"/>
        </p:xfrm>
        <a:graphic>
          <a:graphicData uri="http://schemas.openxmlformats.org/presentationml/2006/ole">
            <mc:AlternateContent xmlns:mc="http://schemas.openxmlformats.org/markup-compatibility/2006">
              <mc:Choice xmlns:v="urn:schemas-microsoft-com:vml" Requires="v">
                <p:oleObj spid="_x0000_s15015"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90596" y="3141663"/>
                        <a:ext cx="304800" cy="284162"/>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91" name="Line 10"/>
          <p:cNvSpPr>
            <a:spLocks noChangeShapeType="1"/>
          </p:cNvSpPr>
          <p:nvPr/>
        </p:nvSpPr>
        <p:spPr bwMode="auto">
          <a:xfrm flipV="1">
            <a:off x="2376196" y="1387475"/>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92" name="Line 12"/>
          <p:cNvSpPr>
            <a:spLocks noChangeShapeType="1"/>
          </p:cNvSpPr>
          <p:nvPr/>
        </p:nvSpPr>
        <p:spPr bwMode="auto">
          <a:xfrm flipH="1">
            <a:off x="1080796" y="2378075"/>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2793" name="Object 21"/>
          <p:cNvGraphicFramePr>
            <a:graphicFrameLocks noChangeAspect="1"/>
          </p:cNvGraphicFramePr>
          <p:nvPr>
            <p:extLst>
              <p:ext uri="{D42A27DB-BD31-4B8C-83A1-F6EECF244321}">
                <p14:modId xmlns:p14="http://schemas.microsoft.com/office/powerpoint/2010/main" val="859218766"/>
              </p:ext>
            </p:extLst>
          </p:nvPr>
        </p:nvGraphicFramePr>
        <p:xfrm>
          <a:off x="699796" y="2225676"/>
          <a:ext cx="331788" cy="244475"/>
        </p:xfrm>
        <a:graphic>
          <a:graphicData uri="http://schemas.openxmlformats.org/presentationml/2006/ole">
            <mc:AlternateContent xmlns:mc="http://schemas.openxmlformats.org/markup-compatibility/2006">
              <mc:Choice xmlns:v="urn:schemas-microsoft-com:vml" Requires="v">
                <p:oleObj spid="_x0000_s15016" name="Equation" r:id="rId11" imgW="241091" imgH="177646" progId="Equation.3">
                  <p:embed/>
                </p:oleObj>
              </mc:Choice>
              <mc:Fallback>
                <p:oleObj name="Equation" r:id="rId11" imgW="241091"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796" y="2225676"/>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94" name="Object 22"/>
          <p:cNvGraphicFramePr>
            <a:graphicFrameLocks noChangeAspect="1"/>
          </p:cNvGraphicFramePr>
          <p:nvPr>
            <p:extLst>
              <p:ext uri="{D42A27DB-BD31-4B8C-83A1-F6EECF244321}">
                <p14:modId xmlns:p14="http://schemas.microsoft.com/office/powerpoint/2010/main" val="1739653889"/>
              </p:ext>
            </p:extLst>
          </p:nvPr>
        </p:nvGraphicFramePr>
        <p:xfrm>
          <a:off x="2299996" y="3597276"/>
          <a:ext cx="571500" cy="219075"/>
        </p:xfrm>
        <a:graphic>
          <a:graphicData uri="http://schemas.openxmlformats.org/presentationml/2006/ole">
            <mc:AlternateContent xmlns:mc="http://schemas.openxmlformats.org/markup-compatibility/2006">
              <mc:Choice xmlns:v="urn:schemas-microsoft-com:vml" Requires="v">
                <p:oleObj spid="_x0000_s15017" name="Equation" r:id="rId13" imgW="368140" imgH="177723" progId="Equation.3">
                  <p:embed/>
                </p:oleObj>
              </mc:Choice>
              <mc:Fallback>
                <p:oleObj name="Equation" r:id="rId13" imgW="368140" imgH="17772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9996" y="3597276"/>
                        <a:ext cx="5715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95" name="Line 8"/>
          <p:cNvSpPr>
            <a:spLocks noChangeShapeType="1"/>
          </p:cNvSpPr>
          <p:nvPr/>
        </p:nvSpPr>
        <p:spPr bwMode="auto">
          <a:xfrm flipH="1" flipV="1">
            <a:off x="1233196" y="1997075"/>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796" name="Left Brace 54"/>
          <p:cNvSpPr>
            <a:spLocks/>
          </p:cNvSpPr>
          <p:nvPr/>
        </p:nvSpPr>
        <p:spPr bwMode="auto">
          <a:xfrm rot="5400000">
            <a:off x="1842796" y="1768475"/>
            <a:ext cx="3048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2797" name="Rectangle 55"/>
          <p:cNvSpPr>
            <a:spLocks noChangeArrowheads="1"/>
          </p:cNvSpPr>
          <p:nvPr/>
        </p:nvSpPr>
        <p:spPr bwMode="auto">
          <a:xfrm>
            <a:off x="1842796" y="1692276"/>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$1.2T</a:t>
            </a:r>
            <a:endParaRPr lang="en-US" sz="1200"/>
          </a:p>
        </p:txBody>
      </p:sp>
      <p:cxnSp>
        <p:nvCxnSpPr>
          <p:cNvPr id="32798" name="Straight Connector 56"/>
          <p:cNvCxnSpPr>
            <a:cxnSpLocks noChangeShapeType="1"/>
          </p:cNvCxnSpPr>
          <p:nvPr/>
        </p:nvCxnSpPr>
        <p:spPr bwMode="auto">
          <a:xfrm>
            <a:off x="1614196" y="2378075"/>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32799" name="Line 12"/>
          <p:cNvSpPr>
            <a:spLocks noChangeShapeType="1"/>
          </p:cNvSpPr>
          <p:nvPr/>
        </p:nvSpPr>
        <p:spPr bwMode="auto">
          <a:xfrm flipH="1">
            <a:off x="1080796" y="2682875"/>
            <a:ext cx="9906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2800" name="Object 23"/>
          <p:cNvGraphicFramePr>
            <a:graphicFrameLocks noChangeAspect="1"/>
          </p:cNvGraphicFramePr>
          <p:nvPr>
            <p:extLst>
              <p:ext uri="{D42A27DB-BD31-4B8C-83A1-F6EECF244321}">
                <p14:modId xmlns:p14="http://schemas.microsoft.com/office/powerpoint/2010/main" val="1657654109"/>
              </p:ext>
            </p:extLst>
          </p:nvPr>
        </p:nvGraphicFramePr>
        <p:xfrm>
          <a:off x="707734" y="2560639"/>
          <a:ext cx="349250" cy="244475"/>
        </p:xfrm>
        <a:graphic>
          <a:graphicData uri="http://schemas.openxmlformats.org/presentationml/2006/ole">
            <mc:AlternateContent xmlns:mc="http://schemas.openxmlformats.org/markup-compatibility/2006">
              <mc:Choice xmlns:v="urn:schemas-microsoft-com:vml" Requires="v">
                <p:oleObj spid="_x0000_s15018" name="Equation" r:id="rId15" imgW="253670" imgH="177569" progId="Equation.3">
                  <p:embed/>
                </p:oleObj>
              </mc:Choice>
              <mc:Fallback>
                <p:oleObj name="Equation" r:id="rId15" imgW="253670" imgH="17756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734" y="2560639"/>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2801" name="Straight Connector 59"/>
          <p:cNvCxnSpPr>
            <a:cxnSpLocks noChangeShapeType="1"/>
          </p:cNvCxnSpPr>
          <p:nvPr/>
        </p:nvCxnSpPr>
        <p:spPr bwMode="auto">
          <a:xfrm>
            <a:off x="1995196" y="2759075"/>
            <a:ext cx="0" cy="762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aphicFrame>
        <p:nvGraphicFramePr>
          <p:cNvPr id="32802" name="Object 24"/>
          <p:cNvGraphicFramePr>
            <a:graphicFrameLocks noChangeAspect="1"/>
          </p:cNvGraphicFramePr>
          <p:nvPr>
            <p:extLst>
              <p:ext uri="{D42A27DB-BD31-4B8C-83A1-F6EECF244321}">
                <p14:modId xmlns:p14="http://schemas.microsoft.com/office/powerpoint/2010/main" val="751325669"/>
              </p:ext>
            </p:extLst>
          </p:nvPr>
        </p:nvGraphicFramePr>
        <p:xfrm>
          <a:off x="1690396" y="3597275"/>
          <a:ext cx="617538" cy="228600"/>
        </p:xfrm>
        <a:graphic>
          <a:graphicData uri="http://schemas.openxmlformats.org/presentationml/2006/ole">
            <mc:AlternateContent xmlns:mc="http://schemas.openxmlformats.org/markup-compatibility/2006">
              <mc:Choice xmlns:v="urn:schemas-microsoft-com:vml" Requires="v">
                <p:oleObj spid="_x0000_s15019" name="Equation" r:id="rId17" imgW="482181" imgH="177646" progId="Equation.3">
                  <p:embed/>
                </p:oleObj>
              </mc:Choice>
              <mc:Fallback>
                <p:oleObj name="Equation" r:id="rId17" imgW="482181" imgH="177646"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90396" y="3597275"/>
                        <a:ext cx="617538" cy="2286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03" name="Left Brace 62"/>
          <p:cNvSpPr>
            <a:spLocks/>
          </p:cNvSpPr>
          <p:nvPr/>
        </p:nvSpPr>
        <p:spPr bwMode="auto">
          <a:xfrm rot="-5400000">
            <a:off x="2185696" y="3635375"/>
            <a:ext cx="2286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32804" name="Object 25"/>
          <p:cNvGraphicFramePr>
            <a:graphicFrameLocks noChangeAspect="1"/>
          </p:cNvGraphicFramePr>
          <p:nvPr>
            <p:extLst>
              <p:ext uri="{D42A27DB-BD31-4B8C-83A1-F6EECF244321}">
                <p14:modId xmlns:p14="http://schemas.microsoft.com/office/powerpoint/2010/main" val="2050600196"/>
              </p:ext>
            </p:extLst>
          </p:nvPr>
        </p:nvGraphicFramePr>
        <p:xfrm>
          <a:off x="2033296" y="4143375"/>
          <a:ext cx="585788" cy="412750"/>
        </p:xfrm>
        <a:graphic>
          <a:graphicData uri="http://schemas.openxmlformats.org/presentationml/2006/ole">
            <mc:AlternateContent xmlns:mc="http://schemas.openxmlformats.org/markup-compatibility/2006">
              <mc:Choice xmlns:v="urn:schemas-microsoft-com:vml" Requires="v">
                <p:oleObj spid="_x0000_s15020" name="Equation" r:id="rId19" imgW="558558" imgH="393529" progId="Equation.3">
                  <p:embed/>
                </p:oleObj>
              </mc:Choice>
              <mc:Fallback>
                <p:oleObj name="Equation" r:id="rId19" imgW="558558" imgH="393529"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33296" y="4143375"/>
                        <a:ext cx="585788" cy="412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05" name="TextBox 64"/>
          <p:cNvSpPr txBox="1">
            <a:spLocks noChangeArrowheads="1"/>
          </p:cNvSpPr>
          <p:nvPr/>
        </p:nvSpPr>
        <p:spPr bwMode="auto">
          <a:xfrm>
            <a:off x="1542760" y="4696206"/>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dirty="0"/>
              <a:t>As 4% output gap would be associated with a </a:t>
            </a:r>
            <a:r>
              <a:rPr lang="en-US" sz="1200" dirty="0" smtClean="0"/>
              <a:t>4/2 = 2% </a:t>
            </a:r>
            <a:r>
              <a:rPr lang="en-US" sz="1200" dirty="0"/>
              <a:t>rise in unemployment</a:t>
            </a:r>
          </a:p>
        </p:txBody>
      </p:sp>
      <p:sp>
        <p:nvSpPr>
          <p:cNvPr id="32806" name="TextBox 65"/>
          <p:cNvSpPr txBox="1">
            <a:spLocks noChangeArrowheads="1"/>
          </p:cNvSpPr>
          <p:nvPr/>
        </p:nvSpPr>
        <p:spPr bwMode="auto">
          <a:xfrm>
            <a:off x="197992" y="64810"/>
            <a:ext cx="444530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smtClean="0"/>
              <a:t>As the economy corrects itself, the </a:t>
            </a:r>
            <a:r>
              <a:rPr lang="en-US" b="0" dirty="0"/>
              <a:t>immediate impact would be a drop in the interest rate</a:t>
            </a:r>
          </a:p>
        </p:txBody>
      </p:sp>
      <p:sp>
        <p:nvSpPr>
          <p:cNvPr id="32807" name="TextBox 66"/>
          <p:cNvSpPr txBox="1">
            <a:spLocks noChangeArrowheads="1"/>
          </p:cNvSpPr>
          <p:nvPr/>
        </p:nvSpPr>
        <p:spPr bwMode="auto">
          <a:xfrm>
            <a:off x="385552" y="5958760"/>
            <a:ext cx="49718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To get back to full employment, we need to interest rate to drop even farther…</a:t>
            </a:r>
          </a:p>
        </p:txBody>
      </p:sp>
      <p:graphicFrame>
        <p:nvGraphicFramePr>
          <p:cNvPr id="32808" name="Object 26"/>
          <p:cNvGraphicFramePr>
            <a:graphicFrameLocks noChangeAspect="1"/>
          </p:cNvGraphicFramePr>
          <p:nvPr>
            <p:extLst>
              <p:ext uri="{D42A27DB-BD31-4B8C-83A1-F6EECF244321}">
                <p14:modId xmlns:p14="http://schemas.microsoft.com/office/powerpoint/2010/main" val="3891420972"/>
              </p:ext>
            </p:extLst>
          </p:nvPr>
        </p:nvGraphicFramePr>
        <p:xfrm>
          <a:off x="2223797" y="1158875"/>
          <a:ext cx="309563" cy="211138"/>
        </p:xfrm>
        <a:graphic>
          <a:graphicData uri="http://schemas.openxmlformats.org/presentationml/2006/ole">
            <mc:AlternateContent xmlns:mc="http://schemas.openxmlformats.org/markup-compatibility/2006">
              <mc:Choice xmlns:v="urn:schemas-microsoft-com:vml" Requires="v">
                <p:oleObj spid="_x0000_s15021" name="Equation" r:id="rId21" imgW="241091" imgH="164957" progId="Equation.3">
                  <p:embed/>
                </p:oleObj>
              </mc:Choice>
              <mc:Fallback>
                <p:oleObj name="Equation" r:id="rId21" imgW="241091" imgH="164957"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23797" y="1158875"/>
                        <a:ext cx="309563" cy="211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809" name="Line 12"/>
          <p:cNvSpPr>
            <a:spLocks noChangeShapeType="1"/>
          </p:cNvSpPr>
          <p:nvPr/>
        </p:nvSpPr>
        <p:spPr bwMode="auto">
          <a:xfrm flipH="1">
            <a:off x="1107784" y="3044825"/>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2810" name="Object 18"/>
          <p:cNvGraphicFramePr>
            <a:graphicFrameLocks noChangeAspect="1"/>
          </p:cNvGraphicFramePr>
          <p:nvPr>
            <p:extLst>
              <p:ext uri="{D42A27DB-BD31-4B8C-83A1-F6EECF244321}">
                <p14:modId xmlns:p14="http://schemas.microsoft.com/office/powerpoint/2010/main" val="3265632953"/>
              </p:ext>
            </p:extLst>
          </p:nvPr>
        </p:nvGraphicFramePr>
        <p:xfrm>
          <a:off x="718846" y="2892426"/>
          <a:ext cx="349250" cy="244475"/>
        </p:xfrm>
        <a:graphic>
          <a:graphicData uri="http://schemas.openxmlformats.org/presentationml/2006/ole">
            <mc:AlternateContent xmlns:mc="http://schemas.openxmlformats.org/markup-compatibility/2006">
              <mc:Choice xmlns:v="urn:schemas-microsoft-com:vml" Requires="v">
                <p:oleObj spid="_x0000_s15022" name="Equation" r:id="rId23" imgW="253670" imgH="177569" progId="Equation.3">
                  <p:embed/>
                </p:oleObj>
              </mc:Choice>
              <mc:Fallback>
                <p:oleObj name="Equation" r:id="rId23" imgW="253670" imgH="17756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8846" y="2892426"/>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Line 2"/>
          <p:cNvSpPr>
            <a:spLocks noChangeShapeType="1"/>
          </p:cNvSpPr>
          <p:nvPr/>
        </p:nvSpPr>
        <p:spPr bwMode="auto">
          <a:xfrm>
            <a:off x="7028494" y="2491913"/>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4" name="Line 3"/>
          <p:cNvSpPr>
            <a:spLocks noChangeShapeType="1"/>
          </p:cNvSpPr>
          <p:nvPr/>
        </p:nvSpPr>
        <p:spPr bwMode="auto">
          <a:xfrm>
            <a:off x="7028494" y="4549313"/>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 name="Line 4"/>
          <p:cNvSpPr>
            <a:spLocks noChangeShapeType="1"/>
          </p:cNvSpPr>
          <p:nvPr/>
        </p:nvSpPr>
        <p:spPr bwMode="auto">
          <a:xfrm flipH="1">
            <a:off x="7257094" y="2720513"/>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6" name="Object 17"/>
          <p:cNvGraphicFramePr>
            <a:graphicFrameLocks noChangeAspect="1"/>
          </p:cNvGraphicFramePr>
          <p:nvPr>
            <p:extLst>
              <p:ext uri="{D42A27DB-BD31-4B8C-83A1-F6EECF244321}">
                <p14:modId xmlns:p14="http://schemas.microsoft.com/office/powerpoint/2010/main" val="643576099"/>
              </p:ext>
            </p:extLst>
          </p:nvPr>
        </p:nvGraphicFramePr>
        <p:xfrm>
          <a:off x="9619294" y="4396914"/>
          <a:ext cx="300038" cy="352425"/>
        </p:xfrm>
        <a:graphic>
          <a:graphicData uri="http://schemas.openxmlformats.org/presentationml/2006/ole">
            <mc:AlternateContent xmlns:mc="http://schemas.openxmlformats.org/markup-compatibility/2006">
              <mc:Choice xmlns:v="urn:schemas-microsoft-com:vml" Requires="v">
                <p:oleObj spid="_x0000_s15023" name="Equation" r:id="rId25" imgW="139579" imgH="164957" progId="Equation.3">
                  <p:embed/>
                </p:oleObj>
              </mc:Choice>
              <mc:Fallback>
                <p:oleObj name="Equation" r:id="rId25"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9294" y="4396914"/>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 name="Object 6"/>
          <p:cNvGraphicFramePr>
            <a:graphicFrameLocks noChangeAspect="1"/>
          </p:cNvGraphicFramePr>
          <p:nvPr>
            <p:extLst>
              <p:ext uri="{D42A27DB-BD31-4B8C-83A1-F6EECF244321}">
                <p14:modId xmlns:p14="http://schemas.microsoft.com/office/powerpoint/2010/main" val="58042937"/>
              </p:ext>
            </p:extLst>
          </p:nvPr>
        </p:nvGraphicFramePr>
        <p:xfrm>
          <a:off x="9009694" y="2491913"/>
          <a:ext cx="450850" cy="254000"/>
        </p:xfrm>
        <a:graphic>
          <a:graphicData uri="http://schemas.openxmlformats.org/presentationml/2006/ole">
            <mc:AlternateContent xmlns:mc="http://schemas.openxmlformats.org/markup-compatibility/2006">
              <mc:Choice xmlns:v="urn:schemas-microsoft-com:vml" Requires="v">
                <p:oleObj spid="_x0000_s15024" name="Equation" r:id="rId26" imgW="291847" imgH="164957" progId="Equation.3">
                  <p:embed/>
                </p:oleObj>
              </mc:Choice>
              <mc:Fallback>
                <p:oleObj name="Equation" r:id="rId26"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9694" y="2491913"/>
                        <a:ext cx="450850" cy="2540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19"/>
          <p:cNvGraphicFramePr>
            <a:graphicFrameLocks noChangeAspect="1"/>
          </p:cNvGraphicFramePr>
          <p:nvPr>
            <p:extLst>
              <p:ext uri="{D42A27DB-BD31-4B8C-83A1-F6EECF244321}">
                <p14:modId xmlns:p14="http://schemas.microsoft.com/office/powerpoint/2010/main" val="2194979965"/>
              </p:ext>
            </p:extLst>
          </p:nvPr>
        </p:nvGraphicFramePr>
        <p:xfrm>
          <a:off x="6763382" y="2263314"/>
          <a:ext cx="239712" cy="265113"/>
        </p:xfrm>
        <a:graphic>
          <a:graphicData uri="http://schemas.openxmlformats.org/presentationml/2006/ole">
            <mc:AlternateContent xmlns:mc="http://schemas.openxmlformats.org/markup-compatibility/2006">
              <mc:Choice xmlns:v="urn:schemas-microsoft-com:vml" Requires="v">
                <p:oleObj spid="_x0000_s15025" name="Equation" r:id="rId27" imgW="114102" imgH="126780" progId="Equation.3">
                  <p:embed/>
                </p:oleObj>
              </mc:Choice>
              <mc:Fallback>
                <p:oleObj name="Equation" r:id="rId2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63382" y="2263314"/>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 name="Line 8"/>
          <p:cNvSpPr>
            <a:spLocks noChangeShapeType="1"/>
          </p:cNvSpPr>
          <p:nvPr/>
        </p:nvSpPr>
        <p:spPr bwMode="auto">
          <a:xfrm flipH="1" flipV="1">
            <a:off x="7257094" y="2491913"/>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50" name="Object 20"/>
          <p:cNvGraphicFramePr>
            <a:graphicFrameLocks noChangeAspect="1"/>
          </p:cNvGraphicFramePr>
          <p:nvPr>
            <p:extLst>
              <p:ext uri="{D42A27DB-BD31-4B8C-83A1-F6EECF244321}">
                <p14:modId xmlns:p14="http://schemas.microsoft.com/office/powerpoint/2010/main" val="1750315181"/>
              </p:ext>
            </p:extLst>
          </p:nvPr>
        </p:nvGraphicFramePr>
        <p:xfrm>
          <a:off x="9238294" y="4093701"/>
          <a:ext cx="304800" cy="284162"/>
        </p:xfrm>
        <a:graphic>
          <a:graphicData uri="http://schemas.openxmlformats.org/presentationml/2006/ole">
            <mc:AlternateContent xmlns:mc="http://schemas.openxmlformats.org/markup-compatibility/2006">
              <mc:Choice xmlns:v="urn:schemas-microsoft-com:vml" Requires="v">
                <p:oleObj spid="_x0000_s15026" name="Equation" r:id="rId28" imgW="190335" imgH="177646" progId="Equation.3">
                  <p:embed/>
                </p:oleObj>
              </mc:Choice>
              <mc:Fallback>
                <p:oleObj name="Equation" r:id="rId28"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8294" y="4093701"/>
                        <a:ext cx="304800" cy="284162"/>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 name="Line 10"/>
          <p:cNvSpPr>
            <a:spLocks noChangeShapeType="1"/>
          </p:cNvSpPr>
          <p:nvPr/>
        </p:nvSpPr>
        <p:spPr bwMode="auto">
          <a:xfrm flipV="1">
            <a:off x="8323894" y="2415713"/>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2" name="Line 12"/>
          <p:cNvSpPr>
            <a:spLocks noChangeShapeType="1"/>
          </p:cNvSpPr>
          <p:nvPr/>
        </p:nvSpPr>
        <p:spPr bwMode="auto">
          <a:xfrm flipH="1">
            <a:off x="7028494" y="3406313"/>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53" name="Object 21"/>
          <p:cNvGraphicFramePr>
            <a:graphicFrameLocks noChangeAspect="1"/>
          </p:cNvGraphicFramePr>
          <p:nvPr>
            <p:extLst>
              <p:ext uri="{D42A27DB-BD31-4B8C-83A1-F6EECF244321}">
                <p14:modId xmlns:p14="http://schemas.microsoft.com/office/powerpoint/2010/main" val="4005482046"/>
              </p:ext>
            </p:extLst>
          </p:nvPr>
        </p:nvGraphicFramePr>
        <p:xfrm>
          <a:off x="6647494" y="3253914"/>
          <a:ext cx="331788" cy="244475"/>
        </p:xfrm>
        <a:graphic>
          <a:graphicData uri="http://schemas.openxmlformats.org/presentationml/2006/ole">
            <mc:AlternateContent xmlns:mc="http://schemas.openxmlformats.org/markup-compatibility/2006">
              <mc:Choice xmlns:v="urn:schemas-microsoft-com:vml" Requires="v">
                <p:oleObj spid="_x0000_s15027" name="Equation" r:id="rId29" imgW="241091" imgH="177646" progId="Equation.3">
                  <p:embed/>
                </p:oleObj>
              </mc:Choice>
              <mc:Fallback>
                <p:oleObj name="Equation" r:id="rId29" imgW="241091" imgH="17764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7494" y="3253914"/>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22"/>
          <p:cNvGraphicFramePr>
            <a:graphicFrameLocks noChangeAspect="1"/>
          </p:cNvGraphicFramePr>
          <p:nvPr>
            <p:extLst>
              <p:ext uri="{D42A27DB-BD31-4B8C-83A1-F6EECF244321}">
                <p14:modId xmlns:p14="http://schemas.microsoft.com/office/powerpoint/2010/main" val="625793046"/>
              </p:ext>
            </p:extLst>
          </p:nvPr>
        </p:nvGraphicFramePr>
        <p:xfrm>
          <a:off x="8247694" y="4625514"/>
          <a:ext cx="571500" cy="219075"/>
        </p:xfrm>
        <a:graphic>
          <a:graphicData uri="http://schemas.openxmlformats.org/presentationml/2006/ole">
            <mc:AlternateContent xmlns:mc="http://schemas.openxmlformats.org/markup-compatibility/2006">
              <mc:Choice xmlns:v="urn:schemas-microsoft-com:vml" Requires="v">
                <p:oleObj spid="_x0000_s15028" name="Equation" r:id="rId30" imgW="368140" imgH="177723" progId="Equation.3">
                  <p:embed/>
                </p:oleObj>
              </mc:Choice>
              <mc:Fallback>
                <p:oleObj name="Equation" r:id="rId30" imgW="368140" imgH="17772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47694" y="4625514"/>
                        <a:ext cx="5715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5" name="Line 8"/>
          <p:cNvSpPr>
            <a:spLocks noChangeShapeType="1"/>
          </p:cNvSpPr>
          <p:nvPr/>
        </p:nvSpPr>
        <p:spPr bwMode="auto">
          <a:xfrm flipH="1" flipV="1">
            <a:off x="7180894" y="3025313"/>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6" name="Line 12"/>
          <p:cNvSpPr>
            <a:spLocks noChangeShapeType="1"/>
          </p:cNvSpPr>
          <p:nvPr/>
        </p:nvSpPr>
        <p:spPr bwMode="auto">
          <a:xfrm flipH="1">
            <a:off x="7028494" y="3711113"/>
            <a:ext cx="9906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57" name="Object 23"/>
          <p:cNvGraphicFramePr>
            <a:graphicFrameLocks noChangeAspect="1"/>
          </p:cNvGraphicFramePr>
          <p:nvPr>
            <p:extLst>
              <p:ext uri="{D42A27DB-BD31-4B8C-83A1-F6EECF244321}">
                <p14:modId xmlns:p14="http://schemas.microsoft.com/office/powerpoint/2010/main" val="1215085527"/>
              </p:ext>
            </p:extLst>
          </p:nvPr>
        </p:nvGraphicFramePr>
        <p:xfrm>
          <a:off x="6647494" y="3634914"/>
          <a:ext cx="349250" cy="244475"/>
        </p:xfrm>
        <a:graphic>
          <a:graphicData uri="http://schemas.openxmlformats.org/presentationml/2006/ole">
            <mc:AlternateContent xmlns:mc="http://schemas.openxmlformats.org/markup-compatibility/2006">
              <mc:Choice xmlns:v="urn:schemas-microsoft-com:vml" Requires="v">
                <p:oleObj spid="_x0000_s15029" name="Equation" r:id="rId31" imgW="253670" imgH="177569" progId="Equation.3">
                  <p:embed/>
                </p:oleObj>
              </mc:Choice>
              <mc:Fallback>
                <p:oleObj name="Equation" r:id="rId31" imgW="253670" imgH="177569"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7494" y="3634914"/>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16"/>
          <p:cNvGraphicFramePr>
            <a:graphicFrameLocks noChangeAspect="1"/>
          </p:cNvGraphicFramePr>
          <p:nvPr>
            <p:extLst>
              <p:ext uri="{D42A27DB-BD31-4B8C-83A1-F6EECF244321}">
                <p14:modId xmlns:p14="http://schemas.microsoft.com/office/powerpoint/2010/main" val="710211661"/>
              </p:ext>
            </p:extLst>
          </p:nvPr>
        </p:nvGraphicFramePr>
        <p:xfrm>
          <a:off x="8095294" y="2110913"/>
          <a:ext cx="381000" cy="260350"/>
        </p:xfrm>
        <a:graphic>
          <a:graphicData uri="http://schemas.openxmlformats.org/presentationml/2006/ole">
            <mc:AlternateContent xmlns:mc="http://schemas.openxmlformats.org/markup-compatibility/2006">
              <mc:Choice xmlns:v="urn:schemas-microsoft-com:vml" Requires="v">
                <p:oleObj spid="_x0000_s15030" name="Equation" r:id="rId32" imgW="241091" imgH="164957" progId="Equation.3">
                  <p:embed/>
                </p:oleObj>
              </mc:Choice>
              <mc:Fallback>
                <p:oleObj name="Equation" r:id="rId32" imgW="241091" imgH="164957"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95294" y="2110913"/>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Line 4"/>
          <p:cNvSpPr>
            <a:spLocks noChangeShapeType="1"/>
          </p:cNvSpPr>
          <p:nvPr/>
        </p:nvSpPr>
        <p:spPr bwMode="auto">
          <a:xfrm flipH="1">
            <a:off x="7866694" y="2796713"/>
            <a:ext cx="1828800" cy="1676400"/>
          </a:xfrm>
          <a:prstGeom prst="line">
            <a:avLst/>
          </a:prstGeom>
          <a:noFill/>
          <a:ln w="19050">
            <a:solidFill>
              <a:srgbClr val="00008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0" name="Line 12"/>
          <p:cNvSpPr>
            <a:spLocks noChangeShapeType="1"/>
          </p:cNvSpPr>
          <p:nvPr/>
        </p:nvSpPr>
        <p:spPr bwMode="auto">
          <a:xfrm flipH="1">
            <a:off x="7028494" y="4092113"/>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1" name="Object 17"/>
          <p:cNvGraphicFramePr>
            <a:graphicFrameLocks noChangeAspect="1"/>
          </p:cNvGraphicFramePr>
          <p:nvPr>
            <p:extLst>
              <p:ext uri="{D42A27DB-BD31-4B8C-83A1-F6EECF244321}">
                <p14:modId xmlns:p14="http://schemas.microsoft.com/office/powerpoint/2010/main" val="3773273020"/>
              </p:ext>
            </p:extLst>
          </p:nvPr>
        </p:nvGraphicFramePr>
        <p:xfrm>
          <a:off x="6647494" y="4015914"/>
          <a:ext cx="349250" cy="244475"/>
        </p:xfrm>
        <a:graphic>
          <a:graphicData uri="http://schemas.openxmlformats.org/presentationml/2006/ole">
            <mc:AlternateContent xmlns:mc="http://schemas.openxmlformats.org/markup-compatibility/2006">
              <mc:Choice xmlns:v="urn:schemas-microsoft-com:vml" Requires="v">
                <p:oleObj spid="_x0000_s15031" name="Equation" r:id="rId33" imgW="253670" imgH="177569" progId="Equation.3">
                  <p:embed/>
                </p:oleObj>
              </mc:Choice>
              <mc:Fallback>
                <p:oleObj name="Equation" r:id="rId33" imgW="253670" imgH="177569"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647494" y="4015914"/>
                        <a:ext cx="349250"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 name="TextBox 65"/>
          <p:cNvSpPr txBox="1">
            <a:spLocks noChangeArrowheads="1"/>
          </p:cNvSpPr>
          <p:nvPr/>
        </p:nvSpPr>
        <p:spPr bwMode="auto">
          <a:xfrm>
            <a:off x="6434032" y="1071344"/>
            <a:ext cx="44453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smtClean="0"/>
              <a:t>Eventually, the price level falls, which lowers the interest rate even further</a:t>
            </a:r>
            <a:endParaRPr lang="en-US" b="0" dirty="0"/>
          </a:p>
        </p:txBody>
      </p:sp>
      <p:sp>
        <p:nvSpPr>
          <p:cNvPr id="2" name="TextBox 1"/>
          <p:cNvSpPr txBox="1"/>
          <p:nvPr/>
        </p:nvSpPr>
        <p:spPr>
          <a:xfrm>
            <a:off x="7180894" y="5526469"/>
            <a:ext cx="4876427" cy="369332"/>
          </a:xfrm>
          <a:prstGeom prst="rect">
            <a:avLst/>
          </a:prstGeom>
          <a:noFill/>
        </p:spPr>
        <p:txBody>
          <a:bodyPr wrap="square" rtlCol="0">
            <a:spAutoFit/>
          </a:bodyPr>
          <a:lstStyle/>
          <a:p>
            <a:r>
              <a:rPr lang="en-US" dirty="0" smtClean="0"/>
              <a:t>We end up with a long, painful recession…</a:t>
            </a:r>
            <a:endParaRPr lang="en-US" dirty="0"/>
          </a:p>
        </p:txBody>
      </p:sp>
    </p:spTree>
    <p:extLst>
      <p:ext uri="{BB962C8B-B14F-4D97-AF65-F5344CB8AC3E}">
        <p14:creationId xmlns:p14="http://schemas.microsoft.com/office/powerpoint/2010/main" val="403038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2"/>
          <p:cNvSpPr>
            <a:spLocks noChangeShapeType="1"/>
          </p:cNvSpPr>
          <p:nvPr/>
        </p:nvSpPr>
        <p:spPr bwMode="auto">
          <a:xfrm>
            <a:off x="1335833" y="1981200"/>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5844" name="Line 3"/>
          <p:cNvSpPr>
            <a:spLocks noChangeShapeType="1"/>
          </p:cNvSpPr>
          <p:nvPr/>
        </p:nvSpPr>
        <p:spPr bwMode="auto">
          <a:xfrm>
            <a:off x="1335833" y="4038600"/>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5845" name="Line 4"/>
          <p:cNvSpPr>
            <a:spLocks noChangeShapeType="1"/>
          </p:cNvSpPr>
          <p:nvPr/>
        </p:nvSpPr>
        <p:spPr bwMode="auto">
          <a:xfrm flipH="1">
            <a:off x="1564433" y="2209800"/>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5846" name="Object 5"/>
          <p:cNvGraphicFramePr>
            <a:graphicFrameLocks noChangeAspect="1"/>
          </p:cNvGraphicFramePr>
          <p:nvPr>
            <p:extLst>
              <p:ext uri="{D42A27DB-BD31-4B8C-83A1-F6EECF244321}">
                <p14:modId xmlns:p14="http://schemas.microsoft.com/office/powerpoint/2010/main" val="187438331"/>
              </p:ext>
            </p:extLst>
          </p:nvPr>
        </p:nvGraphicFramePr>
        <p:xfrm>
          <a:off x="3926633" y="3886201"/>
          <a:ext cx="300038" cy="352425"/>
        </p:xfrm>
        <a:graphic>
          <a:graphicData uri="http://schemas.openxmlformats.org/presentationml/2006/ole">
            <mc:AlternateContent xmlns:mc="http://schemas.openxmlformats.org/markup-compatibility/2006">
              <mc:Choice xmlns:v="urn:schemas-microsoft-com:vml" Requires="v">
                <p:oleObj spid="_x0000_s17666"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6633" y="3886201"/>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7" name="Object 6"/>
          <p:cNvGraphicFramePr>
            <a:graphicFrameLocks noChangeAspect="1"/>
          </p:cNvGraphicFramePr>
          <p:nvPr>
            <p:extLst>
              <p:ext uri="{D42A27DB-BD31-4B8C-83A1-F6EECF244321}">
                <p14:modId xmlns:p14="http://schemas.microsoft.com/office/powerpoint/2010/main" val="3851347239"/>
              </p:ext>
            </p:extLst>
          </p:nvPr>
        </p:nvGraphicFramePr>
        <p:xfrm>
          <a:off x="3317033" y="1978026"/>
          <a:ext cx="457200" cy="257175"/>
        </p:xfrm>
        <a:graphic>
          <a:graphicData uri="http://schemas.openxmlformats.org/presentationml/2006/ole">
            <mc:AlternateContent xmlns:mc="http://schemas.openxmlformats.org/markup-compatibility/2006">
              <mc:Choice xmlns:v="urn:schemas-microsoft-com:vml" Requires="v">
                <p:oleObj spid="_x0000_s17667"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033" y="1978026"/>
                        <a:ext cx="457200" cy="2571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48" name="Object 7"/>
          <p:cNvGraphicFramePr>
            <a:graphicFrameLocks noChangeAspect="1"/>
          </p:cNvGraphicFramePr>
          <p:nvPr>
            <p:extLst>
              <p:ext uri="{D42A27DB-BD31-4B8C-83A1-F6EECF244321}">
                <p14:modId xmlns:p14="http://schemas.microsoft.com/office/powerpoint/2010/main" val="2776534565"/>
              </p:ext>
            </p:extLst>
          </p:nvPr>
        </p:nvGraphicFramePr>
        <p:xfrm>
          <a:off x="1070721" y="1752601"/>
          <a:ext cx="239712" cy="265113"/>
        </p:xfrm>
        <a:graphic>
          <a:graphicData uri="http://schemas.openxmlformats.org/presentationml/2006/ole">
            <mc:AlternateContent xmlns:mc="http://schemas.openxmlformats.org/markup-compatibility/2006">
              <mc:Choice xmlns:v="urn:schemas-microsoft-com:vml" Requires="v">
                <p:oleObj spid="_x0000_s17668"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0721" y="1752601"/>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9" name="Line 8"/>
          <p:cNvSpPr>
            <a:spLocks noChangeShapeType="1"/>
          </p:cNvSpPr>
          <p:nvPr/>
        </p:nvSpPr>
        <p:spPr bwMode="auto">
          <a:xfrm flipH="1" flipV="1">
            <a:off x="1564433" y="1981200"/>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5850" name="Object 9"/>
          <p:cNvGraphicFramePr>
            <a:graphicFrameLocks noChangeAspect="1"/>
          </p:cNvGraphicFramePr>
          <p:nvPr>
            <p:extLst>
              <p:ext uri="{D42A27DB-BD31-4B8C-83A1-F6EECF244321}">
                <p14:modId xmlns:p14="http://schemas.microsoft.com/office/powerpoint/2010/main" val="2393894013"/>
              </p:ext>
            </p:extLst>
          </p:nvPr>
        </p:nvGraphicFramePr>
        <p:xfrm>
          <a:off x="3545633" y="3657600"/>
          <a:ext cx="306388" cy="285750"/>
        </p:xfrm>
        <a:graphic>
          <a:graphicData uri="http://schemas.openxmlformats.org/presentationml/2006/ole">
            <mc:AlternateContent xmlns:mc="http://schemas.openxmlformats.org/markup-compatibility/2006">
              <mc:Choice xmlns:v="urn:schemas-microsoft-com:vml" Requires="v">
                <p:oleObj spid="_x0000_s17669"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5633" y="3657600"/>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1" name="Line 10"/>
          <p:cNvSpPr>
            <a:spLocks noChangeShapeType="1"/>
          </p:cNvSpPr>
          <p:nvPr/>
        </p:nvSpPr>
        <p:spPr bwMode="auto">
          <a:xfrm flipV="1">
            <a:off x="2631233" y="1905000"/>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5852" name="Object 11"/>
          <p:cNvGraphicFramePr>
            <a:graphicFrameLocks noChangeAspect="1"/>
          </p:cNvGraphicFramePr>
          <p:nvPr>
            <p:extLst>
              <p:ext uri="{D42A27DB-BD31-4B8C-83A1-F6EECF244321}">
                <p14:modId xmlns:p14="http://schemas.microsoft.com/office/powerpoint/2010/main" val="669931367"/>
              </p:ext>
            </p:extLst>
          </p:nvPr>
        </p:nvGraphicFramePr>
        <p:xfrm>
          <a:off x="2402633" y="1676400"/>
          <a:ext cx="381000" cy="260350"/>
        </p:xfrm>
        <a:graphic>
          <a:graphicData uri="http://schemas.openxmlformats.org/presentationml/2006/ole">
            <mc:AlternateContent xmlns:mc="http://schemas.openxmlformats.org/markup-compatibility/2006">
              <mc:Choice xmlns:v="urn:schemas-microsoft-com:vml" Requires="v">
                <p:oleObj spid="_x0000_s17670"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2633" y="1676400"/>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3" name="Line 12"/>
          <p:cNvSpPr>
            <a:spLocks noChangeShapeType="1"/>
          </p:cNvSpPr>
          <p:nvPr/>
        </p:nvSpPr>
        <p:spPr bwMode="auto">
          <a:xfrm flipH="1">
            <a:off x="1335833" y="2895600"/>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5854" name="Object 13"/>
          <p:cNvGraphicFramePr>
            <a:graphicFrameLocks noChangeAspect="1"/>
          </p:cNvGraphicFramePr>
          <p:nvPr>
            <p:extLst>
              <p:ext uri="{D42A27DB-BD31-4B8C-83A1-F6EECF244321}">
                <p14:modId xmlns:p14="http://schemas.microsoft.com/office/powerpoint/2010/main" val="627582556"/>
              </p:ext>
            </p:extLst>
          </p:nvPr>
        </p:nvGraphicFramePr>
        <p:xfrm>
          <a:off x="954833" y="2743201"/>
          <a:ext cx="331788" cy="244475"/>
        </p:xfrm>
        <a:graphic>
          <a:graphicData uri="http://schemas.openxmlformats.org/presentationml/2006/ole">
            <mc:AlternateContent xmlns:mc="http://schemas.openxmlformats.org/markup-compatibility/2006">
              <mc:Choice xmlns:v="urn:schemas-microsoft-com:vml" Requires="v">
                <p:oleObj spid="_x0000_s17671" name="Equation" r:id="rId13" imgW="241091" imgH="177646" progId="Equation.3">
                  <p:embed/>
                </p:oleObj>
              </mc:Choice>
              <mc:Fallback>
                <p:oleObj name="Equation" r:id="rId13" imgW="241091"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4833" y="2743201"/>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5" name="Object 14"/>
          <p:cNvGraphicFramePr>
            <a:graphicFrameLocks noChangeAspect="1"/>
          </p:cNvGraphicFramePr>
          <p:nvPr>
            <p:extLst>
              <p:ext uri="{D42A27DB-BD31-4B8C-83A1-F6EECF244321}">
                <p14:modId xmlns:p14="http://schemas.microsoft.com/office/powerpoint/2010/main" val="596161527"/>
              </p:ext>
            </p:extLst>
          </p:nvPr>
        </p:nvGraphicFramePr>
        <p:xfrm>
          <a:off x="2402633" y="4114801"/>
          <a:ext cx="457200" cy="219075"/>
        </p:xfrm>
        <a:graphic>
          <a:graphicData uri="http://schemas.openxmlformats.org/presentationml/2006/ole">
            <mc:AlternateContent xmlns:mc="http://schemas.openxmlformats.org/markup-compatibility/2006">
              <mc:Choice xmlns:v="urn:schemas-microsoft-com:vml" Requires="v">
                <p:oleObj spid="_x0000_s17672" name="Equation" r:id="rId15" imgW="368140" imgH="177723" progId="Equation.3">
                  <p:embed/>
                </p:oleObj>
              </mc:Choice>
              <mc:Fallback>
                <p:oleObj name="Equation" r:id="rId15" imgW="368140"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02633" y="4114801"/>
                        <a:ext cx="4572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56" name="Object 9"/>
          <p:cNvGraphicFramePr>
            <a:graphicFrameLocks noChangeAspect="1"/>
          </p:cNvGraphicFramePr>
          <p:nvPr/>
        </p:nvGraphicFramePr>
        <p:xfrm>
          <a:off x="6781801" y="1676400"/>
          <a:ext cx="2282825" cy="469900"/>
        </p:xfrm>
        <a:graphic>
          <a:graphicData uri="http://schemas.openxmlformats.org/presentationml/2006/ole">
            <mc:AlternateContent xmlns:mc="http://schemas.openxmlformats.org/markup-compatibility/2006">
              <mc:Choice xmlns:v="urn:schemas-microsoft-com:vml" Requires="v">
                <p:oleObj spid="_x0000_s17673" name="Equation" r:id="rId17" imgW="863225" imgH="177723" progId="Equation.3">
                  <p:embed/>
                </p:oleObj>
              </mc:Choice>
              <mc:Fallback>
                <p:oleObj name="Equation" r:id="rId17" imgW="863225" imgH="17772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1801" y="1676400"/>
                        <a:ext cx="2282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7" name="Line 8"/>
          <p:cNvSpPr>
            <a:spLocks noChangeShapeType="1"/>
          </p:cNvSpPr>
          <p:nvPr/>
        </p:nvSpPr>
        <p:spPr bwMode="auto">
          <a:xfrm flipH="1" flipV="1">
            <a:off x="1488233" y="2514600"/>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5858" name="Left Brace 39"/>
          <p:cNvSpPr>
            <a:spLocks/>
          </p:cNvSpPr>
          <p:nvPr/>
        </p:nvSpPr>
        <p:spPr bwMode="auto">
          <a:xfrm rot="5400000">
            <a:off x="2097833" y="2286000"/>
            <a:ext cx="3048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5859" name="Rectangle 40"/>
          <p:cNvSpPr>
            <a:spLocks noChangeArrowheads="1"/>
          </p:cNvSpPr>
          <p:nvPr/>
        </p:nvSpPr>
        <p:spPr bwMode="auto">
          <a:xfrm>
            <a:off x="2097833" y="2209801"/>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$1.2T</a:t>
            </a:r>
            <a:endParaRPr lang="en-US" sz="1200"/>
          </a:p>
        </p:txBody>
      </p:sp>
      <p:sp>
        <p:nvSpPr>
          <p:cNvPr id="35860" name="TextBox 35"/>
          <p:cNvSpPr txBox="1">
            <a:spLocks noChangeArrowheads="1"/>
          </p:cNvSpPr>
          <p:nvPr/>
        </p:nvSpPr>
        <p:spPr bwMode="auto">
          <a:xfrm>
            <a:off x="419100" y="159544"/>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What if the government could move the IS curve back to the right by $1.2T.  The could return the economy to full employment…</a:t>
            </a:r>
          </a:p>
        </p:txBody>
      </p:sp>
      <p:sp>
        <p:nvSpPr>
          <p:cNvPr id="35861" name="Left Brace 44"/>
          <p:cNvSpPr>
            <a:spLocks/>
          </p:cNvSpPr>
          <p:nvPr/>
        </p:nvSpPr>
        <p:spPr bwMode="auto">
          <a:xfrm rot="-5400000">
            <a:off x="7886700" y="1943100"/>
            <a:ext cx="228600" cy="762000"/>
          </a:xfrm>
          <a:prstGeom prst="leftBrace">
            <a:avLst>
              <a:gd name="adj1" fmla="val 8349"/>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5862" name="TextBox 46"/>
          <p:cNvSpPr txBox="1">
            <a:spLocks noChangeArrowheads="1"/>
          </p:cNvSpPr>
          <p:nvPr/>
        </p:nvSpPr>
        <p:spPr bwMode="auto">
          <a:xfrm>
            <a:off x="7543800" y="2514601"/>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We have a drop in demand of $1.2T</a:t>
            </a:r>
          </a:p>
        </p:txBody>
      </p:sp>
      <p:sp>
        <p:nvSpPr>
          <p:cNvPr id="35863" name="Right Arrow 49"/>
          <p:cNvSpPr>
            <a:spLocks noChangeArrowheads="1"/>
          </p:cNvSpPr>
          <p:nvPr/>
        </p:nvSpPr>
        <p:spPr bwMode="auto">
          <a:xfrm>
            <a:off x="2478833" y="3200400"/>
            <a:ext cx="381000" cy="228600"/>
          </a:xfrm>
          <a:prstGeom prst="rightArrow">
            <a:avLst>
              <a:gd name="adj1" fmla="val 50000"/>
              <a:gd name="adj2" fmla="val 50000"/>
            </a:avLst>
          </a:prstGeom>
          <a:solidFill>
            <a:srgbClr val="00B050"/>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 name="TextBox 1"/>
          <p:cNvSpPr txBox="1"/>
          <p:nvPr/>
        </p:nvSpPr>
        <p:spPr>
          <a:xfrm>
            <a:off x="6699380" y="3943350"/>
            <a:ext cx="4665306" cy="923330"/>
          </a:xfrm>
          <a:prstGeom prst="rect">
            <a:avLst/>
          </a:prstGeom>
          <a:noFill/>
        </p:spPr>
        <p:txBody>
          <a:bodyPr wrap="square" rtlCol="0">
            <a:spAutoFit/>
          </a:bodyPr>
          <a:lstStyle/>
          <a:p>
            <a:r>
              <a:rPr lang="en-US" dirty="0" smtClean="0"/>
              <a:t>Suppose that the government replaced that drop in private spending with an increase in public spending?</a:t>
            </a:r>
            <a:endParaRPr lang="en-US" dirty="0"/>
          </a:p>
        </p:txBody>
      </p:sp>
    </p:spTree>
    <p:extLst>
      <p:ext uri="{BB962C8B-B14F-4D97-AF65-F5344CB8AC3E}">
        <p14:creationId xmlns:p14="http://schemas.microsoft.com/office/powerpoint/2010/main" val="1027607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residential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299" y="191787"/>
            <a:ext cx="1562701" cy="156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3" descr="us_congress_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087" y="191787"/>
            <a:ext cx="1649421" cy="161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14"/>
          <p:cNvSpPr txBox="1">
            <a:spLocks noChangeArrowheads="1"/>
          </p:cNvSpPr>
          <p:nvPr/>
        </p:nvSpPr>
        <p:spPr bwMode="auto">
          <a:xfrm>
            <a:off x="3162300" y="326807"/>
            <a:ext cx="5666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The US Government spent </a:t>
            </a:r>
            <a:r>
              <a:rPr lang="en-US" dirty="0">
                <a:solidFill>
                  <a:srgbClr val="FF0000"/>
                </a:solidFill>
              </a:rPr>
              <a:t>$3.70 Trillion dollars </a:t>
            </a:r>
            <a:r>
              <a:rPr lang="en-US" dirty="0"/>
              <a:t>in 2012.  That’s approximately $12,000 per person! </a:t>
            </a:r>
          </a:p>
        </p:txBody>
      </p:sp>
      <p:graphicFrame>
        <p:nvGraphicFramePr>
          <p:cNvPr id="4101" name="Object 15"/>
          <p:cNvGraphicFramePr>
            <a:graphicFrameLocks noChangeAspect="1"/>
          </p:cNvGraphicFramePr>
          <p:nvPr>
            <p:extLst>
              <p:ext uri="{D42A27DB-BD31-4B8C-83A1-F6EECF244321}">
                <p14:modId xmlns:p14="http://schemas.microsoft.com/office/powerpoint/2010/main" val="4197592400"/>
              </p:ext>
            </p:extLst>
          </p:nvPr>
        </p:nvGraphicFramePr>
        <p:xfrm>
          <a:off x="3913189" y="1808957"/>
          <a:ext cx="7048229" cy="4448968"/>
        </p:xfrm>
        <a:graphic>
          <a:graphicData uri="http://schemas.openxmlformats.org/presentationml/2006/ole">
            <mc:AlternateContent xmlns:mc="http://schemas.openxmlformats.org/markup-compatibility/2006">
              <mc:Choice xmlns:v="urn:schemas-microsoft-com:vml" Requires="v">
                <p:oleObj spid="_x0000_s1057" r:id="rId5" imgW="6474513" imgH="4084674" progId="Excel.Chart.8">
                  <p:embed/>
                </p:oleObj>
              </mc:Choice>
              <mc:Fallback>
                <p:oleObj r:id="rId5" imgW="6474513" imgH="4084674"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189" y="1808957"/>
                        <a:ext cx="7048229" cy="4448968"/>
                      </a:xfrm>
                      <a:prstGeom prst="rect">
                        <a:avLst/>
                      </a:prstGeom>
                      <a:noFill/>
                      <a:ln>
                        <a:noFill/>
                      </a:ln>
                    </p:spPr>
                  </p:pic>
                </p:oleObj>
              </mc:Fallback>
            </mc:AlternateContent>
          </a:graphicData>
        </a:graphic>
      </p:graphicFrame>
      <p:sp>
        <p:nvSpPr>
          <p:cNvPr id="4102" name="Text Box 16"/>
          <p:cNvSpPr txBox="1">
            <a:spLocks noChangeArrowheads="1"/>
          </p:cNvSpPr>
          <p:nvPr/>
        </p:nvSpPr>
        <p:spPr bwMode="auto">
          <a:xfrm>
            <a:off x="665222" y="4779962"/>
            <a:ext cx="2514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dirty="0">
                <a:solidFill>
                  <a:srgbClr val="3333FF"/>
                </a:solidFill>
              </a:rPr>
              <a:t>Put another way, government spending is approximately a quarter of all domestic expenditures.</a:t>
            </a:r>
          </a:p>
        </p:txBody>
      </p:sp>
      <p:sp>
        <p:nvSpPr>
          <p:cNvPr id="4103" name="Text Box 17"/>
          <p:cNvSpPr txBox="1">
            <a:spLocks noChangeArrowheads="1"/>
          </p:cNvSpPr>
          <p:nvPr/>
        </p:nvSpPr>
        <p:spPr bwMode="auto">
          <a:xfrm>
            <a:off x="6186195" y="5239140"/>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GDP = $</a:t>
            </a:r>
            <a:r>
              <a:rPr lang="en-US" dirty="0" smtClean="0"/>
              <a:t>16T</a:t>
            </a:r>
            <a:endParaRPr lang="en-US" b="0" dirty="0"/>
          </a:p>
        </p:txBody>
      </p:sp>
    </p:spTree>
    <p:extLst>
      <p:ext uri="{BB962C8B-B14F-4D97-AF65-F5344CB8AC3E}">
        <p14:creationId xmlns:p14="http://schemas.microsoft.com/office/powerpoint/2010/main" val="3331116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321906" y="124699"/>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b="0" dirty="0"/>
              <a:t>“If I Had a Hammer…”</a:t>
            </a:r>
          </a:p>
        </p:txBody>
      </p:sp>
      <p:pic>
        <p:nvPicPr>
          <p:cNvPr id="37891" name="Picture 12" descr="MCj028687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304800"/>
            <a:ext cx="27178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13"/>
          <p:cNvSpPr txBox="1">
            <a:spLocks noChangeArrowheads="1"/>
          </p:cNvSpPr>
          <p:nvPr/>
        </p:nvSpPr>
        <p:spPr bwMode="auto">
          <a:xfrm>
            <a:off x="1981200" y="1066800"/>
            <a:ext cx="556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Suppose that the government pays $100 for a new hammer from the local hardware store</a:t>
            </a:r>
          </a:p>
        </p:txBody>
      </p:sp>
      <p:sp>
        <p:nvSpPr>
          <p:cNvPr id="37893" name="Rectangle 14"/>
          <p:cNvSpPr>
            <a:spLocks noChangeArrowheads="1"/>
          </p:cNvSpPr>
          <p:nvPr/>
        </p:nvSpPr>
        <p:spPr bwMode="auto">
          <a:xfrm>
            <a:off x="1981200" y="990600"/>
            <a:ext cx="5105400" cy="7620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37894" name="Picture 21" descr="MCj030129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67000"/>
            <a:ext cx="8826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22" descr="MCPE01472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1" y="2438400"/>
            <a:ext cx="11096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AutoShape 24"/>
          <p:cNvSpPr>
            <a:spLocks noChangeArrowheads="1"/>
          </p:cNvSpPr>
          <p:nvPr/>
        </p:nvSpPr>
        <p:spPr bwMode="auto">
          <a:xfrm>
            <a:off x="2286000" y="1828800"/>
            <a:ext cx="381000" cy="533400"/>
          </a:xfrm>
          <a:prstGeom prst="downArrow">
            <a:avLst>
              <a:gd name="adj1" fmla="val 50000"/>
              <a:gd name="adj2" fmla="val 35000"/>
            </a:avLst>
          </a:prstGeom>
          <a:solidFill>
            <a:schemeClr val="tx2"/>
          </a:solidFill>
          <a:ln w="12700">
            <a:solidFill>
              <a:schemeClr val="tx1"/>
            </a:solidFill>
            <a:miter lim="800000"/>
            <a:headEnd type="none" w="sm" len="sm"/>
            <a:tailEnd type="none" w="sm" len="sm"/>
          </a:ln>
        </p:spPr>
        <p:txBody>
          <a:bodyPr vert="eaVert"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7897" name="Text Box 25"/>
          <p:cNvSpPr txBox="1">
            <a:spLocks noChangeArrowheads="1"/>
          </p:cNvSpPr>
          <p:nvPr/>
        </p:nvSpPr>
        <p:spPr bwMode="auto">
          <a:xfrm>
            <a:off x="3048000" y="2819400"/>
            <a:ext cx="480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Now, suppose that the hardware store owner takes his $100 in new income and spends $95 (95%) at the grocery store</a:t>
            </a:r>
          </a:p>
        </p:txBody>
      </p:sp>
      <p:sp>
        <p:nvSpPr>
          <p:cNvPr id="37898" name="Rectangle 26"/>
          <p:cNvSpPr>
            <a:spLocks noChangeArrowheads="1"/>
          </p:cNvSpPr>
          <p:nvPr/>
        </p:nvSpPr>
        <p:spPr bwMode="auto">
          <a:xfrm>
            <a:off x="2971800" y="2819400"/>
            <a:ext cx="4876800" cy="9144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7899" name="AutoShape 27"/>
          <p:cNvSpPr>
            <a:spLocks noChangeArrowheads="1"/>
          </p:cNvSpPr>
          <p:nvPr/>
        </p:nvSpPr>
        <p:spPr bwMode="auto">
          <a:xfrm>
            <a:off x="2286000" y="4038600"/>
            <a:ext cx="381000" cy="533400"/>
          </a:xfrm>
          <a:prstGeom prst="downArrow">
            <a:avLst>
              <a:gd name="adj1" fmla="val 50000"/>
              <a:gd name="adj2" fmla="val 35000"/>
            </a:avLst>
          </a:prstGeom>
          <a:solidFill>
            <a:schemeClr val="tx2"/>
          </a:solidFill>
          <a:ln w="12700">
            <a:solidFill>
              <a:schemeClr val="tx1"/>
            </a:solidFill>
            <a:miter lim="800000"/>
            <a:headEnd type="none" w="sm" len="sm"/>
            <a:tailEnd type="none" w="sm" len="sm"/>
          </a:ln>
        </p:spPr>
        <p:txBody>
          <a:bodyPr vert="eaVert"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7900" name="Text Box 30"/>
          <p:cNvSpPr txBox="1">
            <a:spLocks noChangeArrowheads="1"/>
          </p:cNvSpPr>
          <p:nvPr/>
        </p:nvSpPr>
        <p:spPr bwMode="auto">
          <a:xfrm>
            <a:off x="3048000" y="5029200"/>
            <a:ext cx="4800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Now, suppose that the grocer owner takes his $95 in new income and spends $90.25 (95%) at the local  tavern…..</a:t>
            </a:r>
          </a:p>
        </p:txBody>
      </p:sp>
      <p:sp>
        <p:nvSpPr>
          <p:cNvPr id="37901" name="Rectangle 31"/>
          <p:cNvSpPr>
            <a:spLocks noChangeArrowheads="1"/>
          </p:cNvSpPr>
          <p:nvPr/>
        </p:nvSpPr>
        <p:spPr bwMode="auto">
          <a:xfrm>
            <a:off x="2971800" y="5029200"/>
            <a:ext cx="4876800" cy="9144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pic>
        <p:nvPicPr>
          <p:cNvPr id="37902" name="Picture 33" descr="MCj008952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2600" y="4953000"/>
            <a:ext cx="1219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AutoShape 34"/>
          <p:cNvSpPr>
            <a:spLocks noChangeArrowheads="1"/>
          </p:cNvSpPr>
          <p:nvPr/>
        </p:nvSpPr>
        <p:spPr bwMode="auto">
          <a:xfrm rot="-5400000">
            <a:off x="8077200" y="5181600"/>
            <a:ext cx="381000" cy="533400"/>
          </a:xfrm>
          <a:prstGeom prst="downArrow">
            <a:avLst>
              <a:gd name="adj1" fmla="val 50000"/>
              <a:gd name="adj2" fmla="val 35000"/>
            </a:avLst>
          </a:prstGeom>
          <a:solidFill>
            <a:schemeClr val="tx2"/>
          </a:solidFill>
          <a:ln w="12700">
            <a:solidFill>
              <a:schemeClr val="tx1"/>
            </a:solidFill>
            <a:miter lim="800000"/>
            <a:headEnd type="none" w="sm" len="sm"/>
            <a:tailEnd type="none" w="sm" len="sm"/>
          </a:ln>
        </p:spPr>
        <p:txBody>
          <a:bodyPr vert="eaVert"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7904" name="Text Box 36"/>
          <p:cNvSpPr txBox="1">
            <a:spLocks noChangeArrowheads="1"/>
          </p:cNvSpPr>
          <p:nvPr/>
        </p:nvSpPr>
        <p:spPr bwMode="auto">
          <a:xfrm>
            <a:off x="8763000" y="5029200"/>
            <a:ext cx="152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This will continue to ripple out…</a:t>
            </a:r>
          </a:p>
        </p:txBody>
      </p:sp>
    </p:spTree>
    <p:extLst>
      <p:ext uri="{BB962C8B-B14F-4D97-AF65-F5344CB8AC3E}">
        <p14:creationId xmlns:p14="http://schemas.microsoft.com/office/powerpoint/2010/main" val="1885378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28600" y="92075"/>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b="0" dirty="0"/>
              <a:t>“If I Had a Hammer…”</a:t>
            </a:r>
          </a:p>
        </p:txBody>
      </p:sp>
      <p:pic>
        <p:nvPicPr>
          <p:cNvPr id="38915" name="Picture 3" descr="MCj02868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04800"/>
            <a:ext cx="27178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17"/>
          <p:cNvSpPr txBox="1">
            <a:spLocks noChangeArrowheads="1"/>
          </p:cNvSpPr>
          <p:nvPr/>
        </p:nvSpPr>
        <p:spPr bwMode="auto">
          <a:xfrm>
            <a:off x="880708" y="1112043"/>
            <a:ext cx="464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Lets add up all the increases in income due to the initial government purchase of a $100 hammer</a:t>
            </a:r>
          </a:p>
        </p:txBody>
      </p:sp>
      <p:sp>
        <p:nvSpPr>
          <p:cNvPr id="38917" name="Text Box 18"/>
          <p:cNvSpPr txBox="1">
            <a:spLocks noChangeArrowheads="1"/>
          </p:cNvSpPr>
          <p:nvPr/>
        </p:nvSpPr>
        <p:spPr bwMode="auto">
          <a:xfrm>
            <a:off x="1033108" y="2178844"/>
            <a:ext cx="3124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Hardware Store:    </a:t>
            </a:r>
            <a:r>
              <a:rPr lang="en-US">
                <a:solidFill>
                  <a:srgbClr val="FF0000"/>
                </a:solidFill>
              </a:rPr>
              <a:t>$100 </a:t>
            </a:r>
          </a:p>
          <a:p>
            <a:pPr eaLnBrk="1" hangingPunct="1">
              <a:spcBef>
                <a:spcPct val="50000"/>
              </a:spcBef>
            </a:pPr>
            <a:r>
              <a:rPr lang="en-US">
                <a:solidFill>
                  <a:srgbClr val="3333FF"/>
                </a:solidFill>
              </a:rPr>
              <a:t>Grocer:                   </a:t>
            </a:r>
            <a:r>
              <a:rPr lang="en-US">
                <a:solidFill>
                  <a:srgbClr val="FF0000"/>
                </a:solidFill>
              </a:rPr>
              <a:t>$95</a:t>
            </a:r>
          </a:p>
          <a:p>
            <a:pPr eaLnBrk="1" hangingPunct="1">
              <a:spcBef>
                <a:spcPct val="50000"/>
              </a:spcBef>
            </a:pPr>
            <a:r>
              <a:rPr lang="en-US">
                <a:solidFill>
                  <a:srgbClr val="3333FF"/>
                </a:solidFill>
              </a:rPr>
              <a:t>Tavern:                   </a:t>
            </a:r>
            <a:r>
              <a:rPr lang="en-US">
                <a:solidFill>
                  <a:srgbClr val="FF0000"/>
                </a:solidFill>
              </a:rPr>
              <a:t>$90.25</a:t>
            </a:r>
          </a:p>
          <a:p>
            <a:pPr eaLnBrk="1" hangingPunct="1">
              <a:spcBef>
                <a:spcPct val="50000"/>
              </a:spcBef>
            </a:pPr>
            <a:r>
              <a:rPr lang="en-US">
                <a:solidFill>
                  <a:srgbClr val="3333FF"/>
                </a:solidFill>
              </a:rPr>
              <a:t>  --------		   </a:t>
            </a:r>
            <a:r>
              <a:rPr lang="en-US">
                <a:solidFill>
                  <a:srgbClr val="FF0000"/>
                </a:solidFill>
              </a:rPr>
              <a:t>$85.74</a:t>
            </a:r>
          </a:p>
          <a:p>
            <a:pPr eaLnBrk="1" hangingPunct="1">
              <a:spcBef>
                <a:spcPct val="50000"/>
              </a:spcBef>
            </a:pPr>
            <a:r>
              <a:rPr lang="en-US">
                <a:solidFill>
                  <a:srgbClr val="3333FF"/>
                </a:solidFill>
              </a:rPr>
              <a:t>  --------	                 </a:t>
            </a:r>
            <a:r>
              <a:rPr lang="en-US">
                <a:solidFill>
                  <a:srgbClr val="FF0000"/>
                </a:solidFill>
              </a:rPr>
              <a:t>$81.45</a:t>
            </a:r>
          </a:p>
          <a:p>
            <a:pPr eaLnBrk="1" hangingPunct="1">
              <a:spcBef>
                <a:spcPct val="50000"/>
              </a:spcBef>
            </a:pPr>
            <a:endParaRPr lang="en-US">
              <a:solidFill>
                <a:srgbClr val="FF0000"/>
              </a:solidFill>
            </a:endParaRPr>
          </a:p>
        </p:txBody>
      </p:sp>
      <p:sp>
        <p:nvSpPr>
          <p:cNvPr id="38918" name="AutoShape 19"/>
          <p:cNvSpPr>
            <a:spLocks noChangeArrowheads="1"/>
          </p:cNvSpPr>
          <p:nvPr/>
        </p:nvSpPr>
        <p:spPr bwMode="auto">
          <a:xfrm rot="5400000">
            <a:off x="2061808" y="4350543"/>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12700">
            <a:solidFill>
              <a:schemeClr val="tx1"/>
            </a:solidFill>
            <a:miter lim="800000"/>
            <a:headEnd type="none" w="sm" len="sm"/>
            <a:tailEnd type="none" w="sm" len="sm"/>
          </a:ln>
        </p:spPr>
        <p:txBody>
          <a:bodyPr wrap="none" anchor="ctr"/>
          <a:lstStyle/>
          <a:p>
            <a:endParaRPr lang="en-US"/>
          </a:p>
        </p:txBody>
      </p:sp>
      <p:sp>
        <p:nvSpPr>
          <p:cNvPr id="38919" name="Line 20"/>
          <p:cNvSpPr>
            <a:spLocks noChangeShapeType="1"/>
          </p:cNvSpPr>
          <p:nvPr/>
        </p:nvSpPr>
        <p:spPr bwMode="auto">
          <a:xfrm>
            <a:off x="1109308" y="4922043"/>
            <a:ext cx="2895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8920" name="Text Box 21"/>
          <p:cNvSpPr txBox="1">
            <a:spLocks noChangeArrowheads="1"/>
          </p:cNvSpPr>
          <p:nvPr/>
        </p:nvSpPr>
        <p:spPr bwMode="auto">
          <a:xfrm>
            <a:off x="1337908" y="4922044"/>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Total:                 $2,000</a:t>
            </a:r>
          </a:p>
        </p:txBody>
      </p:sp>
      <p:sp>
        <p:nvSpPr>
          <p:cNvPr id="38921" name="Text Box 22"/>
          <p:cNvSpPr txBox="1">
            <a:spLocks noChangeArrowheads="1"/>
          </p:cNvSpPr>
          <p:nvPr/>
        </p:nvSpPr>
        <p:spPr bwMode="auto">
          <a:xfrm>
            <a:off x="6172200" y="2286000"/>
            <a:ext cx="4038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The initial $100 increase in government spending raised total income by $2,000 (a factor of 20)</a:t>
            </a:r>
          </a:p>
        </p:txBody>
      </p:sp>
      <p:graphicFrame>
        <p:nvGraphicFramePr>
          <p:cNvPr id="38922" name="Object 23"/>
          <p:cNvGraphicFramePr>
            <a:graphicFrameLocks noChangeAspect="1"/>
          </p:cNvGraphicFramePr>
          <p:nvPr>
            <p:extLst>
              <p:ext uri="{D42A27DB-BD31-4B8C-83A1-F6EECF244321}">
                <p14:modId xmlns:p14="http://schemas.microsoft.com/office/powerpoint/2010/main" val="1819499693"/>
              </p:ext>
            </p:extLst>
          </p:nvPr>
        </p:nvGraphicFramePr>
        <p:xfrm>
          <a:off x="5715001" y="3276601"/>
          <a:ext cx="4537075" cy="1057275"/>
        </p:xfrm>
        <a:graphic>
          <a:graphicData uri="http://schemas.openxmlformats.org/presentationml/2006/ole">
            <mc:AlternateContent xmlns:mc="http://schemas.openxmlformats.org/markup-compatibility/2006">
              <mc:Choice xmlns:v="urn:schemas-microsoft-com:vml" Requires="v">
                <p:oleObj spid="_x0000_s18473" name="Equation" r:id="rId4" imgW="1688760" imgH="393480" progId="Equation.DSMT4">
                  <p:embed/>
                </p:oleObj>
              </mc:Choice>
              <mc:Fallback>
                <p:oleObj name="Equation" r:id="rId4" imgW="1688760" imgH="393480" progId="Equation.DSMT4">
                  <p:embed/>
                  <p:pic>
                    <p:nvPicPr>
                      <p:cNvPr id="0" name=""/>
                      <p:cNvPicPr>
                        <a:picLocks noChangeAspect="1" noChangeArrowheads="1"/>
                      </p:cNvPicPr>
                      <p:nvPr/>
                    </p:nvPicPr>
                    <p:blipFill>
                      <a:blip r:embed="rId5"/>
                      <a:srcRect/>
                      <a:stretch>
                        <a:fillRect/>
                      </a:stretch>
                    </p:blipFill>
                    <p:spPr bwMode="auto">
                      <a:xfrm>
                        <a:off x="5715001" y="3276601"/>
                        <a:ext cx="453707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3" name="Line 25"/>
          <p:cNvSpPr>
            <a:spLocks noChangeShapeType="1"/>
          </p:cNvSpPr>
          <p:nvPr/>
        </p:nvSpPr>
        <p:spPr bwMode="auto">
          <a:xfrm flipV="1">
            <a:off x="7391400" y="4495800"/>
            <a:ext cx="0" cy="533400"/>
          </a:xfrm>
          <a:prstGeom prst="line">
            <a:avLst/>
          </a:prstGeom>
          <a:noFill/>
          <a:ln w="12700">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38924" name="AutoShape 26"/>
          <p:cNvSpPr>
            <a:spLocks/>
          </p:cNvSpPr>
          <p:nvPr/>
        </p:nvSpPr>
        <p:spPr bwMode="auto">
          <a:xfrm rot="5400000">
            <a:off x="7277100" y="3848100"/>
            <a:ext cx="228600" cy="1066800"/>
          </a:xfrm>
          <a:prstGeom prst="rightBrace">
            <a:avLst>
              <a:gd name="adj1" fmla="val 38889"/>
              <a:gd name="adj2" fmla="val 50000"/>
            </a:avLst>
          </a:prstGeom>
          <a:noFill/>
          <a:ln w="12700">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8925" name="Text Box 27"/>
          <p:cNvSpPr txBox="1">
            <a:spLocks noChangeArrowheads="1"/>
          </p:cNvSpPr>
          <p:nvPr/>
        </p:nvSpPr>
        <p:spPr bwMode="auto">
          <a:xfrm>
            <a:off x="6172200" y="51054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Marginal Propensity to Consume</a:t>
            </a:r>
          </a:p>
        </p:txBody>
      </p:sp>
      <p:sp>
        <p:nvSpPr>
          <p:cNvPr id="38926" name="Rectangle 29"/>
          <p:cNvSpPr>
            <a:spLocks noChangeArrowheads="1"/>
          </p:cNvSpPr>
          <p:nvPr/>
        </p:nvSpPr>
        <p:spPr bwMode="auto">
          <a:xfrm>
            <a:off x="6172200" y="5029200"/>
            <a:ext cx="3733800" cy="4572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4074803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14300" y="138113"/>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If the government bought $120B worth of hammers, that should do the trick!</a:t>
            </a:r>
          </a:p>
        </p:txBody>
      </p:sp>
      <p:sp>
        <p:nvSpPr>
          <p:cNvPr id="39939" name="Line 2"/>
          <p:cNvSpPr>
            <a:spLocks noChangeShapeType="1"/>
          </p:cNvSpPr>
          <p:nvPr/>
        </p:nvSpPr>
        <p:spPr bwMode="auto">
          <a:xfrm>
            <a:off x="1452562" y="1579045"/>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40" name="Line 3"/>
          <p:cNvSpPr>
            <a:spLocks noChangeShapeType="1"/>
          </p:cNvSpPr>
          <p:nvPr/>
        </p:nvSpPr>
        <p:spPr bwMode="auto">
          <a:xfrm>
            <a:off x="1452562" y="3636445"/>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41" name="Line 4"/>
          <p:cNvSpPr>
            <a:spLocks noChangeShapeType="1"/>
          </p:cNvSpPr>
          <p:nvPr/>
        </p:nvSpPr>
        <p:spPr bwMode="auto">
          <a:xfrm flipH="1">
            <a:off x="1681162" y="1807645"/>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9942" name="Object 5"/>
          <p:cNvGraphicFramePr>
            <a:graphicFrameLocks noChangeAspect="1"/>
          </p:cNvGraphicFramePr>
          <p:nvPr>
            <p:extLst>
              <p:ext uri="{D42A27DB-BD31-4B8C-83A1-F6EECF244321}">
                <p14:modId xmlns:p14="http://schemas.microsoft.com/office/powerpoint/2010/main" val="3159198667"/>
              </p:ext>
            </p:extLst>
          </p:nvPr>
        </p:nvGraphicFramePr>
        <p:xfrm>
          <a:off x="4043362" y="3484046"/>
          <a:ext cx="300038" cy="352425"/>
        </p:xfrm>
        <a:graphic>
          <a:graphicData uri="http://schemas.openxmlformats.org/presentationml/2006/ole">
            <mc:AlternateContent xmlns:mc="http://schemas.openxmlformats.org/markup-compatibility/2006">
              <mc:Choice xmlns:v="urn:schemas-microsoft-com:vml" Requires="v">
                <p:oleObj spid="_x0000_s19842"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2" y="3484046"/>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3" name="Object 6"/>
          <p:cNvGraphicFramePr>
            <a:graphicFrameLocks noChangeAspect="1"/>
          </p:cNvGraphicFramePr>
          <p:nvPr>
            <p:extLst>
              <p:ext uri="{D42A27DB-BD31-4B8C-83A1-F6EECF244321}">
                <p14:modId xmlns:p14="http://schemas.microsoft.com/office/powerpoint/2010/main" val="3586113103"/>
              </p:ext>
            </p:extLst>
          </p:nvPr>
        </p:nvGraphicFramePr>
        <p:xfrm>
          <a:off x="3433762" y="1575871"/>
          <a:ext cx="457200" cy="257175"/>
        </p:xfrm>
        <a:graphic>
          <a:graphicData uri="http://schemas.openxmlformats.org/presentationml/2006/ole">
            <mc:AlternateContent xmlns:mc="http://schemas.openxmlformats.org/markup-compatibility/2006">
              <mc:Choice xmlns:v="urn:schemas-microsoft-com:vml" Requires="v">
                <p:oleObj spid="_x0000_s19843"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762" y="1575871"/>
                        <a:ext cx="457200" cy="2571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4" name="Object 7"/>
          <p:cNvGraphicFramePr>
            <a:graphicFrameLocks noChangeAspect="1"/>
          </p:cNvGraphicFramePr>
          <p:nvPr>
            <p:extLst>
              <p:ext uri="{D42A27DB-BD31-4B8C-83A1-F6EECF244321}">
                <p14:modId xmlns:p14="http://schemas.microsoft.com/office/powerpoint/2010/main" val="166601844"/>
              </p:ext>
            </p:extLst>
          </p:nvPr>
        </p:nvGraphicFramePr>
        <p:xfrm>
          <a:off x="1187450" y="1350446"/>
          <a:ext cx="239712" cy="265113"/>
        </p:xfrm>
        <a:graphic>
          <a:graphicData uri="http://schemas.openxmlformats.org/presentationml/2006/ole">
            <mc:AlternateContent xmlns:mc="http://schemas.openxmlformats.org/markup-compatibility/2006">
              <mc:Choice xmlns:v="urn:schemas-microsoft-com:vml" Requires="v">
                <p:oleObj spid="_x0000_s19844"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1350446"/>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5" name="Line 8"/>
          <p:cNvSpPr>
            <a:spLocks noChangeShapeType="1"/>
          </p:cNvSpPr>
          <p:nvPr/>
        </p:nvSpPr>
        <p:spPr bwMode="auto">
          <a:xfrm flipH="1" flipV="1">
            <a:off x="1681162" y="1579045"/>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9946" name="Object 9"/>
          <p:cNvGraphicFramePr>
            <a:graphicFrameLocks noChangeAspect="1"/>
          </p:cNvGraphicFramePr>
          <p:nvPr>
            <p:extLst>
              <p:ext uri="{D42A27DB-BD31-4B8C-83A1-F6EECF244321}">
                <p14:modId xmlns:p14="http://schemas.microsoft.com/office/powerpoint/2010/main" val="4198764445"/>
              </p:ext>
            </p:extLst>
          </p:nvPr>
        </p:nvGraphicFramePr>
        <p:xfrm>
          <a:off x="3662362" y="3255445"/>
          <a:ext cx="306388" cy="285750"/>
        </p:xfrm>
        <a:graphic>
          <a:graphicData uri="http://schemas.openxmlformats.org/presentationml/2006/ole">
            <mc:AlternateContent xmlns:mc="http://schemas.openxmlformats.org/markup-compatibility/2006">
              <mc:Choice xmlns:v="urn:schemas-microsoft-com:vml" Requires="v">
                <p:oleObj spid="_x0000_s19845"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62362" y="3255445"/>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7" name="Line 10"/>
          <p:cNvSpPr>
            <a:spLocks noChangeShapeType="1"/>
          </p:cNvSpPr>
          <p:nvPr/>
        </p:nvSpPr>
        <p:spPr bwMode="auto">
          <a:xfrm flipV="1">
            <a:off x="2747962" y="1502845"/>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9948" name="Object 11"/>
          <p:cNvGraphicFramePr>
            <a:graphicFrameLocks noChangeAspect="1"/>
          </p:cNvGraphicFramePr>
          <p:nvPr>
            <p:extLst>
              <p:ext uri="{D42A27DB-BD31-4B8C-83A1-F6EECF244321}">
                <p14:modId xmlns:p14="http://schemas.microsoft.com/office/powerpoint/2010/main" val="239675083"/>
              </p:ext>
            </p:extLst>
          </p:nvPr>
        </p:nvGraphicFramePr>
        <p:xfrm>
          <a:off x="2519362" y="1274245"/>
          <a:ext cx="381000" cy="260350"/>
        </p:xfrm>
        <a:graphic>
          <a:graphicData uri="http://schemas.openxmlformats.org/presentationml/2006/ole">
            <mc:AlternateContent xmlns:mc="http://schemas.openxmlformats.org/markup-compatibility/2006">
              <mc:Choice xmlns:v="urn:schemas-microsoft-com:vml" Requires="v">
                <p:oleObj spid="_x0000_s19846"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9362" y="1274245"/>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9" name="Line 12"/>
          <p:cNvSpPr>
            <a:spLocks noChangeShapeType="1"/>
          </p:cNvSpPr>
          <p:nvPr/>
        </p:nvSpPr>
        <p:spPr bwMode="auto">
          <a:xfrm flipH="1">
            <a:off x="1452562" y="2493445"/>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9950" name="Object 13"/>
          <p:cNvGraphicFramePr>
            <a:graphicFrameLocks noChangeAspect="1"/>
          </p:cNvGraphicFramePr>
          <p:nvPr>
            <p:extLst>
              <p:ext uri="{D42A27DB-BD31-4B8C-83A1-F6EECF244321}">
                <p14:modId xmlns:p14="http://schemas.microsoft.com/office/powerpoint/2010/main" val="183387875"/>
              </p:ext>
            </p:extLst>
          </p:nvPr>
        </p:nvGraphicFramePr>
        <p:xfrm>
          <a:off x="1071562" y="2341046"/>
          <a:ext cx="331788" cy="244475"/>
        </p:xfrm>
        <a:graphic>
          <a:graphicData uri="http://schemas.openxmlformats.org/presentationml/2006/ole">
            <mc:AlternateContent xmlns:mc="http://schemas.openxmlformats.org/markup-compatibility/2006">
              <mc:Choice xmlns:v="urn:schemas-microsoft-com:vml" Requires="v">
                <p:oleObj spid="_x0000_s19847" name="Equation" r:id="rId13" imgW="241091" imgH="177646" progId="Equation.3">
                  <p:embed/>
                </p:oleObj>
              </mc:Choice>
              <mc:Fallback>
                <p:oleObj name="Equation" r:id="rId13" imgW="241091" imgH="177646"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1562" y="2341046"/>
                        <a:ext cx="331788" cy="2444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14"/>
          <p:cNvGraphicFramePr>
            <a:graphicFrameLocks noChangeAspect="1"/>
          </p:cNvGraphicFramePr>
          <p:nvPr>
            <p:extLst>
              <p:ext uri="{D42A27DB-BD31-4B8C-83A1-F6EECF244321}">
                <p14:modId xmlns:p14="http://schemas.microsoft.com/office/powerpoint/2010/main" val="1354810633"/>
              </p:ext>
            </p:extLst>
          </p:nvPr>
        </p:nvGraphicFramePr>
        <p:xfrm>
          <a:off x="2519362" y="3712646"/>
          <a:ext cx="457200" cy="219075"/>
        </p:xfrm>
        <a:graphic>
          <a:graphicData uri="http://schemas.openxmlformats.org/presentationml/2006/ole">
            <mc:AlternateContent xmlns:mc="http://schemas.openxmlformats.org/markup-compatibility/2006">
              <mc:Choice xmlns:v="urn:schemas-microsoft-com:vml" Requires="v">
                <p:oleObj spid="_x0000_s19848" name="Equation" r:id="rId15" imgW="368140" imgH="177723" progId="Equation.3">
                  <p:embed/>
                </p:oleObj>
              </mc:Choice>
              <mc:Fallback>
                <p:oleObj name="Equation" r:id="rId15" imgW="368140"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9362" y="3712646"/>
                        <a:ext cx="4572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9"/>
          <p:cNvGraphicFramePr>
            <a:graphicFrameLocks noChangeAspect="1"/>
          </p:cNvGraphicFramePr>
          <p:nvPr/>
        </p:nvGraphicFramePr>
        <p:xfrm>
          <a:off x="7086601" y="1219200"/>
          <a:ext cx="2282825" cy="469900"/>
        </p:xfrm>
        <a:graphic>
          <a:graphicData uri="http://schemas.openxmlformats.org/presentationml/2006/ole">
            <mc:AlternateContent xmlns:mc="http://schemas.openxmlformats.org/markup-compatibility/2006">
              <mc:Choice xmlns:v="urn:schemas-microsoft-com:vml" Requires="v">
                <p:oleObj spid="_x0000_s19849" name="Equation" r:id="rId17" imgW="863225" imgH="177723" progId="Equation.3">
                  <p:embed/>
                </p:oleObj>
              </mc:Choice>
              <mc:Fallback>
                <p:oleObj name="Equation" r:id="rId17" imgW="863225" imgH="17772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86601" y="1219200"/>
                        <a:ext cx="2282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53" name="Line 8"/>
          <p:cNvSpPr>
            <a:spLocks noChangeShapeType="1"/>
          </p:cNvSpPr>
          <p:nvPr/>
        </p:nvSpPr>
        <p:spPr bwMode="auto">
          <a:xfrm flipH="1" flipV="1">
            <a:off x="1604962" y="2112445"/>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9954" name="Left Brace 39"/>
          <p:cNvSpPr>
            <a:spLocks/>
          </p:cNvSpPr>
          <p:nvPr/>
        </p:nvSpPr>
        <p:spPr bwMode="auto">
          <a:xfrm rot="5400000">
            <a:off x="2214562" y="1883845"/>
            <a:ext cx="3048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9955" name="Rectangle 40"/>
          <p:cNvSpPr>
            <a:spLocks noChangeArrowheads="1"/>
          </p:cNvSpPr>
          <p:nvPr/>
        </p:nvSpPr>
        <p:spPr bwMode="auto">
          <a:xfrm>
            <a:off x="2214562" y="1807646"/>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$1.2T</a:t>
            </a:r>
            <a:endParaRPr lang="en-US" sz="1200"/>
          </a:p>
        </p:txBody>
      </p:sp>
      <p:cxnSp>
        <p:nvCxnSpPr>
          <p:cNvPr id="39956" name="Straight Arrow Connector 27"/>
          <p:cNvCxnSpPr>
            <a:cxnSpLocks noChangeShapeType="1"/>
          </p:cNvCxnSpPr>
          <p:nvPr/>
        </p:nvCxnSpPr>
        <p:spPr bwMode="auto">
          <a:xfrm>
            <a:off x="9296400" y="1600200"/>
            <a:ext cx="228600" cy="3048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sp>
        <p:nvSpPr>
          <p:cNvPr id="39957" name="Left Brace 28"/>
          <p:cNvSpPr>
            <a:spLocks/>
          </p:cNvSpPr>
          <p:nvPr/>
        </p:nvSpPr>
        <p:spPr bwMode="auto">
          <a:xfrm rot="-5400000">
            <a:off x="8077200" y="1371600"/>
            <a:ext cx="228600" cy="838200"/>
          </a:xfrm>
          <a:prstGeom prst="leftBrace">
            <a:avLst>
              <a:gd name="adj1" fmla="val 8335"/>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9958" name="TextBox 29"/>
          <p:cNvSpPr txBox="1">
            <a:spLocks noChangeArrowheads="1"/>
          </p:cNvSpPr>
          <p:nvPr/>
        </p:nvSpPr>
        <p:spPr bwMode="auto">
          <a:xfrm>
            <a:off x="7848600" y="1905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$10.8T</a:t>
            </a:r>
          </a:p>
        </p:txBody>
      </p:sp>
      <p:sp>
        <p:nvSpPr>
          <p:cNvPr id="39959" name="TextBox 32"/>
          <p:cNvSpPr txBox="1">
            <a:spLocks noChangeArrowheads="1"/>
          </p:cNvSpPr>
          <p:nvPr/>
        </p:nvSpPr>
        <p:spPr bwMode="auto">
          <a:xfrm>
            <a:off x="9220200" y="1905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$3T</a:t>
            </a:r>
          </a:p>
        </p:txBody>
      </p:sp>
      <p:graphicFrame>
        <p:nvGraphicFramePr>
          <p:cNvPr id="39960" name="Object 23"/>
          <p:cNvGraphicFramePr>
            <a:graphicFrameLocks noChangeAspect="1"/>
          </p:cNvGraphicFramePr>
          <p:nvPr>
            <p:extLst>
              <p:ext uri="{D42A27DB-BD31-4B8C-83A1-F6EECF244321}">
                <p14:modId xmlns:p14="http://schemas.microsoft.com/office/powerpoint/2010/main" val="3694755450"/>
              </p:ext>
            </p:extLst>
          </p:nvPr>
        </p:nvGraphicFramePr>
        <p:xfrm>
          <a:off x="1676400" y="5230814"/>
          <a:ext cx="3276600" cy="769937"/>
        </p:xfrm>
        <a:graphic>
          <a:graphicData uri="http://schemas.openxmlformats.org/presentationml/2006/ole">
            <mc:AlternateContent xmlns:mc="http://schemas.openxmlformats.org/markup-compatibility/2006">
              <mc:Choice xmlns:v="urn:schemas-microsoft-com:vml" Requires="v">
                <p:oleObj spid="_x0000_s19850" name="Equation" r:id="rId19" imgW="1675673" imgH="393529" progId="Equation.DSMT4">
                  <p:embed/>
                </p:oleObj>
              </mc:Choice>
              <mc:Fallback>
                <p:oleObj name="Equation" r:id="rId19" imgW="1675673"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6400" y="5230814"/>
                        <a:ext cx="32766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61" name="TextBox 33"/>
          <p:cNvSpPr txBox="1">
            <a:spLocks noChangeArrowheads="1"/>
          </p:cNvSpPr>
          <p:nvPr/>
        </p:nvSpPr>
        <p:spPr bwMode="auto">
          <a:xfrm>
            <a:off x="1752600" y="4648201"/>
            <a:ext cx="259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dirty="0" smtClean="0"/>
              <a:t>Suppose that we </a:t>
            </a:r>
            <a:r>
              <a:rPr lang="en-US" sz="1400" b="0" dirty="0"/>
              <a:t>have a savings rate of 10%</a:t>
            </a:r>
          </a:p>
        </p:txBody>
      </p:sp>
      <p:cxnSp>
        <p:nvCxnSpPr>
          <p:cNvPr id="39962" name="Straight Connector 36"/>
          <p:cNvCxnSpPr>
            <a:cxnSpLocks noChangeShapeType="1"/>
          </p:cNvCxnSpPr>
          <p:nvPr/>
        </p:nvCxnSpPr>
        <p:spPr bwMode="auto">
          <a:xfrm>
            <a:off x="2062162" y="2493445"/>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aphicFrame>
        <p:nvGraphicFramePr>
          <p:cNvPr id="39963" name="Object 11"/>
          <p:cNvGraphicFramePr>
            <a:graphicFrameLocks noChangeAspect="1"/>
          </p:cNvGraphicFramePr>
          <p:nvPr>
            <p:extLst>
              <p:ext uri="{D42A27DB-BD31-4B8C-83A1-F6EECF244321}">
                <p14:modId xmlns:p14="http://schemas.microsoft.com/office/powerpoint/2010/main" val="1204706123"/>
              </p:ext>
            </p:extLst>
          </p:nvPr>
        </p:nvGraphicFramePr>
        <p:xfrm>
          <a:off x="1757363" y="3712646"/>
          <a:ext cx="600075" cy="219075"/>
        </p:xfrm>
        <a:graphic>
          <a:graphicData uri="http://schemas.openxmlformats.org/presentationml/2006/ole">
            <mc:AlternateContent xmlns:mc="http://schemas.openxmlformats.org/markup-compatibility/2006">
              <mc:Choice xmlns:v="urn:schemas-microsoft-com:vml" Requires="v">
                <p:oleObj spid="_x0000_s19851" name="Equation" r:id="rId21" imgW="482181" imgH="177646" progId="Equation.3">
                  <p:embed/>
                </p:oleObj>
              </mc:Choice>
              <mc:Fallback>
                <p:oleObj name="Equation" r:id="rId21" imgW="482181" imgH="177646"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757363" y="3712646"/>
                        <a:ext cx="600075"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64" name="Object 12"/>
          <p:cNvGraphicFramePr>
            <a:graphicFrameLocks noChangeAspect="1"/>
          </p:cNvGraphicFramePr>
          <p:nvPr/>
        </p:nvGraphicFramePr>
        <p:xfrm>
          <a:off x="5868988" y="5334000"/>
          <a:ext cx="1230312" cy="484188"/>
        </p:xfrm>
        <a:graphic>
          <a:graphicData uri="http://schemas.openxmlformats.org/presentationml/2006/ole">
            <mc:AlternateContent xmlns:mc="http://schemas.openxmlformats.org/markup-compatibility/2006">
              <mc:Choice xmlns:v="urn:schemas-microsoft-com:vml" Requires="v">
                <p:oleObj spid="_x0000_s19852" name="Equation" r:id="rId23" imgW="990170" imgH="393529" progId="Equation.3">
                  <p:embed/>
                </p:oleObj>
              </mc:Choice>
              <mc:Fallback>
                <p:oleObj name="Equation" r:id="rId23" imgW="990170"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68988" y="5334000"/>
                        <a:ext cx="1230312" cy="48418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65" name="Left Brace 41"/>
          <p:cNvSpPr>
            <a:spLocks/>
          </p:cNvSpPr>
          <p:nvPr/>
        </p:nvSpPr>
        <p:spPr bwMode="auto">
          <a:xfrm rot="10800000">
            <a:off x="5181600" y="5105400"/>
            <a:ext cx="228600" cy="838200"/>
          </a:xfrm>
          <a:prstGeom prst="leftBrace">
            <a:avLst>
              <a:gd name="adj1" fmla="val 8335"/>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9966" name="Right Arrow 42"/>
          <p:cNvSpPr>
            <a:spLocks noChangeArrowheads="1"/>
          </p:cNvSpPr>
          <p:nvPr/>
        </p:nvSpPr>
        <p:spPr bwMode="auto">
          <a:xfrm>
            <a:off x="5486400" y="5410200"/>
            <a:ext cx="228600" cy="228600"/>
          </a:xfrm>
          <a:prstGeom prst="rightArrow">
            <a:avLst>
              <a:gd name="adj1" fmla="val 50000"/>
              <a:gd name="adj2" fmla="val 50000"/>
            </a:avLst>
          </a:prstGeom>
          <a:solidFill>
            <a:srgbClr val="00B050"/>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39967" name="Object 13"/>
          <p:cNvGraphicFramePr>
            <a:graphicFrameLocks noChangeAspect="1"/>
          </p:cNvGraphicFramePr>
          <p:nvPr/>
        </p:nvGraphicFramePr>
        <p:xfrm>
          <a:off x="7239001" y="3352800"/>
          <a:ext cx="2282825" cy="469900"/>
        </p:xfrm>
        <a:graphic>
          <a:graphicData uri="http://schemas.openxmlformats.org/presentationml/2006/ole">
            <mc:AlternateContent xmlns:mc="http://schemas.openxmlformats.org/markup-compatibility/2006">
              <mc:Choice xmlns:v="urn:schemas-microsoft-com:vml" Requires="v">
                <p:oleObj spid="_x0000_s19853" name="Equation" r:id="rId25" imgW="863225" imgH="177723" progId="Equation.3">
                  <p:embed/>
                </p:oleObj>
              </mc:Choice>
              <mc:Fallback>
                <p:oleObj name="Equation" r:id="rId25" imgW="863225" imgH="177723"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1" y="3352800"/>
                        <a:ext cx="22828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68" name="Down Arrow 43"/>
          <p:cNvSpPr>
            <a:spLocks noChangeArrowheads="1"/>
          </p:cNvSpPr>
          <p:nvPr/>
        </p:nvSpPr>
        <p:spPr bwMode="auto">
          <a:xfrm>
            <a:off x="8153400" y="2667000"/>
            <a:ext cx="304800" cy="533400"/>
          </a:xfrm>
          <a:prstGeom prst="downArrow">
            <a:avLst>
              <a:gd name="adj1" fmla="val 50000"/>
              <a:gd name="adj2" fmla="val 49997"/>
            </a:avLst>
          </a:prstGeom>
          <a:solidFill>
            <a:srgbClr val="00B050"/>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9969" name="TextBox 45"/>
          <p:cNvSpPr txBox="1">
            <a:spLocks noChangeArrowheads="1"/>
          </p:cNvSpPr>
          <p:nvPr/>
        </p:nvSpPr>
        <p:spPr bwMode="auto">
          <a:xfrm>
            <a:off x="5715000" y="12954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Before</a:t>
            </a:r>
          </a:p>
        </p:txBody>
      </p:sp>
      <p:sp>
        <p:nvSpPr>
          <p:cNvPr id="39970" name="TextBox 47"/>
          <p:cNvSpPr txBox="1">
            <a:spLocks noChangeArrowheads="1"/>
          </p:cNvSpPr>
          <p:nvPr/>
        </p:nvSpPr>
        <p:spPr bwMode="auto">
          <a:xfrm>
            <a:off x="5943600" y="34290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After</a:t>
            </a:r>
          </a:p>
        </p:txBody>
      </p:sp>
      <p:sp>
        <p:nvSpPr>
          <p:cNvPr id="39971" name="TextBox 48"/>
          <p:cNvSpPr txBox="1">
            <a:spLocks noChangeArrowheads="1"/>
          </p:cNvSpPr>
          <p:nvPr/>
        </p:nvSpPr>
        <p:spPr bwMode="auto">
          <a:xfrm>
            <a:off x="9220200" y="3962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$3.12T</a:t>
            </a:r>
          </a:p>
        </p:txBody>
      </p:sp>
      <p:sp>
        <p:nvSpPr>
          <p:cNvPr id="39972" name="TextBox 50"/>
          <p:cNvSpPr txBox="1">
            <a:spLocks noChangeArrowheads="1"/>
          </p:cNvSpPr>
          <p:nvPr/>
        </p:nvSpPr>
        <p:spPr bwMode="auto">
          <a:xfrm>
            <a:off x="7848600" y="39624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$11.88T</a:t>
            </a:r>
          </a:p>
        </p:txBody>
      </p:sp>
      <p:sp>
        <p:nvSpPr>
          <p:cNvPr id="39973" name="Left Brace 51"/>
          <p:cNvSpPr>
            <a:spLocks/>
          </p:cNvSpPr>
          <p:nvPr/>
        </p:nvSpPr>
        <p:spPr bwMode="auto">
          <a:xfrm rot="-5400000">
            <a:off x="8229600" y="3429000"/>
            <a:ext cx="228600" cy="838200"/>
          </a:xfrm>
          <a:prstGeom prst="leftBrace">
            <a:avLst>
              <a:gd name="adj1" fmla="val 8335"/>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cxnSp>
        <p:nvCxnSpPr>
          <p:cNvPr id="39974" name="Straight Arrow Connector 53"/>
          <p:cNvCxnSpPr>
            <a:cxnSpLocks noChangeShapeType="1"/>
          </p:cNvCxnSpPr>
          <p:nvPr/>
        </p:nvCxnSpPr>
        <p:spPr bwMode="auto">
          <a:xfrm>
            <a:off x="9448800" y="3657600"/>
            <a:ext cx="228600" cy="3048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12459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304800" y="174627"/>
            <a:ext cx="769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600" b="0" dirty="0"/>
              <a:t>Let’s take the US Economy….we saw a rise in unemployment from 5% to 10% in this last recession…</a:t>
            </a:r>
          </a:p>
        </p:txBody>
      </p:sp>
      <p:sp>
        <p:nvSpPr>
          <p:cNvPr id="41987" name="Line 2"/>
          <p:cNvSpPr>
            <a:spLocks noChangeShapeType="1"/>
          </p:cNvSpPr>
          <p:nvPr/>
        </p:nvSpPr>
        <p:spPr bwMode="auto">
          <a:xfrm>
            <a:off x="2209800" y="1828800"/>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88" name="Line 3"/>
          <p:cNvSpPr>
            <a:spLocks noChangeShapeType="1"/>
          </p:cNvSpPr>
          <p:nvPr/>
        </p:nvSpPr>
        <p:spPr bwMode="auto">
          <a:xfrm>
            <a:off x="2209800" y="3886200"/>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89" name="Line 4"/>
          <p:cNvSpPr>
            <a:spLocks noChangeShapeType="1"/>
          </p:cNvSpPr>
          <p:nvPr/>
        </p:nvSpPr>
        <p:spPr bwMode="auto">
          <a:xfrm flipH="1">
            <a:off x="2438400" y="2057400"/>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1990" name="Object 5"/>
          <p:cNvGraphicFramePr>
            <a:graphicFrameLocks noChangeAspect="1"/>
          </p:cNvGraphicFramePr>
          <p:nvPr/>
        </p:nvGraphicFramePr>
        <p:xfrm>
          <a:off x="4800600" y="3733801"/>
          <a:ext cx="300038" cy="352425"/>
        </p:xfrm>
        <a:graphic>
          <a:graphicData uri="http://schemas.openxmlformats.org/presentationml/2006/ole">
            <mc:AlternateContent xmlns:mc="http://schemas.openxmlformats.org/markup-compatibility/2006">
              <mc:Choice xmlns:v="urn:schemas-microsoft-com:vml" Requires="v">
                <p:oleObj spid="_x0000_s21815"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33801"/>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1" name="Object 6"/>
          <p:cNvGraphicFramePr>
            <a:graphicFrameLocks noChangeAspect="1"/>
          </p:cNvGraphicFramePr>
          <p:nvPr/>
        </p:nvGraphicFramePr>
        <p:xfrm>
          <a:off x="4191000" y="1825626"/>
          <a:ext cx="457200" cy="257175"/>
        </p:xfrm>
        <a:graphic>
          <a:graphicData uri="http://schemas.openxmlformats.org/presentationml/2006/ole">
            <mc:AlternateContent xmlns:mc="http://schemas.openxmlformats.org/markup-compatibility/2006">
              <mc:Choice xmlns:v="urn:schemas-microsoft-com:vml" Requires="v">
                <p:oleObj spid="_x0000_s21816"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825626"/>
                        <a:ext cx="457200" cy="2571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2" name="Object 7"/>
          <p:cNvGraphicFramePr>
            <a:graphicFrameLocks noChangeAspect="1"/>
          </p:cNvGraphicFramePr>
          <p:nvPr/>
        </p:nvGraphicFramePr>
        <p:xfrm>
          <a:off x="1944688" y="1600201"/>
          <a:ext cx="239712" cy="265113"/>
        </p:xfrm>
        <a:graphic>
          <a:graphicData uri="http://schemas.openxmlformats.org/presentationml/2006/ole">
            <mc:AlternateContent xmlns:mc="http://schemas.openxmlformats.org/markup-compatibility/2006">
              <mc:Choice xmlns:v="urn:schemas-microsoft-com:vml" Requires="v">
                <p:oleObj spid="_x0000_s21817"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4688" y="1600201"/>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3" name="Line 8"/>
          <p:cNvSpPr>
            <a:spLocks noChangeShapeType="1"/>
          </p:cNvSpPr>
          <p:nvPr/>
        </p:nvSpPr>
        <p:spPr bwMode="auto">
          <a:xfrm flipH="1" flipV="1">
            <a:off x="2438400" y="1828800"/>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1994" name="Object 9"/>
          <p:cNvGraphicFramePr>
            <a:graphicFrameLocks noChangeAspect="1"/>
          </p:cNvGraphicFramePr>
          <p:nvPr/>
        </p:nvGraphicFramePr>
        <p:xfrm>
          <a:off x="4419600" y="3505200"/>
          <a:ext cx="306388" cy="285750"/>
        </p:xfrm>
        <a:graphic>
          <a:graphicData uri="http://schemas.openxmlformats.org/presentationml/2006/ole">
            <mc:AlternateContent xmlns:mc="http://schemas.openxmlformats.org/markup-compatibility/2006">
              <mc:Choice xmlns:v="urn:schemas-microsoft-com:vml" Requires="v">
                <p:oleObj spid="_x0000_s21818"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3505200"/>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5" name="Line 10"/>
          <p:cNvSpPr>
            <a:spLocks noChangeShapeType="1"/>
          </p:cNvSpPr>
          <p:nvPr/>
        </p:nvSpPr>
        <p:spPr bwMode="auto">
          <a:xfrm flipV="1">
            <a:off x="3505200" y="1752600"/>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1996" name="Object 11"/>
          <p:cNvGraphicFramePr>
            <a:graphicFrameLocks noChangeAspect="1"/>
          </p:cNvGraphicFramePr>
          <p:nvPr/>
        </p:nvGraphicFramePr>
        <p:xfrm>
          <a:off x="3276600" y="1524000"/>
          <a:ext cx="381000" cy="260350"/>
        </p:xfrm>
        <a:graphic>
          <a:graphicData uri="http://schemas.openxmlformats.org/presentationml/2006/ole">
            <mc:AlternateContent xmlns:mc="http://schemas.openxmlformats.org/markup-compatibility/2006">
              <mc:Choice xmlns:v="urn:schemas-microsoft-com:vml" Requires="v">
                <p:oleObj spid="_x0000_s21819"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1524000"/>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7" name="Line 12"/>
          <p:cNvSpPr>
            <a:spLocks noChangeShapeType="1"/>
          </p:cNvSpPr>
          <p:nvPr/>
        </p:nvSpPr>
        <p:spPr bwMode="auto">
          <a:xfrm flipH="1">
            <a:off x="2209800" y="2743200"/>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1999" name="Object 14"/>
          <p:cNvGraphicFramePr>
            <a:graphicFrameLocks noChangeAspect="1"/>
          </p:cNvGraphicFramePr>
          <p:nvPr/>
        </p:nvGraphicFramePr>
        <p:xfrm>
          <a:off x="3276600" y="3962401"/>
          <a:ext cx="457200" cy="219075"/>
        </p:xfrm>
        <a:graphic>
          <a:graphicData uri="http://schemas.openxmlformats.org/presentationml/2006/ole">
            <mc:AlternateContent xmlns:mc="http://schemas.openxmlformats.org/markup-compatibility/2006">
              <mc:Choice xmlns:v="urn:schemas-microsoft-com:vml" Requires="v">
                <p:oleObj spid="_x0000_s21820" name="Equation" r:id="rId13" imgW="368140" imgH="177723" progId="Equation.3">
                  <p:embed/>
                </p:oleObj>
              </mc:Choice>
              <mc:Fallback>
                <p:oleObj name="Equation" r:id="rId13" imgW="368140" imgH="177723"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3962401"/>
                        <a:ext cx="4572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00" name="Line 8"/>
          <p:cNvSpPr>
            <a:spLocks noChangeShapeType="1"/>
          </p:cNvSpPr>
          <p:nvPr/>
        </p:nvSpPr>
        <p:spPr bwMode="auto">
          <a:xfrm flipH="1" flipV="1">
            <a:off x="2362200" y="2362200"/>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2001" name="Left Brace 16"/>
          <p:cNvSpPr>
            <a:spLocks/>
          </p:cNvSpPr>
          <p:nvPr/>
        </p:nvSpPr>
        <p:spPr bwMode="auto">
          <a:xfrm rot="5400000">
            <a:off x="2971800" y="2133600"/>
            <a:ext cx="304800" cy="7620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2002" name="Rectangle 17"/>
          <p:cNvSpPr>
            <a:spLocks noChangeArrowheads="1"/>
          </p:cNvSpPr>
          <p:nvPr/>
        </p:nvSpPr>
        <p:spPr bwMode="auto">
          <a:xfrm>
            <a:off x="2895600" y="2057401"/>
            <a:ext cx="5774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dirty="0" smtClean="0"/>
              <a:t>$1.4T</a:t>
            </a:r>
            <a:endParaRPr lang="en-US" sz="1200" dirty="0"/>
          </a:p>
        </p:txBody>
      </p:sp>
      <p:cxnSp>
        <p:nvCxnSpPr>
          <p:cNvPr id="42003" name="Straight Connector 18"/>
          <p:cNvCxnSpPr>
            <a:cxnSpLocks noChangeShapeType="1"/>
          </p:cNvCxnSpPr>
          <p:nvPr/>
        </p:nvCxnSpPr>
        <p:spPr bwMode="auto">
          <a:xfrm>
            <a:off x="2743200" y="2667000"/>
            <a:ext cx="0" cy="1143000"/>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graphicFrame>
        <p:nvGraphicFramePr>
          <p:cNvPr id="42004" name="Object 9"/>
          <p:cNvGraphicFramePr>
            <a:graphicFrameLocks noChangeAspect="1"/>
          </p:cNvGraphicFramePr>
          <p:nvPr>
            <p:extLst>
              <p:ext uri="{D42A27DB-BD31-4B8C-83A1-F6EECF244321}">
                <p14:modId xmlns:p14="http://schemas.microsoft.com/office/powerpoint/2010/main" val="3828825350"/>
              </p:ext>
            </p:extLst>
          </p:nvPr>
        </p:nvGraphicFramePr>
        <p:xfrm>
          <a:off x="2486025" y="3962400"/>
          <a:ext cx="600075" cy="219075"/>
        </p:xfrm>
        <a:graphic>
          <a:graphicData uri="http://schemas.openxmlformats.org/presentationml/2006/ole">
            <mc:AlternateContent xmlns:mc="http://schemas.openxmlformats.org/markup-compatibility/2006">
              <mc:Choice xmlns:v="urn:schemas-microsoft-com:vml" Requires="v">
                <p:oleObj spid="_x0000_s21821" name="Equation" r:id="rId15" imgW="482400" imgH="177480" progId="Equation.DSMT4">
                  <p:embed/>
                </p:oleObj>
              </mc:Choice>
              <mc:Fallback>
                <p:oleObj name="Equation" r:id="rId15" imgW="482400" imgH="177480" progId="Equation.DSMT4">
                  <p:embed/>
                  <p:pic>
                    <p:nvPicPr>
                      <p:cNvPr id="0" name=""/>
                      <p:cNvPicPr>
                        <a:picLocks noChangeAspect="1" noChangeArrowheads="1"/>
                      </p:cNvPicPr>
                      <p:nvPr/>
                    </p:nvPicPr>
                    <p:blipFill>
                      <a:blip r:embed="rId16"/>
                      <a:srcRect/>
                      <a:stretch>
                        <a:fillRect/>
                      </a:stretch>
                    </p:blipFill>
                    <p:spPr bwMode="auto">
                      <a:xfrm>
                        <a:off x="2486025" y="3962400"/>
                        <a:ext cx="600075"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05" name="TextBox 20"/>
          <p:cNvSpPr txBox="1">
            <a:spLocks noChangeArrowheads="1"/>
          </p:cNvSpPr>
          <p:nvPr/>
        </p:nvSpPr>
        <p:spPr bwMode="auto">
          <a:xfrm>
            <a:off x="5257800" y="2133601"/>
            <a:ext cx="259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5% cyclical unemployment</a:t>
            </a:r>
          </a:p>
        </p:txBody>
      </p:sp>
      <p:sp>
        <p:nvSpPr>
          <p:cNvPr id="42006" name="Right Arrow 21"/>
          <p:cNvSpPr>
            <a:spLocks noChangeArrowheads="1"/>
          </p:cNvSpPr>
          <p:nvPr/>
        </p:nvSpPr>
        <p:spPr bwMode="auto">
          <a:xfrm>
            <a:off x="7086600" y="2286000"/>
            <a:ext cx="1295400" cy="228600"/>
          </a:xfrm>
          <a:prstGeom prst="rightArrow">
            <a:avLst>
              <a:gd name="adj1" fmla="val 50000"/>
              <a:gd name="adj2" fmla="val 50003"/>
            </a:avLst>
          </a:prstGeom>
          <a:solidFill>
            <a:schemeClr val="accent2"/>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2007" name="TextBox 22"/>
          <p:cNvSpPr txBox="1">
            <a:spLocks noChangeArrowheads="1"/>
          </p:cNvSpPr>
          <p:nvPr/>
        </p:nvSpPr>
        <p:spPr bwMode="auto">
          <a:xfrm>
            <a:off x="7162800" y="1682233"/>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dirty="0"/>
              <a:t>Multiply by </a:t>
            </a:r>
            <a:r>
              <a:rPr lang="en-US" sz="1200" b="0" dirty="0" smtClean="0"/>
              <a:t>2 </a:t>
            </a:r>
            <a:r>
              <a:rPr lang="en-US" sz="1200" b="0" dirty="0"/>
              <a:t>(</a:t>
            </a:r>
            <a:r>
              <a:rPr lang="en-US" sz="1200" b="0" dirty="0" err="1"/>
              <a:t>Okun’s</a:t>
            </a:r>
            <a:r>
              <a:rPr lang="en-US" sz="1200" b="0" dirty="0"/>
              <a:t> law)</a:t>
            </a:r>
          </a:p>
        </p:txBody>
      </p:sp>
      <p:sp>
        <p:nvSpPr>
          <p:cNvPr id="42008" name="TextBox 23"/>
          <p:cNvSpPr txBox="1">
            <a:spLocks noChangeArrowheads="1"/>
          </p:cNvSpPr>
          <p:nvPr/>
        </p:nvSpPr>
        <p:spPr bwMode="auto">
          <a:xfrm>
            <a:off x="8686800" y="1981201"/>
            <a:ext cx="121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smtClean="0"/>
              <a:t>10% </a:t>
            </a:r>
            <a:r>
              <a:rPr lang="en-US" b="0" dirty="0"/>
              <a:t>drop in output</a:t>
            </a:r>
          </a:p>
        </p:txBody>
      </p:sp>
      <p:sp>
        <p:nvSpPr>
          <p:cNvPr id="42009" name="TextBox 24"/>
          <p:cNvSpPr txBox="1">
            <a:spLocks noChangeArrowheads="1"/>
          </p:cNvSpPr>
          <p:nvPr/>
        </p:nvSpPr>
        <p:spPr bwMode="auto">
          <a:xfrm>
            <a:off x="914401" y="466725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600" b="0" dirty="0"/>
              <a:t>The personal savings rate at the time was around 4%</a:t>
            </a:r>
          </a:p>
        </p:txBody>
      </p:sp>
      <p:graphicFrame>
        <p:nvGraphicFramePr>
          <p:cNvPr id="42010" name="Object 23"/>
          <p:cNvGraphicFramePr>
            <a:graphicFrameLocks noChangeAspect="1"/>
          </p:cNvGraphicFramePr>
          <p:nvPr>
            <p:extLst>
              <p:ext uri="{D42A27DB-BD31-4B8C-83A1-F6EECF244321}">
                <p14:modId xmlns:p14="http://schemas.microsoft.com/office/powerpoint/2010/main" val="189487235"/>
              </p:ext>
            </p:extLst>
          </p:nvPr>
        </p:nvGraphicFramePr>
        <p:xfrm>
          <a:off x="901700" y="5473699"/>
          <a:ext cx="3302000" cy="769938"/>
        </p:xfrm>
        <a:graphic>
          <a:graphicData uri="http://schemas.openxmlformats.org/presentationml/2006/ole">
            <mc:AlternateContent xmlns:mc="http://schemas.openxmlformats.org/markup-compatibility/2006">
              <mc:Choice xmlns:v="urn:schemas-microsoft-com:vml" Requires="v">
                <p:oleObj spid="_x0000_s21822" name="Equation" r:id="rId17" imgW="1688367" imgH="393529" progId="Equation.3">
                  <p:embed/>
                </p:oleObj>
              </mc:Choice>
              <mc:Fallback>
                <p:oleObj name="Equation" r:id="rId17" imgW="1688367" imgH="393529"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1700" y="5473699"/>
                        <a:ext cx="3302000" cy="76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11" name="Right Brace 26"/>
          <p:cNvSpPr>
            <a:spLocks/>
          </p:cNvSpPr>
          <p:nvPr/>
        </p:nvSpPr>
        <p:spPr bwMode="auto">
          <a:xfrm>
            <a:off x="4267200" y="4864099"/>
            <a:ext cx="457200" cy="1371600"/>
          </a:xfrm>
          <a:prstGeom prst="righ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42012" name="Object 11"/>
          <p:cNvGraphicFramePr>
            <a:graphicFrameLocks noChangeAspect="1"/>
          </p:cNvGraphicFramePr>
          <p:nvPr>
            <p:extLst>
              <p:ext uri="{D42A27DB-BD31-4B8C-83A1-F6EECF244321}">
                <p14:modId xmlns:p14="http://schemas.microsoft.com/office/powerpoint/2010/main" val="1164825204"/>
              </p:ext>
            </p:extLst>
          </p:nvPr>
        </p:nvGraphicFramePr>
        <p:xfrm>
          <a:off x="5156297" y="5367692"/>
          <a:ext cx="1316038" cy="560388"/>
        </p:xfrm>
        <a:graphic>
          <a:graphicData uri="http://schemas.openxmlformats.org/presentationml/2006/ole">
            <mc:AlternateContent xmlns:mc="http://schemas.openxmlformats.org/markup-compatibility/2006">
              <mc:Choice xmlns:v="urn:schemas-microsoft-com:vml" Requires="v">
                <p:oleObj spid="_x0000_s21823" name="Equation" r:id="rId19" imgW="914400" imgH="393480" progId="Equation.DSMT4">
                  <p:embed/>
                </p:oleObj>
              </mc:Choice>
              <mc:Fallback>
                <p:oleObj name="Equation" r:id="rId19" imgW="914400" imgH="393480" progId="Equation.DSMT4">
                  <p:embed/>
                  <p:pic>
                    <p:nvPicPr>
                      <p:cNvPr id="0" name=""/>
                      <p:cNvPicPr>
                        <a:picLocks noChangeAspect="1" noChangeArrowheads="1"/>
                      </p:cNvPicPr>
                      <p:nvPr/>
                    </p:nvPicPr>
                    <p:blipFill>
                      <a:blip r:embed="rId20"/>
                      <a:srcRect/>
                      <a:stretch>
                        <a:fillRect/>
                      </a:stretch>
                    </p:blipFill>
                    <p:spPr bwMode="auto">
                      <a:xfrm>
                        <a:off x="5156297" y="5367692"/>
                        <a:ext cx="1316038" cy="56038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13" name="Right Arrow 29"/>
          <p:cNvSpPr>
            <a:spLocks noChangeArrowheads="1"/>
          </p:cNvSpPr>
          <p:nvPr/>
        </p:nvSpPr>
        <p:spPr bwMode="auto">
          <a:xfrm>
            <a:off x="4800600" y="5435599"/>
            <a:ext cx="228600" cy="228600"/>
          </a:xfrm>
          <a:prstGeom prst="rightArrow">
            <a:avLst>
              <a:gd name="adj1" fmla="val 50000"/>
              <a:gd name="adj2" fmla="val 50000"/>
            </a:avLst>
          </a:prstGeom>
          <a:solidFill>
            <a:srgbClr val="00B050"/>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cxnSp>
        <p:nvCxnSpPr>
          <p:cNvPr id="3" name="Straight Arrow Connector 2"/>
          <p:cNvCxnSpPr/>
          <p:nvPr/>
        </p:nvCxnSpPr>
        <p:spPr>
          <a:xfrm flipH="1">
            <a:off x="6167535" y="4348065"/>
            <a:ext cx="522514" cy="1049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811347" y="3810000"/>
            <a:ext cx="2485053" cy="646331"/>
          </a:xfrm>
          <a:prstGeom prst="rect">
            <a:avLst/>
          </a:prstGeom>
          <a:noFill/>
        </p:spPr>
        <p:txBody>
          <a:bodyPr wrap="square" rtlCol="0">
            <a:spAutoFit/>
          </a:bodyPr>
          <a:lstStyle/>
          <a:p>
            <a:r>
              <a:rPr lang="en-US" dirty="0" smtClean="0"/>
              <a:t>A stimulus package of $56B should do it!</a:t>
            </a:r>
            <a:endParaRPr lang="en-US" dirty="0"/>
          </a:p>
        </p:txBody>
      </p:sp>
    </p:spTree>
    <p:extLst>
      <p:ext uri="{BB962C8B-B14F-4D97-AF65-F5344CB8AC3E}">
        <p14:creationId xmlns:p14="http://schemas.microsoft.com/office/powerpoint/2010/main" val="37989038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Line 2"/>
          <p:cNvSpPr>
            <a:spLocks noChangeShapeType="1"/>
          </p:cNvSpPr>
          <p:nvPr/>
        </p:nvSpPr>
        <p:spPr bwMode="auto">
          <a:xfrm>
            <a:off x="987490" y="1228531"/>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88" name="Line 3"/>
          <p:cNvSpPr>
            <a:spLocks noChangeShapeType="1"/>
          </p:cNvSpPr>
          <p:nvPr/>
        </p:nvSpPr>
        <p:spPr bwMode="auto">
          <a:xfrm>
            <a:off x="987490" y="3285931"/>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89" name="Line 4"/>
          <p:cNvSpPr>
            <a:spLocks noChangeShapeType="1"/>
          </p:cNvSpPr>
          <p:nvPr/>
        </p:nvSpPr>
        <p:spPr bwMode="auto">
          <a:xfrm flipH="1">
            <a:off x="1216090" y="1457131"/>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1990" name="Object 5"/>
          <p:cNvGraphicFramePr>
            <a:graphicFrameLocks noChangeAspect="1"/>
          </p:cNvGraphicFramePr>
          <p:nvPr>
            <p:extLst>
              <p:ext uri="{D42A27DB-BD31-4B8C-83A1-F6EECF244321}">
                <p14:modId xmlns:p14="http://schemas.microsoft.com/office/powerpoint/2010/main" val="3426288502"/>
              </p:ext>
            </p:extLst>
          </p:nvPr>
        </p:nvGraphicFramePr>
        <p:xfrm>
          <a:off x="3578290" y="3133532"/>
          <a:ext cx="300038" cy="352425"/>
        </p:xfrm>
        <a:graphic>
          <a:graphicData uri="http://schemas.openxmlformats.org/presentationml/2006/ole">
            <mc:AlternateContent xmlns:mc="http://schemas.openxmlformats.org/markup-compatibility/2006">
              <mc:Choice xmlns:v="urn:schemas-microsoft-com:vml" Requires="v">
                <p:oleObj spid="_x0000_s39137"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290" y="3133532"/>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1" name="Object 6"/>
          <p:cNvGraphicFramePr>
            <a:graphicFrameLocks noChangeAspect="1"/>
          </p:cNvGraphicFramePr>
          <p:nvPr>
            <p:extLst>
              <p:ext uri="{D42A27DB-BD31-4B8C-83A1-F6EECF244321}">
                <p14:modId xmlns:p14="http://schemas.microsoft.com/office/powerpoint/2010/main" val="290109590"/>
              </p:ext>
            </p:extLst>
          </p:nvPr>
        </p:nvGraphicFramePr>
        <p:xfrm>
          <a:off x="2968690" y="1225357"/>
          <a:ext cx="457200" cy="257175"/>
        </p:xfrm>
        <a:graphic>
          <a:graphicData uri="http://schemas.openxmlformats.org/presentationml/2006/ole">
            <mc:AlternateContent xmlns:mc="http://schemas.openxmlformats.org/markup-compatibility/2006">
              <mc:Choice xmlns:v="urn:schemas-microsoft-com:vml" Requires="v">
                <p:oleObj spid="_x0000_s39138"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690" y="1225357"/>
                        <a:ext cx="457200" cy="2571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2" name="Object 7"/>
          <p:cNvGraphicFramePr>
            <a:graphicFrameLocks noChangeAspect="1"/>
          </p:cNvGraphicFramePr>
          <p:nvPr>
            <p:extLst>
              <p:ext uri="{D42A27DB-BD31-4B8C-83A1-F6EECF244321}">
                <p14:modId xmlns:p14="http://schemas.microsoft.com/office/powerpoint/2010/main" val="3537003325"/>
              </p:ext>
            </p:extLst>
          </p:nvPr>
        </p:nvGraphicFramePr>
        <p:xfrm>
          <a:off x="722378" y="999932"/>
          <a:ext cx="239712" cy="265113"/>
        </p:xfrm>
        <a:graphic>
          <a:graphicData uri="http://schemas.openxmlformats.org/presentationml/2006/ole">
            <mc:AlternateContent xmlns:mc="http://schemas.openxmlformats.org/markup-compatibility/2006">
              <mc:Choice xmlns:v="urn:schemas-microsoft-com:vml" Requires="v">
                <p:oleObj spid="_x0000_s39139"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78" y="999932"/>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4" name="Object 9"/>
          <p:cNvGraphicFramePr>
            <a:graphicFrameLocks noChangeAspect="1"/>
          </p:cNvGraphicFramePr>
          <p:nvPr>
            <p:extLst>
              <p:ext uri="{D42A27DB-BD31-4B8C-83A1-F6EECF244321}">
                <p14:modId xmlns:p14="http://schemas.microsoft.com/office/powerpoint/2010/main" val="3222311027"/>
              </p:ext>
            </p:extLst>
          </p:nvPr>
        </p:nvGraphicFramePr>
        <p:xfrm>
          <a:off x="2758751" y="2990656"/>
          <a:ext cx="306388" cy="285750"/>
        </p:xfrm>
        <a:graphic>
          <a:graphicData uri="http://schemas.openxmlformats.org/presentationml/2006/ole">
            <mc:AlternateContent xmlns:mc="http://schemas.openxmlformats.org/markup-compatibility/2006">
              <mc:Choice xmlns:v="urn:schemas-microsoft-com:vml" Requires="v">
                <p:oleObj spid="_x0000_s39140"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8751" y="2990656"/>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5" name="Line 10"/>
          <p:cNvSpPr>
            <a:spLocks noChangeShapeType="1"/>
          </p:cNvSpPr>
          <p:nvPr/>
        </p:nvSpPr>
        <p:spPr bwMode="auto">
          <a:xfrm flipV="1">
            <a:off x="2282890" y="1152331"/>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1996" name="Object 11"/>
          <p:cNvGraphicFramePr>
            <a:graphicFrameLocks noChangeAspect="1"/>
          </p:cNvGraphicFramePr>
          <p:nvPr>
            <p:extLst>
              <p:ext uri="{D42A27DB-BD31-4B8C-83A1-F6EECF244321}">
                <p14:modId xmlns:p14="http://schemas.microsoft.com/office/powerpoint/2010/main" val="1285629902"/>
              </p:ext>
            </p:extLst>
          </p:nvPr>
        </p:nvGraphicFramePr>
        <p:xfrm>
          <a:off x="2054290" y="923731"/>
          <a:ext cx="381000" cy="260350"/>
        </p:xfrm>
        <a:graphic>
          <a:graphicData uri="http://schemas.openxmlformats.org/presentationml/2006/ole">
            <mc:AlternateContent xmlns:mc="http://schemas.openxmlformats.org/markup-compatibility/2006">
              <mc:Choice xmlns:v="urn:schemas-microsoft-com:vml" Requires="v">
                <p:oleObj spid="_x0000_s39141"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4290" y="923731"/>
                        <a:ext cx="38100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99" name="Object 14"/>
          <p:cNvGraphicFramePr>
            <a:graphicFrameLocks noChangeAspect="1"/>
          </p:cNvGraphicFramePr>
          <p:nvPr>
            <p:extLst>
              <p:ext uri="{D42A27DB-BD31-4B8C-83A1-F6EECF244321}">
                <p14:modId xmlns:p14="http://schemas.microsoft.com/office/powerpoint/2010/main" val="1719643382"/>
              </p:ext>
            </p:extLst>
          </p:nvPr>
        </p:nvGraphicFramePr>
        <p:xfrm>
          <a:off x="1711390" y="3376743"/>
          <a:ext cx="457200" cy="219075"/>
        </p:xfrm>
        <a:graphic>
          <a:graphicData uri="http://schemas.openxmlformats.org/presentationml/2006/ole">
            <mc:AlternateContent xmlns:mc="http://schemas.openxmlformats.org/markup-compatibility/2006">
              <mc:Choice xmlns:v="urn:schemas-microsoft-com:vml" Requires="v">
                <p:oleObj spid="_x0000_s39142" name="Equation" r:id="rId13" imgW="368280" imgH="177480" progId="Equation.DSMT4">
                  <p:embed/>
                </p:oleObj>
              </mc:Choice>
              <mc:Fallback>
                <p:oleObj name="Equation" r:id="rId13" imgW="368280" imgH="177480" progId="Equation.DSMT4">
                  <p:embed/>
                  <p:pic>
                    <p:nvPicPr>
                      <p:cNvPr id="0" name=""/>
                      <p:cNvPicPr>
                        <a:picLocks noChangeAspect="1" noChangeArrowheads="1"/>
                      </p:cNvPicPr>
                      <p:nvPr/>
                    </p:nvPicPr>
                    <p:blipFill>
                      <a:blip r:embed="rId14"/>
                      <a:srcRect/>
                      <a:stretch>
                        <a:fillRect/>
                      </a:stretch>
                    </p:blipFill>
                    <p:spPr bwMode="auto">
                      <a:xfrm>
                        <a:off x="1711390" y="3376743"/>
                        <a:ext cx="457200" cy="21907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00" name="Line 8"/>
          <p:cNvSpPr>
            <a:spLocks noChangeShapeType="1"/>
          </p:cNvSpPr>
          <p:nvPr/>
        </p:nvSpPr>
        <p:spPr bwMode="auto">
          <a:xfrm flipH="1" flipV="1">
            <a:off x="1140684" y="1756326"/>
            <a:ext cx="1600200" cy="1447800"/>
          </a:xfrm>
          <a:prstGeom prst="line">
            <a:avLst/>
          </a:prstGeom>
          <a:noFill/>
          <a:ln w="19050">
            <a:solidFill>
              <a:srgbClr val="FF0000"/>
            </a:solidFill>
            <a:prstDash val="solid"/>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cxnSp>
        <p:nvCxnSpPr>
          <p:cNvPr id="42003" name="Straight Connector 18"/>
          <p:cNvCxnSpPr>
            <a:cxnSpLocks noChangeShapeType="1"/>
          </p:cNvCxnSpPr>
          <p:nvPr/>
        </p:nvCxnSpPr>
        <p:spPr bwMode="auto">
          <a:xfrm flipH="1">
            <a:off x="1931437" y="2526555"/>
            <a:ext cx="9330" cy="759376"/>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
        <p:nvSpPr>
          <p:cNvPr id="42014" name="TextBox 29"/>
          <p:cNvSpPr txBox="1">
            <a:spLocks noChangeArrowheads="1"/>
          </p:cNvSpPr>
          <p:nvPr/>
        </p:nvSpPr>
        <p:spPr bwMode="auto">
          <a:xfrm>
            <a:off x="229378" y="163127"/>
            <a:ext cx="8578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But the government stimulus plan was over $700B and nothing happened…</a:t>
            </a:r>
          </a:p>
        </p:txBody>
      </p:sp>
      <p:sp>
        <p:nvSpPr>
          <p:cNvPr id="6" name="TextBox 5"/>
          <p:cNvSpPr txBox="1"/>
          <p:nvPr/>
        </p:nvSpPr>
        <p:spPr>
          <a:xfrm>
            <a:off x="5029200" y="923731"/>
            <a:ext cx="5766318" cy="1200329"/>
          </a:xfrm>
          <a:prstGeom prst="rect">
            <a:avLst/>
          </a:prstGeom>
          <a:noFill/>
        </p:spPr>
        <p:txBody>
          <a:bodyPr wrap="square" rtlCol="0">
            <a:spAutoFit/>
          </a:bodyPr>
          <a:lstStyle/>
          <a:p>
            <a:r>
              <a:rPr lang="en-US" dirty="0" smtClean="0"/>
              <a:t>From 2009 to now, the unemployment rate fell from 10% to 7.6%.  That 2.4% drop in unemployment should be associated with a 4.8% rise in production.  Given our $16 Trillion dollar economy, that’s a gain of $</a:t>
            </a:r>
            <a:r>
              <a:rPr lang="en-US" dirty="0" smtClean="0"/>
              <a:t>768B </a:t>
            </a:r>
            <a:endParaRPr lang="en-US" dirty="0"/>
          </a:p>
        </p:txBody>
      </p:sp>
      <p:sp>
        <p:nvSpPr>
          <p:cNvPr id="7" name="TextBox 6"/>
          <p:cNvSpPr txBox="1"/>
          <p:nvPr/>
        </p:nvSpPr>
        <p:spPr>
          <a:xfrm>
            <a:off x="1144459" y="3974355"/>
            <a:ext cx="2733869" cy="1200329"/>
          </a:xfrm>
          <a:prstGeom prst="rect">
            <a:avLst/>
          </a:prstGeom>
          <a:noFill/>
        </p:spPr>
        <p:txBody>
          <a:bodyPr wrap="square" rtlCol="0">
            <a:spAutoFit/>
          </a:bodyPr>
          <a:lstStyle/>
          <a:p>
            <a:r>
              <a:rPr lang="en-US" dirty="0" smtClean="0"/>
              <a:t>A 7.6% unemployment implies 2.6% cyclical unemployment – that’s 5.2% of GDP - $</a:t>
            </a:r>
            <a:r>
              <a:rPr lang="en-US" dirty="0" smtClean="0"/>
              <a:t>832B</a:t>
            </a:r>
            <a:endParaRPr lang="en-US" dirty="0"/>
          </a:p>
        </p:txBody>
      </p:sp>
      <p:sp>
        <p:nvSpPr>
          <p:cNvPr id="8" name="Down Arrow 7"/>
          <p:cNvSpPr/>
          <p:nvPr/>
        </p:nvSpPr>
        <p:spPr>
          <a:xfrm>
            <a:off x="7427167" y="2295331"/>
            <a:ext cx="587829" cy="1081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07698" y="3485957"/>
            <a:ext cx="6027575" cy="646331"/>
          </a:xfrm>
          <a:prstGeom prst="rect">
            <a:avLst/>
          </a:prstGeom>
          <a:noFill/>
        </p:spPr>
        <p:txBody>
          <a:bodyPr wrap="square" rtlCol="0">
            <a:spAutoFit/>
          </a:bodyPr>
          <a:lstStyle/>
          <a:p>
            <a:r>
              <a:rPr lang="en-US" dirty="0" smtClean="0"/>
              <a:t>If we credit the entire gain to the $700B stimulus package, we have a multiplier of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3723601738"/>
              </p:ext>
            </p:extLst>
          </p:nvPr>
        </p:nvGraphicFramePr>
        <p:xfrm>
          <a:off x="7734300" y="4241800"/>
          <a:ext cx="1519238" cy="784225"/>
        </p:xfrm>
        <a:graphic>
          <a:graphicData uri="http://schemas.openxmlformats.org/presentationml/2006/ole">
            <mc:AlternateContent xmlns:mc="http://schemas.openxmlformats.org/markup-compatibility/2006">
              <mc:Choice xmlns:v="urn:schemas-microsoft-com:vml" Requires="v">
                <p:oleObj spid="_x0000_s39143" name="Equation" r:id="rId15" imgW="787320" imgH="406080" progId="Equation.DSMT4">
                  <p:embed/>
                </p:oleObj>
              </mc:Choice>
              <mc:Fallback>
                <p:oleObj name="Equation" r:id="rId15" imgW="787320" imgH="406080" progId="Equation.DSMT4">
                  <p:embed/>
                  <p:pic>
                    <p:nvPicPr>
                      <p:cNvPr id="0" name=""/>
                      <p:cNvPicPr/>
                      <p:nvPr/>
                    </p:nvPicPr>
                    <p:blipFill>
                      <a:blip r:embed="rId16"/>
                      <a:stretch>
                        <a:fillRect/>
                      </a:stretch>
                    </p:blipFill>
                    <p:spPr>
                      <a:xfrm>
                        <a:off x="7734300" y="4241800"/>
                        <a:ext cx="1519238" cy="784225"/>
                      </a:xfrm>
                      <a:prstGeom prst="rect">
                        <a:avLst/>
                      </a:prstGeom>
                    </p:spPr>
                  </p:pic>
                </p:oleObj>
              </mc:Fallback>
            </mc:AlternateContent>
          </a:graphicData>
        </a:graphic>
      </p:graphicFrame>
      <p:sp>
        <p:nvSpPr>
          <p:cNvPr id="11" name="TextBox 10"/>
          <p:cNvSpPr txBox="1"/>
          <p:nvPr/>
        </p:nvSpPr>
        <p:spPr>
          <a:xfrm>
            <a:off x="722378" y="5962261"/>
            <a:ext cx="3504389" cy="369332"/>
          </a:xfrm>
          <a:prstGeom prst="rect">
            <a:avLst/>
          </a:prstGeom>
          <a:noFill/>
        </p:spPr>
        <p:txBody>
          <a:bodyPr wrap="square" rtlCol="0">
            <a:spAutoFit/>
          </a:bodyPr>
          <a:lstStyle/>
          <a:p>
            <a:r>
              <a:rPr lang="en-US" dirty="0" smtClean="0"/>
              <a:t>$</a:t>
            </a:r>
            <a:r>
              <a:rPr lang="en-US" dirty="0" smtClean="0"/>
              <a:t>832B/1.1= </a:t>
            </a:r>
            <a:r>
              <a:rPr lang="en-US" dirty="0" smtClean="0"/>
              <a:t>$</a:t>
            </a:r>
            <a:r>
              <a:rPr lang="en-US" dirty="0" smtClean="0"/>
              <a:t>756B</a:t>
            </a:r>
            <a:endParaRPr lang="en-US" dirty="0"/>
          </a:p>
        </p:txBody>
      </p:sp>
      <p:sp>
        <p:nvSpPr>
          <p:cNvPr id="12" name="TextBox 11"/>
          <p:cNvSpPr txBox="1"/>
          <p:nvPr/>
        </p:nvSpPr>
        <p:spPr>
          <a:xfrm>
            <a:off x="2968690" y="5553221"/>
            <a:ext cx="3159967" cy="1200329"/>
          </a:xfrm>
          <a:prstGeom prst="rect">
            <a:avLst/>
          </a:prstGeom>
          <a:noFill/>
        </p:spPr>
        <p:txBody>
          <a:bodyPr wrap="square" rtlCol="0">
            <a:spAutoFit/>
          </a:bodyPr>
          <a:lstStyle/>
          <a:p>
            <a:r>
              <a:rPr lang="en-US" dirty="0" smtClean="0"/>
              <a:t>We would need another stimulus package bigger than the first to get back to full employment!</a:t>
            </a:r>
            <a:endParaRPr lang="en-US" dirty="0"/>
          </a:p>
        </p:txBody>
      </p:sp>
    </p:spTree>
    <p:extLst>
      <p:ext uri="{BB962C8B-B14F-4D97-AF65-F5344CB8AC3E}">
        <p14:creationId xmlns:p14="http://schemas.microsoft.com/office/powerpoint/2010/main" val="37821406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28600" y="92075"/>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800" b="0" dirty="0"/>
              <a:t>“If I Had a Hammer…”</a:t>
            </a:r>
          </a:p>
        </p:txBody>
      </p:sp>
      <p:pic>
        <p:nvPicPr>
          <p:cNvPr id="38915" name="Picture 3" descr="MCj028687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051" y="194165"/>
            <a:ext cx="27178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17"/>
          <p:cNvSpPr txBox="1">
            <a:spLocks noChangeArrowheads="1"/>
          </p:cNvSpPr>
          <p:nvPr/>
        </p:nvSpPr>
        <p:spPr bwMode="auto">
          <a:xfrm>
            <a:off x="880708" y="1112043"/>
            <a:ext cx="4648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Lets add up all the increases in income due to the initial government purchase of a $100 hammer</a:t>
            </a:r>
          </a:p>
        </p:txBody>
      </p:sp>
      <p:sp>
        <p:nvSpPr>
          <p:cNvPr id="38917" name="Text Box 18"/>
          <p:cNvSpPr txBox="1">
            <a:spLocks noChangeArrowheads="1"/>
          </p:cNvSpPr>
          <p:nvPr/>
        </p:nvSpPr>
        <p:spPr bwMode="auto">
          <a:xfrm>
            <a:off x="1033108" y="2178844"/>
            <a:ext cx="3124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Hardware Store:    </a:t>
            </a:r>
            <a:r>
              <a:rPr lang="en-US">
                <a:solidFill>
                  <a:srgbClr val="FF0000"/>
                </a:solidFill>
              </a:rPr>
              <a:t>$100 </a:t>
            </a:r>
          </a:p>
          <a:p>
            <a:pPr eaLnBrk="1" hangingPunct="1">
              <a:spcBef>
                <a:spcPct val="50000"/>
              </a:spcBef>
            </a:pPr>
            <a:r>
              <a:rPr lang="en-US">
                <a:solidFill>
                  <a:srgbClr val="3333FF"/>
                </a:solidFill>
              </a:rPr>
              <a:t>Grocer:                   </a:t>
            </a:r>
            <a:r>
              <a:rPr lang="en-US">
                <a:solidFill>
                  <a:srgbClr val="FF0000"/>
                </a:solidFill>
              </a:rPr>
              <a:t>$95</a:t>
            </a:r>
          </a:p>
          <a:p>
            <a:pPr eaLnBrk="1" hangingPunct="1">
              <a:spcBef>
                <a:spcPct val="50000"/>
              </a:spcBef>
            </a:pPr>
            <a:r>
              <a:rPr lang="en-US">
                <a:solidFill>
                  <a:srgbClr val="3333FF"/>
                </a:solidFill>
              </a:rPr>
              <a:t>Tavern:                   </a:t>
            </a:r>
            <a:r>
              <a:rPr lang="en-US">
                <a:solidFill>
                  <a:srgbClr val="FF0000"/>
                </a:solidFill>
              </a:rPr>
              <a:t>$90.25</a:t>
            </a:r>
          </a:p>
          <a:p>
            <a:pPr eaLnBrk="1" hangingPunct="1">
              <a:spcBef>
                <a:spcPct val="50000"/>
              </a:spcBef>
            </a:pPr>
            <a:r>
              <a:rPr lang="en-US">
                <a:solidFill>
                  <a:srgbClr val="3333FF"/>
                </a:solidFill>
              </a:rPr>
              <a:t>  --------		   </a:t>
            </a:r>
            <a:r>
              <a:rPr lang="en-US">
                <a:solidFill>
                  <a:srgbClr val="FF0000"/>
                </a:solidFill>
              </a:rPr>
              <a:t>$85.74</a:t>
            </a:r>
          </a:p>
          <a:p>
            <a:pPr eaLnBrk="1" hangingPunct="1">
              <a:spcBef>
                <a:spcPct val="50000"/>
              </a:spcBef>
            </a:pPr>
            <a:r>
              <a:rPr lang="en-US">
                <a:solidFill>
                  <a:srgbClr val="3333FF"/>
                </a:solidFill>
              </a:rPr>
              <a:t>  --------	                 </a:t>
            </a:r>
            <a:r>
              <a:rPr lang="en-US">
                <a:solidFill>
                  <a:srgbClr val="FF0000"/>
                </a:solidFill>
              </a:rPr>
              <a:t>$81.45</a:t>
            </a:r>
          </a:p>
          <a:p>
            <a:pPr eaLnBrk="1" hangingPunct="1">
              <a:spcBef>
                <a:spcPct val="50000"/>
              </a:spcBef>
            </a:pPr>
            <a:endParaRPr lang="en-US">
              <a:solidFill>
                <a:srgbClr val="FF0000"/>
              </a:solidFill>
            </a:endParaRPr>
          </a:p>
        </p:txBody>
      </p:sp>
      <p:sp>
        <p:nvSpPr>
          <p:cNvPr id="38918" name="AutoShape 19"/>
          <p:cNvSpPr>
            <a:spLocks noChangeArrowheads="1"/>
          </p:cNvSpPr>
          <p:nvPr/>
        </p:nvSpPr>
        <p:spPr bwMode="auto">
          <a:xfrm rot="5400000">
            <a:off x="2061808" y="4350543"/>
            <a:ext cx="6858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2"/>
          </a:solidFill>
          <a:ln w="12700">
            <a:solidFill>
              <a:schemeClr val="tx1"/>
            </a:solidFill>
            <a:miter lim="800000"/>
            <a:headEnd type="none" w="sm" len="sm"/>
            <a:tailEnd type="none" w="sm" len="sm"/>
          </a:ln>
        </p:spPr>
        <p:txBody>
          <a:bodyPr wrap="none" anchor="ctr"/>
          <a:lstStyle/>
          <a:p>
            <a:endParaRPr lang="en-US"/>
          </a:p>
        </p:txBody>
      </p:sp>
      <p:sp>
        <p:nvSpPr>
          <p:cNvPr id="38919" name="Line 20"/>
          <p:cNvSpPr>
            <a:spLocks noChangeShapeType="1"/>
          </p:cNvSpPr>
          <p:nvPr/>
        </p:nvSpPr>
        <p:spPr bwMode="auto">
          <a:xfrm>
            <a:off x="1109308" y="4922043"/>
            <a:ext cx="2895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8920" name="Text Box 21"/>
          <p:cNvSpPr txBox="1">
            <a:spLocks noChangeArrowheads="1"/>
          </p:cNvSpPr>
          <p:nvPr/>
        </p:nvSpPr>
        <p:spPr bwMode="auto">
          <a:xfrm>
            <a:off x="1337908" y="4922044"/>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Total:                 $2,000</a:t>
            </a:r>
          </a:p>
        </p:txBody>
      </p:sp>
      <p:sp>
        <p:nvSpPr>
          <p:cNvPr id="38921" name="Text Box 22"/>
          <p:cNvSpPr txBox="1">
            <a:spLocks noChangeArrowheads="1"/>
          </p:cNvSpPr>
          <p:nvPr/>
        </p:nvSpPr>
        <p:spPr bwMode="auto">
          <a:xfrm>
            <a:off x="6214707" y="1866107"/>
            <a:ext cx="4038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The initial $100 increase in government spending raised total income by $2,000 (a factor of 20)</a:t>
            </a:r>
          </a:p>
        </p:txBody>
      </p:sp>
      <p:graphicFrame>
        <p:nvGraphicFramePr>
          <p:cNvPr id="38922" name="Object 23"/>
          <p:cNvGraphicFramePr>
            <a:graphicFrameLocks noChangeAspect="1"/>
          </p:cNvGraphicFramePr>
          <p:nvPr>
            <p:extLst>
              <p:ext uri="{D42A27DB-BD31-4B8C-83A1-F6EECF244321}">
                <p14:modId xmlns:p14="http://schemas.microsoft.com/office/powerpoint/2010/main" val="1567325404"/>
              </p:ext>
            </p:extLst>
          </p:nvPr>
        </p:nvGraphicFramePr>
        <p:xfrm>
          <a:off x="5757508" y="2856708"/>
          <a:ext cx="4537075" cy="1057275"/>
        </p:xfrm>
        <a:graphic>
          <a:graphicData uri="http://schemas.openxmlformats.org/presentationml/2006/ole">
            <mc:AlternateContent xmlns:mc="http://schemas.openxmlformats.org/markup-compatibility/2006">
              <mc:Choice xmlns:v="urn:schemas-microsoft-com:vml" Requires="v">
                <p:oleObj spid="_x0000_s52249" name="Equation" r:id="rId4" imgW="1688760" imgH="393480" progId="Equation.DSMT4">
                  <p:embed/>
                </p:oleObj>
              </mc:Choice>
              <mc:Fallback>
                <p:oleObj name="Equation" r:id="rId4" imgW="1688760" imgH="393480" progId="Equation.DSMT4">
                  <p:embed/>
                  <p:pic>
                    <p:nvPicPr>
                      <p:cNvPr id="0" name=""/>
                      <p:cNvPicPr>
                        <a:picLocks noChangeAspect="1" noChangeArrowheads="1"/>
                      </p:cNvPicPr>
                      <p:nvPr/>
                    </p:nvPicPr>
                    <p:blipFill>
                      <a:blip r:embed="rId5"/>
                      <a:srcRect/>
                      <a:stretch>
                        <a:fillRect/>
                      </a:stretch>
                    </p:blipFill>
                    <p:spPr bwMode="auto">
                      <a:xfrm>
                        <a:off x="5757508" y="2856708"/>
                        <a:ext cx="453707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3" name="Line 25"/>
          <p:cNvSpPr>
            <a:spLocks noChangeShapeType="1"/>
          </p:cNvSpPr>
          <p:nvPr/>
        </p:nvSpPr>
        <p:spPr bwMode="auto">
          <a:xfrm flipV="1">
            <a:off x="7433907" y="4075907"/>
            <a:ext cx="0" cy="533400"/>
          </a:xfrm>
          <a:prstGeom prst="line">
            <a:avLst/>
          </a:prstGeom>
          <a:noFill/>
          <a:ln w="12700">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38924" name="AutoShape 26"/>
          <p:cNvSpPr>
            <a:spLocks/>
          </p:cNvSpPr>
          <p:nvPr/>
        </p:nvSpPr>
        <p:spPr bwMode="auto">
          <a:xfrm rot="5400000">
            <a:off x="7319607" y="3428207"/>
            <a:ext cx="228600" cy="1066800"/>
          </a:xfrm>
          <a:prstGeom prst="rightBrace">
            <a:avLst>
              <a:gd name="adj1" fmla="val 38889"/>
              <a:gd name="adj2" fmla="val 50000"/>
            </a:avLst>
          </a:prstGeom>
          <a:noFill/>
          <a:ln w="12700">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8925" name="Text Box 27"/>
          <p:cNvSpPr txBox="1">
            <a:spLocks noChangeArrowheads="1"/>
          </p:cNvSpPr>
          <p:nvPr/>
        </p:nvSpPr>
        <p:spPr bwMode="auto">
          <a:xfrm>
            <a:off x="6214707" y="4685508"/>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Marginal Propensity to Consume</a:t>
            </a:r>
          </a:p>
        </p:txBody>
      </p:sp>
      <p:sp>
        <p:nvSpPr>
          <p:cNvPr id="38926" name="Rectangle 29"/>
          <p:cNvSpPr>
            <a:spLocks noChangeArrowheads="1"/>
          </p:cNvSpPr>
          <p:nvPr/>
        </p:nvSpPr>
        <p:spPr bwMode="auto">
          <a:xfrm>
            <a:off x="6214707" y="4609307"/>
            <a:ext cx="3733800" cy="457200"/>
          </a:xfrm>
          <a:prstGeom prst="rect">
            <a:avLst/>
          </a:prstGeom>
          <a:noFill/>
          <a:ln w="12700">
            <a:solidFill>
              <a:srgbClr val="8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 name="TextBox 1"/>
          <p:cNvSpPr txBox="1"/>
          <p:nvPr/>
        </p:nvSpPr>
        <p:spPr>
          <a:xfrm>
            <a:off x="606056" y="5773479"/>
            <a:ext cx="11355572" cy="830997"/>
          </a:xfrm>
          <a:prstGeom prst="rect">
            <a:avLst/>
          </a:prstGeom>
          <a:noFill/>
        </p:spPr>
        <p:txBody>
          <a:bodyPr wrap="square" rtlCol="0">
            <a:spAutoFit/>
          </a:bodyPr>
          <a:lstStyle/>
          <a:p>
            <a:r>
              <a:rPr lang="en-US" sz="2400" dirty="0" smtClean="0"/>
              <a:t>This argument relies on (among other things) the government  </a:t>
            </a:r>
            <a:r>
              <a:rPr lang="en-US" sz="2400" b="1" dirty="0" smtClean="0">
                <a:solidFill>
                  <a:srgbClr val="FF0000"/>
                </a:solidFill>
              </a:rPr>
              <a:t>not having to pay for its purchases!!!</a:t>
            </a:r>
            <a:endParaRPr lang="en-US" sz="2400" b="1" dirty="0">
              <a:solidFill>
                <a:srgbClr val="FF0000"/>
              </a:solidFill>
            </a:endParaRPr>
          </a:p>
        </p:txBody>
      </p:sp>
    </p:spTree>
    <p:extLst>
      <p:ext uri="{BB962C8B-B14F-4D97-AF65-F5344CB8AC3E}">
        <p14:creationId xmlns:p14="http://schemas.microsoft.com/office/powerpoint/2010/main" val="3346764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90500" y="128589"/>
            <a:ext cx="7848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dirty="0"/>
              <a:t>Consider the Jones’: The Jones’ live in Buffalo NY.  Mr. Jones works 40 hours per week at a local factory. They have an annual household income of $50,000.  </a:t>
            </a:r>
          </a:p>
        </p:txBody>
      </p:sp>
      <p:pic>
        <p:nvPicPr>
          <p:cNvPr id="45059" name="Picture 7" descr="MCj02977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1" y="1143001"/>
            <a:ext cx="16160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8"/>
          <p:cNvSpPr txBox="1">
            <a:spLocks noChangeArrowheads="1"/>
          </p:cNvSpPr>
          <p:nvPr/>
        </p:nvSpPr>
        <p:spPr bwMode="auto">
          <a:xfrm>
            <a:off x="4114800" y="1219201"/>
            <a:ext cx="4267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u="sng"/>
              <a:t>Jones’ Family Budget</a:t>
            </a:r>
          </a:p>
          <a:p>
            <a:pPr eaLnBrk="1" hangingPunct="1">
              <a:spcBef>
                <a:spcPct val="50000"/>
              </a:spcBef>
            </a:pPr>
            <a:r>
              <a:rPr lang="en-US" b="0"/>
              <a:t>Income:		$50,000</a:t>
            </a:r>
          </a:p>
          <a:p>
            <a:pPr eaLnBrk="1" hangingPunct="1">
              <a:spcBef>
                <a:spcPct val="50000"/>
              </a:spcBef>
            </a:pPr>
            <a:r>
              <a:rPr lang="en-US" b="0" u="sng"/>
              <a:t>Taxes:		$10,000</a:t>
            </a:r>
          </a:p>
          <a:p>
            <a:pPr eaLnBrk="1" hangingPunct="1">
              <a:spcBef>
                <a:spcPct val="50000"/>
              </a:spcBef>
            </a:pPr>
            <a:r>
              <a:rPr lang="en-US" b="0"/>
              <a:t>		$40,000</a:t>
            </a:r>
          </a:p>
          <a:p>
            <a:pPr eaLnBrk="1" hangingPunct="1">
              <a:spcBef>
                <a:spcPct val="50000"/>
              </a:spcBef>
            </a:pPr>
            <a:r>
              <a:rPr lang="en-US" b="0"/>
              <a:t>Consumption:	$30,000</a:t>
            </a:r>
          </a:p>
          <a:p>
            <a:pPr eaLnBrk="1" hangingPunct="1">
              <a:spcBef>
                <a:spcPct val="50000"/>
              </a:spcBef>
            </a:pPr>
            <a:r>
              <a:rPr lang="en-US" b="0"/>
              <a:t>Savings: 	$10,000</a:t>
            </a:r>
          </a:p>
        </p:txBody>
      </p:sp>
      <p:sp>
        <p:nvSpPr>
          <p:cNvPr id="45061" name="Oval 9"/>
          <p:cNvSpPr>
            <a:spLocks noChangeArrowheads="1"/>
          </p:cNvSpPr>
          <p:nvPr/>
        </p:nvSpPr>
        <p:spPr bwMode="auto">
          <a:xfrm>
            <a:off x="5867400" y="2819400"/>
            <a:ext cx="1219200" cy="5334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5062" name="Line 10"/>
          <p:cNvSpPr>
            <a:spLocks noChangeShapeType="1"/>
          </p:cNvSpPr>
          <p:nvPr/>
        </p:nvSpPr>
        <p:spPr bwMode="auto">
          <a:xfrm flipV="1">
            <a:off x="7086600" y="2590800"/>
            <a:ext cx="457200" cy="457200"/>
          </a:xfrm>
          <a:prstGeom prst="line">
            <a:avLst/>
          </a:prstGeom>
          <a:noFill/>
          <a:ln w="127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063" name="Text Box 11"/>
          <p:cNvSpPr txBox="1">
            <a:spLocks noChangeArrowheads="1"/>
          </p:cNvSpPr>
          <p:nvPr/>
        </p:nvSpPr>
        <p:spPr bwMode="auto">
          <a:xfrm>
            <a:off x="7620000" y="1676401"/>
            <a:ext cx="2286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Remember…this is determined by the Jones’ wealth – not just current income</a:t>
            </a:r>
          </a:p>
        </p:txBody>
      </p:sp>
      <p:sp>
        <p:nvSpPr>
          <p:cNvPr id="45064" name="Rectangle 12"/>
          <p:cNvSpPr>
            <a:spLocks noChangeArrowheads="1"/>
          </p:cNvSpPr>
          <p:nvPr/>
        </p:nvSpPr>
        <p:spPr bwMode="auto">
          <a:xfrm>
            <a:off x="7543800" y="1676400"/>
            <a:ext cx="2209800" cy="10668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5065" name="Text Box 14"/>
          <p:cNvSpPr txBox="1">
            <a:spLocks noChangeArrowheads="1"/>
          </p:cNvSpPr>
          <p:nvPr/>
        </p:nvSpPr>
        <p:spPr bwMode="auto">
          <a:xfrm>
            <a:off x="914400" y="4833938"/>
            <a:ext cx="533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dirty="0"/>
              <a:t>Suppose that Obama announces that they will spend $200B on a bridge that will go</a:t>
            </a:r>
            <a:r>
              <a:rPr lang="en-US" b="0" dirty="0">
                <a:solidFill>
                  <a:srgbClr val="FF0000"/>
                </a:solidFill>
              </a:rPr>
              <a:t> halfway to Hawaii</a:t>
            </a:r>
            <a:r>
              <a:rPr lang="en-US" b="0" dirty="0"/>
              <a:t>. Each household will be taxed $1,000 to pay for this project.</a:t>
            </a:r>
          </a:p>
        </p:txBody>
      </p:sp>
      <p:pic>
        <p:nvPicPr>
          <p:cNvPr id="45066" name="Picture 11" descr="C:\Users\jstiver\AppData\Local\Microsoft\Windows\Temporary Internet Files\Content.IE5\SI1ZANF1\MC90023364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580" y="4849328"/>
            <a:ext cx="25685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8183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42900" y="136526"/>
            <a:ext cx="784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t>How should this spending plan influence the Jones’?  </a:t>
            </a:r>
          </a:p>
        </p:txBody>
      </p:sp>
      <p:pic>
        <p:nvPicPr>
          <p:cNvPr id="46083" name="Picture 3" descr="MCj02977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025" y="654843"/>
            <a:ext cx="16160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4"/>
          <p:cNvSpPr txBox="1">
            <a:spLocks noChangeArrowheads="1"/>
          </p:cNvSpPr>
          <p:nvPr/>
        </p:nvSpPr>
        <p:spPr bwMode="auto">
          <a:xfrm>
            <a:off x="4114800" y="838201"/>
            <a:ext cx="42672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u="sng"/>
              <a:t>Jones’ Family Budget</a:t>
            </a:r>
          </a:p>
          <a:p>
            <a:pPr eaLnBrk="1" hangingPunct="1">
              <a:spcBef>
                <a:spcPct val="50000"/>
              </a:spcBef>
            </a:pPr>
            <a:r>
              <a:rPr lang="en-US" b="0"/>
              <a:t>Income:		$50,000</a:t>
            </a:r>
          </a:p>
          <a:p>
            <a:pPr eaLnBrk="1" hangingPunct="1">
              <a:spcBef>
                <a:spcPct val="50000"/>
              </a:spcBef>
            </a:pPr>
            <a:r>
              <a:rPr lang="en-US" b="0" u="sng"/>
              <a:t>Taxes:		$11,000</a:t>
            </a:r>
          </a:p>
          <a:p>
            <a:pPr eaLnBrk="1" hangingPunct="1">
              <a:spcBef>
                <a:spcPct val="50000"/>
              </a:spcBef>
            </a:pPr>
            <a:r>
              <a:rPr lang="en-US" b="0"/>
              <a:t>		$39,000</a:t>
            </a:r>
          </a:p>
          <a:p>
            <a:pPr eaLnBrk="1" hangingPunct="1">
              <a:spcBef>
                <a:spcPct val="50000"/>
              </a:spcBef>
            </a:pPr>
            <a:r>
              <a:rPr lang="en-US" b="0"/>
              <a:t>Consumption:	$30,000</a:t>
            </a:r>
          </a:p>
          <a:p>
            <a:pPr eaLnBrk="1" hangingPunct="1">
              <a:spcBef>
                <a:spcPct val="50000"/>
              </a:spcBef>
            </a:pPr>
            <a:r>
              <a:rPr lang="en-US" b="0"/>
              <a:t>Savings:	               $9,000</a:t>
            </a:r>
          </a:p>
        </p:txBody>
      </p:sp>
      <p:sp>
        <p:nvSpPr>
          <p:cNvPr id="46085" name="Line 12"/>
          <p:cNvSpPr>
            <a:spLocks noChangeShapeType="1"/>
          </p:cNvSpPr>
          <p:nvPr/>
        </p:nvSpPr>
        <p:spPr bwMode="auto">
          <a:xfrm flipH="1">
            <a:off x="6934200" y="1371600"/>
            <a:ext cx="838200" cy="457200"/>
          </a:xfrm>
          <a:prstGeom prst="line">
            <a:avLst/>
          </a:prstGeom>
          <a:noFill/>
          <a:ln w="12700">
            <a:solidFill>
              <a:srgbClr val="3333FF"/>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46086" name="Text Box 13"/>
          <p:cNvSpPr txBox="1">
            <a:spLocks noChangeArrowheads="1"/>
          </p:cNvSpPr>
          <p:nvPr/>
        </p:nvSpPr>
        <p:spPr bwMode="auto">
          <a:xfrm>
            <a:off x="7620000" y="990600"/>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b="0">
                <a:solidFill>
                  <a:srgbClr val="3333FF"/>
                </a:solidFill>
              </a:rPr>
              <a:t>Tax Increase of $1,000</a:t>
            </a:r>
          </a:p>
        </p:txBody>
      </p:sp>
      <p:sp>
        <p:nvSpPr>
          <p:cNvPr id="46087" name="Line 14"/>
          <p:cNvSpPr>
            <a:spLocks noChangeShapeType="1"/>
          </p:cNvSpPr>
          <p:nvPr/>
        </p:nvSpPr>
        <p:spPr bwMode="auto">
          <a:xfrm flipH="1">
            <a:off x="6934200" y="2438400"/>
            <a:ext cx="762000" cy="228600"/>
          </a:xfrm>
          <a:prstGeom prst="line">
            <a:avLst/>
          </a:prstGeom>
          <a:noFill/>
          <a:ln w="12700">
            <a:solidFill>
              <a:srgbClr val="3333FF"/>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46088" name="Text Box 15"/>
          <p:cNvSpPr txBox="1">
            <a:spLocks noChangeArrowheads="1"/>
          </p:cNvSpPr>
          <p:nvPr/>
        </p:nvSpPr>
        <p:spPr bwMode="auto">
          <a:xfrm>
            <a:off x="7696200" y="1828800"/>
            <a:ext cx="25146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b="0">
                <a:solidFill>
                  <a:srgbClr val="3333FF"/>
                </a:solidFill>
              </a:rPr>
              <a:t>This one time project should have a negligible impact on the Jones’ wealth and, hence a negligible impact on consumption</a:t>
            </a:r>
          </a:p>
        </p:txBody>
      </p:sp>
      <p:sp>
        <p:nvSpPr>
          <p:cNvPr id="46089" name="Oval 16"/>
          <p:cNvSpPr>
            <a:spLocks noChangeArrowheads="1"/>
          </p:cNvSpPr>
          <p:nvPr/>
        </p:nvSpPr>
        <p:spPr bwMode="auto">
          <a:xfrm>
            <a:off x="5943600" y="2743200"/>
            <a:ext cx="838200" cy="6858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6090" name="Line 17"/>
          <p:cNvSpPr>
            <a:spLocks noChangeShapeType="1"/>
          </p:cNvSpPr>
          <p:nvPr/>
        </p:nvSpPr>
        <p:spPr bwMode="auto">
          <a:xfrm flipH="1">
            <a:off x="5257800" y="3276600"/>
            <a:ext cx="762000" cy="228600"/>
          </a:xfrm>
          <a:prstGeom prst="line">
            <a:avLst/>
          </a:prstGeom>
          <a:noFill/>
          <a:ln w="190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46091" name="Text Box 18"/>
          <p:cNvSpPr txBox="1">
            <a:spLocks noChangeArrowheads="1"/>
          </p:cNvSpPr>
          <p:nvPr/>
        </p:nvSpPr>
        <p:spPr bwMode="auto">
          <a:xfrm>
            <a:off x="2514600" y="33528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solidFill>
                  <a:srgbClr val="FF0000"/>
                </a:solidFill>
              </a:rPr>
              <a:t>Savings drops by $1000</a:t>
            </a:r>
          </a:p>
        </p:txBody>
      </p:sp>
      <p:sp>
        <p:nvSpPr>
          <p:cNvPr id="46092" name="Line 19"/>
          <p:cNvSpPr>
            <a:spLocks noChangeShapeType="1"/>
          </p:cNvSpPr>
          <p:nvPr/>
        </p:nvSpPr>
        <p:spPr bwMode="auto">
          <a:xfrm>
            <a:off x="1181100" y="4467744"/>
            <a:ext cx="0" cy="1603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20"/>
          <p:cNvSpPr>
            <a:spLocks noChangeShapeType="1"/>
          </p:cNvSpPr>
          <p:nvPr/>
        </p:nvSpPr>
        <p:spPr bwMode="auto">
          <a:xfrm flipH="1">
            <a:off x="1181100" y="6071118"/>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6094" name="Object 21"/>
          <p:cNvGraphicFramePr>
            <a:graphicFrameLocks noChangeAspect="1"/>
          </p:cNvGraphicFramePr>
          <p:nvPr>
            <p:extLst>
              <p:ext uri="{D42A27DB-BD31-4B8C-83A1-F6EECF244321}">
                <p14:modId xmlns:p14="http://schemas.microsoft.com/office/powerpoint/2010/main" val="1803756382"/>
              </p:ext>
            </p:extLst>
          </p:nvPr>
        </p:nvGraphicFramePr>
        <p:xfrm>
          <a:off x="952501" y="4242319"/>
          <a:ext cx="187325" cy="207963"/>
        </p:xfrm>
        <a:graphic>
          <a:graphicData uri="http://schemas.openxmlformats.org/presentationml/2006/ole">
            <mc:AlternateContent xmlns:mc="http://schemas.openxmlformats.org/markup-compatibility/2006">
              <mc:Choice xmlns:v="urn:schemas-microsoft-com:vml" Requires="v">
                <p:oleObj spid="_x0000_s22722" name="Equation" r:id="rId4" imgW="114102" imgH="126780" progId="Equation.3">
                  <p:embed/>
                </p:oleObj>
              </mc:Choice>
              <mc:Fallback>
                <p:oleObj name="Equation" r:id="rId4" imgW="114102" imgH="1267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1" y="4242319"/>
                        <a:ext cx="187325"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5" name="Line 22"/>
          <p:cNvSpPr>
            <a:spLocks noChangeShapeType="1"/>
          </p:cNvSpPr>
          <p:nvPr/>
        </p:nvSpPr>
        <p:spPr bwMode="auto">
          <a:xfrm flipV="1">
            <a:off x="1485900" y="4470918"/>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6096" name="Object 23"/>
          <p:cNvGraphicFramePr>
            <a:graphicFrameLocks noChangeAspect="1"/>
          </p:cNvGraphicFramePr>
          <p:nvPr>
            <p:extLst>
              <p:ext uri="{D42A27DB-BD31-4B8C-83A1-F6EECF244321}">
                <p14:modId xmlns:p14="http://schemas.microsoft.com/office/powerpoint/2010/main" val="3879066466"/>
              </p:ext>
            </p:extLst>
          </p:nvPr>
        </p:nvGraphicFramePr>
        <p:xfrm>
          <a:off x="3238500" y="4242319"/>
          <a:ext cx="228600" cy="290513"/>
        </p:xfrm>
        <a:graphic>
          <a:graphicData uri="http://schemas.openxmlformats.org/presentationml/2006/ole">
            <mc:AlternateContent xmlns:mc="http://schemas.openxmlformats.org/markup-compatibility/2006">
              <mc:Choice xmlns:v="urn:schemas-microsoft-com:vml" Requires="v">
                <p:oleObj spid="_x0000_s22723" name="Equation" r:id="rId6" imgW="139579" imgH="177646" progId="Equation.3">
                  <p:embed/>
                </p:oleObj>
              </mc:Choice>
              <mc:Fallback>
                <p:oleObj name="Equation" r:id="rId6" imgW="139579"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0" y="4242319"/>
                        <a:ext cx="2286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97" name="Line 24"/>
          <p:cNvSpPr>
            <a:spLocks noChangeShapeType="1"/>
          </p:cNvSpPr>
          <p:nvPr/>
        </p:nvSpPr>
        <p:spPr bwMode="auto">
          <a:xfrm>
            <a:off x="1181100" y="5232918"/>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98" name="Line 25"/>
          <p:cNvSpPr>
            <a:spLocks noChangeShapeType="1"/>
          </p:cNvSpPr>
          <p:nvPr/>
        </p:nvSpPr>
        <p:spPr bwMode="auto">
          <a:xfrm>
            <a:off x="2400300" y="5309118"/>
            <a:ext cx="0" cy="762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6099" name="Object 26"/>
          <p:cNvGraphicFramePr>
            <a:graphicFrameLocks noChangeAspect="1"/>
          </p:cNvGraphicFramePr>
          <p:nvPr>
            <p:extLst>
              <p:ext uri="{D42A27DB-BD31-4B8C-83A1-F6EECF244321}">
                <p14:modId xmlns:p14="http://schemas.microsoft.com/office/powerpoint/2010/main" val="4241867264"/>
              </p:ext>
            </p:extLst>
          </p:nvPr>
        </p:nvGraphicFramePr>
        <p:xfrm>
          <a:off x="858839" y="5164656"/>
          <a:ext cx="276225" cy="222250"/>
        </p:xfrm>
        <a:graphic>
          <a:graphicData uri="http://schemas.openxmlformats.org/presentationml/2006/ole">
            <mc:AlternateContent xmlns:mc="http://schemas.openxmlformats.org/markup-compatibility/2006">
              <mc:Choice xmlns:v="urn:schemas-microsoft-com:vml" Requires="v">
                <p:oleObj spid="_x0000_s22724" name="Equation" r:id="rId8" imgW="203024" imgH="164957" progId="Equation.3">
                  <p:embed/>
                </p:oleObj>
              </mc:Choice>
              <mc:Fallback>
                <p:oleObj name="Equation" r:id="rId8" imgW="203024" imgH="164957"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8839" y="5164656"/>
                        <a:ext cx="276225"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00" name="Object 27"/>
          <p:cNvGraphicFramePr>
            <a:graphicFrameLocks noChangeAspect="1"/>
          </p:cNvGraphicFramePr>
          <p:nvPr>
            <p:extLst>
              <p:ext uri="{D42A27DB-BD31-4B8C-83A1-F6EECF244321}">
                <p14:modId xmlns:p14="http://schemas.microsoft.com/office/powerpoint/2010/main" val="1921185868"/>
              </p:ext>
            </p:extLst>
          </p:nvPr>
        </p:nvGraphicFramePr>
        <p:xfrm>
          <a:off x="2171700" y="6118744"/>
          <a:ext cx="457200" cy="284163"/>
        </p:xfrm>
        <a:graphic>
          <a:graphicData uri="http://schemas.openxmlformats.org/presentationml/2006/ole">
            <mc:AlternateContent xmlns:mc="http://schemas.openxmlformats.org/markup-compatibility/2006">
              <mc:Choice xmlns:v="urn:schemas-microsoft-com:vml" Requires="v">
                <p:oleObj spid="_x0000_s22725" name="Equation" r:id="rId10" imgW="418918" imgH="203112" progId="Equation.3">
                  <p:embed/>
                </p:oleObj>
              </mc:Choice>
              <mc:Fallback>
                <p:oleObj name="Equation" r:id="rId10" imgW="418918"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1700" y="6118744"/>
                        <a:ext cx="457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01" name="Line 28"/>
          <p:cNvSpPr>
            <a:spLocks noChangeShapeType="1"/>
          </p:cNvSpPr>
          <p:nvPr/>
        </p:nvSpPr>
        <p:spPr bwMode="auto">
          <a:xfrm>
            <a:off x="1485900" y="4470918"/>
            <a:ext cx="1828800" cy="15001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6102" name="Object 29"/>
          <p:cNvGraphicFramePr>
            <a:graphicFrameLocks noChangeAspect="1"/>
          </p:cNvGraphicFramePr>
          <p:nvPr>
            <p:extLst>
              <p:ext uri="{D42A27DB-BD31-4B8C-83A1-F6EECF244321}">
                <p14:modId xmlns:p14="http://schemas.microsoft.com/office/powerpoint/2010/main" val="2863558892"/>
              </p:ext>
            </p:extLst>
          </p:nvPr>
        </p:nvGraphicFramePr>
        <p:xfrm>
          <a:off x="3314701" y="5537719"/>
          <a:ext cx="1082675" cy="339725"/>
        </p:xfrm>
        <a:graphic>
          <a:graphicData uri="http://schemas.openxmlformats.org/presentationml/2006/ole">
            <mc:AlternateContent xmlns:mc="http://schemas.openxmlformats.org/markup-compatibility/2006">
              <mc:Choice xmlns:v="urn:schemas-microsoft-com:vml" Requires="v">
                <p:oleObj spid="_x0000_s22726" name="Equation" r:id="rId12" imgW="685502" imgH="215806" progId="Equation.3">
                  <p:embed/>
                </p:oleObj>
              </mc:Choice>
              <mc:Fallback>
                <p:oleObj name="Equation" r:id="rId12" imgW="685502" imgH="215806"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14701" y="5537719"/>
                        <a:ext cx="10826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03" name="Oval 30"/>
          <p:cNvSpPr>
            <a:spLocks noChangeArrowheads="1"/>
          </p:cNvSpPr>
          <p:nvPr/>
        </p:nvSpPr>
        <p:spPr bwMode="auto">
          <a:xfrm>
            <a:off x="2324100" y="5156718"/>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46104" name="Object 31"/>
          <p:cNvGraphicFramePr>
            <a:graphicFrameLocks noChangeAspect="1"/>
          </p:cNvGraphicFramePr>
          <p:nvPr>
            <p:extLst>
              <p:ext uri="{D42A27DB-BD31-4B8C-83A1-F6EECF244321}">
                <p14:modId xmlns:p14="http://schemas.microsoft.com/office/powerpoint/2010/main" val="2203030329"/>
              </p:ext>
            </p:extLst>
          </p:nvPr>
        </p:nvGraphicFramePr>
        <p:xfrm>
          <a:off x="3467101" y="5994918"/>
          <a:ext cx="384175" cy="292100"/>
        </p:xfrm>
        <a:graphic>
          <a:graphicData uri="http://schemas.openxmlformats.org/presentationml/2006/ole">
            <mc:AlternateContent xmlns:mc="http://schemas.openxmlformats.org/markup-compatibility/2006">
              <mc:Choice xmlns:v="urn:schemas-microsoft-com:vml" Requires="v">
                <p:oleObj spid="_x0000_s22727" name="Equation" r:id="rId14" imgW="266469" imgH="203024" progId="Equation.3">
                  <p:embed/>
                </p:oleObj>
              </mc:Choice>
              <mc:Fallback>
                <p:oleObj name="Equation" r:id="rId14" imgW="266469" imgH="203024"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7101" y="5994918"/>
                        <a:ext cx="3841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05" name="Line 32"/>
          <p:cNvSpPr>
            <a:spLocks noChangeShapeType="1"/>
          </p:cNvSpPr>
          <p:nvPr/>
        </p:nvSpPr>
        <p:spPr bwMode="auto">
          <a:xfrm flipV="1">
            <a:off x="1333500" y="4166118"/>
            <a:ext cx="1752600" cy="1524000"/>
          </a:xfrm>
          <a:prstGeom prst="line">
            <a:avLst/>
          </a:prstGeom>
          <a:noFill/>
          <a:ln w="28575">
            <a:solidFill>
              <a:srgbClr val="008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355391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19"/>
          <p:cNvSpPr>
            <a:spLocks noChangeShapeType="1"/>
          </p:cNvSpPr>
          <p:nvPr/>
        </p:nvSpPr>
        <p:spPr bwMode="auto">
          <a:xfrm>
            <a:off x="1464469" y="3487737"/>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07" name="Line 20"/>
          <p:cNvSpPr>
            <a:spLocks noChangeShapeType="1"/>
          </p:cNvSpPr>
          <p:nvPr/>
        </p:nvSpPr>
        <p:spPr bwMode="auto">
          <a:xfrm flipH="1">
            <a:off x="1464469" y="5316537"/>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7108" name="Object 21"/>
          <p:cNvGraphicFramePr>
            <a:graphicFrameLocks noChangeAspect="1"/>
          </p:cNvGraphicFramePr>
          <p:nvPr>
            <p:extLst>
              <p:ext uri="{D42A27DB-BD31-4B8C-83A1-F6EECF244321}">
                <p14:modId xmlns:p14="http://schemas.microsoft.com/office/powerpoint/2010/main" val="92154160"/>
              </p:ext>
            </p:extLst>
          </p:nvPr>
        </p:nvGraphicFramePr>
        <p:xfrm>
          <a:off x="1235870" y="3259138"/>
          <a:ext cx="187325" cy="207963"/>
        </p:xfrm>
        <a:graphic>
          <a:graphicData uri="http://schemas.openxmlformats.org/presentationml/2006/ole">
            <mc:AlternateContent xmlns:mc="http://schemas.openxmlformats.org/markup-compatibility/2006">
              <mc:Choice xmlns:v="urn:schemas-microsoft-com:vml" Requires="v">
                <p:oleObj spid="_x0000_s23938" name="Equation" r:id="rId3" imgW="114102" imgH="126780" progId="Equation.3">
                  <p:embed/>
                </p:oleObj>
              </mc:Choice>
              <mc:Fallback>
                <p:oleObj name="Equation" r:id="rId3" imgW="114102" imgH="1267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870" y="3259138"/>
                        <a:ext cx="187325"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09" name="Line 22"/>
          <p:cNvSpPr>
            <a:spLocks noChangeShapeType="1"/>
          </p:cNvSpPr>
          <p:nvPr/>
        </p:nvSpPr>
        <p:spPr bwMode="auto">
          <a:xfrm flipV="1">
            <a:off x="1769269" y="3716337"/>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10" name="Object 23"/>
          <p:cNvGraphicFramePr>
            <a:graphicFrameLocks noChangeAspect="1"/>
          </p:cNvGraphicFramePr>
          <p:nvPr>
            <p:extLst>
              <p:ext uri="{D42A27DB-BD31-4B8C-83A1-F6EECF244321}">
                <p14:modId xmlns:p14="http://schemas.microsoft.com/office/powerpoint/2010/main" val="3714760404"/>
              </p:ext>
            </p:extLst>
          </p:nvPr>
        </p:nvGraphicFramePr>
        <p:xfrm>
          <a:off x="3521869" y="3487738"/>
          <a:ext cx="228600" cy="290513"/>
        </p:xfrm>
        <a:graphic>
          <a:graphicData uri="http://schemas.openxmlformats.org/presentationml/2006/ole">
            <mc:AlternateContent xmlns:mc="http://schemas.openxmlformats.org/markup-compatibility/2006">
              <mc:Choice xmlns:v="urn:schemas-microsoft-com:vml" Requires="v">
                <p:oleObj spid="_x0000_s23939" name="Equation" r:id="rId5" imgW="139579" imgH="177646" progId="Equation.3">
                  <p:embed/>
                </p:oleObj>
              </mc:Choice>
              <mc:Fallback>
                <p:oleObj name="Equation" r:id="rId5" imgW="13957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869" y="3487738"/>
                        <a:ext cx="2286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1" name="Line 24"/>
          <p:cNvSpPr>
            <a:spLocks noChangeShapeType="1"/>
          </p:cNvSpPr>
          <p:nvPr/>
        </p:nvSpPr>
        <p:spPr bwMode="auto">
          <a:xfrm>
            <a:off x="1464469" y="4478337"/>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7112" name="Line 25"/>
          <p:cNvSpPr>
            <a:spLocks noChangeShapeType="1"/>
          </p:cNvSpPr>
          <p:nvPr/>
        </p:nvSpPr>
        <p:spPr bwMode="auto">
          <a:xfrm>
            <a:off x="2683669" y="4554537"/>
            <a:ext cx="0" cy="762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13" name="Object 26"/>
          <p:cNvGraphicFramePr>
            <a:graphicFrameLocks noChangeAspect="1"/>
          </p:cNvGraphicFramePr>
          <p:nvPr>
            <p:extLst>
              <p:ext uri="{D42A27DB-BD31-4B8C-83A1-F6EECF244321}">
                <p14:modId xmlns:p14="http://schemas.microsoft.com/office/powerpoint/2010/main" val="2189301460"/>
              </p:ext>
            </p:extLst>
          </p:nvPr>
        </p:nvGraphicFramePr>
        <p:xfrm>
          <a:off x="1142208" y="4410075"/>
          <a:ext cx="276225" cy="222250"/>
        </p:xfrm>
        <a:graphic>
          <a:graphicData uri="http://schemas.openxmlformats.org/presentationml/2006/ole">
            <mc:AlternateContent xmlns:mc="http://schemas.openxmlformats.org/markup-compatibility/2006">
              <mc:Choice xmlns:v="urn:schemas-microsoft-com:vml" Requires="v">
                <p:oleObj spid="_x0000_s23940" name="Equation" r:id="rId7" imgW="203024" imgH="164957" progId="Equation.3">
                  <p:embed/>
                </p:oleObj>
              </mc:Choice>
              <mc:Fallback>
                <p:oleObj name="Equation" r:id="rId7" imgW="203024"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208" y="4410075"/>
                        <a:ext cx="276225"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14" name="Object 27"/>
          <p:cNvGraphicFramePr>
            <a:graphicFrameLocks noChangeAspect="1"/>
          </p:cNvGraphicFramePr>
          <p:nvPr>
            <p:extLst>
              <p:ext uri="{D42A27DB-BD31-4B8C-83A1-F6EECF244321}">
                <p14:modId xmlns:p14="http://schemas.microsoft.com/office/powerpoint/2010/main" val="3900862584"/>
              </p:ext>
            </p:extLst>
          </p:nvPr>
        </p:nvGraphicFramePr>
        <p:xfrm>
          <a:off x="2455069" y="5364163"/>
          <a:ext cx="457200" cy="284163"/>
        </p:xfrm>
        <a:graphic>
          <a:graphicData uri="http://schemas.openxmlformats.org/presentationml/2006/ole">
            <mc:AlternateContent xmlns:mc="http://schemas.openxmlformats.org/markup-compatibility/2006">
              <mc:Choice xmlns:v="urn:schemas-microsoft-com:vml" Requires="v">
                <p:oleObj spid="_x0000_s23941" name="Equation" r:id="rId9" imgW="418918" imgH="203112" progId="Equation.3">
                  <p:embed/>
                </p:oleObj>
              </mc:Choice>
              <mc:Fallback>
                <p:oleObj name="Equation" r:id="rId9" imgW="418918"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5069" y="5364163"/>
                        <a:ext cx="457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5" name="Line 28"/>
          <p:cNvSpPr>
            <a:spLocks noChangeShapeType="1"/>
          </p:cNvSpPr>
          <p:nvPr/>
        </p:nvSpPr>
        <p:spPr bwMode="auto">
          <a:xfrm>
            <a:off x="1616869" y="3563937"/>
            <a:ext cx="1981200" cy="16525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16" name="Object 29"/>
          <p:cNvGraphicFramePr>
            <a:graphicFrameLocks noChangeAspect="1"/>
          </p:cNvGraphicFramePr>
          <p:nvPr>
            <p:extLst>
              <p:ext uri="{D42A27DB-BD31-4B8C-83A1-F6EECF244321}">
                <p14:modId xmlns:p14="http://schemas.microsoft.com/office/powerpoint/2010/main" val="385711383"/>
              </p:ext>
            </p:extLst>
          </p:nvPr>
        </p:nvGraphicFramePr>
        <p:xfrm>
          <a:off x="3598069" y="4835526"/>
          <a:ext cx="914400" cy="287337"/>
        </p:xfrm>
        <a:graphic>
          <a:graphicData uri="http://schemas.openxmlformats.org/presentationml/2006/ole">
            <mc:AlternateContent xmlns:mc="http://schemas.openxmlformats.org/markup-compatibility/2006">
              <mc:Choice xmlns:v="urn:schemas-microsoft-com:vml" Requires="v">
                <p:oleObj spid="_x0000_s23942" name="Equation" r:id="rId11" imgW="685502" imgH="215806" progId="Equation.3">
                  <p:embed/>
                </p:oleObj>
              </mc:Choice>
              <mc:Fallback>
                <p:oleObj name="Equation" r:id="rId11" imgW="685502"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8069" y="4835526"/>
                        <a:ext cx="914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7" name="Oval 30"/>
          <p:cNvSpPr>
            <a:spLocks noChangeArrowheads="1"/>
          </p:cNvSpPr>
          <p:nvPr/>
        </p:nvSpPr>
        <p:spPr bwMode="auto">
          <a:xfrm>
            <a:off x="2607469" y="4402137"/>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47118" name="Object 31"/>
          <p:cNvGraphicFramePr>
            <a:graphicFrameLocks noChangeAspect="1"/>
          </p:cNvGraphicFramePr>
          <p:nvPr>
            <p:extLst>
              <p:ext uri="{D42A27DB-BD31-4B8C-83A1-F6EECF244321}">
                <p14:modId xmlns:p14="http://schemas.microsoft.com/office/powerpoint/2010/main" val="1136822721"/>
              </p:ext>
            </p:extLst>
          </p:nvPr>
        </p:nvGraphicFramePr>
        <p:xfrm>
          <a:off x="3750470" y="5240337"/>
          <a:ext cx="384175" cy="292100"/>
        </p:xfrm>
        <a:graphic>
          <a:graphicData uri="http://schemas.openxmlformats.org/presentationml/2006/ole">
            <mc:AlternateContent xmlns:mc="http://schemas.openxmlformats.org/markup-compatibility/2006">
              <mc:Choice xmlns:v="urn:schemas-microsoft-com:vml" Requires="v">
                <p:oleObj spid="_x0000_s23943" name="Equation" r:id="rId13" imgW="266469" imgH="203024" progId="Equation.3">
                  <p:embed/>
                </p:oleObj>
              </mc:Choice>
              <mc:Fallback>
                <p:oleObj name="Equation" r:id="rId13" imgW="266469" imgH="20302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50470" y="5240337"/>
                        <a:ext cx="3841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9" name="Line 32"/>
          <p:cNvSpPr>
            <a:spLocks noChangeShapeType="1"/>
          </p:cNvSpPr>
          <p:nvPr/>
        </p:nvSpPr>
        <p:spPr bwMode="auto">
          <a:xfrm flipV="1">
            <a:off x="1616869" y="3411537"/>
            <a:ext cx="1752600" cy="1524000"/>
          </a:xfrm>
          <a:prstGeom prst="line">
            <a:avLst/>
          </a:prstGeom>
          <a:noFill/>
          <a:ln w="28575">
            <a:solidFill>
              <a:srgbClr val="008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20" name="Object 9"/>
          <p:cNvGraphicFramePr>
            <a:graphicFrameLocks noChangeAspect="1"/>
          </p:cNvGraphicFramePr>
          <p:nvPr>
            <p:extLst>
              <p:ext uri="{D42A27DB-BD31-4B8C-83A1-F6EECF244321}">
                <p14:modId xmlns:p14="http://schemas.microsoft.com/office/powerpoint/2010/main" val="355475984"/>
              </p:ext>
            </p:extLst>
          </p:nvPr>
        </p:nvGraphicFramePr>
        <p:xfrm>
          <a:off x="1464469" y="2192338"/>
          <a:ext cx="1905000" cy="392113"/>
        </p:xfrm>
        <a:graphic>
          <a:graphicData uri="http://schemas.openxmlformats.org/presentationml/2006/ole">
            <mc:AlternateContent xmlns:mc="http://schemas.openxmlformats.org/markup-compatibility/2006">
              <mc:Choice xmlns:v="urn:schemas-microsoft-com:vml" Requires="v">
                <p:oleObj spid="_x0000_s23944" name="Equation" r:id="rId15" imgW="863225" imgH="177723" progId="Equation.3">
                  <p:embed/>
                </p:oleObj>
              </mc:Choice>
              <mc:Fallback>
                <p:oleObj name="Equation" r:id="rId15" imgW="863225"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64469" y="2192338"/>
                        <a:ext cx="19050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21" name="TextBox 16"/>
          <p:cNvSpPr txBox="1">
            <a:spLocks noChangeArrowheads="1"/>
          </p:cNvSpPr>
          <p:nvPr/>
        </p:nvSpPr>
        <p:spPr bwMode="auto">
          <a:xfrm>
            <a:off x="486569" y="163514"/>
            <a:ext cx="9095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So, the government raises spending by $1,000 per person, and household consumption is left unchanged (household savings drops by $1,000) </a:t>
            </a:r>
          </a:p>
        </p:txBody>
      </p:sp>
      <p:cxnSp>
        <p:nvCxnSpPr>
          <p:cNvPr id="47122" name="Straight Arrow Connector 18"/>
          <p:cNvCxnSpPr>
            <a:cxnSpLocks noChangeShapeType="1"/>
          </p:cNvCxnSpPr>
          <p:nvPr/>
        </p:nvCxnSpPr>
        <p:spPr bwMode="auto">
          <a:xfrm flipV="1">
            <a:off x="3217069" y="1887537"/>
            <a:ext cx="0" cy="3048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graphicFrame>
        <p:nvGraphicFramePr>
          <p:cNvPr id="47123" name="Object 9"/>
          <p:cNvGraphicFramePr>
            <a:graphicFrameLocks noChangeAspect="1"/>
          </p:cNvGraphicFramePr>
          <p:nvPr>
            <p:extLst>
              <p:ext uri="{D42A27DB-BD31-4B8C-83A1-F6EECF244321}">
                <p14:modId xmlns:p14="http://schemas.microsoft.com/office/powerpoint/2010/main" val="936159348"/>
              </p:ext>
            </p:extLst>
          </p:nvPr>
        </p:nvGraphicFramePr>
        <p:xfrm>
          <a:off x="3140869" y="1582738"/>
          <a:ext cx="592138" cy="269875"/>
        </p:xfrm>
        <a:graphic>
          <a:graphicData uri="http://schemas.openxmlformats.org/presentationml/2006/ole">
            <mc:AlternateContent xmlns:mc="http://schemas.openxmlformats.org/markup-compatibility/2006">
              <mc:Choice xmlns:v="urn:schemas-microsoft-com:vml" Requires="v">
                <p:oleObj spid="_x0000_s23945" name="Equation" r:id="rId17" imgW="444307" imgH="203112" progId="Equation.3">
                  <p:embed/>
                </p:oleObj>
              </mc:Choice>
              <mc:Fallback>
                <p:oleObj name="Equation" r:id="rId17" imgW="444307"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40869" y="1582738"/>
                        <a:ext cx="59213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7124" name="Straight Connector 21"/>
          <p:cNvCxnSpPr>
            <a:cxnSpLocks noChangeShapeType="1"/>
          </p:cNvCxnSpPr>
          <p:nvPr/>
        </p:nvCxnSpPr>
        <p:spPr bwMode="auto">
          <a:xfrm>
            <a:off x="2074069" y="2192337"/>
            <a:ext cx="228600" cy="0"/>
          </a:xfrm>
          <a:prstGeom prst="line">
            <a:avLst/>
          </a:prstGeom>
          <a:noFill/>
          <a:ln w="12700" algn="ctr">
            <a:solidFill>
              <a:srgbClr val="3333FF"/>
            </a:solidFill>
            <a:round/>
            <a:headEnd type="none" w="sm" len="sm"/>
            <a:tailEnd type="none" w="sm" len="sm"/>
          </a:ln>
          <a:extLst>
            <a:ext uri="{909E8E84-426E-40DD-AFC4-6F175D3DCCD1}">
              <a14:hiddenFill xmlns:a14="http://schemas.microsoft.com/office/drawing/2010/main">
                <a:noFill/>
              </a14:hiddenFill>
            </a:ext>
          </a:extLst>
        </p:spPr>
      </p:cxnSp>
      <p:cxnSp>
        <p:nvCxnSpPr>
          <p:cNvPr id="47125" name="Straight Connector 22"/>
          <p:cNvCxnSpPr>
            <a:cxnSpLocks noChangeShapeType="1"/>
          </p:cNvCxnSpPr>
          <p:nvPr/>
        </p:nvCxnSpPr>
        <p:spPr bwMode="auto">
          <a:xfrm>
            <a:off x="2607469" y="2192337"/>
            <a:ext cx="228600" cy="0"/>
          </a:xfrm>
          <a:prstGeom prst="line">
            <a:avLst/>
          </a:prstGeom>
          <a:noFill/>
          <a:ln w="12700" algn="ctr">
            <a:solidFill>
              <a:srgbClr val="3333FF"/>
            </a:solidFill>
            <a:round/>
            <a:headEnd type="none" w="sm" len="sm"/>
            <a:tailEnd type="none" w="sm" len="sm"/>
          </a:ln>
          <a:extLst>
            <a:ext uri="{909E8E84-426E-40DD-AFC4-6F175D3DCCD1}">
              <a14:hiddenFill xmlns:a14="http://schemas.microsoft.com/office/drawing/2010/main">
                <a:noFill/>
              </a14:hiddenFill>
            </a:ext>
          </a:extLst>
        </p:spPr>
      </p:cxnSp>
      <p:sp>
        <p:nvSpPr>
          <p:cNvPr id="47126" name="Line 2"/>
          <p:cNvSpPr>
            <a:spLocks noChangeShapeType="1"/>
          </p:cNvSpPr>
          <p:nvPr/>
        </p:nvSpPr>
        <p:spPr bwMode="auto">
          <a:xfrm>
            <a:off x="6306342" y="1981200"/>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7127" name="Line 3"/>
          <p:cNvSpPr>
            <a:spLocks noChangeShapeType="1"/>
          </p:cNvSpPr>
          <p:nvPr/>
        </p:nvSpPr>
        <p:spPr bwMode="auto">
          <a:xfrm>
            <a:off x="6306342" y="4038600"/>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28" name="Object 5"/>
          <p:cNvGraphicFramePr>
            <a:graphicFrameLocks noChangeAspect="1"/>
          </p:cNvGraphicFramePr>
          <p:nvPr>
            <p:extLst>
              <p:ext uri="{D42A27DB-BD31-4B8C-83A1-F6EECF244321}">
                <p14:modId xmlns:p14="http://schemas.microsoft.com/office/powerpoint/2010/main" val="2814304747"/>
              </p:ext>
            </p:extLst>
          </p:nvPr>
        </p:nvGraphicFramePr>
        <p:xfrm>
          <a:off x="8897142" y="3886201"/>
          <a:ext cx="300038" cy="352425"/>
        </p:xfrm>
        <a:graphic>
          <a:graphicData uri="http://schemas.openxmlformats.org/presentationml/2006/ole">
            <mc:AlternateContent xmlns:mc="http://schemas.openxmlformats.org/markup-compatibility/2006">
              <mc:Choice xmlns:v="urn:schemas-microsoft-com:vml" Requires="v">
                <p:oleObj spid="_x0000_s23946" name="Equation" r:id="rId19" imgW="139579" imgH="164957" progId="Equation.3">
                  <p:embed/>
                </p:oleObj>
              </mc:Choice>
              <mc:Fallback>
                <p:oleObj name="Equation" r:id="rId19" imgW="139579" imgH="16495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897142" y="3886201"/>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29" name="Object 7"/>
          <p:cNvGraphicFramePr>
            <a:graphicFrameLocks noChangeAspect="1"/>
          </p:cNvGraphicFramePr>
          <p:nvPr>
            <p:extLst>
              <p:ext uri="{D42A27DB-BD31-4B8C-83A1-F6EECF244321}">
                <p14:modId xmlns:p14="http://schemas.microsoft.com/office/powerpoint/2010/main" val="1201191802"/>
              </p:ext>
            </p:extLst>
          </p:nvPr>
        </p:nvGraphicFramePr>
        <p:xfrm>
          <a:off x="6041230" y="1752601"/>
          <a:ext cx="239712" cy="265113"/>
        </p:xfrm>
        <a:graphic>
          <a:graphicData uri="http://schemas.openxmlformats.org/presentationml/2006/ole">
            <mc:AlternateContent xmlns:mc="http://schemas.openxmlformats.org/markup-compatibility/2006">
              <mc:Choice xmlns:v="urn:schemas-microsoft-com:vml" Requires="v">
                <p:oleObj spid="_x0000_s23947" name="Equation" r:id="rId21" imgW="114102" imgH="126780" progId="Equation.3">
                  <p:embed/>
                </p:oleObj>
              </mc:Choice>
              <mc:Fallback>
                <p:oleObj name="Equation" r:id="rId21" imgW="114102" imgH="1267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41230" y="1752601"/>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30" name="Line 8"/>
          <p:cNvSpPr>
            <a:spLocks noChangeShapeType="1"/>
          </p:cNvSpPr>
          <p:nvPr/>
        </p:nvSpPr>
        <p:spPr bwMode="auto">
          <a:xfrm flipH="1" flipV="1">
            <a:off x="6534942" y="1981200"/>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31" name="Object 13"/>
          <p:cNvGraphicFramePr>
            <a:graphicFrameLocks noChangeAspect="1"/>
          </p:cNvGraphicFramePr>
          <p:nvPr>
            <p:extLst>
              <p:ext uri="{D42A27DB-BD31-4B8C-83A1-F6EECF244321}">
                <p14:modId xmlns:p14="http://schemas.microsoft.com/office/powerpoint/2010/main" val="786848313"/>
              </p:ext>
            </p:extLst>
          </p:nvPr>
        </p:nvGraphicFramePr>
        <p:xfrm>
          <a:off x="8516142" y="3657600"/>
          <a:ext cx="306388" cy="285750"/>
        </p:xfrm>
        <a:graphic>
          <a:graphicData uri="http://schemas.openxmlformats.org/presentationml/2006/ole">
            <mc:AlternateContent xmlns:mc="http://schemas.openxmlformats.org/markup-compatibility/2006">
              <mc:Choice xmlns:v="urn:schemas-microsoft-com:vml" Requires="v">
                <p:oleObj spid="_x0000_s23948" name="Equation" r:id="rId23" imgW="190335" imgH="177646" progId="Equation.3">
                  <p:embed/>
                </p:oleObj>
              </mc:Choice>
              <mc:Fallback>
                <p:oleObj name="Equation" r:id="rId23" imgW="190335" imgH="177646"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516142" y="3657600"/>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32" name="Line 12"/>
          <p:cNvSpPr>
            <a:spLocks noChangeShapeType="1"/>
          </p:cNvSpPr>
          <p:nvPr/>
        </p:nvSpPr>
        <p:spPr bwMode="auto">
          <a:xfrm flipH="1">
            <a:off x="6306342" y="2895600"/>
            <a:ext cx="18288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7133" name="Object 13"/>
          <p:cNvGraphicFramePr>
            <a:graphicFrameLocks noChangeAspect="1"/>
          </p:cNvGraphicFramePr>
          <p:nvPr>
            <p:extLst>
              <p:ext uri="{D42A27DB-BD31-4B8C-83A1-F6EECF244321}">
                <p14:modId xmlns:p14="http://schemas.microsoft.com/office/powerpoint/2010/main" val="3360768804"/>
              </p:ext>
            </p:extLst>
          </p:nvPr>
        </p:nvGraphicFramePr>
        <p:xfrm>
          <a:off x="6012655" y="2778126"/>
          <a:ext cx="157162" cy="174625"/>
        </p:xfrm>
        <a:graphic>
          <a:graphicData uri="http://schemas.openxmlformats.org/presentationml/2006/ole">
            <mc:AlternateContent xmlns:mc="http://schemas.openxmlformats.org/markup-compatibility/2006">
              <mc:Choice xmlns:v="urn:schemas-microsoft-com:vml" Requires="v">
                <p:oleObj spid="_x0000_s23949" name="Equation" r:id="rId25" imgW="114102" imgH="126780" progId="Equation.3">
                  <p:embed/>
                </p:oleObj>
              </mc:Choice>
              <mc:Fallback>
                <p:oleObj name="Equation" r:id="rId25" imgW="114102" imgH="1267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2655" y="2778126"/>
                        <a:ext cx="157162" cy="1746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34" name="Line 8"/>
          <p:cNvSpPr>
            <a:spLocks noChangeShapeType="1"/>
          </p:cNvSpPr>
          <p:nvPr/>
        </p:nvSpPr>
        <p:spPr bwMode="auto">
          <a:xfrm flipH="1" flipV="1">
            <a:off x="7144542" y="1981200"/>
            <a:ext cx="16002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7135" name="Left Brace 16"/>
          <p:cNvSpPr>
            <a:spLocks/>
          </p:cNvSpPr>
          <p:nvPr/>
        </p:nvSpPr>
        <p:spPr bwMode="auto">
          <a:xfrm rot="5400000">
            <a:off x="7639842" y="2324100"/>
            <a:ext cx="304800" cy="685800"/>
          </a:xfrm>
          <a:prstGeom prst="leftBrace">
            <a:avLst>
              <a:gd name="adj1" fmla="val 8333"/>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7136" name="Rectangle 17"/>
          <p:cNvSpPr>
            <a:spLocks noChangeArrowheads="1"/>
          </p:cNvSpPr>
          <p:nvPr/>
        </p:nvSpPr>
        <p:spPr bwMode="auto">
          <a:xfrm>
            <a:off x="8058943" y="1752601"/>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$1,000</a:t>
            </a:r>
            <a:endParaRPr lang="en-US" sz="1200"/>
          </a:p>
        </p:txBody>
      </p:sp>
      <p:cxnSp>
        <p:nvCxnSpPr>
          <p:cNvPr id="47137" name="Straight Arrow Connector 41"/>
          <p:cNvCxnSpPr>
            <a:cxnSpLocks noChangeShapeType="1"/>
            <a:endCxn id="47136" idx="2"/>
          </p:cNvCxnSpPr>
          <p:nvPr/>
        </p:nvCxnSpPr>
        <p:spPr bwMode="auto">
          <a:xfrm flipV="1">
            <a:off x="7830343" y="2028826"/>
            <a:ext cx="555625" cy="485775"/>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sp>
        <p:nvSpPr>
          <p:cNvPr id="47138" name="Right Brace 43"/>
          <p:cNvSpPr>
            <a:spLocks/>
          </p:cNvSpPr>
          <p:nvPr/>
        </p:nvSpPr>
        <p:spPr bwMode="auto">
          <a:xfrm>
            <a:off x="4436268" y="1409700"/>
            <a:ext cx="990600" cy="4495800"/>
          </a:xfrm>
          <a:prstGeom prst="rightBrace">
            <a:avLst>
              <a:gd name="adj1" fmla="val 8342"/>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7139" name="TextBox 44"/>
          <p:cNvSpPr txBox="1">
            <a:spLocks noChangeArrowheads="1"/>
          </p:cNvSpPr>
          <p:nvPr/>
        </p:nvSpPr>
        <p:spPr bwMode="auto">
          <a:xfrm>
            <a:off x="5925342" y="4724401"/>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The IS curve moves to the right by $1,000 – i.e. the government multiplier equals 1</a:t>
            </a:r>
          </a:p>
        </p:txBody>
      </p:sp>
    </p:spTree>
    <p:extLst>
      <p:ext uri="{BB962C8B-B14F-4D97-AF65-F5344CB8AC3E}">
        <p14:creationId xmlns:p14="http://schemas.microsoft.com/office/powerpoint/2010/main" val="36655688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6"/>
          <p:cNvSpPr txBox="1">
            <a:spLocks noChangeArrowheads="1"/>
          </p:cNvSpPr>
          <p:nvPr/>
        </p:nvSpPr>
        <p:spPr bwMode="auto">
          <a:xfrm>
            <a:off x="304800" y="115888"/>
            <a:ext cx="9147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dirty="0"/>
              <a:t>Suppose that the government decides to spend $1,000 wastefully </a:t>
            </a:r>
            <a:r>
              <a:rPr lang="en-US" b="0" dirty="0">
                <a:solidFill>
                  <a:srgbClr val="FF0000"/>
                </a:solidFill>
              </a:rPr>
              <a:t>every year</a:t>
            </a:r>
            <a:r>
              <a:rPr lang="en-US" b="0" dirty="0"/>
              <a:t>… </a:t>
            </a:r>
          </a:p>
        </p:txBody>
      </p:sp>
      <p:sp>
        <p:nvSpPr>
          <p:cNvPr id="48131" name="Line 19"/>
          <p:cNvSpPr>
            <a:spLocks noChangeShapeType="1"/>
          </p:cNvSpPr>
          <p:nvPr/>
        </p:nvSpPr>
        <p:spPr bwMode="auto">
          <a:xfrm>
            <a:off x="1146970" y="3086878"/>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132" name="Line 20"/>
          <p:cNvSpPr>
            <a:spLocks noChangeShapeType="1"/>
          </p:cNvSpPr>
          <p:nvPr/>
        </p:nvSpPr>
        <p:spPr bwMode="auto">
          <a:xfrm flipH="1">
            <a:off x="1146970" y="4915678"/>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8133" name="Object 21"/>
          <p:cNvGraphicFramePr>
            <a:graphicFrameLocks noChangeAspect="1"/>
          </p:cNvGraphicFramePr>
          <p:nvPr>
            <p:extLst>
              <p:ext uri="{D42A27DB-BD31-4B8C-83A1-F6EECF244321}">
                <p14:modId xmlns:p14="http://schemas.microsoft.com/office/powerpoint/2010/main" val="690243130"/>
              </p:ext>
            </p:extLst>
          </p:nvPr>
        </p:nvGraphicFramePr>
        <p:xfrm>
          <a:off x="872335" y="2884710"/>
          <a:ext cx="187325" cy="207963"/>
        </p:xfrm>
        <a:graphic>
          <a:graphicData uri="http://schemas.openxmlformats.org/presentationml/2006/ole">
            <mc:AlternateContent xmlns:mc="http://schemas.openxmlformats.org/markup-compatibility/2006">
              <mc:Choice xmlns:v="urn:schemas-microsoft-com:vml" Requires="v">
                <p:oleObj spid="_x0000_s25007" name="Equation" r:id="rId3" imgW="114102" imgH="126780" progId="Equation.3">
                  <p:embed/>
                </p:oleObj>
              </mc:Choice>
              <mc:Fallback>
                <p:oleObj name="Equation" r:id="rId3" imgW="114102" imgH="1267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335" y="2884710"/>
                        <a:ext cx="187325"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Line 22"/>
          <p:cNvSpPr>
            <a:spLocks noChangeShapeType="1"/>
          </p:cNvSpPr>
          <p:nvPr/>
        </p:nvSpPr>
        <p:spPr bwMode="auto">
          <a:xfrm flipV="1">
            <a:off x="1451770" y="3315478"/>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135" name="Object 23"/>
          <p:cNvGraphicFramePr>
            <a:graphicFrameLocks noChangeAspect="1"/>
          </p:cNvGraphicFramePr>
          <p:nvPr>
            <p:extLst>
              <p:ext uri="{D42A27DB-BD31-4B8C-83A1-F6EECF244321}">
                <p14:modId xmlns:p14="http://schemas.microsoft.com/office/powerpoint/2010/main" val="2200921964"/>
              </p:ext>
            </p:extLst>
          </p:nvPr>
        </p:nvGraphicFramePr>
        <p:xfrm>
          <a:off x="3204370" y="3086879"/>
          <a:ext cx="228600" cy="290513"/>
        </p:xfrm>
        <a:graphic>
          <a:graphicData uri="http://schemas.openxmlformats.org/presentationml/2006/ole">
            <mc:AlternateContent xmlns:mc="http://schemas.openxmlformats.org/markup-compatibility/2006">
              <mc:Choice xmlns:v="urn:schemas-microsoft-com:vml" Requires="v">
                <p:oleObj spid="_x0000_s25008" name="Equation" r:id="rId5" imgW="139579" imgH="177646" progId="Equation.3">
                  <p:embed/>
                </p:oleObj>
              </mc:Choice>
              <mc:Fallback>
                <p:oleObj name="Equation" r:id="rId5" imgW="139579"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4370" y="3086879"/>
                        <a:ext cx="2286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6" name="Line 24"/>
          <p:cNvSpPr>
            <a:spLocks noChangeShapeType="1"/>
          </p:cNvSpPr>
          <p:nvPr/>
        </p:nvSpPr>
        <p:spPr bwMode="auto">
          <a:xfrm>
            <a:off x="1146970" y="4077478"/>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8137" name="Line 25"/>
          <p:cNvSpPr>
            <a:spLocks noChangeShapeType="1"/>
          </p:cNvSpPr>
          <p:nvPr/>
        </p:nvSpPr>
        <p:spPr bwMode="auto">
          <a:xfrm>
            <a:off x="2366170" y="4153678"/>
            <a:ext cx="0" cy="762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138" name="Object 26"/>
          <p:cNvGraphicFramePr>
            <a:graphicFrameLocks noChangeAspect="1"/>
          </p:cNvGraphicFramePr>
          <p:nvPr>
            <p:extLst>
              <p:ext uri="{D42A27DB-BD31-4B8C-83A1-F6EECF244321}">
                <p14:modId xmlns:p14="http://schemas.microsoft.com/office/powerpoint/2010/main" val="2812822635"/>
              </p:ext>
            </p:extLst>
          </p:nvPr>
        </p:nvGraphicFramePr>
        <p:xfrm>
          <a:off x="824709" y="4009216"/>
          <a:ext cx="276225" cy="222250"/>
        </p:xfrm>
        <a:graphic>
          <a:graphicData uri="http://schemas.openxmlformats.org/presentationml/2006/ole">
            <mc:AlternateContent xmlns:mc="http://schemas.openxmlformats.org/markup-compatibility/2006">
              <mc:Choice xmlns:v="urn:schemas-microsoft-com:vml" Requires="v">
                <p:oleObj spid="_x0000_s25009" name="Equation" r:id="rId7" imgW="203024" imgH="164957" progId="Equation.3">
                  <p:embed/>
                </p:oleObj>
              </mc:Choice>
              <mc:Fallback>
                <p:oleObj name="Equation" r:id="rId7" imgW="203024"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709" y="4009216"/>
                        <a:ext cx="276225"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9" name="Object 27"/>
          <p:cNvGraphicFramePr>
            <a:graphicFrameLocks noChangeAspect="1"/>
          </p:cNvGraphicFramePr>
          <p:nvPr>
            <p:extLst>
              <p:ext uri="{D42A27DB-BD31-4B8C-83A1-F6EECF244321}">
                <p14:modId xmlns:p14="http://schemas.microsoft.com/office/powerpoint/2010/main" val="2451422974"/>
              </p:ext>
            </p:extLst>
          </p:nvPr>
        </p:nvGraphicFramePr>
        <p:xfrm>
          <a:off x="2137570" y="4963304"/>
          <a:ext cx="457200" cy="284163"/>
        </p:xfrm>
        <a:graphic>
          <a:graphicData uri="http://schemas.openxmlformats.org/presentationml/2006/ole">
            <mc:AlternateContent xmlns:mc="http://schemas.openxmlformats.org/markup-compatibility/2006">
              <mc:Choice xmlns:v="urn:schemas-microsoft-com:vml" Requires="v">
                <p:oleObj spid="_x0000_s25010" name="Equation" r:id="rId9" imgW="418918" imgH="203112" progId="Equation.3">
                  <p:embed/>
                </p:oleObj>
              </mc:Choice>
              <mc:Fallback>
                <p:oleObj name="Equation" r:id="rId9" imgW="418918"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7570" y="4963304"/>
                        <a:ext cx="457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40" name="Line 28"/>
          <p:cNvSpPr>
            <a:spLocks noChangeShapeType="1"/>
          </p:cNvSpPr>
          <p:nvPr/>
        </p:nvSpPr>
        <p:spPr bwMode="auto">
          <a:xfrm>
            <a:off x="1299370" y="3163078"/>
            <a:ext cx="1981200" cy="16525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141" name="Object 29"/>
          <p:cNvGraphicFramePr>
            <a:graphicFrameLocks noChangeAspect="1"/>
          </p:cNvGraphicFramePr>
          <p:nvPr>
            <p:extLst>
              <p:ext uri="{D42A27DB-BD31-4B8C-83A1-F6EECF244321}">
                <p14:modId xmlns:p14="http://schemas.microsoft.com/office/powerpoint/2010/main" val="2342466557"/>
              </p:ext>
            </p:extLst>
          </p:nvPr>
        </p:nvGraphicFramePr>
        <p:xfrm>
          <a:off x="3280570" y="4434667"/>
          <a:ext cx="914400" cy="287337"/>
        </p:xfrm>
        <a:graphic>
          <a:graphicData uri="http://schemas.openxmlformats.org/presentationml/2006/ole">
            <mc:AlternateContent xmlns:mc="http://schemas.openxmlformats.org/markup-compatibility/2006">
              <mc:Choice xmlns:v="urn:schemas-microsoft-com:vml" Requires="v">
                <p:oleObj spid="_x0000_s25011" name="Equation" r:id="rId11" imgW="685502" imgH="215806" progId="Equation.3">
                  <p:embed/>
                </p:oleObj>
              </mc:Choice>
              <mc:Fallback>
                <p:oleObj name="Equation" r:id="rId11" imgW="685502" imgH="215806"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0570" y="4434667"/>
                        <a:ext cx="914400"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42" name="Oval 30"/>
          <p:cNvSpPr>
            <a:spLocks noChangeArrowheads="1"/>
          </p:cNvSpPr>
          <p:nvPr/>
        </p:nvSpPr>
        <p:spPr bwMode="auto">
          <a:xfrm>
            <a:off x="2289970" y="4001278"/>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48143" name="Object 31"/>
          <p:cNvGraphicFramePr>
            <a:graphicFrameLocks noChangeAspect="1"/>
          </p:cNvGraphicFramePr>
          <p:nvPr>
            <p:extLst>
              <p:ext uri="{D42A27DB-BD31-4B8C-83A1-F6EECF244321}">
                <p14:modId xmlns:p14="http://schemas.microsoft.com/office/powerpoint/2010/main" val="2454650274"/>
              </p:ext>
            </p:extLst>
          </p:nvPr>
        </p:nvGraphicFramePr>
        <p:xfrm>
          <a:off x="3432971" y="4839478"/>
          <a:ext cx="384175" cy="292100"/>
        </p:xfrm>
        <a:graphic>
          <a:graphicData uri="http://schemas.openxmlformats.org/presentationml/2006/ole">
            <mc:AlternateContent xmlns:mc="http://schemas.openxmlformats.org/markup-compatibility/2006">
              <mc:Choice xmlns:v="urn:schemas-microsoft-com:vml" Requires="v">
                <p:oleObj spid="_x0000_s25012" name="Equation" r:id="rId13" imgW="266469" imgH="203024" progId="Equation.3">
                  <p:embed/>
                </p:oleObj>
              </mc:Choice>
              <mc:Fallback>
                <p:oleObj name="Equation" r:id="rId13" imgW="266469" imgH="203024"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2971" y="4839478"/>
                        <a:ext cx="3841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44" name="Object 9"/>
          <p:cNvGraphicFramePr>
            <a:graphicFrameLocks noChangeAspect="1"/>
          </p:cNvGraphicFramePr>
          <p:nvPr>
            <p:extLst>
              <p:ext uri="{D42A27DB-BD31-4B8C-83A1-F6EECF244321}">
                <p14:modId xmlns:p14="http://schemas.microsoft.com/office/powerpoint/2010/main" val="731562051"/>
              </p:ext>
            </p:extLst>
          </p:nvPr>
        </p:nvGraphicFramePr>
        <p:xfrm>
          <a:off x="1100934" y="1513110"/>
          <a:ext cx="1905000" cy="392113"/>
        </p:xfrm>
        <a:graphic>
          <a:graphicData uri="http://schemas.openxmlformats.org/presentationml/2006/ole">
            <mc:AlternateContent xmlns:mc="http://schemas.openxmlformats.org/markup-compatibility/2006">
              <mc:Choice xmlns:v="urn:schemas-microsoft-com:vml" Requires="v">
                <p:oleObj spid="_x0000_s25013" name="Equation" r:id="rId15" imgW="863225" imgH="177723" progId="Equation.3">
                  <p:embed/>
                </p:oleObj>
              </mc:Choice>
              <mc:Fallback>
                <p:oleObj name="Equation" r:id="rId15" imgW="863225" imgH="177723"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0934" y="1513110"/>
                        <a:ext cx="19050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8145" name="Straight Arrow Connector 18"/>
          <p:cNvCxnSpPr>
            <a:cxnSpLocks noChangeShapeType="1"/>
          </p:cNvCxnSpPr>
          <p:nvPr/>
        </p:nvCxnSpPr>
        <p:spPr bwMode="auto">
          <a:xfrm flipV="1">
            <a:off x="2853534" y="1208309"/>
            <a:ext cx="0" cy="3048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graphicFrame>
        <p:nvGraphicFramePr>
          <p:cNvPr id="48146" name="Object 9"/>
          <p:cNvGraphicFramePr>
            <a:graphicFrameLocks noChangeAspect="1"/>
          </p:cNvGraphicFramePr>
          <p:nvPr>
            <p:extLst>
              <p:ext uri="{D42A27DB-BD31-4B8C-83A1-F6EECF244321}">
                <p14:modId xmlns:p14="http://schemas.microsoft.com/office/powerpoint/2010/main" val="781060595"/>
              </p:ext>
            </p:extLst>
          </p:nvPr>
        </p:nvGraphicFramePr>
        <p:xfrm>
          <a:off x="2777334" y="903510"/>
          <a:ext cx="592138" cy="269875"/>
        </p:xfrm>
        <a:graphic>
          <a:graphicData uri="http://schemas.openxmlformats.org/presentationml/2006/ole">
            <mc:AlternateContent xmlns:mc="http://schemas.openxmlformats.org/markup-compatibility/2006">
              <mc:Choice xmlns:v="urn:schemas-microsoft-com:vml" Requires="v">
                <p:oleObj spid="_x0000_s25014" name="Equation" r:id="rId17" imgW="444307" imgH="203112" progId="Equation.3">
                  <p:embed/>
                </p:oleObj>
              </mc:Choice>
              <mc:Fallback>
                <p:oleObj name="Equation" r:id="rId17" imgW="444307" imgH="203112"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77334" y="903510"/>
                        <a:ext cx="59213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48147" name="Straight Connector 22"/>
          <p:cNvCxnSpPr>
            <a:cxnSpLocks noChangeShapeType="1"/>
          </p:cNvCxnSpPr>
          <p:nvPr/>
        </p:nvCxnSpPr>
        <p:spPr bwMode="auto">
          <a:xfrm>
            <a:off x="2243934" y="1513109"/>
            <a:ext cx="228600" cy="0"/>
          </a:xfrm>
          <a:prstGeom prst="line">
            <a:avLst/>
          </a:prstGeom>
          <a:noFill/>
          <a:ln w="12700" algn="ctr">
            <a:solidFill>
              <a:srgbClr val="3333FF"/>
            </a:solidFill>
            <a:round/>
            <a:headEnd type="none" w="sm" len="sm"/>
            <a:tailEnd type="none" w="sm" len="sm"/>
          </a:ln>
          <a:extLst>
            <a:ext uri="{909E8E84-426E-40DD-AFC4-6F175D3DCCD1}">
              <a14:hiddenFill xmlns:a14="http://schemas.microsoft.com/office/drawing/2010/main">
                <a:noFill/>
              </a14:hiddenFill>
            </a:ext>
          </a:extLst>
        </p:spPr>
      </p:cxnSp>
      <p:sp>
        <p:nvSpPr>
          <p:cNvPr id="48148" name="Line 2"/>
          <p:cNvSpPr>
            <a:spLocks noChangeShapeType="1"/>
          </p:cNvSpPr>
          <p:nvPr/>
        </p:nvSpPr>
        <p:spPr bwMode="auto">
          <a:xfrm>
            <a:off x="6112671" y="2034365"/>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8149" name="Line 3"/>
          <p:cNvSpPr>
            <a:spLocks noChangeShapeType="1"/>
          </p:cNvSpPr>
          <p:nvPr/>
        </p:nvSpPr>
        <p:spPr bwMode="auto">
          <a:xfrm>
            <a:off x="6099969" y="4099703"/>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150" name="Object 5"/>
          <p:cNvGraphicFramePr>
            <a:graphicFrameLocks noChangeAspect="1"/>
          </p:cNvGraphicFramePr>
          <p:nvPr>
            <p:extLst>
              <p:ext uri="{D42A27DB-BD31-4B8C-83A1-F6EECF244321}">
                <p14:modId xmlns:p14="http://schemas.microsoft.com/office/powerpoint/2010/main" val="1735591959"/>
              </p:ext>
            </p:extLst>
          </p:nvPr>
        </p:nvGraphicFramePr>
        <p:xfrm>
          <a:off x="8690769" y="3947304"/>
          <a:ext cx="300038" cy="352425"/>
        </p:xfrm>
        <a:graphic>
          <a:graphicData uri="http://schemas.openxmlformats.org/presentationml/2006/ole">
            <mc:AlternateContent xmlns:mc="http://schemas.openxmlformats.org/markup-compatibility/2006">
              <mc:Choice xmlns:v="urn:schemas-microsoft-com:vml" Requires="v">
                <p:oleObj spid="_x0000_s25015" name="Equation" r:id="rId19" imgW="139579" imgH="164957" progId="Equation.3">
                  <p:embed/>
                </p:oleObj>
              </mc:Choice>
              <mc:Fallback>
                <p:oleObj name="Equation" r:id="rId19" imgW="139579" imgH="16495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90769" y="3947304"/>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51" name="Object 7"/>
          <p:cNvGraphicFramePr>
            <a:graphicFrameLocks noChangeAspect="1"/>
          </p:cNvGraphicFramePr>
          <p:nvPr>
            <p:extLst>
              <p:ext uri="{D42A27DB-BD31-4B8C-83A1-F6EECF244321}">
                <p14:modId xmlns:p14="http://schemas.microsoft.com/office/powerpoint/2010/main" val="2437516590"/>
              </p:ext>
            </p:extLst>
          </p:nvPr>
        </p:nvGraphicFramePr>
        <p:xfrm>
          <a:off x="5847559" y="1805766"/>
          <a:ext cx="239712" cy="265113"/>
        </p:xfrm>
        <a:graphic>
          <a:graphicData uri="http://schemas.openxmlformats.org/presentationml/2006/ole">
            <mc:AlternateContent xmlns:mc="http://schemas.openxmlformats.org/markup-compatibility/2006">
              <mc:Choice xmlns:v="urn:schemas-microsoft-com:vml" Requires="v">
                <p:oleObj spid="_x0000_s25016" name="Equation" r:id="rId21" imgW="114102" imgH="126780" progId="Equation.3">
                  <p:embed/>
                </p:oleObj>
              </mc:Choice>
              <mc:Fallback>
                <p:oleObj name="Equation" r:id="rId21" imgW="114102" imgH="1267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47559" y="1805766"/>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2" name="Line 8"/>
          <p:cNvSpPr>
            <a:spLocks noChangeShapeType="1"/>
          </p:cNvSpPr>
          <p:nvPr/>
        </p:nvSpPr>
        <p:spPr bwMode="auto">
          <a:xfrm flipH="1" flipV="1">
            <a:off x="6328569" y="2042303"/>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153" name="Object 13"/>
          <p:cNvGraphicFramePr>
            <a:graphicFrameLocks noChangeAspect="1"/>
          </p:cNvGraphicFramePr>
          <p:nvPr>
            <p:extLst>
              <p:ext uri="{D42A27DB-BD31-4B8C-83A1-F6EECF244321}">
                <p14:modId xmlns:p14="http://schemas.microsoft.com/office/powerpoint/2010/main" val="2580822061"/>
              </p:ext>
            </p:extLst>
          </p:nvPr>
        </p:nvGraphicFramePr>
        <p:xfrm>
          <a:off x="8309769" y="3718703"/>
          <a:ext cx="306388" cy="285750"/>
        </p:xfrm>
        <a:graphic>
          <a:graphicData uri="http://schemas.openxmlformats.org/presentationml/2006/ole">
            <mc:AlternateContent xmlns:mc="http://schemas.openxmlformats.org/markup-compatibility/2006">
              <mc:Choice xmlns:v="urn:schemas-microsoft-com:vml" Requires="v">
                <p:oleObj spid="_x0000_s25017" name="Equation" r:id="rId23" imgW="190335" imgH="177646" progId="Equation.3">
                  <p:embed/>
                </p:oleObj>
              </mc:Choice>
              <mc:Fallback>
                <p:oleObj name="Equation" r:id="rId23" imgW="190335" imgH="177646"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309769" y="3718703"/>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4" name="Line 12"/>
          <p:cNvSpPr>
            <a:spLocks noChangeShapeType="1"/>
          </p:cNvSpPr>
          <p:nvPr/>
        </p:nvSpPr>
        <p:spPr bwMode="auto">
          <a:xfrm flipH="1">
            <a:off x="6099969" y="2956703"/>
            <a:ext cx="1219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48155" name="Object 13"/>
          <p:cNvGraphicFramePr>
            <a:graphicFrameLocks noChangeAspect="1"/>
          </p:cNvGraphicFramePr>
          <p:nvPr>
            <p:extLst>
              <p:ext uri="{D42A27DB-BD31-4B8C-83A1-F6EECF244321}">
                <p14:modId xmlns:p14="http://schemas.microsoft.com/office/powerpoint/2010/main" val="2921617651"/>
              </p:ext>
            </p:extLst>
          </p:nvPr>
        </p:nvGraphicFramePr>
        <p:xfrm>
          <a:off x="5818984" y="2831291"/>
          <a:ext cx="157162" cy="174625"/>
        </p:xfrm>
        <a:graphic>
          <a:graphicData uri="http://schemas.openxmlformats.org/presentationml/2006/ole">
            <mc:AlternateContent xmlns:mc="http://schemas.openxmlformats.org/markup-compatibility/2006">
              <mc:Choice xmlns:v="urn:schemas-microsoft-com:vml" Requires="v">
                <p:oleObj spid="_x0000_s25018" name="Equation" r:id="rId25" imgW="114102" imgH="126780" progId="Equation.3">
                  <p:embed/>
                </p:oleObj>
              </mc:Choice>
              <mc:Fallback>
                <p:oleObj name="Equation" r:id="rId25" imgW="114102" imgH="12678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818984" y="2831291"/>
                        <a:ext cx="157162" cy="1746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56" name="Right Brace 43"/>
          <p:cNvSpPr>
            <a:spLocks/>
          </p:cNvSpPr>
          <p:nvPr/>
        </p:nvSpPr>
        <p:spPr bwMode="auto">
          <a:xfrm>
            <a:off x="4271170" y="1486678"/>
            <a:ext cx="685800" cy="4495800"/>
          </a:xfrm>
          <a:prstGeom prst="rightBrace">
            <a:avLst>
              <a:gd name="adj1" fmla="val 8346"/>
              <a:gd name="adj2" fmla="val 50000"/>
            </a:avLst>
          </a:prstGeom>
          <a:noFill/>
          <a:ln w="12700" algn="ctr">
            <a:solidFill>
              <a:srgbClr val="3333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48157" name="TextBox 44"/>
          <p:cNvSpPr txBox="1">
            <a:spLocks noChangeArrowheads="1"/>
          </p:cNvSpPr>
          <p:nvPr/>
        </p:nvSpPr>
        <p:spPr bwMode="auto">
          <a:xfrm>
            <a:off x="5718969" y="4785504"/>
            <a:ext cx="381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b="0"/>
              <a:t>The IS curve moves to the right by $0– i.e. the government multiplier equals 0!</a:t>
            </a:r>
          </a:p>
        </p:txBody>
      </p:sp>
      <p:cxnSp>
        <p:nvCxnSpPr>
          <p:cNvPr id="48158" name="Straight Arrow Connector 18"/>
          <p:cNvCxnSpPr>
            <a:cxnSpLocks noChangeShapeType="1"/>
          </p:cNvCxnSpPr>
          <p:nvPr/>
        </p:nvCxnSpPr>
        <p:spPr bwMode="auto">
          <a:xfrm>
            <a:off x="1786734" y="1894109"/>
            <a:ext cx="0" cy="381000"/>
          </a:xfrm>
          <a:prstGeom prst="straightConnector1">
            <a:avLst/>
          </a:prstGeom>
          <a:noFill/>
          <a:ln w="12700" algn="ctr">
            <a:solidFill>
              <a:srgbClr val="3333FF"/>
            </a:solidFill>
            <a:round/>
            <a:headEnd type="none" w="sm" len="sm"/>
            <a:tailEnd type="arrow" w="med" len="med"/>
          </a:ln>
          <a:extLst>
            <a:ext uri="{909E8E84-426E-40DD-AFC4-6F175D3DCCD1}">
              <a14:hiddenFill xmlns:a14="http://schemas.microsoft.com/office/drawing/2010/main">
                <a:noFill/>
              </a14:hiddenFill>
            </a:ext>
          </a:extLst>
        </p:spPr>
      </p:cxnSp>
      <p:graphicFrame>
        <p:nvGraphicFramePr>
          <p:cNvPr id="48159" name="Object 14"/>
          <p:cNvGraphicFramePr>
            <a:graphicFrameLocks noChangeAspect="1"/>
          </p:cNvGraphicFramePr>
          <p:nvPr>
            <p:extLst>
              <p:ext uri="{D42A27DB-BD31-4B8C-83A1-F6EECF244321}">
                <p14:modId xmlns:p14="http://schemas.microsoft.com/office/powerpoint/2010/main" val="3043314089"/>
              </p:ext>
            </p:extLst>
          </p:nvPr>
        </p:nvGraphicFramePr>
        <p:xfrm>
          <a:off x="1558134" y="2351310"/>
          <a:ext cx="592138" cy="269875"/>
        </p:xfrm>
        <a:graphic>
          <a:graphicData uri="http://schemas.openxmlformats.org/presentationml/2006/ole">
            <mc:AlternateContent xmlns:mc="http://schemas.openxmlformats.org/markup-compatibility/2006">
              <mc:Choice xmlns:v="urn:schemas-microsoft-com:vml" Requires="v">
                <p:oleObj spid="_x0000_s25019" name="Equation" r:id="rId27" imgW="444307" imgH="203112" progId="Equation.3">
                  <p:embed/>
                </p:oleObj>
              </mc:Choice>
              <mc:Fallback>
                <p:oleObj name="Equation" r:id="rId27" imgW="444307" imgH="20311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58134" y="2351310"/>
                        <a:ext cx="592138" cy="26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60" name="TextBox 38"/>
          <p:cNvSpPr txBox="1">
            <a:spLocks noChangeArrowheads="1"/>
          </p:cNvSpPr>
          <p:nvPr/>
        </p:nvSpPr>
        <p:spPr bwMode="auto">
          <a:xfrm>
            <a:off x="842170" y="5296678"/>
            <a:ext cx="2895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t>Households adjust to the permanently lower income by spending less</a:t>
            </a:r>
          </a:p>
        </p:txBody>
      </p:sp>
    </p:spTree>
    <p:extLst>
      <p:ext uri="{BB962C8B-B14F-4D97-AF65-F5344CB8AC3E}">
        <p14:creationId xmlns:p14="http://schemas.microsoft.com/office/powerpoint/2010/main" val="36669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8"/>
          <p:cNvGraphicFramePr>
            <a:graphicFrameLocks noChangeAspect="1"/>
          </p:cNvGraphicFramePr>
          <p:nvPr>
            <p:extLst>
              <p:ext uri="{D42A27DB-BD31-4B8C-83A1-F6EECF244321}">
                <p14:modId xmlns:p14="http://schemas.microsoft.com/office/powerpoint/2010/main" val="1147408006"/>
              </p:ext>
            </p:extLst>
          </p:nvPr>
        </p:nvGraphicFramePr>
        <p:xfrm>
          <a:off x="1118118" y="1262743"/>
          <a:ext cx="8281988" cy="4768850"/>
        </p:xfrm>
        <a:graphic>
          <a:graphicData uri="http://schemas.openxmlformats.org/presentationml/2006/ole">
            <mc:AlternateContent xmlns:mc="http://schemas.openxmlformats.org/markup-compatibility/2006">
              <mc:Choice xmlns:v="urn:schemas-microsoft-com:vml" Requires="v">
                <p:oleObj spid="_x0000_s2082" name="Chart" r:id="rId3" imgW="7105644" imgH="4086186" progId="Excel.Chart.8">
                  <p:embed followColorScheme="full"/>
                </p:oleObj>
              </mc:Choice>
              <mc:Fallback>
                <p:oleObj name="Chart" r:id="rId3" imgW="7105644" imgH="4086186" progId="Excel.Chart.8">
                  <p:embed followColorScheme="full"/>
                  <p:pic>
                    <p:nvPicPr>
                      <p:cNvPr id="0" name=""/>
                      <p:cNvPicPr>
                        <a:picLocks noChangeAspect="1" noChangeArrowheads="1"/>
                      </p:cNvPicPr>
                      <p:nvPr/>
                    </p:nvPicPr>
                    <p:blipFill>
                      <a:blip r:embed="rId4"/>
                      <a:srcRect/>
                      <a:stretch>
                        <a:fillRect/>
                      </a:stretch>
                    </p:blipFill>
                    <p:spPr bwMode="auto">
                      <a:xfrm>
                        <a:off x="1118118" y="1262743"/>
                        <a:ext cx="8281988" cy="4768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3" name="Text Box 2"/>
          <p:cNvSpPr txBox="1">
            <a:spLocks noChangeArrowheads="1"/>
          </p:cNvSpPr>
          <p:nvPr/>
        </p:nvSpPr>
        <p:spPr bwMode="auto">
          <a:xfrm>
            <a:off x="311021" y="197644"/>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dirty="0">
                <a:solidFill>
                  <a:srgbClr val="3333FF"/>
                </a:solidFill>
              </a:rPr>
              <a:t>While our government is bigger than some, it is much smaller than others</a:t>
            </a:r>
          </a:p>
        </p:txBody>
      </p:sp>
      <p:sp>
        <p:nvSpPr>
          <p:cNvPr id="5124" name="Text Box 3"/>
          <p:cNvSpPr txBox="1">
            <a:spLocks noChangeArrowheads="1"/>
          </p:cNvSpPr>
          <p:nvPr/>
        </p:nvSpPr>
        <p:spPr bwMode="auto">
          <a:xfrm>
            <a:off x="4166118" y="1262743"/>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a:t>Government as a % of GDP</a:t>
            </a:r>
          </a:p>
        </p:txBody>
      </p:sp>
      <p:sp>
        <p:nvSpPr>
          <p:cNvPr id="5125" name="Line 4"/>
          <p:cNvSpPr>
            <a:spLocks noChangeShapeType="1"/>
          </p:cNvSpPr>
          <p:nvPr/>
        </p:nvSpPr>
        <p:spPr bwMode="auto">
          <a:xfrm>
            <a:off x="1727718" y="3853543"/>
            <a:ext cx="7543800" cy="0"/>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5126" name="Text Box 5"/>
          <p:cNvSpPr txBox="1">
            <a:spLocks noChangeArrowheads="1"/>
          </p:cNvSpPr>
          <p:nvPr/>
        </p:nvSpPr>
        <p:spPr bwMode="auto">
          <a:xfrm>
            <a:off x="9271518" y="3701144"/>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U</a:t>
            </a:r>
            <a:r>
              <a:rPr lang="en-US"/>
              <a:t>S</a:t>
            </a:r>
            <a:r>
              <a:rPr lang="en-US">
                <a:solidFill>
                  <a:srgbClr val="3333FF"/>
                </a:solidFill>
              </a:rPr>
              <a:t>A</a:t>
            </a:r>
          </a:p>
        </p:txBody>
      </p:sp>
    </p:spTree>
    <p:extLst>
      <p:ext uri="{BB962C8B-B14F-4D97-AF65-F5344CB8AC3E}">
        <p14:creationId xmlns:p14="http://schemas.microsoft.com/office/powerpoint/2010/main" val="22532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14299" y="138908"/>
            <a:ext cx="106625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dirty="0" smtClean="0"/>
              <a:t>Maybe we can use tax policy to get the economy going…Lets </a:t>
            </a:r>
            <a:r>
              <a:rPr lang="en-US" sz="1600" b="0" dirty="0"/>
              <a:t>look at a breakdown of Mr. Jones tax liability  </a:t>
            </a:r>
          </a:p>
        </p:txBody>
      </p:sp>
      <p:pic>
        <p:nvPicPr>
          <p:cNvPr id="60419" name="Picture 3" descr="MCj02977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807" y="477462"/>
            <a:ext cx="16160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4"/>
          <p:cNvSpPr txBox="1">
            <a:spLocks noChangeArrowheads="1"/>
          </p:cNvSpPr>
          <p:nvPr/>
        </p:nvSpPr>
        <p:spPr bwMode="auto">
          <a:xfrm>
            <a:off x="3810000" y="1143001"/>
            <a:ext cx="426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Income:		$50,000</a:t>
            </a:r>
          </a:p>
          <a:p>
            <a:pPr eaLnBrk="1" hangingPunct="1">
              <a:spcBef>
                <a:spcPct val="50000"/>
              </a:spcBef>
            </a:pPr>
            <a:r>
              <a:rPr lang="en-US"/>
              <a:t>Taxes:		$10,000	</a:t>
            </a:r>
          </a:p>
        </p:txBody>
      </p:sp>
      <p:sp>
        <p:nvSpPr>
          <p:cNvPr id="60421" name="Text Box 11"/>
          <p:cNvSpPr txBox="1">
            <a:spLocks noChangeArrowheads="1"/>
          </p:cNvSpPr>
          <p:nvPr/>
        </p:nvSpPr>
        <p:spPr bwMode="auto">
          <a:xfrm>
            <a:off x="808038" y="3048001"/>
            <a:ext cx="4419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	        </a:t>
            </a:r>
            <a:r>
              <a:rPr lang="en-US" u="sng"/>
              <a:t>Tax Code</a:t>
            </a:r>
          </a:p>
          <a:p>
            <a:pPr eaLnBrk="1" hangingPunct="1">
              <a:spcBef>
                <a:spcPct val="50000"/>
              </a:spcBef>
            </a:pPr>
            <a:r>
              <a:rPr lang="en-US" u="sng"/>
              <a:t>Taxable Income</a:t>
            </a:r>
            <a:r>
              <a:rPr lang="en-US"/>
              <a:t>		</a:t>
            </a:r>
            <a:r>
              <a:rPr lang="en-US" u="sng"/>
              <a:t>Tax Rate</a:t>
            </a:r>
          </a:p>
          <a:p>
            <a:pPr eaLnBrk="1" hangingPunct="1">
              <a:spcBef>
                <a:spcPct val="50000"/>
              </a:spcBef>
            </a:pPr>
            <a:r>
              <a:rPr lang="en-US"/>
              <a:t>$0 - $10,000		15%</a:t>
            </a:r>
          </a:p>
          <a:p>
            <a:pPr eaLnBrk="1" hangingPunct="1">
              <a:spcBef>
                <a:spcPct val="50000"/>
              </a:spcBef>
            </a:pPr>
            <a:r>
              <a:rPr lang="en-US"/>
              <a:t>$10,000 - $30,000	20%</a:t>
            </a:r>
          </a:p>
          <a:p>
            <a:pPr eaLnBrk="1" hangingPunct="1">
              <a:spcBef>
                <a:spcPct val="50000"/>
              </a:spcBef>
            </a:pPr>
            <a:r>
              <a:rPr lang="en-US"/>
              <a:t>$30,000 - $50,000	30%</a:t>
            </a:r>
          </a:p>
          <a:p>
            <a:pPr eaLnBrk="1" hangingPunct="1">
              <a:spcBef>
                <a:spcPct val="50000"/>
              </a:spcBef>
            </a:pPr>
            <a:r>
              <a:rPr lang="en-US"/>
              <a:t>$30,000 + 		35%</a:t>
            </a:r>
          </a:p>
        </p:txBody>
      </p:sp>
      <p:sp>
        <p:nvSpPr>
          <p:cNvPr id="60422" name="Rectangle 12"/>
          <p:cNvSpPr>
            <a:spLocks noChangeArrowheads="1"/>
          </p:cNvSpPr>
          <p:nvPr/>
        </p:nvSpPr>
        <p:spPr bwMode="auto">
          <a:xfrm>
            <a:off x="808038" y="3048000"/>
            <a:ext cx="3886200" cy="2590800"/>
          </a:xfrm>
          <a:prstGeom prst="rect">
            <a:avLst/>
          </a:prstGeom>
          <a:solidFill>
            <a:srgbClr val="CC99FF">
              <a:alpha val="27843"/>
            </a:srgbClr>
          </a:solidFill>
          <a:ln w="12700">
            <a:solidFill>
              <a:srgbClr val="800080"/>
            </a:solidFill>
            <a:miter lim="800000"/>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0423" name="Oval 13"/>
          <p:cNvSpPr>
            <a:spLocks noChangeArrowheads="1"/>
          </p:cNvSpPr>
          <p:nvPr/>
        </p:nvSpPr>
        <p:spPr bwMode="auto">
          <a:xfrm>
            <a:off x="5562600" y="1524000"/>
            <a:ext cx="1066800" cy="4572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0424" name="Line 14"/>
          <p:cNvSpPr>
            <a:spLocks noChangeShapeType="1"/>
          </p:cNvSpPr>
          <p:nvPr/>
        </p:nvSpPr>
        <p:spPr bwMode="auto">
          <a:xfrm>
            <a:off x="6248400" y="1981200"/>
            <a:ext cx="990600" cy="1066800"/>
          </a:xfrm>
          <a:prstGeom prst="line">
            <a:avLst/>
          </a:prstGeom>
          <a:noFill/>
          <a:ln w="190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60425" name="Text Box 15"/>
          <p:cNvSpPr txBox="1">
            <a:spLocks noChangeArrowheads="1"/>
          </p:cNvSpPr>
          <p:nvPr/>
        </p:nvSpPr>
        <p:spPr bwMode="auto">
          <a:xfrm>
            <a:off x="6858000" y="30480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15%	$1,500</a:t>
            </a:r>
          </a:p>
          <a:p>
            <a:pPr eaLnBrk="1" hangingPunct="1">
              <a:spcBef>
                <a:spcPct val="50000"/>
              </a:spcBef>
            </a:pPr>
            <a:r>
              <a:rPr lang="en-US" sz="1400"/>
              <a:t>$20,000	20%	$4,000</a:t>
            </a:r>
          </a:p>
          <a:p>
            <a:pPr eaLnBrk="1" hangingPunct="1">
              <a:spcBef>
                <a:spcPct val="50000"/>
              </a:spcBef>
            </a:pPr>
            <a:r>
              <a:rPr lang="en-US" sz="1400"/>
              <a:t>$15,000	30%	$4,500</a:t>
            </a:r>
          </a:p>
        </p:txBody>
      </p:sp>
      <p:sp>
        <p:nvSpPr>
          <p:cNvPr id="60426" name="Text Box 16"/>
          <p:cNvSpPr txBox="1">
            <a:spLocks noChangeArrowheads="1"/>
          </p:cNvSpPr>
          <p:nvPr/>
        </p:nvSpPr>
        <p:spPr bwMode="auto">
          <a:xfrm>
            <a:off x="808038" y="57150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Standard Deduction = $5,000</a:t>
            </a:r>
          </a:p>
        </p:txBody>
      </p:sp>
      <p:sp>
        <p:nvSpPr>
          <p:cNvPr id="60427" name="Line 17"/>
          <p:cNvSpPr>
            <a:spLocks noChangeShapeType="1"/>
          </p:cNvSpPr>
          <p:nvPr/>
        </p:nvSpPr>
        <p:spPr bwMode="auto">
          <a:xfrm>
            <a:off x="6934200" y="4343400"/>
            <a:ext cx="2590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0428" name="Text Box 18"/>
          <p:cNvSpPr txBox="1">
            <a:spLocks noChangeArrowheads="1"/>
          </p:cNvSpPr>
          <p:nvPr/>
        </p:nvSpPr>
        <p:spPr bwMode="auto">
          <a:xfrm>
            <a:off x="6934200" y="4419600"/>
            <a:ext cx="262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$10,000</a:t>
            </a:r>
          </a:p>
        </p:txBody>
      </p:sp>
      <p:sp>
        <p:nvSpPr>
          <p:cNvPr id="60429" name="Text Box 19"/>
          <p:cNvSpPr txBox="1">
            <a:spLocks noChangeArrowheads="1"/>
          </p:cNvSpPr>
          <p:nvPr/>
        </p:nvSpPr>
        <p:spPr bwMode="auto">
          <a:xfrm>
            <a:off x="7315200" y="11430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Mr. Jones taxable income of $45,000 put him in the 30% tax bracket</a:t>
            </a:r>
          </a:p>
        </p:txBody>
      </p:sp>
      <p:sp>
        <p:nvSpPr>
          <p:cNvPr id="60430" name="Text Box 20"/>
          <p:cNvSpPr txBox="1">
            <a:spLocks noChangeArrowheads="1"/>
          </p:cNvSpPr>
          <p:nvPr/>
        </p:nvSpPr>
        <p:spPr bwMode="auto">
          <a:xfrm>
            <a:off x="6400800" y="5029200"/>
            <a:ext cx="373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Mr. Jones’ effective tax rate is 20%</a:t>
            </a:r>
          </a:p>
        </p:txBody>
      </p:sp>
    </p:spTree>
    <p:extLst>
      <p:ext uri="{BB962C8B-B14F-4D97-AF65-F5344CB8AC3E}">
        <p14:creationId xmlns:p14="http://schemas.microsoft.com/office/powerpoint/2010/main" val="25056630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57370" y="112205"/>
            <a:ext cx="99534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dirty="0"/>
              <a:t>Suppose the government passes a “middle class tax cut”.  The top two brackets are reduced from 30% and 35% to 25% and 30%.  Also, the standard deduction is lowered to $2,000. How does this impact Mr. Jones?  </a:t>
            </a:r>
          </a:p>
        </p:txBody>
      </p:sp>
      <p:pic>
        <p:nvPicPr>
          <p:cNvPr id="61443" name="Picture 3" descr="MCj02977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1" y="990601"/>
            <a:ext cx="14208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3733800" y="1371601"/>
            <a:ext cx="426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Income:		$50,000</a:t>
            </a:r>
          </a:p>
          <a:p>
            <a:pPr eaLnBrk="1" hangingPunct="1">
              <a:spcBef>
                <a:spcPct val="50000"/>
              </a:spcBef>
            </a:pPr>
            <a:r>
              <a:rPr lang="en-US"/>
              <a:t>Taxes:		$10,000	</a:t>
            </a:r>
          </a:p>
        </p:txBody>
      </p:sp>
      <p:sp>
        <p:nvSpPr>
          <p:cNvPr id="61445" name="Text Box 5"/>
          <p:cNvSpPr txBox="1">
            <a:spLocks noChangeArrowheads="1"/>
          </p:cNvSpPr>
          <p:nvPr/>
        </p:nvSpPr>
        <p:spPr bwMode="auto">
          <a:xfrm>
            <a:off x="1828800" y="2819401"/>
            <a:ext cx="4419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	        </a:t>
            </a:r>
            <a:r>
              <a:rPr lang="en-US" u="sng"/>
              <a:t>Tax Code</a:t>
            </a:r>
          </a:p>
          <a:p>
            <a:pPr eaLnBrk="1" hangingPunct="1">
              <a:spcBef>
                <a:spcPct val="50000"/>
              </a:spcBef>
            </a:pPr>
            <a:r>
              <a:rPr lang="en-US" u="sng"/>
              <a:t>Taxable Income</a:t>
            </a:r>
            <a:r>
              <a:rPr lang="en-US"/>
              <a:t>		</a:t>
            </a:r>
            <a:r>
              <a:rPr lang="en-US" u="sng"/>
              <a:t>Tax Rate</a:t>
            </a:r>
          </a:p>
          <a:p>
            <a:pPr eaLnBrk="1" hangingPunct="1">
              <a:spcBef>
                <a:spcPct val="50000"/>
              </a:spcBef>
            </a:pPr>
            <a:r>
              <a:rPr lang="en-US"/>
              <a:t>$0 - $10,000		15%</a:t>
            </a:r>
          </a:p>
          <a:p>
            <a:pPr eaLnBrk="1" hangingPunct="1">
              <a:spcBef>
                <a:spcPct val="50000"/>
              </a:spcBef>
            </a:pPr>
            <a:r>
              <a:rPr lang="en-US"/>
              <a:t>$10,000 - $30,000	20%</a:t>
            </a:r>
          </a:p>
          <a:p>
            <a:pPr eaLnBrk="1" hangingPunct="1">
              <a:spcBef>
                <a:spcPct val="50000"/>
              </a:spcBef>
            </a:pPr>
            <a:r>
              <a:rPr lang="en-US"/>
              <a:t>$30,000 - $50,000	</a:t>
            </a:r>
            <a:r>
              <a:rPr lang="en-US">
                <a:solidFill>
                  <a:srgbClr val="FF0000"/>
                </a:solidFill>
              </a:rPr>
              <a:t>25%</a:t>
            </a:r>
          </a:p>
          <a:p>
            <a:pPr eaLnBrk="1" hangingPunct="1">
              <a:spcBef>
                <a:spcPct val="50000"/>
              </a:spcBef>
            </a:pPr>
            <a:r>
              <a:rPr lang="en-US"/>
              <a:t>$30,000 + 		</a:t>
            </a:r>
            <a:r>
              <a:rPr lang="en-US">
                <a:solidFill>
                  <a:srgbClr val="FF0000"/>
                </a:solidFill>
              </a:rPr>
              <a:t>30%</a:t>
            </a:r>
          </a:p>
        </p:txBody>
      </p:sp>
      <p:sp>
        <p:nvSpPr>
          <p:cNvPr id="61446" name="Rectangle 6"/>
          <p:cNvSpPr>
            <a:spLocks noChangeArrowheads="1"/>
          </p:cNvSpPr>
          <p:nvPr/>
        </p:nvSpPr>
        <p:spPr bwMode="auto">
          <a:xfrm>
            <a:off x="1752600" y="2819400"/>
            <a:ext cx="3962400" cy="2590800"/>
          </a:xfrm>
          <a:prstGeom prst="rect">
            <a:avLst/>
          </a:prstGeom>
          <a:solidFill>
            <a:srgbClr val="CC99FF">
              <a:alpha val="27843"/>
            </a:srgbClr>
          </a:solidFill>
          <a:ln w="12700">
            <a:solidFill>
              <a:srgbClr val="800080"/>
            </a:solidFill>
            <a:miter lim="800000"/>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1447" name="Oval 7"/>
          <p:cNvSpPr>
            <a:spLocks noChangeArrowheads="1"/>
          </p:cNvSpPr>
          <p:nvPr/>
        </p:nvSpPr>
        <p:spPr bwMode="auto">
          <a:xfrm>
            <a:off x="5562600" y="1752600"/>
            <a:ext cx="1066800" cy="4572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1448" name="Line 8"/>
          <p:cNvSpPr>
            <a:spLocks noChangeShapeType="1"/>
          </p:cNvSpPr>
          <p:nvPr/>
        </p:nvSpPr>
        <p:spPr bwMode="auto">
          <a:xfrm>
            <a:off x="6477000" y="2133600"/>
            <a:ext cx="762000" cy="914400"/>
          </a:xfrm>
          <a:prstGeom prst="line">
            <a:avLst/>
          </a:prstGeom>
          <a:noFill/>
          <a:ln w="190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61449" name="Text Box 9"/>
          <p:cNvSpPr txBox="1">
            <a:spLocks noChangeArrowheads="1"/>
          </p:cNvSpPr>
          <p:nvPr/>
        </p:nvSpPr>
        <p:spPr bwMode="auto">
          <a:xfrm>
            <a:off x="6858000" y="30480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15%	$1,500</a:t>
            </a:r>
          </a:p>
          <a:p>
            <a:pPr eaLnBrk="1" hangingPunct="1">
              <a:spcBef>
                <a:spcPct val="50000"/>
              </a:spcBef>
            </a:pPr>
            <a:r>
              <a:rPr lang="en-US" sz="1400"/>
              <a:t>$20,000	20%	$4,000</a:t>
            </a:r>
          </a:p>
          <a:p>
            <a:pPr eaLnBrk="1" hangingPunct="1">
              <a:spcBef>
                <a:spcPct val="50000"/>
              </a:spcBef>
            </a:pPr>
            <a:r>
              <a:rPr lang="en-US" sz="1400"/>
              <a:t>$18,000	25%	$4,500</a:t>
            </a:r>
          </a:p>
        </p:txBody>
      </p:sp>
      <p:sp>
        <p:nvSpPr>
          <p:cNvPr id="61450" name="Text Box 10"/>
          <p:cNvSpPr txBox="1">
            <a:spLocks noChangeArrowheads="1"/>
          </p:cNvSpPr>
          <p:nvPr/>
        </p:nvSpPr>
        <p:spPr bwMode="auto">
          <a:xfrm>
            <a:off x="1828800" y="54864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t>Standard Deduction = $2,000</a:t>
            </a:r>
          </a:p>
        </p:txBody>
      </p:sp>
      <p:sp>
        <p:nvSpPr>
          <p:cNvPr id="61451" name="Line 11"/>
          <p:cNvSpPr>
            <a:spLocks noChangeShapeType="1"/>
          </p:cNvSpPr>
          <p:nvPr/>
        </p:nvSpPr>
        <p:spPr bwMode="auto">
          <a:xfrm>
            <a:off x="6934200" y="4343400"/>
            <a:ext cx="2590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1452" name="Text Box 12"/>
          <p:cNvSpPr txBox="1">
            <a:spLocks noChangeArrowheads="1"/>
          </p:cNvSpPr>
          <p:nvPr/>
        </p:nvSpPr>
        <p:spPr bwMode="auto">
          <a:xfrm>
            <a:off x="6934200" y="4419600"/>
            <a:ext cx="262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$10,000</a:t>
            </a:r>
          </a:p>
        </p:txBody>
      </p:sp>
      <p:sp>
        <p:nvSpPr>
          <p:cNvPr id="61453" name="Text Box 13"/>
          <p:cNvSpPr txBox="1">
            <a:spLocks noChangeArrowheads="1"/>
          </p:cNvSpPr>
          <p:nvPr/>
        </p:nvSpPr>
        <p:spPr bwMode="auto">
          <a:xfrm>
            <a:off x="7239000" y="12954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Mr. Jones taxable income of $48,000 put him in the 25% tax bracket</a:t>
            </a:r>
          </a:p>
        </p:txBody>
      </p:sp>
      <p:sp>
        <p:nvSpPr>
          <p:cNvPr id="61454" name="Text Box 14"/>
          <p:cNvSpPr txBox="1">
            <a:spLocks noChangeArrowheads="1"/>
          </p:cNvSpPr>
          <p:nvPr/>
        </p:nvSpPr>
        <p:spPr bwMode="auto">
          <a:xfrm>
            <a:off x="7086600" y="5105401"/>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Mr. Jones’ effective tax rate is still 20%</a:t>
            </a:r>
          </a:p>
        </p:txBody>
      </p:sp>
    </p:spTree>
    <p:extLst>
      <p:ext uri="{BB962C8B-B14F-4D97-AF65-F5344CB8AC3E}">
        <p14:creationId xmlns:p14="http://schemas.microsoft.com/office/powerpoint/2010/main" val="2657489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457199" y="52387"/>
            <a:ext cx="90973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dirty="0"/>
              <a:t>Suppose the government passes a “middle class tax cut”.  The top two brackets are reduced from 30% and 35% to 25% and 30%.  Also, the standard deduction is lowered to $2,000. How does this impact Mr. Jones?  </a:t>
            </a:r>
          </a:p>
        </p:txBody>
      </p:sp>
      <p:pic>
        <p:nvPicPr>
          <p:cNvPr id="62467" name="Picture 3" descr="MCj02977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1" y="1143001"/>
            <a:ext cx="14208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9"/>
          <p:cNvSpPr txBox="1">
            <a:spLocks noChangeArrowheads="1"/>
          </p:cNvSpPr>
          <p:nvPr/>
        </p:nvSpPr>
        <p:spPr bwMode="auto">
          <a:xfrm>
            <a:off x="7086600" y="14478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15%	$1,500</a:t>
            </a:r>
          </a:p>
          <a:p>
            <a:pPr eaLnBrk="1" hangingPunct="1">
              <a:spcBef>
                <a:spcPct val="50000"/>
              </a:spcBef>
            </a:pPr>
            <a:r>
              <a:rPr lang="en-US" sz="1400"/>
              <a:t>$20,000	20%	$4,000</a:t>
            </a:r>
          </a:p>
          <a:p>
            <a:pPr eaLnBrk="1" hangingPunct="1">
              <a:spcBef>
                <a:spcPct val="50000"/>
              </a:spcBef>
            </a:pPr>
            <a:r>
              <a:rPr lang="en-US" sz="1400"/>
              <a:t>$18,000	25%	$4,500</a:t>
            </a:r>
          </a:p>
        </p:txBody>
      </p:sp>
      <p:sp>
        <p:nvSpPr>
          <p:cNvPr id="62469" name="Line 11"/>
          <p:cNvSpPr>
            <a:spLocks noChangeShapeType="1"/>
          </p:cNvSpPr>
          <p:nvPr/>
        </p:nvSpPr>
        <p:spPr bwMode="auto">
          <a:xfrm>
            <a:off x="7162800" y="27432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2470" name="Text Box 12"/>
          <p:cNvSpPr txBox="1">
            <a:spLocks noChangeArrowheads="1"/>
          </p:cNvSpPr>
          <p:nvPr/>
        </p:nvSpPr>
        <p:spPr bwMode="auto">
          <a:xfrm>
            <a:off x="7162800" y="2819400"/>
            <a:ext cx="262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$10,000</a:t>
            </a:r>
          </a:p>
        </p:txBody>
      </p:sp>
      <p:sp>
        <p:nvSpPr>
          <p:cNvPr id="62471" name="Text Box 15"/>
          <p:cNvSpPr txBox="1">
            <a:spLocks noChangeArrowheads="1"/>
          </p:cNvSpPr>
          <p:nvPr/>
        </p:nvSpPr>
        <p:spPr bwMode="auto">
          <a:xfrm>
            <a:off x="3810000" y="14478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15%	$1,500</a:t>
            </a:r>
          </a:p>
          <a:p>
            <a:pPr eaLnBrk="1" hangingPunct="1">
              <a:spcBef>
                <a:spcPct val="50000"/>
              </a:spcBef>
            </a:pPr>
            <a:r>
              <a:rPr lang="en-US" sz="1400"/>
              <a:t>$20,000	20%	$4,000</a:t>
            </a:r>
          </a:p>
          <a:p>
            <a:pPr eaLnBrk="1" hangingPunct="1">
              <a:spcBef>
                <a:spcPct val="50000"/>
              </a:spcBef>
            </a:pPr>
            <a:r>
              <a:rPr lang="en-US" sz="1400"/>
              <a:t>$15,000	30%	$4,500</a:t>
            </a:r>
          </a:p>
        </p:txBody>
      </p:sp>
      <p:sp>
        <p:nvSpPr>
          <p:cNvPr id="62472" name="Line 16"/>
          <p:cNvSpPr>
            <a:spLocks noChangeShapeType="1"/>
          </p:cNvSpPr>
          <p:nvPr/>
        </p:nvSpPr>
        <p:spPr bwMode="auto">
          <a:xfrm>
            <a:off x="3886200" y="27432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2473" name="Text Box 17"/>
          <p:cNvSpPr txBox="1">
            <a:spLocks noChangeArrowheads="1"/>
          </p:cNvSpPr>
          <p:nvPr/>
        </p:nvSpPr>
        <p:spPr bwMode="auto">
          <a:xfrm>
            <a:off x="3886200" y="2819400"/>
            <a:ext cx="262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$10,000</a:t>
            </a:r>
          </a:p>
        </p:txBody>
      </p:sp>
      <p:sp>
        <p:nvSpPr>
          <p:cNvPr id="62474" name="Text Box 19"/>
          <p:cNvSpPr txBox="1">
            <a:spLocks noChangeArrowheads="1"/>
          </p:cNvSpPr>
          <p:nvPr/>
        </p:nvSpPr>
        <p:spPr bwMode="auto">
          <a:xfrm>
            <a:off x="4343400" y="1143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a:solidFill>
                  <a:srgbClr val="3333FF"/>
                </a:solidFill>
              </a:rPr>
              <a:t>Old Tax Code</a:t>
            </a:r>
          </a:p>
        </p:txBody>
      </p:sp>
      <p:sp>
        <p:nvSpPr>
          <p:cNvPr id="62475" name="Text Box 20"/>
          <p:cNvSpPr txBox="1">
            <a:spLocks noChangeArrowheads="1"/>
          </p:cNvSpPr>
          <p:nvPr/>
        </p:nvSpPr>
        <p:spPr bwMode="auto">
          <a:xfrm>
            <a:off x="7543800" y="1143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a:solidFill>
                  <a:srgbClr val="3333FF"/>
                </a:solidFill>
              </a:rPr>
              <a:t>New Tax Code</a:t>
            </a:r>
          </a:p>
        </p:txBody>
      </p:sp>
      <p:sp>
        <p:nvSpPr>
          <p:cNvPr id="62476" name="Rectangle 22"/>
          <p:cNvSpPr>
            <a:spLocks noChangeArrowheads="1"/>
          </p:cNvSpPr>
          <p:nvPr/>
        </p:nvSpPr>
        <p:spPr bwMode="auto">
          <a:xfrm>
            <a:off x="3810000" y="2362200"/>
            <a:ext cx="5943600" cy="381000"/>
          </a:xfrm>
          <a:prstGeom prst="rect">
            <a:avLst/>
          </a:prstGeom>
          <a:solidFill>
            <a:srgbClr val="FF0000">
              <a:alpha val="18039"/>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2477" name="Line 23"/>
          <p:cNvSpPr>
            <a:spLocks noChangeShapeType="1"/>
          </p:cNvSpPr>
          <p:nvPr/>
        </p:nvSpPr>
        <p:spPr bwMode="auto">
          <a:xfrm>
            <a:off x="2057400" y="4187826"/>
            <a:ext cx="0" cy="1527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78" name="Line 24"/>
          <p:cNvSpPr>
            <a:spLocks noChangeShapeType="1"/>
          </p:cNvSpPr>
          <p:nvPr/>
        </p:nvSpPr>
        <p:spPr bwMode="auto">
          <a:xfrm flipH="1">
            <a:off x="2057400" y="5715000"/>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2479" name="Object 25"/>
          <p:cNvGraphicFramePr>
            <a:graphicFrameLocks noChangeAspect="1"/>
          </p:cNvGraphicFramePr>
          <p:nvPr/>
        </p:nvGraphicFramePr>
        <p:xfrm>
          <a:off x="1828800" y="3657600"/>
          <a:ext cx="260350" cy="609600"/>
        </p:xfrm>
        <a:graphic>
          <a:graphicData uri="http://schemas.openxmlformats.org/presentationml/2006/ole">
            <mc:AlternateContent xmlns:mc="http://schemas.openxmlformats.org/markup-compatibility/2006">
              <mc:Choice xmlns:v="urn:schemas-microsoft-com:vml" Requires="v">
                <p:oleObj spid="_x0000_s34082" name="Equation" r:id="rId4" imgW="177723" imgH="418918" progId="Equation.3">
                  <p:embed/>
                </p:oleObj>
              </mc:Choice>
              <mc:Fallback>
                <p:oleObj name="Equation" r:id="rId4" imgW="177723"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657600"/>
                        <a:ext cx="26035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0" name="Line 26"/>
          <p:cNvSpPr>
            <a:spLocks noChangeShapeType="1"/>
          </p:cNvSpPr>
          <p:nvPr/>
        </p:nvSpPr>
        <p:spPr bwMode="auto">
          <a:xfrm flipV="1">
            <a:off x="2362200" y="4191000"/>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2481" name="Object 27"/>
          <p:cNvGraphicFramePr>
            <a:graphicFrameLocks noChangeAspect="1"/>
          </p:cNvGraphicFramePr>
          <p:nvPr/>
        </p:nvGraphicFramePr>
        <p:xfrm>
          <a:off x="4114800" y="3962400"/>
          <a:ext cx="298450" cy="433388"/>
        </p:xfrm>
        <a:graphic>
          <a:graphicData uri="http://schemas.openxmlformats.org/presentationml/2006/ole">
            <mc:AlternateContent xmlns:mc="http://schemas.openxmlformats.org/markup-compatibility/2006">
              <mc:Choice xmlns:v="urn:schemas-microsoft-com:vml" Requires="v">
                <p:oleObj spid="_x0000_s34083" name="Equation" r:id="rId6" imgW="139639" imgH="203112" progId="Equation.3">
                  <p:embed/>
                </p:oleObj>
              </mc:Choice>
              <mc:Fallback>
                <p:oleObj name="Equation" r:id="rId6" imgW="139639"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962400"/>
                        <a:ext cx="2984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2" name="Line 28"/>
          <p:cNvSpPr>
            <a:spLocks noChangeShapeType="1"/>
          </p:cNvSpPr>
          <p:nvPr/>
        </p:nvSpPr>
        <p:spPr bwMode="auto">
          <a:xfrm>
            <a:off x="2057400" y="49530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2483" name="Object 29"/>
          <p:cNvGraphicFramePr>
            <a:graphicFrameLocks noChangeAspect="1"/>
          </p:cNvGraphicFramePr>
          <p:nvPr/>
        </p:nvGraphicFramePr>
        <p:xfrm>
          <a:off x="1524001" y="4724401"/>
          <a:ext cx="481013" cy="665163"/>
        </p:xfrm>
        <a:graphic>
          <a:graphicData uri="http://schemas.openxmlformats.org/presentationml/2006/ole">
            <mc:AlternateContent xmlns:mc="http://schemas.openxmlformats.org/markup-compatibility/2006">
              <mc:Choice xmlns:v="urn:schemas-microsoft-com:vml" Requires="v">
                <p:oleObj spid="_x0000_s34084" name="Equation" r:id="rId8" imgW="355292" imgH="494870" progId="Equation.3">
                  <p:embed/>
                </p:oleObj>
              </mc:Choice>
              <mc:Fallback>
                <p:oleObj name="Equation" r:id="rId8" imgW="355292" imgH="49487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1" y="4724401"/>
                        <a:ext cx="481013"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4" name="Line 30"/>
          <p:cNvSpPr>
            <a:spLocks noChangeShapeType="1"/>
          </p:cNvSpPr>
          <p:nvPr/>
        </p:nvSpPr>
        <p:spPr bwMode="auto">
          <a:xfrm>
            <a:off x="2362200" y="4191000"/>
            <a:ext cx="1828800" cy="15001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2485" name="Object 31"/>
          <p:cNvGraphicFramePr>
            <a:graphicFrameLocks noChangeAspect="1"/>
          </p:cNvGraphicFramePr>
          <p:nvPr/>
        </p:nvGraphicFramePr>
        <p:xfrm>
          <a:off x="4114801" y="5257800"/>
          <a:ext cx="334963" cy="444500"/>
        </p:xfrm>
        <a:graphic>
          <a:graphicData uri="http://schemas.openxmlformats.org/presentationml/2006/ole">
            <mc:AlternateContent xmlns:mc="http://schemas.openxmlformats.org/markup-compatibility/2006">
              <mc:Choice xmlns:v="urn:schemas-microsoft-com:vml" Requires="v">
                <p:oleObj spid="_x0000_s34085" name="Equation" r:id="rId10" imgW="152268" imgH="203024" progId="Equation.3">
                  <p:embed/>
                </p:oleObj>
              </mc:Choice>
              <mc:Fallback>
                <p:oleObj name="Equation" r:id="rId10" imgW="152268"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4801" y="5257800"/>
                        <a:ext cx="334963"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6" name="Oval 32"/>
          <p:cNvSpPr>
            <a:spLocks noChangeArrowheads="1"/>
          </p:cNvSpPr>
          <p:nvPr/>
        </p:nvSpPr>
        <p:spPr bwMode="auto">
          <a:xfrm>
            <a:off x="3200400" y="4876800"/>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62487" name="Object 33"/>
          <p:cNvGraphicFramePr>
            <a:graphicFrameLocks noChangeAspect="1"/>
          </p:cNvGraphicFramePr>
          <p:nvPr/>
        </p:nvGraphicFramePr>
        <p:xfrm>
          <a:off x="4419601" y="5486400"/>
          <a:ext cx="195263" cy="388938"/>
        </p:xfrm>
        <a:graphic>
          <a:graphicData uri="http://schemas.openxmlformats.org/presentationml/2006/ole">
            <mc:AlternateContent xmlns:mc="http://schemas.openxmlformats.org/markup-compatibility/2006">
              <mc:Choice xmlns:v="urn:schemas-microsoft-com:vml" Requires="v">
                <p:oleObj spid="_x0000_s34086" name="Equation" r:id="rId12" imgW="88669" imgH="177338" progId="Equation.3">
                  <p:embed/>
                </p:oleObj>
              </mc:Choice>
              <mc:Fallback>
                <p:oleObj name="Equation" r:id="rId12" imgW="88669" imgH="17733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1" y="5486400"/>
                        <a:ext cx="1952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88" name="Object 34"/>
          <p:cNvGraphicFramePr>
            <a:graphicFrameLocks noChangeAspect="1"/>
          </p:cNvGraphicFramePr>
          <p:nvPr/>
        </p:nvGraphicFramePr>
        <p:xfrm>
          <a:off x="4419601" y="5486400"/>
          <a:ext cx="195263" cy="388938"/>
        </p:xfrm>
        <a:graphic>
          <a:graphicData uri="http://schemas.openxmlformats.org/presentationml/2006/ole">
            <mc:AlternateContent xmlns:mc="http://schemas.openxmlformats.org/markup-compatibility/2006">
              <mc:Choice xmlns:v="urn:schemas-microsoft-com:vml" Requires="v">
                <p:oleObj spid="_x0000_s34087" name="Equation" r:id="rId14" imgW="88669" imgH="177338" progId="Equation.3">
                  <p:embed/>
                </p:oleObj>
              </mc:Choice>
              <mc:Fallback>
                <p:oleObj name="Equation" r:id="rId14" imgW="88669" imgH="17733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19601" y="5486400"/>
                        <a:ext cx="1952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9" name="Line 35"/>
          <p:cNvSpPr>
            <a:spLocks noChangeShapeType="1"/>
          </p:cNvSpPr>
          <p:nvPr/>
        </p:nvSpPr>
        <p:spPr bwMode="auto">
          <a:xfrm flipV="1">
            <a:off x="2971800" y="4191000"/>
            <a:ext cx="1752600" cy="1524000"/>
          </a:xfrm>
          <a:prstGeom prst="line">
            <a:avLst/>
          </a:prstGeom>
          <a:noFill/>
          <a:ln w="28575">
            <a:solidFill>
              <a:srgbClr val="008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2490" name="Text Box 36"/>
          <p:cNvSpPr txBox="1">
            <a:spLocks noChangeArrowheads="1"/>
          </p:cNvSpPr>
          <p:nvPr/>
        </p:nvSpPr>
        <p:spPr bwMode="auto">
          <a:xfrm>
            <a:off x="4953000" y="4343400"/>
            <a:ext cx="2286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b="0"/>
              <a:t>A drop in Mr. Jones’s marginal tax rate increases the incentive to work – labor supply increases.  This should raise production</a:t>
            </a:r>
          </a:p>
        </p:txBody>
      </p:sp>
      <p:sp>
        <p:nvSpPr>
          <p:cNvPr id="62491" name="Line 23"/>
          <p:cNvSpPr>
            <a:spLocks noChangeShapeType="1"/>
          </p:cNvSpPr>
          <p:nvPr/>
        </p:nvSpPr>
        <p:spPr bwMode="auto">
          <a:xfrm>
            <a:off x="7543800" y="40386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2" name="Line 24"/>
          <p:cNvSpPr>
            <a:spLocks noChangeShapeType="1"/>
          </p:cNvSpPr>
          <p:nvPr/>
        </p:nvSpPr>
        <p:spPr bwMode="auto">
          <a:xfrm flipH="1">
            <a:off x="7543800" y="5867400"/>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93" name="Line 26"/>
          <p:cNvSpPr>
            <a:spLocks noChangeShapeType="1"/>
          </p:cNvSpPr>
          <p:nvPr/>
        </p:nvSpPr>
        <p:spPr bwMode="auto">
          <a:xfrm flipV="1">
            <a:off x="8763000" y="4114800"/>
            <a:ext cx="0" cy="1752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2494" name="Object 28"/>
          <p:cNvGraphicFramePr>
            <a:graphicFrameLocks noChangeAspect="1"/>
          </p:cNvGraphicFramePr>
          <p:nvPr/>
        </p:nvGraphicFramePr>
        <p:xfrm>
          <a:off x="8610600" y="3810001"/>
          <a:ext cx="350838" cy="239713"/>
        </p:xfrm>
        <a:graphic>
          <a:graphicData uri="http://schemas.openxmlformats.org/presentationml/2006/ole">
            <mc:AlternateContent xmlns:mc="http://schemas.openxmlformats.org/markup-compatibility/2006">
              <mc:Choice xmlns:v="urn:schemas-microsoft-com:vml" Requires="v">
                <p:oleObj spid="_x0000_s34088" name="Equation" r:id="rId15" imgW="241091" imgH="164957" progId="Equation.3">
                  <p:embed/>
                </p:oleObj>
              </mc:Choice>
              <mc:Fallback>
                <p:oleObj name="Equation" r:id="rId15" imgW="241091" imgH="164957"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10600" y="3810001"/>
                        <a:ext cx="350838" cy="239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95" name="Object 7"/>
          <p:cNvGraphicFramePr>
            <a:graphicFrameLocks noChangeAspect="1"/>
          </p:cNvGraphicFramePr>
          <p:nvPr/>
        </p:nvGraphicFramePr>
        <p:xfrm>
          <a:off x="7391400" y="3733801"/>
          <a:ext cx="228600" cy="252413"/>
        </p:xfrm>
        <a:graphic>
          <a:graphicData uri="http://schemas.openxmlformats.org/presentationml/2006/ole">
            <mc:AlternateContent xmlns:mc="http://schemas.openxmlformats.org/markup-compatibility/2006">
              <mc:Choice xmlns:v="urn:schemas-microsoft-com:vml" Requires="v">
                <p:oleObj spid="_x0000_s34089" name="Equation" r:id="rId17" imgW="114102" imgH="126780" progId="Equation.3">
                  <p:embed/>
                </p:oleObj>
              </mc:Choice>
              <mc:Fallback>
                <p:oleObj name="Equation" r:id="rId17" imgW="114102" imgH="1267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91400" y="3733801"/>
                        <a:ext cx="228600" cy="2524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96" name="Object 5"/>
          <p:cNvGraphicFramePr>
            <a:graphicFrameLocks noChangeAspect="1"/>
          </p:cNvGraphicFramePr>
          <p:nvPr/>
        </p:nvGraphicFramePr>
        <p:xfrm>
          <a:off x="9829800" y="5715000"/>
          <a:ext cx="228600" cy="268288"/>
        </p:xfrm>
        <a:graphic>
          <a:graphicData uri="http://schemas.openxmlformats.org/presentationml/2006/ole">
            <mc:AlternateContent xmlns:mc="http://schemas.openxmlformats.org/markup-compatibility/2006">
              <mc:Choice xmlns:v="urn:schemas-microsoft-com:vml" Requires="v">
                <p:oleObj spid="_x0000_s34090" name="Equation" r:id="rId19" imgW="139579" imgH="164957" progId="Equation.3">
                  <p:embed/>
                </p:oleObj>
              </mc:Choice>
              <mc:Fallback>
                <p:oleObj name="Equation" r:id="rId19" imgW="139579" imgH="164957"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29800" y="5715000"/>
                        <a:ext cx="228600" cy="26828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97" name="Line 26"/>
          <p:cNvSpPr>
            <a:spLocks noChangeShapeType="1"/>
          </p:cNvSpPr>
          <p:nvPr/>
        </p:nvSpPr>
        <p:spPr bwMode="auto">
          <a:xfrm flipV="1">
            <a:off x="9220200" y="4114800"/>
            <a:ext cx="0" cy="1752600"/>
          </a:xfrm>
          <a:prstGeom prst="line">
            <a:avLst/>
          </a:prstGeom>
          <a:noFill/>
          <a:ln w="19050">
            <a:solidFill>
              <a:srgbClr val="008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2498" name="Right Arrow 42"/>
          <p:cNvSpPr>
            <a:spLocks noChangeArrowheads="1"/>
          </p:cNvSpPr>
          <p:nvPr/>
        </p:nvSpPr>
        <p:spPr bwMode="auto">
          <a:xfrm>
            <a:off x="8839200" y="4876800"/>
            <a:ext cx="304800" cy="228600"/>
          </a:xfrm>
          <a:prstGeom prst="rightArrow">
            <a:avLst>
              <a:gd name="adj1" fmla="val 50000"/>
              <a:gd name="adj2" fmla="val 50000"/>
            </a:avLst>
          </a:prstGeom>
          <a:solidFill>
            <a:srgbClr val="3333FF"/>
          </a:solidFill>
          <a:ln w="12700" algn="ctr">
            <a:solidFill>
              <a:schemeClr val="tx1"/>
            </a:solidFill>
            <a:round/>
            <a:headEnd type="none" w="sm" len="sm"/>
            <a:tailEnd type="none" w="sm" len="sm"/>
          </a:ln>
        </p:spPr>
        <p:txBody>
          <a:bodyPr wrap="none"/>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Tree>
    <p:extLst>
      <p:ext uri="{BB962C8B-B14F-4D97-AF65-F5344CB8AC3E}">
        <p14:creationId xmlns:p14="http://schemas.microsoft.com/office/powerpoint/2010/main" val="3875954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Line 2"/>
          <p:cNvSpPr>
            <a:spLocks noChangeShapeType="1"/>
          </p:cNvSpPr>
          <p:nvPr/>
        </p:nvSpPr>
        <p:spPr bwMode="auto">
          <a:xfrm>
            <a:off x="2133600" y="2362200"/>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3491" name="Line 3"/>
          <p:cNvSpPr>
            <a:spLocks noChangeShapeType="1"/>
          </p:cNvSpPr>
          <p:nvPr/>
        </p:nvSpPr>
        <p:spPr bwMode="auto">
          <a:xfrm>
            <a:off x="2133600" y="4419600"/>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3492" name="Line 4"/>
          <p:cNvSpPr>
            <a:spLocks noChangeShapeType="1"/>
          </p:cNvSpPr>
          <p:nvPr/>
        </p:nvSpPr>
        <p:spPr bwMode="auto">
          <a:xfrm flipH="1">
            <a:off x="2362200" y="2590800"/>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493" name="Object 5"/>
          <p:cNvGraphicFramePr>
            <a:graphicFrameLocks noChangeAspect="1"/>
          </p:cNvGraphicFramePr>
          <p:nvPr/>
        </p:nvGraphicFramePr>
        <p:xfrm>
          <a:off x="4800600" y="4338639"/>
          <a:ext cx="304800" cy="357187"/>
        </p:xfrm>
        <a:graphic>
          <a:graphicData uri="http://schemas.openxmlformats.org/presentationml/2006/ole">
            <mc:AlternateContent xmlns:mc="http://schemas.openxmlformats.org/markup-compatibility/2006">
              <mc:Choice xmlns:v="urn:schemas-microsoft-com:vml" Requires="v">
                <p:oleObj spid="_x0000_s35362"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338639"/>
                        <a:ext cx="304800" cy="357187"/>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4" name="Object 6"/>
          <p:cNvGraphicFramePr>
            <a:graphicFrameLocks noChangeAspect="1"/>
          </p:cNvGraphicFramePr>
          <p:nvPr/>
        </p:nvGraphicFramePr>
        <p:xfrm>
          <a:off x="4114801" y="2209800"/>
          <a:ext cx="722313" cy="406400"/>
        </p:xfrm>
        <a:graphic>
          <a:graphicData uri="http://schemas.openxmlformats.org/presentationml/2006/ole">
            <mc:AlternateContent xmlns:mc="http://schemas.openxmlformats.org/markup-compatibility/2006">
              <mc:Choice xmlns:v="urn:schemas-microsoft-com:vml" Requires="v">
                <p:oleObj spid="_x0000_s35363"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1" y="2209800"/>
                        <a:ext cx="722313" cy="4064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495" name="Object 7"/>
          <p:cNvGraphicFramePr>
            <a:graphicFrameLocks noChangeAspect="1"/>
          </p:cNvGraphicFramePr>
          <p:nvPr/>
        </p:nvGraphicFramePr>
        <p:xfrm>
          <a:off x="1868488" y="2133601"/>
          <a:ext cx="239712" cy="265113"/>
        </p:xfrm>
        <a:graphic>
          <a:graphicData uri="http://schemas.openxmlformats.org/presentationml/2006/ole">
            <mc:AlternateContent xmlns:mc="http://schemas.openxmlformats.org/markup-compatibility/2006">
              <mc:Choice xmlns:v="urn:schemas-microsoft-com:vml" Requires="v">
                <p:oleObj spid="_x0000_s35364"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8488" y="2133601"/>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6" name="Line 8"/>
          <p:cNvSpPr>
            <a:spLocks noChangeShapeType="1"/>
          </p:cNvSpPr>
          <p:nvPr/>
        </p:nvSpPr>
        <p:spPr bwMode="auto">
          <a:xfrm flipH="1" flipV="1">
            <a:off x="2362200" y="2362200"/>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497" name="Object 9"/>
          <p:cNvGraphicFramePr>
            <a:graphicFrameLocks noChangeAspect="1"/>
          </p:cNvGraphicFramePr>
          <p:nvPr/>
        </p:nvGraphicFramePr>
        <p:xfrm>
          <a:off x="4343400" y="3886200"/>
          <a:ext cx="469900" cy="438150"/>
        </p:xfrm>
        <a:graphic>
          <a:graphicData uri="http://schemas.openxmlformats.org/presentationml/2006/ole">
            <mc:AlternateContent xmlns:mc="http://schemas.openxmlformats.org/markup-compatibility/2006">
              <mc:Choice xmlns:v="urn:schemas-microsoft-com:vml" Requires="v">
                <p:oleObj spid="_x0000_s35365"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886200"/>
                        <a:ext cx="469900" cy="4381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8" name="Line 10"/>
          <p:cNvSpPr>
            <a:spLocks noChangeShapeType="1"/>
          </p:cNvSpPr>
          <p:nvPr/>
        </p:nvSpPr>
        <p:spPr bwMode="auto">
          <a:xfrm flipV="1">
            <a:off x="3429000" y="2286000"/>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499" name="Object 11"/>
          <p:cNvGraphicFramePr>
            <a:graphicFrameLocks noChangeAspect="1"/>
          </p:cNvGraphicFramePr>
          <p:nvPr/>
        </p:nvGraphicFramePr>
        <p:xfrm>
          <a:off x="3124200" y="1905000"/>
          <a:ext cx="533400" cy="363538"/>
        </p:xfrm>
        <a:graphic>
          <a:graphicData uri="http://schemas.openxmlformats.org/presentationml/2006/ole">
            <mc:AlternateContent xmlns:mc="http://schemas.openxmlformats.org/markup-compatibility/2006">
              <mc:Choice xmlns:v="urn:schemas-microsoft-com:vml" Requires="v">
                <p:oleObj spid="_x0000_s35366"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1905000"/>
                        <a:ext cx="533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00" name="Line 12"/>
          <p:cNvSpPr>
            <a:spLocks noChangeShapeType="1"/>
          </p:cNvSpPr>
          <p:nvPr/>
        </p:nvSpPr>
        <p:spPr bwMode="auto">
          <a:xfrm flipH="1">
            <a:off x="2133600" y="3276600"/>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01" name="Object 13"/>
          <p:cNvGraphicFramePr>
            <a:graphicFrameLocks noChangeAspect="1"/>
          </p:cNvGraphicFramePr>
          <p:nvPr/>
        </p:nvGraphicFramePr>
        <p:xfrm>
          <a:off x="1676401" y="2971801"/>
          <a:ext cx="341313" cy="392113"/>
        </p:xfrm>
        <a:graphic>
          <a:graphicData uri="http://schemas.openxmlformats.org/presentationml/2006/ole">
            <mc:AlternateContent xmlns:mc="http://schemas.openxmlformats.org/markup-compatibility/2006">
              <mc:Choice xmlns:v="urn:schemas-microsoft-com:vml" Requires="v">
                <p:oleObj spid="_x0000_s35367" name="Equation" r:id="rId13" imgW="164957" imgH="190335" progId="Equation.3">
                  <p:embed/>
                </p:oleObj>
              </mc:Choice>
              <mc:Fallback>
                <p:oleObj name="Equation" r:id="rId13" imgW="164957"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1" y="2971801"/>
                        <a:ext cx="341313" cy="392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02" name="Object 14"/>
          <p:cNvGraphicFramePr>
            <a:graphicFrameLocks noChangeAspect="1"/>
          </p:cNvGraphicFramePr>
          <p:nvPr/>
        </p:nvGraphicFramePr>
        <p:xfrm>
          <a:off x="3276600" y="4419600"/>
          <a:ext cx="304800" cy="388938"/>
        </p:xfrm>
        <a:graphic>
          <a:graphicData uri="http://schemas.openxmlformats.org/presentationml/2006/ole">
            <mc:AlternateContent xmlns:mc="http://schemas.openxmlformats.org/markup-compatibility/2006">
              <mc:Choice xmlns:v="urn:schemas-microsoft-com:vml" Requires="v">
                <p:oleObj spid="_x0000_s35368" name="Equation" r:id="rId15" imgW="177646" imgH="228402" progId="Equation.3">
                  <p:embed/>
                </p:oleObj>
              </mc:Choice>
              <mc:Fallback>
                <p:oleObj name="Equation" r:id="rId15" imgW="177646" imgH="22840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76600" y="4419600"/>
                        <a:ext cx="304800" cy="38893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03" name="Text Box 15"/>
          <p:cNvSpPr txBox="1">
            <a:spLocks noChangeArrowheads="1"/>
          </p:cNvSpPr>
          <p:nvPr/>
        </p:nvSpPr>
        <p:spPr bwMode="auto">
          <a:xfrm>
            <a:off x="284956" y="91282"/>
            <a:ext cx="93956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dirty="0"/>
              <a:t>A cut in marginal tax rates that leaves average rates unchanged raises the economy’s capacity as employment rises.  But what about expenditures?</a:t>
            </a:r>
          </a:p>
        </p:txBody>
      </p:sp>
      <p:sp>
        <p:nvSpPr>
          <p:cNvPr id="63504" name="Line 22"/>
          <p:cNvSpPr>
            <a:spLocks noChangeShapeType="1"/>
          </p:cNvSpPr>
          <p:nvPr/>
        </p:nvSpPr>
        <p:spPr bwMode="auto">
          <a:xfrm flipV="1">
            <a:off x="3886200" y="4419600"/>
            <a:ext cx="0" cy="609600"/>
          </a:xfrm>
          <a:prstGeom prst="line">
            <a:avLst/>
          </a:prstGeom>
          <a:noFill/>
          <a:ln w="19050">
            <a:solidFill>
              <a:srgbClr val="3333FF"/>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63505" name="Text Box 23"/>
          <p:cNvSpPr txBox="1">
            <a:spLocks noChangeArrowheads="1"/>
          </p:cNvSpPr>
          <p:nvPr/>
        </p:nvSpPr>
        <p:spPr bwMode="auto">
          <a:xfrm>
            <a:off x="3124200" y="5105401"/>
            <a:ext cx="1981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Capacity output increases</a:t>
            </a:r>
            <a:r>
              <a:rPr lang="en-US" b="0">
                <a:solidFill>
                  <a:srgbClr val="3333FF"/>
                </a:solidFill>
              </a:rPr>
              <a:t>  from the tax cut</a:t>
            </a:r>
          </a:p>
        </p:txBody>
      </p:sp>
      <p:sp>
        <p:nvSpPr>
          <p:cNvPr id="63506" name="Line 28"/>
          <p:cNvSpPr>
            <a:spLocks noChangeShapeType="1"/>
          </p:cNvSpPr>
          <p:nvPr/>
        </p:nvSpPr>
        <p:spPr bwMode="auto">
          <a:xfrm flipH="1">
            <a:off x="3886200" y="2209800"/>
            <a:ext cx="0" cy="2209800"/>
          </a:xfrm>
          <a:prstGeom prst="line">
            <a:avLst/>
          </a:prstGeom>
          <a:noFill/>
          <a:ln w="28575">
            <a:solidFill>
              <a:schemeClr val="tx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3507" name="Line 19"/>
          <p:cNvSpPr>
            <a:spLocks noChangeShapeType="1"/>
          </p:cNvSpPr>
          <p:nvPr/>
        </p:nvSpPr>
        <p:spPr bwMode="auto">
          <a:xfrm>
            <a:off x="7010400" y="1524000"/>
            <a:ext cx="0" cy="1828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8" name="Line 20"/>
          <p:cNvSpPr>
            <a:spLocks noChangeShapeType="1"/>
          </p:cNvSpPr>
          <p:nvPr/>
        </p:nvSpPr>
        <p:spPr bwMode="auto">
          <a:xfrm flipH="1">
            <a:off x="7010400" y="3352800"/>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3509" name="Object 21"/>
          <p:cNvGraphicFramePr>
            <a:graphicFrameLocks noChangeAspect="1"/>
          </p:cNvGraphicFramePr>
          <p:nvPr/>
        </p:nvGraphicFramePr>
        <p:xfrm>
          <a:off x="6781801" y="1295401"/>
          <a:ext cx="187325" cy="207963"/>
        </p:xfrm>
        <a:graphic>
          <a:graphicData uri="http://schemas.openxmlformats.org/presentationml/2006/ole">
            <mc:AlternateContent xmlns:mc="http://schemas.openxmlformats.org/markup-compatibility/2006">
              <mc:Choice xmlns:v="urn:schemas-microsoft-com:vml" Requires="v">
                <p:oleObj spid="_x0000_s35369" name="Equation" r:id="rId17" imgW="114102" imgH="126780" progId="Equation.3">
                  <p:embed/>
                </p:oleObj>
              </mc:Choice>
              <mc:Fallback>
                <p:oleObj name="Equation" r:id="rId17" imgW="114102" imgH="1267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81801" y="1295401"/>
                        <a:ext cx="187325" cy="20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0" name="Line 22"/>
          <p:cNvSpPr>
            <a:spLocks noChangeShapeType="1"/>
          </p:cNvSpPr>
          <p:nvPr/>
        </p:nvSpPr>
        <p:spPr bwMode="auto">
          <a:xfrm flipV="1">
            <a:off x="7315200" y="1752600"/>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11" name="Object 23"/>
          <p:cNvGraphicFramePr>
            <a:graphicFrameLocks noChangeAspect="1"/>
          </p:cNvGraphicFramePr>
          <p:nvPr/>
        </p:nvGraphicFramePr>
        <p:xfrm>
          <a:off x="9067800" y="1524001"/>
          <a:ext cx="228600" cy="290513"/>
        </p:xfrm>
        <a:graphic>
          <a:graphicData uri="http://schemas.openxmlformats.org/presentationml/2006/ole">
            <mc:AlternateContent xmlns:mc="http://schemas.openxmlformats.org/markup-compatibility/2006">
              <mc:Choice xmlns:v="urn:schemas-microsoft-com:vml" Requires="v">
                <p:oleObj spid="_x0000_s35370" name="Equation" r:id="rId19" imgW="139579" imgH="177646" progId="Equation.3">
                  <p:embed/>
                </p:oleObj>
              </mc:Choice>
              <mc:Fallback>
                <p:oleObj name="Equation" r:id="rId19" imgW="139579" imgH="177646"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67800" y="1524001"/>
                        <a:ext cx="228600"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2" name="Line 24"/>
          <p:cNvSpPr>
            <a:spLocks noChangeShapeType="1"/>
          </p:cNvSpPr>
          <p:nvPr/>
        </p:nvSpPr>
        <p:spPr bwMode="auto">
          <a:xfrm>
            <a:off x="7010400" y="2514600"/>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3513" name="Line 25"/>
          <p:cNvSpPr>
            <a:spLocks noChangeShapeType="1"/>
          </p:cNvSpPr>
          <p:nvPr/>
        </p:nvSpPr>
        <p:spPr bwMode="auto">
          <a:xfrm>
            <a:off x="8229600" y="2590800"/>
            <a:ext cx="0" cy="76200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14" name="Object 26"/>
          <p:cNvGraphicFramePr>
            <a:graphicFrameLocks noChangeAspect="1"/>
          </p:cNvGraphicFramePr>
          <p:nvPr/>
        </p:nvGraphicFramePr>
        <p:xfrm>
          <a:off x="6688139" y="2446338"/>
          <a:ext cx="276225" cy="222250"/>
        </p:xfrm>
        <a:graphic>
          <a:graphicData uri="http://schemas.openxmlformats.org/presentationml/2006/ole">
            <mc:AlternateContent xmlns:mc="http://schemas.openxmlformats.org/markup-compatibility/2006">
              <mc:Choice xmlns:v="urn:schemas-microsoft-com:vml" Requires="v">
                <p:oleObj spid="_x0000_s35371" name="Equation" r:id="rId21" imgW="203024" imgH="164957" progId="Equation.3">
                  <p:embed/>
                </p:oleObj>
              </mc:Choice>
              <mc:Fallback>
                <p:oleObj name="Equation" r:id="rId21" imgW="203024" imgH="164957"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88139" y="2446338"/>
                        <a:ext cx="276225"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15" name="Object 27"/>
          <p:cNvGraphicFramePr>
            <a:graphicFrameLocks noChangeAspect="1"/>
          </p:cNvGraphicFramePr>
          <p:nvPr/>
        </p:nvGraphicFramePr>
        <p:xfrm>
          <a:off x="8001000" y="3400426"/>
          <a:ext cx="457200" cy="284163"/>
        </p:xfrm>
        <a:graphic>
          <a:graphicData uri="http://schemas.openxmlformats.org/presentationml/2006/ole">
            <mc:AlternateContent xmlns:mc="http://schemas.openxmlformats.org/markup-compatibility/2006">
              <mc:Choice xmlns:v="urn:schemas-microsoft-com:vml" Requires="v">
                <p:oleObj spid="_x0000_s35372" name="Equation" r:id="rId23" imgW="418918" imgH="203112" progId="Equation.3">
                  <p:embed/>
                </p:oleObj>
              </mc:Choice>
              <mc:Fallback>
                <p:oleObj name="Equation" r:id="rId23" imgW="418918" imgH="203112"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01000" y="3400426"/>
                        <a:ext cx="457200"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6" name="Line 28"/>
          <p:cNvSpPr>
            <a:spLocks noChangeShapeType="1"/>
          </p:cNvSpPr>
          <p:nvPr/>
        </p:nvSpPr>
        <p:spPr bwMode="auto">
          <a:xfrm>
            <a:off x="7162800" y="1600200"/>
            <a:ext cx="1981200" cy="16525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17" name="Object 29"/>
          <p:cNvGraphicFramePr>
            <a:graphicFrameLocks noChangeAspect="1"/>
          </p:cNvGraphicFramePr>
          <p:nvPr/>
        </p:nvGraphicFramePr>
        <p:xfrm>
          <a:off x="9144000" y="2971800"/>
          <a:ext cx="914400" cy="287338"/>
        </p:xfrm>
        <a:graphic>
          <a:graphicData uri="http://schemas.openxmlformats.org/presentationml/2006/ole">
            <mc:AlternateContent xmlns:mc="http://schemas.openxmlformats.org/markup-compatibility/2006">
              <mc:Choice xmlns:v="urn:schemas-microsoft-com:vml" Requires="v">
                <p:oleObj spid="_x0000_s35373" name="Equation" r:id="rId25" imgW="685502" imgH="215806" progId="Equation.3">
                  <p:embed/>
                </p:oleObj>
              </mc:Choice>
              <mc:Fallback>
                <p:oleObj name="Equation" r:id="rId25" imgW="685502" imgH="21580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144000" y="2971800"/>
                        <a:ext cx="914400"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18" name="Oval 30"/>
          <p:cNvSpPr>
            <a:spLocks noChangeArrowheads="1"/>
          </p:cNvSpPr>
          <p:nvPr/>
        </p:nvSpPr>
        <p:spPr bwMode="auto">
          <a:xfrm>
            <a:off x="8153400" y="2438400"/>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63519" name="Object 31"/>
          <p:cNvGraphicFramePr>
            <a:graphicFrameLocks noChangeAspect="1"/>
          </p:cNvGraphicFramePr>
          <p:nvPr/>
        </p:nvGraphicFramePr>
        <p:xfrm>
          <a:off x="9296401" y="3276600"/>
          <a:ext cx="384175" cy="292100"/>
        </p:xfrm>
        <a:graphic>
          <a:graphicData uri="http://schemas.openxmlformats.org/presentationml/2006/ole">
            <mc:AlternateContent xmlns:mc="http://schemas.openxmlformats.org/markup-compatibility/2006">
              <mc:Choice xmlns:v="urn:schemas-microsoft-com:vml" Requires="v">
                <p:oleObj spid="_x0000_s35374" name="Equation" r:id="rId27" imgW="266469" imgH="203024" progId="Equation.3">
                  <p:embed/>
                </p:oleObj>
              </mc:Choice>
              <mc:Fallback>
                <p:oleObj name="Equation" r:id="rId27" imgW="266469" imgH="203024"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296401" y="3276600"/>
                        <a:ext cx="3841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20" name="Line 28"/>
          <p:cNvSpPr>
            <a:spLocks noChangeShapeType="1"/>
          </p:cNvSpPr>
          <p:nvPr/>
        </p:nvSpPr>
        <p:spPr bwMode="auto">
          <a:xfrm>
            <a:off x="7620000" y="1371600"/>
            <a:ext cx="1752600" cy="14478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3521" name="TextBox 59"/>
          <p:cNvSpPr txBox="1">
            <a:spLocks noChangeArrowheads="1"/>
          </p:cNvSpPr>
          <p:nvPr/>
        </p:nvSpPr>
        <p:spPr bwMode="auto">
          <a:xfrm>
            <a:off x="6172200" y="3581401"/>
            <a:ext cx="449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b="0"/>
              <a:t>A permanent tax cut will increase investment (because higher employment raises the productivity of capital)</a:t>
            </a:r>
          </a:p>
        </p:txBody>
      </p:sp>
      <p:sp>
        <p:nvSpPr>
          <p:cNvPr id="63522" name="Line 2"/>
          <p:cNvSpPr>
            <a:spLocks noChangeShapeType="1"/>
          </p:cNvSpPr>
          <p:nvPr/>
        </p:nvSpPr>
        <p:spPr bwMode="auto">
          <a:xfrm>
            <a:off x="7162800" y="4267200"/>
            <a:ext cx="0" cy="1752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3523" name="Line 3"/>
          <p:cNvSpPr>
            <a:spLocks noChangeShapeType="1"/>
          </p:cNvSpPr>
          <p:nvPr/>
        </p:nvSpPr>
        <p:spPr bwMode="auto">
          <a:xfrm>
            <a:off x="7162800" y="6019800"/>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24" name="Object 48"/>
          <p:cNvGraphicFramePr>
            <a:graphicFrameLocks noChangeAspect="1"/>
          </p:cNvGraphicFramePr>
          <p:nvPr/>
        </p:nvGraphicFramePr>
        <p:xfrm>
          <a:off x="9753600" y="5867401"/>
          <a:ext cx="300038" cy="352425"/>
        </p:xfrm>
        <a:graphic>
          <a:graphicData uri="http://schemas.openxmlformats.org/presentationml/2006/ole">
            <mc:AlternateContent xmlns:mc="http://schemas.openxmlformats.org/markup-compatibility/2006">
              <mc:Choice xmlns:v="urn:schemas-microsoft-com:vml" Requires="v">
                <p:oleObj spid="_x0000_s35375" name="Equation" r:id="rId29" imgW="139579" imgH="164957" progId="Equation.3">
                  <p:embed/>
                </p:oleObj>
              </mc:Choice>
              <mc:Fallback>
                <p:oleObj name="Equation" r:id="rId29"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5867401"/>
                        <a:ext cx="300038" cy="3524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525" name="Object 49"/>
          <p:cNvGraphicFramePr>
            <a:graphicFrameLocks noChangeAspect="1"/>
          </p:cNvGraphicFramePr>
          <p:nvPr/>
        </p:nvGraphicFramePr>
        <p:xfrm>
          <a:off x="6858001" y="4191001"/>
          <a:ext cx="239713" cy="265113"/>
        </p:xfrm>
        <a:graphic>
          <a:graphicData uri="http://schemas.openxmlformats.org/presentationml/2006/ole">
            <mc:AlternateContent xmlns:mc="http://schemas.openxmlformats.org/markup-compatibility/2006">
              <mc:Choice xmlns:v="urn:schemas-microsoft-com:vml" Requires="v">
                <p:oleObj spid="_x0000_s35376" name="Equation" r:id="rId30" imgW="114102" imgH="126780" progId="Equation.3">
                  <p:embed/>
                </p:oleObj>
              </mc:Choice>
              <mc:Fallback>
                <p:oleObj name="Equation" r:id="rId30" imgW="114102" imgH="126780" progId="Equation.3">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58001" y="4191001"/>
                        <a:ext cx="239713"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26" name="Line 8"/>
          <p:cNvSpPr>
            <a:spLocks noChangeShapeType="1"/>
          </p:cNvSpPr>
          <p:nvPr/>
        </p:nvSpPr>
        <p:spPr bwMode="auto">
          <a:xfrm flipH="1" flipV="1">
            <a:off x="7391400" y="4343400"/>
            <a:ext cx="1676400" cy="1524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27" name="Object 50"/>
          <p:cNvGraphicFramePr>
            <a:graphicFrameLocks noChangeAspect="1"/>
          </p:cNvGraphicFramePr>
          <p:nvPr/>
        </p:nvGraphicFramePr>
        <p:xfrm>
          <a:off x="9220200" y="5715000"/>
          <a:ext cx="306388" cy="285750"/>
        </p:xfrm>
        <a:graphic>
          <a:graphicData uri="http://schemas.openxmlformats.org/presentationml/2006/ole">
            <mc:AlternateContent xmlns:mc="http://schemas.openxmlformats.org/markup-compatibility/2006">
              <mc:Choice xmlns:v="urn:schemas-microsoft-com:vml" Requires="v">
                <p:oleObj spid="_x0000_s35377" name="Equation" r:id="rId32" imgW="190335" imgH="177646" progId="Equation.3">
                  <p:embed/>
                </p:oleObj>
              </mc:Choice>
              <mc:Fallback>
                <p:oleObj name="Equation" r:id="rId32"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20200" y="5715000"/>
                        <a:ext cx="306388" cy="2857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28" name="Line 12"/>
          <p:cNvSpPr>
            <a:spLocks noChangeShapeType="1"/>
          </p:cNvSpPr>
          <p:nvPr/>
        </p:nvSpPr>
        <p:spPr bwMode="auto">
          <a:xfrm flipH="1">
            <a:off x="7162800" y="5181600"/>
            <a:ext cx="17526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3529" name="Object 51"/>
          <p:cNvGraphicFramePr>
            <a:graphicFrameLocks noChangeAspect="1"/>
          </p:cNvGraphicFramePr>
          <p:nvPr/>
        </p:nvGraphicFramePr>
        <p:xfrm>
          <a:off x="6858001" y="5105401"/>
          <a:ext cx="157163" cy="174625"/>
        </p:xfrm>
        <a:graphic>
          <a:graphicData uri="http://schemas.openxmlformats.org/presentationml/2006/ole">
            <mc:AlternateContent xmlns:mc="http://schemas.openxmlformats.org/markup-compatibility/2006">
              <mc:Choice xmlns:v="urn:schemas-microsoft-com:vml" Requires="v">
                <p:oleObj spid="_x0000_s35378" name="Equation" r:id="rId33" imgW="114102" imgH="126780" progId="Equation.3">
                  <p:embed/>
                </p:oleObj>
              </mc:Choice>
              <mc:Fallback>
                <p:oleObj name="Equation" r:id="rId33" imgW="114102" imgH="1267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58001" y="5105401"/>
                        <a:ext cx="157163" cy="174625"/>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530" name="Line 8"/>
          <p:cNvSpPr>
            <a:spLocks noChangeShapeType="1"/>
          </p:cNvSpPr>
          <p:nvPr/>
        </p:nvSpPr>
        <p:spPr bwMode="auto">
          <a:xfrm flipH="1" flipV="1">
            <a:off x="8001000" y="4343400"/>
            <a:ext cx="1447800" cy="1295400"/>
          </a:xfrm>
          <a:prstGeom prst="line">
            <a:avLst/>
          </a:prstGeom>
          <a:noFill/>
          <a:ln w="1905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807089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67172" y="110722"/>
            <a:ext cx="986323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dirty="0"/>
              <a:t>Alternatively, suppose the government passes a “lower income class tax cut”.  The bottom two brackets are reduced from 15% and 20% to 10% and 15%. The standard deduction is kept at $5,000. How does this impact Mr. Jones?  </a:t>
            </a:r>
          </a:p>
        </p:txBody>
      </p:sp>
      <p:pic>
        <p:nvPicPr>
          <p:cNvPr id="64515" name="Picture 3" descr="MCj029772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1" y="990601"/>
            <a:ext cx="142081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3733800" y="1371601"/>
            <a:ext cx="4267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Income:		$50,000</a:t>
            </a:r>
          </a:p>
          <a:p>
            <a:pPr eaLnBrk="1" hangingPunct="1">
              <a:spcBef>
                <a:spcPct val="50000"/>
              </a:spcBef>
            </a:pPr>
            <a:r>
              <a:rPr lang="en-US"/>
              <a:t>Taxes:		$8,500	</a:t>
            </a:r>
          </a:p>
        </p:txBody>
      </p:sp>
      <p:sp>
        <p:nvSpPr>
          <p:cNvPr id="64517" name="Text Box 5"/>
          <p:cNvSpPr txBox="1">
            <a:spLocks noChangeArrowheads="1"/>
          </p:cNvSpPr>
          <p:nvPr/>
        </p:nvSpPr>
        <p:spPr bwMode="auto">
          <a:xfrm>
            <a:off x="1828800" y="2819401"/>
            <a:ext cx="44196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	        </a:t>
            </a:r>
            <a:r>
              <a:rPr lang="en-US" u="sng"/>
              <a:t>Tax Code</a:t>
            </a:r>
          </a:p>
          <a:p>
            <a:pPr eaLnBrk="1" hangingPunct="1">
              <a:spcBef>
                <a:spcPct val="50000"/>
              </a:spcBef>
            </a:pPr>
            <a:r>
              <a:rPr lang="en-US" u="sng"/>
              <a:t>Taxable Income</a:t>
            </a:r>
            <a:r>
              <a:rPr lang="en-US"/>
              <a:t>		</a:t>
            </a:r>
            <a:r>
              <a:rPr lang="en-US" u="sng"/>
              <a:t>Tax Rate</a:t>
            </a:r>
          </a:p>
          <a:p>
            <a:pPr eaLnBrk="1" hangingPunct="1">
              <a:spcBef>
                <a:spcPct val="50000"/>
              </a:spcBef>
            </a:pPr>
            <a:r>
              <a:rPr lang="en-US"/>
              <a:t>$0 - $10,000		</a:t>
            </a:r>
            <a:r>
              <a:rPr lang="en-US">
                <a:solidFill>
                  <a:srgbClr val="FF0000"/>
                </a:solidFill>
              </a:rPr>
              <a:t>10%</a:t>
            </a:r>
          </a:p>
          <a:p>
            <a:pPr eaLnBrk="1" hangingPunct="1">
              <a:spcBef>
                <a:spcPct val="50000"/>
              </a:spcBef>
            </a:pPr>
            <a:r>
              <a:rPr lang="en-US"/>
              <a:t>$10,000 - $30,000	</a:t>
            </a:r>
            <a:r>
              <a:rPr lang="en-US">
                <a:solidFill>
                  <a:srgbClr val="FF0000"/>
                </a:solidFill>
              </a:rPr>
              <a:t>15%</a:t>
            </a:r>
          </a:p>
          <a:p>
            <a:pPr eaLnBrk="1" hangingPunct="1">
              <a:spcBef>
                <a:spcPct val="50000"/>
              </a:spcBef>
            </a:pPr>
            <a:r>
              <a:rPr lang="en-US"/>
              <a:t>$30,000 - $50,000	30%</a:t>
            </a:r>
          </a:p>
          <a:p>
            <a:pPr eaLnBrk="1" hangingPunct="1">
              <a:spcBef>
                <a:spcPct val="50000"/>
              </a:spcBef>
            </a:pPr>
            <a:r>
              <a:rPr lang="en-US"/>
              <a:t>$30,000 + 		35%</a:t>
            </a:r>
          </a:p>
        </p:txBody>
      </p:sp>
      <p:sp>
        <p:nvSpPr>
          <p:cNvPr id="64518" name="Rectangle 6"/>
          <p:cNvSpPr>
            <a:spLocks noChangeArrowheads="1"/>
          </p:cNvSpPr>
          <p:nvPr/>
        </p:nvSpPr>
        <p:spPr bwMode="auto">
          <a:xfrm>
            <a:off x="1828800" y="2819400"/>
            <a:ext cx="3962400" cy="2590800"/>
          </a:xfrm>
          <a:prstGeom prst="rect">
            <a:avLst/>
          </a:prstGeom>
          <a:solidFill>
            <a:srgbClr val="CC99FF">
              <a:alpha val="27843"/>
            </a:srgbClr>
          </a:solidFill>
          <a:ln w="12700">
            <a:solidFill>
              <a:srgbClr val="800080"/>
            </a:solidFill>
            <a:miter lim="800000"/>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4519" name="Oval 7"/>
          <p:cNvSpPr>
            <a:spLocks noChangeArrowheads="1"/>
          </p:cNvSpPr>
          <p:nvPr/>
        </p:nvSpPr>
        <p:spPr bwMode="auto">
          <a:xfrm>
            <a:off x="5486400" y="1752600"/>
            <a:ext cx="1066800" cy="4572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4520" name="Line 8"/>
          <p:cNvSpPr>
            <a:spLocks noChangeShapeType="1"/>
          </p:cNvSpPr>
          <p:nvPr/>
        </p:nvSpPr>
        <p:spPr bwMode="auto">
          <a:xfrm>
            <a:off x="6400800" y="2133600"/>
            <a:ext cx="838200" cy="914400"/>
          </a:xfrm>
          <a:prstGeom prst="line">
            <a:avLst/>
          </a:prstGeom>
          <a:noFill/>
          <a:ln w="19050">
            <a:solidFill>
              <a:srgbClr val="FF000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64521" name="Text Box 9"/>
          <p:cNvSpPr txBox="1">
            <a:spLocks noChangeArrowheads="1"/>
          </p:cNvSpPr>
          <p:nvPr/>
        </p:nvSpPr>
        <p:spPr bwMode="auto">
          <a:xfrm>
            <a:off x="6858000" y="30480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10%	$1,000</a:t>
            </a:r>
          </a:p>
          <a:p>
            <a:pPr eaLnBrk="1" hangingPunct="1">
              <a:spcBef>
                <a:spcPct val="50000"/>
              </a:spcBef>
            </a:pPr>
            <a:r>
              <a:rPr lang="en-US" sz="1400"/>
              <a:t>$20,000	15%	$3,000</a:t>
            </a:r>
          </a:p>
          <a:p>
            <a:pPr eaLnBrk="1" hangingPunct="1">
              <a:spcBef>
                <a:spcPct val="50000"/>
              </a:spcBef>
            </a:pPr>
            <a:r>
              <a:rPr lang="en-US" sz="1400"/>
              <a:t>$15,000	30%	$4,500</a:t>
            </a:r>
          </a:p>
        </p:txBody>
      </p:sp>
      <p:sp>
        <p:nvSpPr>
          <p:cNvPr id="64522" name="Text Box 10"/>
          <p:cNvSpPr txBox="1">
            <a:spLocks noChangeArrowheads="1"/>
          </p:cNvSpPr>
          <p:nvPr/>
        </p:nvSpPr>
        <p:spPr bwMode="auto">
          <a:xfrm>
            <a:off x="1828800" y="54864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t>Standard Deduction = $5,000</a:t>
            </a:r>
          </a:p>
        </p:txBody>
      </p:sp>
      <p:sp>
        <p:nvSpPr>
          <p:cNvPr id="64523" name="Line 11"/>
          <p:cNvSpPr>
            <a:spLocks noChangeShapeType="1"/>
          </p:cNvSpPr>
          <p:nvPr/>
        </p:nvSpPr>
        <p:spPr bwMode="auto">
          <a:xfrm>
            <a:off x="6934200" y="4343400"/>
            <a:ext cx="2590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4524" name="Text Box 12"/>
          <p:cNvSpPr txBox="1">
            <a:spLocks noChangeArrowheads="1"/>
          </p:cNvSpPr>
          <p:nvPr/>
        </p:nvSpPr>
        <p:spPr bwMode="auto">
          <a:xfrm>
            <a:off x="6934201" y="4419600"/>
            <a:ext cx="252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$8,500</a:t>
            </a:r>
          </a:p>
        </p:txBody>
      </p:sp>
      <p:sp>
        <p:nvSpPr>
          <p:cNvPr id="64525" name="Text Box 13"/>
          <p:cNvSpPr txBox="1">
            <a:spLocks noChangeArrowheads="1"/>
          </p:cNvSpPr>
          <p:nvPr/>
        </p:nvSpPr>
        <p:spPr bwMode="auto">
          <a:xfrm>
            <a:off x="7239000" y="1295400"/>
            <a:ext cx="2971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Mr. Jones taxable income of $45,000 put him in the 30% tax bracket</a:t>
            </a:r>
          </a:p>
        </p:txBody>
      </p:sp>
      <p:sp>
        <p:nvSpPr>
          <p:cNvPr id="64526" name="Text Box 14"/>
          <p:cNvSpPr txBox="1">
            <a:spLocks noChangeArrowheads="1"/>
          </p:cNvSpPr>
          <p:nvPr/>
        </p:nvSpPr>
        <p:spPr bwMode="auto">
          <a:xfrm>
            <a:off x="7162800" y="5029201"/>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solidFill>
                  <a:srgbClr val="3333FF"/>
                </a:solidFill>
              </a:rPr>
              <a:t>Mr. Jones’ effective tax falls to 17%</a:t>
            </a:r>
          </a:p>
        </p:txBody>
      </p:sp>
    </p:spTree>
    <p:extLst>
      <p:ext uri="{BB962C8B-B14F-4D97-AF65-F5344CB8AC3E}">
        <p14:creationId xmlns:p14="http://schemas.microsoft.com/office/powerpoint/2010/main" val="35197613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MCj029772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371601"/>
            <a:ext cx="12192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7"/>
          <p:cNvSpPr txBox="1">
            <a:spLocks noChangeArrowheads="1"/>
          </p:cNvSpPr>
          <p:nvPr/>
        </p:nvSpPr>
        <p:spPr bwMode="auto">
          <a:xfrm>
            <a:off x="3810000" y="14478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15%	$1,500</a:t>
            </a:r>
          </a:p>
          <a:p>
            <a:pPr eaLnBrk="1" hangingPunct="1">
              <a:spcBef>
                <a:spcPct val="50000"/>
              </a:spcBef>
            </a:pPr>
            <a:r>
              <a:rPr lang="en-US" sz="1400"/>
              <a:t>$20,000	20%	$4,000</a:t>
            </a:r>
          </a:p>
          <a:p>
            <a:pPr eaLnBrk="1" hangingPunct="1">
              <a:spcBef>
                <a:spcPct val="50000"/>
              </a:spcBef>
            </a:pPr>
            <a:r>
              <a:rPr lang="en-US" sz="1400"/>
              <a:t>$15,000	30%	$4,500</a:t>
            </a:r>
          </a:p>
        </p:txBody>
      </p:sp>
      <p:sp>
        <p:nvSpPr>
          <p:cNvPr id="65540" name="Line 8"/>
          <p:cNvSpPr>
            <a:spLocks noChangeShapeType="1"/>
          </p:cNvSpPr>
          <p:nvPr/>
        </p:nvSpPr>
        <p:spPr bwMode="auto">
          <a:xfrm>
            <a:off x="3886200" y="2743200"/>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5541" name="Text Box 9"/>
          <p:cNvSpPr txBox="1">
            <a:spLocks noChangeArrowheads="1"/>
          </p:cNvSpPr>
          <p:nvPr/>
        </p:nvSpPr>
        <p:spPr bwMode="auto">
          <a:xfrm>
            <a:off x="3886200" y="2819400"/>
            <a:ext cx="2624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$10,000</a:t>
            </a:r>
          </a:p>
        </p:txBody>
      </p:sp>
      <p:sp>
        <p:nvSpPr>
          <p:cNvPr id="65542" name="Text Box 10"/>
          <p:cNvSpPr txBox="1">
            <a:spLocks noChangeArrowheads="1"/>
          </p:cNvSpPr>
          <p:nvPr/>
        </p:nvSpPr>
        <p:spPr bwMode="auto">
          <a:xfrm>
            <a:off x="4343400" y="1143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a:solidFill>
                  <a:srgbClr val="3333FF"/>
                </a:solidFill>
              </a:rPr>
              <a:t>Old Tax Code</a:t>
            </a:r>
          </a:p>
        </p:txBody>
      </p:sp>
      <p:sp>
        <p:nvSpPr>
          <p:cNvPr id="65543" name="Text Box 11"/>
          <p:cNvSpPr txBox="1">
            <a:spLocks noChangeArrowheads="1"/>
          </p:cNvSpPr>
          <p:nvPr/>
        </p:nvSpPr>
        <p:spPr bwMode="auto">
          <a:xfrm>
            <a:off x="7543800" y="1143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a:solidFill>
                  <a:srgbClr val="3333FF"/>
                </a:solidFill>
              </a:rPr>
              <a:t>New Tax Code</a:t>
            </a:r>
          </a:p>
        </p:txBody>
      </p:sp>
      <p:sp>
        <p:nvSpPr>
          <p:cNvPr id="65544" name="Rectangle 12"/>
          <p:cNvSpPr>
            <a:spLocks noChangeArrowheads="1"/>
          </p:cNvSpPr>
          <p:nvPr/>
        </p:nvSpPr>
        <p:spPr bwMode="auto">
          <a:xfrm>
            <a:off x="3810000" y="2362200"/>
            <a:ext cx="5943600" cy="381000"/>
          </a:xfrm>
          <a:prstGeom prst="rect">
            <a:avLst/>
          </a:prstGeom>
          <a:solidFill>
            <a:srgbClr val="FF0000">
              <a:alpha val="18039"/>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5545" name="Line 13"/>
          <p:cNvSpPr>
            <a:spLocks noChangeShapeType="1"/>
          </p:cNvSpPr>
          <p:nvPr/>
        </p:nvSpPr>
        <p:spPr bwMode="auto">
          <a:xfrm>
            <a:off x="1928327" y="3999659"/>
            <a:ext cx="0" cy="1527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6" name="Line 14"/>
          <p:cNvSpPr>
            <a:spLocks noChangeShapeType="1"/>
          </p:cNvSpPr>
          <p:nvPr/>
        </p:nvSpPr>
        <p:spPr bwMode="auto">
          <a:xfrm flipH="1">
            <a:off x="1928327" y="5526833"/>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5547" name="Object 15"/>
          <p:cNvGraphicFramePr>
            <a:graphicFrameLocks noChangeAspect="1"/>
          </p:cNvGraphicFramePr>
          <p:nvPr>
            <p:extLst>
              <p:ext uri="{D42A27DB-BD31-4B8C-83A1-F6EECF244321}">
                <p14:modId xmlns:p14="http://schemas.microsoft.com/office/powerpoint/2010/main" val="660632948"/>
              </p:ext>
            </p:extLst>
          </p:nvPr>
        </p:nvGraphicFramePr>
        <p:xfrm>
          <a:off x="1623528" y="3469434"/>
          <a:ext cx="250825" cy="588963"/>
        </p:xfrm>
        <a:graphic>
          <a:graphicData uri="http://schemas.openxmlformats.org/presentationml/2006/ole">
            <mc:AlternateContent xmlns:mc="http://schemas.openxmlformats.org/markup-compatibility/2006">
              <mc:Choice xmlns:v="urn:schemas-microsoft-com:vml" Requires="v">
                <p:oleObj spid="_x0000_s36205" name="Equation" r:id="rId4" imgW="177723" imgH="418918" progId="Equation.3">
                  <p:embed/>
                </p:oleObj>
              </mc:Choice>
              <mc:Fallback>
                <p:oleObj name="Equation" r:id="rId4" imgW="177723"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528" y="3469434"/>
                        <a:ext cx="250825"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8" name="Line 16"/>
          <p:cNvSpPr>
            <a:spLocks noChangeShapeType="1"/>
          </p:cNvSpPr>
          <p:nvPr/>
        </p:nvSpPr>
        <p:spPr bwMode="auto">
          <a:xfrm flipV="1">
            <a:off x="2233127" y="4002833"/>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5549" name="Object 17"/>
          <p:cNvGraphicFramePr>
            <a:graphicFrameLocks noChangeAspect="1"/>
          </p:cNvGraphicFramePr>
          <p:nvPr>
            <p:extLst>
              <p:ext uri="{D42A27DB-BD31-4B8C-83A1-F6EECF244321}">
                <p14:modId xmlns:p14="http://schemas.microsoft.com/office/powerpoint/2010/main" val="3628676903"/>
              </p:ext>
            </p:extLst>
          </p:nvPr>
        </p:nvGraphicFramePr>
        <p:xfrm>
          <a:off x="3985727" y="3774233"/>
          <a:ext cx="228600" cy="331788"/>
        </p:xfrm>
        <a:graphic>
          <a:graphicData uri="http://schemas.openxmlformats.org/presentationml/2006/ole">
            <mc:AlternateContent xmlns:mc="http://schemas.openxmlformats.org/markup-compatibility/2006">
              <mc:Choice xmlns:v="urn:schemas-microsoft-com:vml" Requires="v">
                <p:oleObj spid="_x0000_s36206" name="Equation" r:id="rId6" imgW="139639" imgH="203112" progId="Equation.3">
                  <p:embed/>
                </p:oleObj>
              </mc:Choice>
              <mc:Fallback>
                <p:oleObj name="Equation" r:id="rId6" imgW="139639"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5727" y="3774233"/>
                        <a:ext cx="2286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50" name="Line 18"/>
          <p:cNvSpPr>
            <a:spLocks noChangeShapeType="1"/>
          </p:cNvSpPr>
          <p:nvPr/>
        </p:nvSpPr>
        <p:spPr bwMode="auto">
          <a:xfrm>
            <a:off x="1928327" y="4764833"/>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5551" name="Object 19"/>
          <p:cNvGraphicFramePr>
            <a:graphicFrameLocks noChangeAspect="1"/>
          </p:cNvGraphicFramePr>
          <p:nvPr>
            <p:extLst>
              <p:ext uri="{D42A27DB-BD31-4B8C-83A1-F6EECF244321}">
                <p14:modId xmlns:p14="http://schemas.microsoft.com/office/powerpoint/2010/main" val="3200173643"/>
              </p:ext>
            </p:extLst>
          </p:nvPr>
        </p:nvGraphicFramePr>
        <p:xfrm>
          <a:off x="1394928" y="4536234"/>
          <a:ext cx="481013" cy="665163"/>
        </p:xfrm>
        <a:graphic>
          <a:graphicData uri="http://schemas.openxmlformats.org/presentationml/2006/ole">
            <mc:AlternateContent xmlns:mc="http://schemas.openxmlformats.org/markup-compatibility/2006">
              <mc:Choice xmlns:v="urn:schemas-microsoft-com:vml" Requires="v">
                <p:oleObj spid="_x0000_s36207" name="Equation" r:id="rId8" imgW="355292" imgH="494870" progId="Equation.3">
                  <p:embed/>
                </p:oleObj>
              </mc:Choice>
              <mc:Fallback>
                <p:oleObj name="Equation" r:id="rId8" imgW="355292" imgH="49487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4928" y="4536234"/>
                        <a:ext cx="481013" cy="665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52" name="Line 20"/>
          <p:cNvSpPr>
            <a:spLocks noChangeShapeType="1"/>
          </p:cNvSpPr>
          <p:nvPr/>
        </p:nvSpPr>
        <p:spPr bwMode="auto">
          <a:xfrm>
            <a:off x="2233127" y="4002833"/>
            <a:ext cx="1828800" cy="15001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5553" name="Object 21"/>
          <p:cNvGraphicFramePr>
            <a:graphicFrameLocks noChangeAspect="1"/>
          </p:cNvGraphicFramePr>
          <p:nvPr>
            <p:extLst>
              <p:ext uri="{D42A27DB-BD31-4B8C-83A1-F6EECF244321}">
                <p14:modId xmlns:p14="http://schemas.microsoft.com/office/powerpoint/2010/main" val="1942060409"/>
              </p:ext>
            </p:extLst>
          </p:nvPr>
        </p:nvGraphicFramePr>
        <p:xfrm>
          <a:off x="4061927" y="5145834"/>
          <a:ext cx="228600" cy="303213"/>
        </p:xfrm>
        <a:graphic>
          <a:graphicData uri="http://schemas.openxmlformats.org/presentationml/2006/ole">
            <mc:AlternateContent xmlns:mc="http://schemas.openxmlformats.org/markup-compatibility/2006">
              <mc:Choice xmlns:v="urn:schemas-microsoft-com:vml" Requires="v">
                <p:oleObj spid="_x0000_s36208" name="Equation" r:id="rId10" imgW="152268" imgH="203024" progId="Equation.3">
                  <p:embed/>
                </p:oleObj>
              </mc:Choice>
              <mc:Fallback>
                <p:oleObj name="Equation" r:id="rId10" imgW="152268"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1927" y="5145834"/>
                        <a:ext cx="2286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54" name="Oval 22"/>
          <p:cNvSpPr>
            <a:spLocks noChangeArrowheads="1"/>
          </p:cNvSpPr>
          <p:nvPr/>
        </p:nvSpPr>
        <p:spPr bwMode="auto">
          <a:xfrm>
            <a:off x="3071327" y="4688633"/>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65555" name="Object 23"/>
          <p:cNvGraphicFramePr>
            <a:graphicFrameLocks noChangeAspect="1"/>
          </p:cNvGraphicFramePr>
          <p:nvPr>
            <p:extLst>
              <p:ext uri="{D42A27DB-BD31-4B8C-83A1-F6EECF244321}">
                <p14:modId xmlns:p14="http://schemas.microsoft.com/office/powerpoint/2010/main" val="3013255290"/>
              </p:ext>
            </p:extLst>
          </p:nvPr>
        </p:nvGraphicFramePr>
        <p:xfrm>
          <a:off x="4290528" y="5298233"/>
          <a:ext cx="195263" cy="388938"/>
        </p:xfrm>
        <a:graphic>
          <a:graphicData uri="http://schemas.openxmlformats.org/presentationml/2006/ole">
            <mc:AlternateContent xmlns:mc="http://schemas.openxmlformats.org/markup-compatibility/2006">
              <mc:Choice xmlns:v="urn:schemas-microsoft-com:vml" Requires="v">
                <p:oleObj spid="_x0000_s36209" name="Equation" r:id="rId12" imgW="88669" imgH="177338" progId="Equation.3">
                  <p:embed/>
                </p:oleObj>
              </mc:Choice>
              <mc:Fallback>
                <p:oleObj name="Equation" r:id="rId12" imgW="88669" imgH="17733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0528" y="5298233"/>
                        <a:ext cx="1952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56" name="Object 24"/>
          <p:cNvGraphicFramePr>
            <a:graphicFrameLocks noChangeAspect="1"/>
          </p:cNvGraphicFramePr>
          <p:nvPr>
            <p:extLst>
              <p:ext uri="{D42A27DB-BD31-4B8C-83A1-F6EECF244321}">
                <p14:modId xmlns:p14="http://schemas.microsoft.com/office/powerpoint/2010/main" val="3012159138"/>
              </p:ext>
            </p:extLst>
          </p:nvPr>
        </p:nvGraphicFramePr>
        <p:xfrm>
          <a:off x="4290528" y="5298233"/>
          <a:ext cx="195263" cy="388938"/>
        </p:xfrm>
        <a:graphic>
          <a:graphicData uri="http://schemas.openxmlformats.org/presentationml/2006/ole">
            <mc:AlternateContent xmlns:mc="http://schemas.openxmlformats.org/markup-compatibility/2006">
              <mc:Choice xmlns:v="urn:schemas-microsoft-com:vml" Requires="v">
                <p:oleObj spid="_x0000_s36210" name="Equation" r:id="rId14" imgW="88669" imgH="177338" progId="Equation.3">
                  <p:embed/>
                </p:oleObj>
              </mc:Choice>
              <mc:Fallback>
                <p:oleObj name="Equation" r:id="rId14" imgW="88669" imgH="17733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90528" y="5298233"/>
                        <a:ext cx="1952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57" name="Text Box 27"/>
          <p:cNvSpPr txBox="1">
            <a:spLocks noChangeArrowheads="1"/>
          </p:cNvSpPr>
          <p:nvPr/>
        </p:nvSpPr>
        <p:spPr bwMode="auto">
          <a:xfrm>
            <a:off x="6934200" y="1447801"/>
            <a:ext cx="29718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u="sng"/>
              <a:t>Income</a:t>
            </a:r>
            <a:r>
              <a:rPr lang="en-US" sz="1400"/>
              <a:t>	</a:t>
            </a:r>
            <a:r>
              <a:rPr lang="en-US" sz="1400" u="sng"/>
              <a:t>Tax Rate</a:t>
            </a:r>
            <a:r>
              <a:rPr lang="en-US" sz="1400"/>
              <a:t>	</a:t>
            </a:r>
            <a:r>
              <a:rPr lang="en-US" sz="1400" u="sng"/>
              <a:t>Tax Paid</a:t>
            </a:r>
          </a:p>
          <a:p>
            <a:pPr eaLnBrk="1" hangingPunct="1">
              <a:spcBef>
                <a:spcPct val="50000"/>
              </a:spcBef>
            </a:pPr>
            <a:r>
              <a:rPr lang="en-US" sz="1400"/>
              <a:t>$10,000	10%	$1,000</a:t>
            </a:r>
          </a:p>
          <a:p>
            <a:pPr eaLnBrk="1" hangingPunct="1">
              <a:spcBef>
                <a:spcPct val="50000"/>
              </a:spcBef>
            </a:pPr>
            <a:r>
              <a:rPr lang="en-US" sz="1400"/>
              <a:t>$20,000	15%	$3,000</a:t>
            </a:r>
          </a:p>
          <a:p>
            <a:pPr eaLnBrk="1" hangingPunct="1">
              <a:spcBef>
                <a:spcPct val="50000"/>
              </a:spcBef>
            </a:pPr>
            <a:r>
              <a:rPr lang="en-US" sz="1400"/>
              <a:t>$15,000	30%	$4,500</a:t>
            </a:r>
          </a:p>
        </p:txBody>
      </p:sp>
      <p:sp>
        <p:nvSpPr>
          <p:cNvPr id="65558" name="Line 28"/>
          <p:cNvSpPr>
            <a:spLocks noChangeShapeType="1"/>
          </p:cNvSpPr>
          <p:nvPr/>
        </p:nvSpPr>
        <p:spPr bwMode="auto">
          <a:xfrm>
            <a:off x="7010400" y="2743200"/>
            <a:ext cx="25908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65559" name="Text Box 29"/>
          <p:cNvSpPr txBox="1">
            <a:spLocks noChangeArrowheads="1"/>
          </p:cNvSpPr>
          <p:nvPr/>
        </p:nvSpPr>
        <p:spPr bwMode="auto">
          <a:xfrm>
            <a:off x="7010401" y="2819400"/>
            <a:ext cx="2525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400"/>
              <a:t>Total: 	                  </a:t>
            </a:r>
            <a:r>
              <a:rPr lang="en-US" sz="1400">
                <a:solidFill>
                  <a:srgbClr val="D60093"/>
                </a:solidFill>
              </a:rPr>
              <a:t>$8,500</a:t>
            </a:r>
          </a:p>
        </p:txBody>
      </p:sp>
      <p:sp>
        <p:nvSpPr>
          <p:cNvPr id="65560" name="Text Box 30"/>
          <p:cNvSpPr txBox="1">
            <a:spLocks noChangeArrowheads="1"/>
          </p:cNvSpPr>
          <p:nvPr/>
        </p:nvSpPr>
        <p:spPr bwMode="auto">
          <a:xfrm>
            <a:off x="381000" y="98426"/>
            <a:ext cx="94916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a:t>Alternatively, suppose the government passes a “lower income class tax cut”.  The bottom two brackets are reduced from 15% and 20% to 10% and 15%. The standard deduction is kept at $5,000. How does this impact Mr. Jones?  </a:t>
            </a:r>
          </a:p>
        </p:txBody>
      </p:sp>
      <p:sp>
        <p:nvSpPr>
          <p:cNvPr id="65561" name="Oval 31"/>
          <p:cNvSpPr>
            <a:spLocks noChangeArrowheads="1"/>
          </p:cNvSpPr>
          <p:nvPr/>
        </p:nvSpPr>
        <p:spPr bwMode="auto">
          <a:xfrm>
            <a:off x="5638800" y="2743200"/>
            <a:ext cx="914400" cy="5334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5562" name="Oval 32"/>
          <p:cNvSpPr>
            <a:spLocks noChangeArrowheads="1"/>
          </p:cNvSpPr>
          <p:nvPr/>
        </p:nvSpPr>
        <p:spPr bwMode="auto">
          <a:xfrm>
            <a:off x="8686800" y="2743200"/>
            <a:ext cx="914400" cy="533400"/>
          </a:xfrm>
          <a:prstGeom prst="ellipse">
            <a:avLst/>
          </a:prstGeom>
          <a:noFill/>
          <a:ln w="127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65563" name="Line 13"/>
          <p:cNvSpPr>
            <a:spLocks noChangeShapeType="1"/>
          </p:cNvSpPr>
          <p:nvPr/>
        </p:nvSpPr>
        <p:spPr bwMode="auto">
          <a:xfrm>
            <a:off x="6652727" y="4075859"/>
            <a:ext cx="0" cy="1527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4" name="Line 14"/>
          <p:cNvSpPr>
            <a:spLocks noChangeShapeType="1"/>
          </p:cNvSpPr>
          <p:nvPr/>
        </p:nvSpPr>
        <p:spPr bwMode="auto">
          <a:xfrm flipH="1">
            <a:off x="6652727" y="5603033"/>
            <a:ext cx="2286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65" name="Line 16"/>
          <p:cNvSpPr>
            <a:spLocks noChangeShapeType="1"/>
          </p:cNvSpPr>
          <p:nvPr/>
        </p:nvSpPr>
        <p:spPr bwMode="auto">
          <a:xfrm flipV="1">
            <a:off x="6957527" y="4079033"/>
            <a:ext cx="1752600" cy="15240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5566" name="Object 35"/>
          <p:cNvGraphicFramePr>
            <a:graphicFrameLocks noChangeAspect="1"/>
          </p:cNvGraphicFramePr>
          <p:nvPr>
            <p:extLst>
              <p:ext uri="{D42A27DB-BD31-4B8C-83A1-F6EECF244321}">
                <p14:modId xmlns:p14="http://schemas.microsoft.com/office/powerpoint/2010/main" val="3858987840"/>
              </p:ext>
            </p:extLst>
          </p:nvPr>
        </p:nvGraphicFramePr>
        <p:xfrm>
          <a:off x="8710127" y="3850433"/>
          <a:ext cx="228600" cy="331788"/>
        </p:xfrm>
        <a:graphic>
          <a:graphicData uri="http://schemas.openxmlformats.org/presentationml/2006/ole">
            <mc:AlternateContent xmlns:mc="http://schemas.openxmlformats.org/markup-compatibility/2006">
              <mc:Choice xmlns:v="urn:schemas-microsoft-com:vml" Requires="v">
                <p:oleObj spid="_x0000_s36211" name="Equation" r:id="rId15" imgW="139639" imgH="203112" progId="Equation.3">
                  <p:embed/>
                </p:oleObj>
              </mc:Choice>
              <mc:Fallback>
                <p:oleObj name="Equation" r:id="rId15" imgW="139639"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10127" y="3850433"/>
                        <a:ext cx="2286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67" name="Line 18"/>
          <p:cNvSpPr>
            <a:spLocks noChangeShapeType="1"/>
          </p:cNvSpPr>
          <p:nvPr/>
        </p:nvSpPr>
        <p:spPr bwMode="auto">
          <a:xfrm>
            <a:off x="6652727" y="4841033"/>
            <a:ext cx="12192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65568" name="Line 20"/>
          <p:cNvSpPr>
            <a:spLocks noChangeShapeType="1"/>
          </p:cNvSpPr>
          <p:nvPr/>
        </p:nvSpPr>
        <p:spPr bwMode="auto">
          <a:xfrm>
            <a:off x="6957527" y="4079033"/>
            <a:ext cx="1828800" cy="1500188"/>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5569" name="Object 36"/>
          <p:cNvGraphicFramePr>
            <a:graphicFrameLocks noChangeAspect="1"/>
          </p:cNvGraphicFramePr>
          <p:nvPr>
            <p:extLst>
              <p:ext uri="{D42A27DB-BD31-4B8C-83A1-F6EECF244321}">
                <p14:modId xmlns:p14="http://schemas.microsoft.com/office/powerpoint/2010/main" val="2973904248"/>
              </p:ext>
            </p:extLst>
          </p:nvPr>
        </p:nvGraphicFramePr>
        <p:xfrm>
          <a:off x="8786327" y="5222034"/>
          <a:ext cx="228600" cy="303213"/>
        </p:xfrm>
        <a:graphic>
          <a:graphicData uri="http://schemas.openxmlformats.org/presentationml/2006/ole">
            <mc:AlternateContent xmlns:mc="http://schemas.openxmlformats.org/markup-compatibility/2006">
              <mc:Choice xmlns:v="urn:schemas-microsoft-com:vml" Requires="v">
                <p:oleObj spid="_x0000_s36212" name="Equation" r:id="rId16" imgW="152268" imgH="203024" progId="Equation.3">
                  <p:embed/>
                </p:oleObj>
              </mc:Choice>
              <mc:Fallback>
                <p:oleObj name="Equation" r:id="rId16" imgW="152268"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86327" y="5222034"/>
                        <a:ext cx="228600" cy="30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70" name="Oval 22"/>
          <p:cNvSpPr>
            <a:spLocks noChangeArrowheads="1"/>
          </p:cNvSpPr>
          <p:nvPr/>
        </p:nvSpPr>
        <p:spPr bwMode="auto">
          <a:xfrm>
            <a:off x="7795727" y="4764833"/>
            <a:ext cx="152400" cy="152400"/>
          </a:xfrm>
          <a:prstGeom prst="ellipse">
            <a:avLst/>
          </a:prstGeom>
          <a:solidFill>
            <a:srgbClr val="3366FF"/>
          </a:solidFill>
          <a:ln w="12700">
            <a:solidFill>
              <a:srgbClr val="0000FF"/>
            </a:solidFill>
            <a:round/>
            <a:headEnd type="none" w="sm" len="sm"/>
            <a:tailEnd type="none" w="sm" len="sm"/>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graphicFrame>
        <p:nvGraphicFramePr>
          <p:cNvPr id="65571" name="Object 37"/>
          <p:cNvGraphicFramePr>
            <a:graphicFrameLocks noChangeAspect="1"/>
          </p:cNvGraphicFramePr>
          <p:nvPr>
            <p:extLst>
              <p:ext uri="{D42A27DB-BD31-4B8C-83A1-F6EECF244321}">
                <p14:modId xmlns:p14="http://schemas.microsoft.com/office/powerpoint/2010/main" val="3958671420"/>
              </p:ext>
            </p:extLst>
          </p:nvPr>
        </p:nvGraphicFramePr>
        <p:xfrm>
          <a:off x="9014928" y="5374433"/>
          <a:ext cx="195263" cy="388938"/>
        </p:xfrm>
        <a:graphic>
          <a:graphicData uri="http://schemas.openxmlformats.org/presentationml/2006/ole">
            <mc:AlternateContent xmlns:mc="http://schemas.openxmlformats.org/markup-compatibility/2006">
              <mc:Choice xmlns:v="urn:schemas-microsoft-com:vml" Requires="v">
                <p:oleObj spid="_x0000_s36213" name="Equation" r:id="rId17" imgW="88669" imgH="177338" progId="Equation.3">
                  <p:embed/>
                </p:oleObj>
              </mc:Choice>
              <mc:Fallback>
                <p:oleObj name="Equation" r:id="rId17" imgW="88669" imgH="17733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14928" y="5374433"/>
                        <a:ext cx="1952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572" name="Object 38"/>
          <p:cNvGraphicFramePr>
            <a:graphicFrameLocks noChangeAspect="1"/>
          </p:cNvGraphicFramePr>
          <p:nvPr>
            <p:extLst>
              <p:ext uri="{D42A27DB-BD31-4B8C-83A1-F6EECF244321}">
                <p14:modId xmlns:p14="http://schemas.microsoft.com/office/powerpoint/2010/main" val="1350377464"/>
              </p:ext>
            </p:extLst>
          </p:nvPr>
        </p:nvGraphicFramePr>
        <p:xfrm>
          <a:off x="9014928" y="5374433"/>
          <a:ext cx="195263" cy="388938"/>
        </p:xfrm>
        <a:graphic>
          <a:graphicData uri="http://schemas.openxmlformats.org/presentationml/2006/ole">
            <mc:AlternateContent xmlns:mc="http://schemas.openxmlformats.org/markup-compatibility/2006">
              <mc:Choice xmlns:v="urn:schemas-microsoft-com:vml" Requires="v">
                <p:oleObj spid="_x0000_s36214" name="Equation" r:id="rId18" imgW="88669" imgH="177338" progId="Equation.3">
                  <p:embed/>
                </p:oleObj>
              </mc:Choice>
              <mc:Fallback>
                <p:oleObj name="Equation" r:id="rId18" imgW="88669" imgH="177338"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14928" y="5374433"/>
                        <a:ext cx="195263" cy="38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73" name="Line 25"/>
          <p:cNvSpPr>
            <a:spLocks noChangeShapeType="1"/>
          </p:cNvSpPr>
          <p:nvPr/>
        </p:nvSpPr>
        <p:spPr bwMode="auto">
          <a:xfrm flipV="1">
            <a:off x="6805127" y="3850433"/>
            <a:ext cx="1524000" cy="1295400"/>
          </a:xfrm>
          <a:prstGeom prst="line">
            <a:avLst/>
          </a:prstGeom>
          <a:noFill/>
          <a:ln w="28575">
            <a:solidFill>
              <a:srgbClr val="008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65574" name="Object 39"/>
          <p:cNvGraphicFramePr>
            <a:graphicFrameLocks noChangeAspect="1"/>
          </p:cNvGraphicFramePr>
          <p:nvPr>
            <p:extLst>
              <p:ext uri="{D42A27DB-BD31-4B8C-83A1-F6EECF244321}">
                <p14:modId xmlns:p14="http://schemas.microsoft.com/office/powerpoint/2010/main" val="2920892123"/>
              </p:ext>
            </p:extLst>
          </p:nvPr>
        </p:nvGraphicFramePr>
        <p:xfrm>
          <a:off x="6347928" y="3621834"/>
          <a:ext cx="250825" cy="588963"/>
        </p:xfrm>
        <a:graphic>
          <a:graphicData uri="http://schemas.openxmlformats.org/presentationml/2006/ole">
            <mc:AlternateContent xmlns:mc="http://schemas.openxmlformats.org/markup-compatibility/2006">
              <mc:Choice xmlns:v="urn:schemas-microsoft-com:vml" Requires="v">
                <p:oleObj spid="_x0000_s36215" name="Equation" r:id="rId19" imgW="177723" imgH="418918" progId="Equation.3">
                  <p:embed/>
                </p:oleObj>
              </mc:Choice>
              <mc:Fallback>
                <p:oleObj name="Equation" r:id="rId19" imgW="177723"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928" y="3621834"/>
                        <a:ext cx="250825" cy="588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75" name="TextBox 52"/>
          <p:cNvSpPr txBox="1">
            <a:spLocks noChangeArrowheads="1"/>
          </p:cNvSpPr>
          <p:nvPr/>
        </p:nvSpPr>
        <p:spPr bwMode="auto">
          <a:xfrm>
            <a:off x="1471127" y="5679234"/>
            <a:ext cx="358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If households are rational and forward looking, they should recognize that the tax cut will need to be repaid and thus will not feel better off…</a:t>
            </a:r>
          </a:p>
        </p:txBody>
      </p:sp>
      <p:sp>
        <p:nvSpPr>
          <p:cNvPr id="65576" name="TextBox 53"/>
          <p:cNvSpPr txBox="1">
            <a:spLocks noChangeArrowheads="1"/>
          </p:cNvSpPr>
          <p:nvPr/>
        </p:nvSpPr>
        <p:spPr bwMode="auto">
          <a:xfrm>
            <a:off x="6424127" y="5755434"/>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200" b="0"/>
              <a:t>If households are not rational and forward looking, they will feel better off and work less</a:t>
            </a:r>
          </a:p>
        </p:txBody>
      </p:sp>
    </p:spTree>
    <p:extLst>
      <p:ext uri="{BB962C8B-B14F-4D97-AF65-F5344CB8AC3E}">
        <p14:creationId xmlns:p14="http://schemas.microsoft.com/office/powerpoint/2010/main" val="1854579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83" y="233917"/>
            <a:ext cx="6358687" cy="2702442"/>
          </a:xfrm>
          <a:prstGeom prst="rect">
            <a:avLst/>
          </a:prstGeom>
        </p:spPr>
      </p:pic>
      <p:sp>
        <p:nvSpPr>
          <p:cNvPr id="5" name="TextBox 4"/>
          <p:cNvSpPr txBox="1"/>
          <p:nvPr/>
        </p:nvSpPr>
        <p:spPr>
          <a:xfrm>
            <a:off x="6953693" y="510363"/>
            <a:ext cx="4912242" cy="1200329"/>
          </a:xfrm>
          <a:prstGeom prst="rect">
            <a:avLst/>
          </a:prstGeom>
          <a:noFill/>
        </p:spPr>
        <p:txBody>
          <a:bodyPr wrap="square" rtlCol="0">
            <a:spAutoFit/>
          </a:bodyPr>
          <a:lstStyle/>
          <a:p>
            <a:r>
              <a:rPr lang="en-US" dirty="0" smtClean="0"/>
              <a:t>From the mid 1800’s until 1913, the National Currency of the US consisted primarily of National Banknotes – issued by nationally chartered commercial banks</a:t>
            </a:r>
            <a:endParaRPr lang="en-US" dirty="0"/>
          </a:p>
        </p:txBody>
      </p:sp>
      <p:pic>
        <p:nvPicPr>
          <p:cNvPr id="7" name="Picture 6"/>
          <p:cNvPicPr>
            <a:picLocks noChangeAspect="1"/>
          </p:cNvPicPr>
          <p:nvPr/>
        </p:nvPicPr>
        <p:blipFill rotWithShape="1">
          <a:blip r:embed="rId3">
            <a:clrChange>
              <a:clrFrom>
                <a:srgbClr val="DEDFE4"/>
              </a:clrFrom>
              <a:clrTo>
                <a:srgbClr val="DEDFE4">
                  <a:alpha val="0"/>
                </a:srgbClr>
              </a:clrTo>
            </a:clrChange>
            <a:extLst>
              <a:ext uri="{28A0092B-C50C-407E-A947-70E740481C1C}">
                <a14:useLocalDpi xmlns:a14="http://schemas.microsoft.com/office/drawing/2010/main" val="0"/>
              </a:ext>
            </a:extLst>
          </a:blip>
          <a:srcRect b="50232"/>
          <a:stretch/>
        </p:blipFill>
        <p:spPr>
          <a:xfrm>
            <a:off x="4986877" y="3108252"/>
            <a:ext cx="6655773" cy="2834498"/>
          </a:xfrm>
          <a:prstGeom prst="rect">
            <a:avLst/>
          </a:prstGeom>
        </p:spPr>
      </p:pic>
      <p:sp>
        <p:nvSpPr>
          <p:cNvPr id="8" name="TextBox 7"/>
          <p:cNvSpPr txBox="1"/>
          <p:nvPr/>
        </p:nvSpPr>
        <p:spPr>
          <a:xfrm>
            <a:off x="1350334" y="3583172"/>
            <a:ext cx="3019855" cy="2031325"/>
          </a:xfrm>
          <a:prstGeom prst="rect">
            <a:avLst/>
          </a:prstGeom>
          <a:noFill/>
        </p:spPr>
        <p:txBody>
          <a:bodyPr wrap="square" rtlCol="0">
            <a:spAutoFit/>
          </a:bodyPr>
          <a:lstStyle/>
          <a:p>
            <a:r>
              <a:rPr lang="en-US" dirty="0" smtClean="0"/>
              <a:t>The Federal Reserve Act was passed on Dec. 23, 1913.  From then on, Federal Reserve notes are our national currency – issued by the newly created Federal Reserve Bank</a:t>
            </a:r>
            <a:endParaRPr lang="en-US" dirty="0"/>
          </a:p>
        </p:txBody>
      </p:sp>
      <p:sp>
        <p:nvSpPr>
          <p:cNvPr id="9" name="Text Box 4"/>
          <p:cNvSpPr txBox="1">
            <a:spLocks noChangeArrowheads="1"/>
          </p:cNvSpPr>
          <p:nvPr/>
        </p:nvSpPr>
        <p:spPr bwMode="auto">
          <a:xfrm>
            <a:off x="1492103" y="6114644"/>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800" dirty="0">
                <a:solidFill>
                  <a:srgbClr val="0000FF"/>
                </a:solidFill>
              </a:rPr>
              <a:t>Note: The Federal Reserve System is a private bank.  It is actually owned by the banks within the Federal Reserve System</a:t>
            </a:r>
          </a:p>
        </p:txBody>
      </p:sp>
    </p:spTree>
    <p:extLst>
      <p:ext uri="{BB962C8B-B14F-4D97-AF65-F5344CB8AC3E}">
        <p14:creationId xmlns:p14="http://schemas.microsoft.com/office/powerpoint/2010/main" val="1758325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map of the United States with links to websites of the Federal Reserve Distri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371600"/>
            <a:ext cx="79216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506963" y="146181"/>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dirty="0"/>
              <a:t>The Federal Reserve System Divides the country into 12 Districts numbered 1 - 12 from east to west</a:t>
            </a:r>
          </a:p>
        </p:txBody>
      </p:sp>
    </p:spTree>
    <p:extLst>
      <p:ext uri="{BB962C8B-B14F-4D97-AF65-F5344CB8AC3E}">
        <p14:creationId xmlns:p14="http://schemas.microsoft.com/office/powerpoint/2010/main" val="2540465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48343" y="92076"/>
            <a:ext cx="950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a:t>Each district has a Federal Reserve Bank with a bank president elected by the bank’s board of directors for 4 year renewable terms</a:t>
            </a:r>
          </a:p>
        </p:txBody>
      </p:sp>
      <p:sp>
        <p:nvSpPr>
          <p:cNvPr id="11267" name="Rectangle 3"/>
          <p:cNvSpPr>
            <a:spLocks noChangeArrowheads="1"/>
          </p:cNvSpPr>
          <p:nvPr/>
        </p:nvSpPr>
        <p:spPr bwMode="auto">
          <a:xfrm>
            <a:off x="2248678" y="3733800"/>
            <a:ext cx="2209800" cy="762000"/>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1268" name="Rectangle 4"/>
          <p:cNvSpPr>
            <a:spLocks noChangeArrowheads="1"/>
          </p:cNvSpPr>
          <p:nvPr/>
        </p:nvSpPr>
        <p:spPr bwMode="auto">
          <a:xfrm>
            <a:off x="4458478" y="3733800"/>
            <a:ext cx="2209800" cy="762000"/>
          </a:xfrm>
          <a:prstGeom prst="rect">
            <a:avLst/>
          </a:prstGeom>
          <a:solidFill>
            <a:srgbClr val="FF6600"/>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1269" name="Rectangle 5"/>
          <p:cNvSpPr>
            <a:spLocks noChangeArrowheads="1"/>
          </p:cNvSpPr>
          <p:nvPr/>
        </p:nvSpPr>
        <p:spPr bwMode="auto">
          <a:xfrm>
            <a:off x="6668278" y="3733800"/>
            <a:ext cx="2209800" cy="762000"/>
          </a:xfrm>
          <a:prstGeom prst="rect">
            <a:avLst/>
          </a:prstGeom>
          <a:solidFill>
            <a:srgbClr val="99CCFF"/>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1270" name="Text Box 6"/>
          <p:cNvSpPr txBox="1">
            <a:spLocks noChangeArrowheads="1"/>
          </p:cNvSpPr>
          <p:nvPr/>
        </p:nvSpPr>
        <p:spPr bwMode="auto">
          <a:xfrm>
            <a:off x="4077478" y="32004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Board of Directors</a:t>
            </a:r>
          </a:p>
        </p:txBody>
      </p:sp>
      <p:sp>
        <p:nvSpPr>
          <p:cNvPr id="11271" name="AutoShape 7"/>
          <p:cNvSpPr>
            <a:spLocks/>
          </p:cNvSpPr>
          <p:nvPr/>
        </p:nvSpPr>
        <p:spPr bwMode="auto">
          <a:xfrm rot="5400000">
            <a:off x="5106178" y="1028700"/>
            <a:ext cx="457200" cy="4191000"/>
          </a:xfrm>
          <a:prstGeom prst="leftBrace">
            <a:avLst>
              <a:gd name="adj1" fmla="val 76389"/>
              <a:gd name="adj2" fmla="val 50000"/>
            </a:avLst>
          </a:prstGeom>
          <a:noFill/>
          <a:ln w="9525">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1272" name="Line 8"/>
          <p:cNvSpPr>
            <a:spLocks noChangeShapeType="1"/>
          </p:cNvSpPr>
          <p:nvPr/>
        </p:nvSpPr>
        <p:spPr bwMode="auto">
          <a:xfrm flipV="1">
            <a:off x="5325253" y="2057400"/>
            <a:ext cx="0" cy="685800"/>
          </a:xfrm>
          <a:prstGeom prst="line">
            <a:avLst/>
          </a:prstGeom>
          <a:noFill/>
          <a:ln w="9525">
            <a:solidFill>
              <a:srgbClr val="003366"/>
            </a:solidFill>
            <a:round/>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1273" name="Text Box 9"/>
          <p:cNvSpPr txBox="1">
            <a:spLocks noChangeArrowheads="1"/>
          </p:cNvSpPr>
          <p:nvPr/>
        </p:nvSpPr>
        <p:spPr bwMode="auto">
          <a:xfrm>
            <a:off x="4382278" y="1524001"/>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Bank President</a:t>
            </a:r>
          </a:p>
        </p:txBody>
      </p:sp>
      <p:sp>
        <p:nvSpPr>
          <p:cNvPr id="11274" name="Text Box 10"/>
          <p:cNvSpPr txBox="1">
            <a:spLocks noChangeArrowheads="1"/>
          </p:cNvSpPr>
          <p:nvPr/>
        </p:nvSpPr>
        <p:spPr bwMode="auto">
          <a:xfrm>
            <a:off x="2705878" y="39624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Class A (4)</a:t>
            </a:r>
          </a:p>
        </p:txBody>
      </p:sp>
      <p:sp>
        <p:nvSpPr>
          <p:cNvPr id="11275" name="Text Box 11"/>
          <p:cNvSpPr txBox="1">
            <a:spLocks noChangeArrowheads="1"/>
          </p:cNvSpPr>
          <p:nvPr/>
        </p:nvSpPr>
        <p:spPr bwMode="auto">
          <a:xfrm>
            <a:off x="4991878" y="39624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Class B (4)</a:t>
            </a:r>
          </a:p>
        </p:txBody>
      </p:sp>
      <p:sp>
        <p:nvSpPr>
          <p:cNvPr id="11276" name="Text Box 12"/>
          <p:cNvSpPr txBox="1">
            <a:spLocks noChangeArrowheads="1"/>
          </p:cNvSpPr>
          <p:nvPr/>
        </p:nvSpPr>
        <p:spPr bwMode="auto">
          <a:xfrm>
            <a:off x="7049278" y="3962401"/>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Class C (4)</a:t>
            </a:r>
          </a:p>
        </p:txBody>
      </p:sp>
      <p:sp>
        <p:nvSpPr>
          <p:cNvPr id="11277" name="Line 13"/>
          <p:cNvSpPr>
            <a:spLocks noChangeShapeType="1"/>
          </p:cNvSpPr>
          <p:nvPr/>
        </p:nvSpPr>
        <p:spPr bwMode="auto">
          <a:xfrm flipV="1">
            <a:off x="3163078" y="4648200"/>
            <a:ext cx="0" cy="685800"/>
          </a:xfrm>
          <a:prstGeom prst="line">
            <a:avLst/>
          </a:prstGeom>
          <a:noFill/>
          <a:ln w="9525">
            <a:solidFill>
              <a:srgbClr val="003366"/>
            </a:solidFill>
            <a:round/>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V="1">
            <a:off x="7582678" y="4648200"/>
            <a:ext cx="0" cy="685800"/>
          </a:xfrm>
          <a:prstGeom prst="line">
            <a:avLst/>
          </a:prstGeom>
          <a:noFill/>
          <a:ln w="9525">
            <a:solidFill>
              <a:srgbClr val="003366"/>
            </a:solidFill>
            <a:round/>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flipV="1">
            <a:off x="5449078" y="4648200"/>
            <a:ext cx="0" cy="685800"/>
          </a:xfrm>
          <a:prstGeom prst="line">
            <a:avLst/>
          </a:prstGeom>
          <a:noFill/>
          <a:ln w="9525">
            <a:solidFill>
              <a:srgbClr val="003366"/>
            </a:solidFill>
            <a:round/>
            <a:headEnd/>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1280" name="Text Box 16"/>
          <p:cNvSpPr txBox="1">
            <a:spLocks noChangeArrowheads="1"/>
          </p:cNvSpPr>
          <p:nvPr/>
        </p:nvSpPr>
        <p:spPr bwMode="auto">
          <a:xfrm>
            <a:off x="2172478" y="55626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Member Banks</a:t>
            </a:r>
          </a:p>
        </p:txBody>
      </p:sp>
      <p:sp>
        <p:nvSpPr>
          <p:cNvPr id="11281" name="Text Box 17"/>
          <p:cNvSpPr txBox="1">
            <a:spLocks noChangeArrowheads="1"/>
          </p:cNvSpPr>
          <p:nvPr/>
        </p:nvSpPr>
        <p:spPr bwMode="auto">
          <a:xfrm>
            <a:off x="4534678" y="55626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Local Business</a:t>
            </a:r>
          </a:p>
        </p:txBody>
      </p:sp>
      <p:sp>
        <p:nvSpPr>
          <p:cNvPr id="11282" name="Text Box 18"/>
          <p:cNvSpPr txBox="1">
            <a:spLocks noChangeArrowheads="1"/>
          </p:cNvSpPr>
          <p:nvPr/>
        </p:nvSpPr>
        <p:spPr bwMode="auto">
          <a:xfrm>
            <a:off x="6820678" y="556260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Federal Reserve Board</a:t>
            </a:r>
          </a:p>
        </p:txBody>
      </p:sp>
      <p:sp>
        <p:nvSpPr>
          <p:cNvPr id="11283" name="Rectangle 19"/>
          <p:cNvSpPr>
            <a:spLocks noChangeArrowheads="1"/>
          </p:cNvSpPr>
          <p:nvPr/>
        </p:nvSpPr>
        <p:spPr bwMode="auto">
          <a:xfrm>
            <a:off x="4153678" y="1447800"/>
            <a:ext cx="2362200" cy="533400"/>
          </a:xfrm>
          <a:prstGeom prst="rect">
            <a:avLst/>
          </a:prstGeom>
          <a:solidFill>
            <a:srgbClr val="339966">
              <a:alpha val="16862"/>
            </a:srgbClr>
          </a:solidFill>
          <a:ln w="9525">
            <a:solidFill>
              <a:schemeClr val="tx1"/>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Tree>
    <p:extLst>
      <p:ext uri="{BB962C8B-B14F-4D97-AF65-F5344CB8AC3E}">
        <p14:creationId xmlns:p14="http://schemas.microsoft.com/office/powerpoint/2010/main" val="4166478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283447" y="5181600"/>
            <a:ext cx="87391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dirty="0"/>
              <a:t>The Federal Reserve board is headquartered in Washington DC.  The Board Consists of 7 “Governors” appointed by the President and confirmed by the Senate for 14 Year </a:t>
            </a:r>
            <a:r>
              <a:rPr lang="en-US" sz="1800" dirty="0">
                <a:solidFill>
                  <a:srgbClr val="FF0000"/>
                </a:solidFill>
              </a:rPr>
              <a:t>Non-Renewable</a:t>
            </a:r>
            <a:r>
              <a:rPr lang="en-US" sz="1800" dirty="0"/>
              <a:t> terms</a:t>
            </a:r>
          </a:p>
        </p:txBody>
      </p:sp>
      <p:sp>
        <p:nvSpPr>
          <p:cNvPr id="12291" name="Text Box 10"/>
          <p:cNvSpPr txBox="1">
            <a:spLocks noChangeArrowheads="1"/>
          </p:cNvSpPr>
          <p:nvPr/>
        </p:nvSpPr>
        <p:spPr bwMode="auto">
          <a:xfrm>
            <a:off x="1183433" y="3810000"/>
            <a:ext cx="144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a:solidFill>
                  <a:schemeClr val="tx2"/>
                </a:solidFill>
              </a:rPr>
              <a:t>Sarah Raskin</a:t>
            </a:r>
          </a:p>
          <a:p>
            <a:pPr>
              <a:spcBef>
                <a:spcPct val="50000"/>
              </a:spcBef>
              <a:buClrTx/>
              <a:buSzTx/>
              <a:buFontTx/>
              <a:buNone/>
            </a:pPr>
            <a:r>
              <a:rPr lang="en-US" sz="1600" b="1">
                <a:solidFill>
                  <a:schemeClr val="tx2"/>
                </a:solidFill>
              </a:rPr>
              <a:t>(2010)</a:t>
            </a:r>
          </a:p>
        </p:txBody>
      </p:sp>
      <p:sp>
        <p:nvSpPr>
          <p:cNvPr id="12292" name="Text Box 11"/>
          <p:cNvSpPr txBox="1">
            <a:spLocks noChangeArrowheads="1"/>
          </p:cNvSpPr>
          <p:nvPr/>
        </p:nvSpPr>
        <p:spPr bwMode="auto">
          <a:xfrm>
            <a:off x="2402633" y="3810000"/>
            <a:ext cx="144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a:solidFill>
                  <a:schemeClr val="tx2"/>
                </a:solidFill>
              </a:rPr>
              <a:t>Daniel Tarullo</a:t>
            </a:r>
          </a:p>
          <a:p>
            <a:pPr>
              <a:spcBef>
                <a:spcPct val="50000"/>
              </a:spcBef>
              <a:buClrTx/>
              <a:buSzTx/>
              <a:buFontTx/>
              <a:buNone/>
            </a:pPr>
            <a:r>
              <a:rPr lang="en-US" sz="1600" b="1">
                <a:solidFill>
                  <a:schemeClr val="tx2"/>
                </a:solidFill>
              </a:rPr>
              <a:t>(2009)</a:t>
            </a:r>
          </a:p>
        </p:txBody>
      </p:sp>
      <p:sp>
        <p:nvSpPr>
          <p:cNvPr id="12293" name="Text Box 12"/>
          <p:cNvSpPr txBox="1">
            <a:spLocks noChangeArrowheads="1"/>
          </p:cNvSpPr>
          <p:nvPr/>
        </p:nvSpPr>
        <p:spPr bwMode="auto">
          <a:xfrm>
            <a:off x="3621833" y="3810000"/>
            <a:ext cx="144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a:solidFill>
                  <a:schemeClr val="tx2"/>
                </a:solidFill>
              </a:rPr>
              <a:t>Jerome Powell</a:t>
            </a:r>
          </a:p>
          <a:p>
            <a:pPr>
              <a:spcBef>
                <a:spcPct val="50000"/>
              </a:spcBef>
              <a:buClrTx/>
              <a:buSzTx/>
              <a:buFontTx/>
              <a:buNone/>
            </a:pPr>
            <a:r>
              <a:rPr lang="en-US" sz="1600" b="1">
                <a:solidFill>
                  <a:schemeClr val="tx2"/>
                </a:solidFill>
              </a:rPr>
              <a:t>(2012)</a:t>
            </a:r>
          </a:p>
        </p:txBody>
      </p:sp>
      <p:sp>
        <p:nvSpPr>
          <p:cNvPr id="12294" name="Text Box 13"/>
          <p:cNvSpPr txBox="1">
            <a:spLocks noChangeArrowheads="1"/>
          </p:cNvSpPr>
          <p:nvPr/>
        </p:nvSpPr>
        <p:spPr bwMode="auto">
          <a:xfrm>
            <a:off x="7431833" y="3810000"/>
            <a:ext cx="14478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dirty="0">
                <a:solidFill>
                  <a:schemeClr val="tx2"/>
                </a:solidFill>
              </a:rPr>
              <a:t>Ben Bernanke</a:t>
            </a:r>
          </a:p>
          <a:p>
            <a:pPr>
              <a:spcBef>
                <a:spcPct val="50000"/>
              </a:spcBef>
              <a:buClrTx/>
              <a:buSzTx/>
              <a:buFontTx/>
              <a:buNone/>
            </a:pPr>
            <a:r>
              <a:rPr lang="en-US" sz="1600" b="1" dirty="0">
                <a:solidFill>
                  <a:schemeClr val="tx2"/>
                </a:solidFill>
              </a:rPr>
              <a:t>(</a:t>
            </a:r>
            <a:r>
              <a:rPr lang="en-US" sz="1600" b="1" dirty="0" smtClean="0">
                <a:solidFill>
                  <a:schemeClr val="tx2"/>
                </a:solidFill>
              </a:rPr>
              <a:t>2006)</a:t>
            </a:r>
            <a:endParaRPr lang="en-US" sz="1600" b="1" dirty="0">
              <a:solidFill>
                <a:schemeClr val="tx2"/>
              </a:solidFill>
            </a:endParaRPr>
          </a:p>
        </p:txBody>
      </p:sp>
      <p:sp>
        <p:nvSpPr>
          <p:cNvPr id="12295" name="Text Box 14"/>
          <p:cNvSpPr txBox="1">
            <a:spLocks noChangeArrowheads="1"/>
          </p:cNvSpPr>
          <p:nvPr/>
        </p:nvSpPr>
        <p:spPr bwMode="auto">
          <a:xfrm>
            <a:off x="4917233" y="3810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dirty="0" smtClean="0">
                <a:solidFill>
                  <a:srgbClr val="FF0000"/>
                </a:solidFill>
              </a:rPr>
              <a:t>Janet </a:t>
            </a:r>
            <a:r>
              <a:rPr lang="en-US" sz="1600" b="1" dirty="0" err="1">
                <a:solidFill>
                  <a:srgbClr val="FF0000"/>
                </a:solidFill>
              </a:rPr>
              <a:t>Yellen</a:t>
            </a:r>
            <a:r>
              <a:rPr lang="en-US" sz="1600" b="1" dirty="0">
                <a:solidFill>
                  <a:srgbClr val="FF0000"/>
                </a:solidFill>
              </a:rPr>
              <a:t> (Vice Chairman)</a:t>
            </a:r>
          </a:p>
          <a:p>
            <a:pPr>
              <a:spcBef>
                <a:spcPct val="50000"/>
              </a:spcBef>
              <a:buClrTx/>
              <a:buSzTx/>
              <a:buFontTx/>
              <a:buNone/>
            </a:pPr>
            <a:r>
              <a:rPr lang="en-US" sz="1600" b="1" dirty="0">
                <a:solidFill>
                  <a:srgbClr val="FF0000"/>
                </a:solidFill>
              </a:rPr>
              <a:t>(2010)</a:t>
            </a:r>
          </a:p>
        </p:txBody>
      </p:sp>
      <p:sp>
        <p:nvSpPr>
          <p:cNvPr id="12296" name="Text Box 15"/>
          <p:cNvSpPr txBox="1">
            <a:spLocks noChangeArrowheads="1"/>
          </p:cNvSpPr>
          <p:nvPr/>
        </p:nvSpPr>
        <p:spPr bwMode="auto">
          <a:xfrm>
            <a:off x="6212633" y="3810000"/>
            <a:ext cx="144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a:solidFill>
                  <a:schemeClr val="tx2"/>
                </a:solidFill>
              </a:rPr>
              <a:t>Elizabeth Duke </a:t>
            </a:r>
          </a:p>
          <a:p>
            <a:pPr>
              <a:spcBef>
                <a:spcPct val="50000"/>
              </a:spcBef>
              <a:buClrTx/>
              <a:buSzTx/>
              <a:buFontTx/>
              <a:buNone/>
            </a:pPr>
            <a:r>
              <a:rPr lang="en-US" sz="1600" b="1">
                <a:solidFill>
                  <a:schemeClr val="tx2"/>
                </a:solidFill>
              </a:rPr>
              <a:t>(2008)</a:t>
            </a:r>
          </a:p>
        </p:txBody>
      </p:sp>
      <p:sp>
        <p:nvSpPr>
          <p:cNvPr id="12297" name="Text Box 16"/>
          <p:cNvSpPr txBox="1">
            <a:spLocks noChangeArrowheads="1"/>
          </p:cNvSpPr>
          <p:nvPr/>
        </p:nvSpPr>
        <p:spPr bwMode="auto">
          <a:xfrm>
            <a:off x="8651033" y="3810000"/>
            <a:ext cx="1447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600" b="1">
                <a:solidFill>
                  <a:schemeClr val="tx2"/>
                </a:solidFill>
              </a:rPr>
              <a:t>Jeremy Stein</a:t>
            </a:r>
          </a:p>
          <a:p>
            <a:pPr>
              <a:spcBef>
                <a:spcPct val="50000"/>
              </a:spcBef>
              <a:buClrTx/>
              <a:buSzTx/>
              <a:buFontTx/>
              <a:buNone/>
            </a:pPr>
            <a:r>
              <a:rPr lang="en-US" sz="1600" b="1">
                <a:solidFill>
                  <a:schemeClr val="tx2"/>
                </a:solidFill>
              </a:rPr>
              <a:t>(2012)</a:t>
            </a:r>
          </a:p>
        </p:txBody>
      </p:sp>
      <p:sp>
        <p:nvSpPr>
          <p:cNvPr id="12298" name="AutoShape 17"/>
          <p:cNvSpPr>
            <a:spLocks/>
          </p:cNvSpPr>
          <p:nvPr/>
        </p:nvSpPr>
        <p:spPr bwMode="auto">
          <a:xfrm rot="5400000">
            <a:off x="5298233" y="-2057400"/>
            <a:ext cx="457200" cy="8686800"/>
          </a:xfrm>
          <a:prstGeom prst="leftBrace">
            <a:avLst>
              <a:gd name="adj1" fmla="val 158333"/>
              <a:gd name="adj2" fmla="val 50000"/>
            </a:avLst>
          </a:pr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2299" name="Text Box 19"/>
          <p:cNvSpPr txBox="1">
            <a:spLocks noChangeArrowheads="1"/>
          </p:cNvSpPr>
          <p:nvPr/>
        </p:nvSpPr>
        <p:spPr bwMode="auto">
          <a:xfrm>
            <a:off x="178125" y="42070"/>
            <a:ext cx="754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The Chairman is elected from the Board for a </a:t>
            </a:r>
            <a:r>
              <a:rPr lang="en-US" sz="1800" b="1" dirty="0">
                <a:solidFill>
                  <a:schemeClr val="tx2"/>
                </a:solidFill>
              </a:rPr>
              <a:t>renewable</a:t>
            </a:r>
            <a:r>
              <a:rPr lang="en-US" sz="1800" b="1" dirty="0"/>
              <a:t> 4 year term</a:t>
            </a:r>
          </a:p>
        </p:txBody>
      </p:sp>
      <p:pic>
        <p:nvPicPr>
          <p:cNvPr id="12300" name="Picture 21" descr="Photo of Ben S. Bernan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747" y="459582"/>
            <a:ext cx="1371599" cy="156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2" descr="Photo of Ben S. Bernan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034" y="2447926"/>
            <a:ext cx="1133475" cy="136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1" descr="Photo of Vice Chair Janet L. Ye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234" y="2447926"/>
            <a:ext cx="119697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3" descr="Photo of Elizabeth Du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8346" y="2460626"/>
            <a:ext cx="11223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5" descr="Photo of Daniel K. Tarul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0315" y="2460626"/>
            <a:ext cx="1181517" cy="139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7" descr="Image of Governor Jeremy C. Stei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2158" y="2447926"/>
            <a:ext cx="1108075" cy="135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9" descr="Sarah Bloom Rask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8672" y="2467706"/>
            <a:ext cx="1214437" cy="13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31" descr="Photo of Governor Jerome H. Powel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6283" y="2453952"/>
            <a:ext cx="1174750" cy="13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90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MMj0395715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6726" y="228600"/>
            <a:ext cx="1057766" cy="112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3"/>
          <p:cNvSpPr txBox="1">
            <a:spLocks noChangeArrowheads="1"/>
          </p:cNvSpPr>
          <p:nvPr/>
        </p:nvSpPr>
        <p:spPr bwMode="auto">
          <a:xfrm>
            <a:off x="1828800" y="305968"/>
            <a:ext cx="480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400" b="0">
                <a:solidFill>
                  <a:srgbClr val="3333FF"/>
                </a:solidFill>
              </a:rPr>
              <a:t>Dissecting the Federal Budget</a:t>
            </a:r>
          </a:p>
        </p:txBody>
      </p:sp>
      <p:sp>
        <p:nvSpPr>
          <p:cNvPr id="6148" name="Text Box 14"/>
          <p:cNvSpPr txBox="1">
            <a:spLocks noChangeArrowheads="1"/>
          </p:cNvSpPr>
          <p:nvPr/>
        </p:nvSpPr>
        <p:spPr bwMode="auto">
          <a:xfrm>
            <a:off x="2667000" y="1311389"/>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In 2012, The US Government spent </a:t>
            </a:r>
            <a:r>
              <a:rPr lang="en-US" dirty="0">
                <a:solidFill>
                  <a:srgbClr val="FF0000"/>
                </a:solidFill>
              </a:rPr>
              <a:t>$3.70 T</a:t>
            </a:r>
            <a:endParaRPr lang="en-US" dirty="0"/>
          </a:p>
        </p:txBody>
      </p:sp>
      <p:pic>
        <p:nvPicPr>
          <p:cNvPr id="6149" name="Picture 16" descr="MCj028247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8400" y="152400"/>
            <a:ext cx="13446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03" name="Text Box 35"/>
          <p:cNvSpPr txBox="1">
            <a:spLocks noChangeArrowheads="1"/>
          </p:cNvSpPr>
          <p:nvPr/>
        </p:nvSpPr>
        <p:spPr bwMode="auto">
          <a:xfrm>
            <a:off x="1524492" y="2418184"/>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Mandatory:  $2.116T (58%)</a:t>
            </a:r>
          </a:p>
        </p:txBody>
      </p:sp>
      <p:sp>
        <p:nvSpPr>
          <p:cNvPr id="32804" name="Text Box 36"/>
          <p:cNvSpPr txBox="1">
            <a:spLocks noChangeArrowheads="1"/>
          </p:cNvSpPr>
          <p:nvPr/>
        </p:nvSpPr>
        <p:spPr bwMode="auto">
          <a:xfrm>
            <a:off x="1524492" y="2722984"/>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Discretionary:  $1.344T (36%)</a:t>
            </a:r>
          </a:p>
        </p:txBody>
      </p:sp>
      <p:sp>
        <p:nvSpPr>
          <p:cNvPr id="32805" name="Line 37"/>
          <p:cNvSpPr>
            <a:spLocks noChangeShapeType="1"/>
          </p:cNvSpPr>
          <p:nvPr/>
        </p:nvSpPr>
        <p:spPr bwMode="auto">
          <a:xfrm>
            <a:off x="1524492" y="3408783"/>
            <a:ext cx="3276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2806" name="Text Box 38"/>
          <p:cNvSpPr txBox="1">
            <a:spLocks noChangeArrowheads="1"/>
          </p:cNvSpPr>
          <p:nvPr/>
        </p:nvSpPr>
        <p:spPr bwMode="auto">
          <a:xfrm>
            <a:off x="1295892" y="2989684"/>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b="0"/>
              <a:t>+ </a:t>
            </a:r>
          </a:p>
        </p:txBody>
      </p:sp>
      <p:sp>
        <p:nvSpPr>
          <p:cNvPr id="32807" name="Text Box 39"/>
          <p:cNvSpPr txBox="1">
            <a:spLocks noChangeArrowheads="1"/>
          </p:cNvSpPr>
          <p:nvPr/>
        </p:nvSpPr>
        <p:spPr bwMode="auto">
          <a:xfrm>
            <a:off x="1524492" y="3408783"/>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Total:  $3.70T</a:t>
            </a:r>
            <a:r>
              <a:rPr lang="en-US"/>
              <a:t> </a:t>
            </a:r>
          </a:p>
        </p:txBody>
      </p:sp>
      <p:sp>
        <p:nvSpPr>
          <p:cNvPr id="32809" name="Text Box 41"/>
          <p:cNvSpPr txBox="1">
            <a:spLocks noChangeArrowheads="1"/>
          </p:cNvSpPr>
          <p:nvPr/>
        </p:nvSpPr>
        <p:spPr bwMode="auto">
          <a:xfrm>
            <a:off x="1524492" y="3027784"/>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Interest:  $240B (6%)</a:t>
            </a:r>
          </a:p>
        </p:txBody>
      </p:sp>
      <p:sp>
        <p:nvSpPr>
          <p:cNvPr id="32811" name="Line 43"/>
          <p:cNvSpPr>
            <a:spLocks noChangeShapeType="1"/>
          </p:cNvSpPr>
          <p:nvPr/>
        </p:nvSpPr>
        <p:spPr bwMode="auto">
          <a:xfrm>
            <a:off x="4772607" y="2566713"/>
            <a:ext cx="1856793" cy="9331"/>
          </a:xfrm>
          <a:prstGeom prst="line">
            <a:avLst/>
          </a:prstGeom>
          <a:noFill/>
          <a:ln w="19050">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32812" name="Text Box 44"/>
          <p:cNvSpPr txBox="1">
            <a:spLocks noChangeArrowheads="1"/>
          </p:cNvSpPr>
          <p:nvPr/>
        </p:nvSpPr>
        <p:spPr bwMode="auto">
          <a:xfrm>
            <a:off x="6743413" y="3523392"/>
            <a:ext cx="3276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Determined by Congress on an annual basis (ex: Defense)</a:t>
            </a:r>
          </a:p>
        </p:txBody>
      </p:sp>
      <p:sp>
        <p:nvSpPr>
          <p:cNvPr id="32813" name="Rectangle 45"/>
          <p:cNvSpPr>
            <a:spLocks noChangeArrowheads="1"/>
          </p:cNvSpPr>
          <p:nvPr/>
        </p:nvSpPr>
        <p:spPr bwMode="auto">
          <a:xfrm>
            <a:off x="6743413" y="3523392"/>
            <a:ext cx="3276600" cy="914400"/>
          </a:xfrm>
          <a:prstGeom prst="rect">
            <a:avLst/>
          </a:prstGeom>
          <a:noFill/>
          <a:ln w="12700">
            <a:solidFill>
              <a:srgbClr val="9933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2817" name="Rectangle 49"/>
          <p:cNvSpPr>
            <a:spLocks noChangeArrowheads="1"/>
          </p:cNvSpPr>
          <p:nvPr/>
        </p:nvSpPr>
        <p:spPr bwMode="auto">
          <a:xfrm>
            <a:off x="6743413" y="2118843"/>
            <a:ext cx="3200400" cy="970853"/>
          </a:xfrm>
          <a:prstGeom prst="rect">
            <a:avLst/>
          </a:prstGeom>
          <a:noFill/>
          <a:ln w="12700">
            <a:solidFill>
              <a:srgbClr val="993366"/>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32818" name="Text Box 50"/>
          <p:cNvSpPr txBox="1">
            <a:spLocks noChangeArrowheads="1"/>
          </p:cNvSpPr>
          <p:nvPr/>
        </p:nvSpPr>
        <p:spPr bwMode="auto">
          <a:xfrm>
            <a:off x="6743413" y="2143546"/>
            <a:ext cx="3352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solidFill>
                  <a:srgbClr val="FF0000"/>
                </a:solidFill>
              </a:rPr>
              <a:t>Determined by existing law  (ex: Social Security, Medicare)</a:t>
            </a:r>
          </a:p>
        </p:txBody>
      </p:sp>
      <p:sp>
        <p:nvSpPr>
          <p:cNvPr id="6178" name="TextBox 33"/>
          <p:cNvSpPr txBox="1">
            <a:spLocks noChangeArrowheads="1"/>
          </p:cNvSpPr>
          <p:nvPr/>
        </p:nvSpPr>
        <p:spPr bwMode="auto">
          <a:xfrm>
            <a:off x="311512" y="6419460"/>
            <a:ext cx="3276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sz="1100" dirty="0"/>
              <a:t>Source: Office of Management and Budget</a:t>
            </a:r>
          </a:p>
        </p:txBody>
      </p:sp>
      <p:sp>
        <p:nvSpPr>
          <p:cNvPr id="35" name="Line 43"/>
          <p:cNvSpPr>
            <a:spLocks noChangeShapeType="1"/>
          </p:cNvSpPr>
          <p:nvPr/>
        </p:nvSpPr>
        <p:spPr bwMode="auto">
          <a:xfrm>
            <a:off x="4886620" y="2916755"/>
            <a:ext cx="1628193" cy="756753"/>
          </a:xfrm>
          <a:prstGeom prst="line">
            <a:avLst/>
          </a:prstGeom>
          <a:noFill/>
          <a:ln w="19050">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 name="TextBox 1"/>
          <p:cNvSpPr txBox="1"/>
          <p:nvPr/>
        </p:nvSpPr>
        <p:spPr>
          <a:xfrm>
            <a:off x="1082351" y="5346441"/>
            <a:ext cx="9871788" cy="369332"/>
          </a:xfrm>
          <a:prstGeom prst="rect">
            <a:avLst/>
          </a:prstGeom>
          <a:noFill/>
        </p:spPr>
        <p:txBody>
          <a:bodyPr wrap="square" rtlCol="0">
            <a:spAutoFit/>
          </a:bodyPr>
          <a:lstStyle/>
          <a:p>
            <a:r>
              <a:rPr lang="en-US" dirty="0" smtClean="0"/>
              <a:t>Discretionary spending requires an annual appropriations bill while mandatory spending does not.</a:t>
            </a:r>
            <a:endParaRPr lang="en-US" dirty="0"/>
          </a:p>
        </p:txBody>
      </p:sp>
    </p:spTree>
    <p:extLst>
      <p:ext uri="{BB962C8B-B14F-4D97-AF65-F5344CB8AC3E}">
        <p14:creationId xmlns:p14="http://schemas.microsoft.com/office/powerpoint/2010/main" val="1168771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242596" y="304800"/>
            <a:ext cx="9663404"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The Federal Open Market Committee (FOMC) is the policymaking group of the Federal Reserve System. They meet approximately 8 times per year.  Policies are determined by majority vote</a:t>
            </a:r>
          </a:p>
        </p:txBody>
      </p:sp>
      <p:sp>
        <p:nvSpPr>
          <p:cNvPr id="13315" name="AutoShape 4"/>
          <p:cNvSpPr>
            <a:spLocks/>
          </p:cNvSpPr>
          <p:nvPr/>
        </p:nvSpPr>
        <p:spPr bwMode="auto">
          <a:xfrm rot="5400000">
            <a:off x="5448300" y="647700"/>
            <a:ext cx="685800" cy="5181600"/>
          </a:xfrm>
          <a:prstGeom prst="leftBrace">
            <a:avLst>
              <a:gd name="adj1" fmla="val 6296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3316" name="Text Box 5"/>
          <p:cNvSpPr txBox="1">
            <a:spLocks noChangeArrowheads="1"/>
          </p:cNvSpPr>
          <p:nvPr/>
        </p:nvSpPr>
        <p:spPr bwMode="auto">
          <a:xfrm>
            <a:off x="3276600" y="3657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Board of Governors (7)</a:t>
            </a:r>
          </a:p>
        </p:txBody>
      </p:sp>
      <p:sp>
        <p:nvSpPr>
          <p:cNvPr id="13317" name="Rectangle 6"/>
          <p:cNvSpPr>
            <a:spLocks noChangeArrowheads="1"/>
          </p:cNvSpPr>
          <p:nvPr/>
        </p:nvSpPr>
        <p:spPr bwMode="auto">
          <a:xfrm>
            <a:off x="3276600" y="3657600"/>
            <a:ext cx="1676400"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3318" name="Text Box 7"/>
          <p:cNvSpPr txBox="1">
            <a:spLocks noChangeArrowheads="1"/>
          </p:cNvSpPr>
          <p:nvPr/>
        </p:nvSpPr>
        <p:spPr bwMode="auto">
          <a:xfrm>
            <a:off x="4953000" y="3657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NY Fed President (1)</a:t>
            </a:r>
          </a:p>
        </p:txBody>
      </p:sp>
      <p:sp>
        <p:nvSpPr>
          <p:cNvPr id="13319" name="Rectangle 8"/>
          <p:cNvSpPr>
            <a:spLocks noChangeArrowheads="1"/>
          </p:cNvSpPr>
          <p:nvPr/>
        </p:nvSpPr>
        <p:spPr bwMode="auto">
          <a:xfrm>
            <a:off x="4953000" y="3657600"/>
            <a:ext cx="1676400"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3320" name="Text Box 9"/>
          <p:cNvSpPr txBox="1">
            <a:spLocks noChangeArrowheads="1"/>
          </p:cNvSpPr>
          <p:nvPr/>
        </p:nvSpPr>
        <p:spPr bwMode="auto">
          <a:xfrm>
            <a:off x="6629400" y="36576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Regional Fed Presidents (4)</a:t>
            </a:r>
          </a:p>
        </p:txBody>
      </p:sp>
      <p:sp>
        <p:nvSpPr>
          <p:cNvPr id="13321" name="Rectangle 10"/>
          <p:cNvSpPr>
            <a:spLocks noChangeArrowheads="1"/>
          </p:cNvSpPr>
          <p:nvPr/>
        </p:nvSpPr>
        <p:spPr bwMode="auto">
          <a:xfrm>
            <a:off x="6629400" y="3657600"/>
            <a:ext cx="1676400"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3322" name="Text Box 11"/>
          <p:cNvSpPr txBox="1">
            <a:spLocks noChangeArrowheads="1"/>
          </p:cNvSpPr>
          <p:nvPr/>
        </p:nvSpPr>
        <p:spPr bwMode="auto">
          <a:xfrm>
            <a:off x="761999" y="5560217"/>
            <a:ext cx="98562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solidFill>
                  <a:srgbClr val="002060"/>
                </a:solidFill>
              </a:rPr>
              <a:t>Generally, all 12 bank presidents are present at the meeting, but only 5 can vote.  The NY Fed president has a permanent vote while the remaining presidents vote on a revolving basis.</a:t>
            </a:r>
          </a:p>
        </p:txBody>
      </p:sp>
      <p:pic>
        <p:nvPicPr>
          <p:cNvPr id="13323" name="Picture 12" descr="Photo of Ben S. Bernan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676401"/>
            <a:ext cx="1038225"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9373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0351" y="211495"/>
            <a:ext cx="8229600" cy="4530725"/>
          </a:xfrm>
        </p:spPr>
        <p:txBody>
          <a:bodyPr/>
          <a:lstStyle/>
          <a:p>
            <a:pPr marL="457200" lvl="1" indent="0">
              <a:buNone/>
            </a:pPr>
            <a:r>
              <a:rPr lang="en-US" sz="2800" dirty="0" smtClean="0"/>
              <a:t>The Federal Reserve System primary responsibilities are: </a:t>
            </a:r>
            <a:endParaRPr lang="en-US" sz="2800" dirty="0"/>
          </a:p>
          <a:p>
            <a:pPr lvl="2" eaLnBrk="1" hangingPunct="1"/>
            <a:r>
              <a:rPr lang="en-US" sz="2800" dirty="0" smtClean="0"/>
              <a:t>“Lender if Last Resort”</a:t>
            </a:r>
          </a:p>
          <a:p>
            <a:pPr lvl="2" eaLnBrk="1" hangingPunct="1"/>
            <a:r>
              <a:rPr lang="en-US" sz="2800" dirty="0" smtClean="0"/>
              <a:t>Regulate </a:t>
            </a:r>
            <a:r>
              <a:rPr lang="en-US" sz="2800" dirty="0"/>
              <a:t>the banking industry</a:t>
            </a:r>
          </a:p>
          <a:p>
            <a:pPr lvl="2" eaLnBrk="1" hangingPunct="1"/>
            <a:r>
              <a:rPr lang="en-US" sz="2800" dirty="0" smtClean="0"/>
              <a:t>Control </a:t>
            </a:r>
            <a:r>
              <a:rPr lang="en-US" sz="2800" dirty="0"/>
              <a:t>the money supply</a:t>
            </a:r>
          </a:p>
          <a:p>
            <a:pPr lvl="2" eaLnBrk="1" hangingPunct="1"/>
            <a:r>
              <a:rPr lang="en-US" sz="2800" dirty="0"/>
              <a:t>Provide banking services for the federal government</a:t>
            </a:r>
          </a:p>
          <a:p>
            <a:pPr lvl="2" eaLnBrk="1" hangingPunct="1"/>
            <a:r>
              <a:rPr lang="en-US" sz="2800" dirty="0"/>
              <a:t>Check Clearing</a:t>
            </a:r>
          </a:p>
        </p:txBody>
      </p:sp>
    </p:spTree>
    <p:extLst>
      <p:ext uri="{BB962C8B-B14F-4D97-AF65-F5344CB8AC3E}">
        <p14:creationId xmlns:p14="http://schemas.microsoft.com/office/powerpoint/2010/main" val="3245227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1021" y="109538"/>
            <a:ext cx="2133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a:solidFill>
                  <a:schemeClr val="tx2"/>
                </a:solidFill>
              </a:rPr>
              <a:t>Credit Channels under the Federal Reserve System</a:t>
            </a:r>
          </a:p>
        </p:txBody>
      </p:sp>
      <p:pic>
        <p:nvPicPr>
          <p:cNvPr id="9219" name="Picture 3" descr="MCj0233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780" y="2960916"/>
            <a:ext cx="16764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Line 4"/>
          <p:cNvSpPr>
            <a:spLocks noChangeShapeType="1"/>
          </p:cNvSpPr>
          <p:nvPr/>
        </p:nvSpPr>
        <p:spPr bwMode="auto">
          <a:xfrm flipH="1">
            <a:off x="4646743" y="2419578"/>
            <a:ext cx="609600" cy="15240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21" name="Line 5"/>
          <p:cNvSpPr>
            <a:spLocks noChangeShapeType="1"/>
          </p:cNvSpPr>
          <p:nvPr/>
        </p:nvSpPr>
        <p:spPr bwMode="auto">
          <a:xfrm>
            <a:off x="5937380" y="2275115"/>
            <a:ext cx="838200" cy="13716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22" name="Line 6"/>
          <p:cNvSpPr>
            <a:spLocks noChangeShapeType="1"/>
          </p:cNvSpPr>
          <p:nvPr/>
        </p:nvSpPr>
        <p:spPr bwMode="auto">
          <a:xfrm>
            <a:off x="6399344" y="2198915"/>
            <a:ext cx="1747837" cy="11430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223" name="Line 7"/>
          <p:cNvSpPr>
            <a:spLocks noChangeShapeType="1"/>
          </p:cNvSpPr>
          <p:nvPr/>
        </p:nvSpPr>
        <p:spPr bwMode="auto">
          <a:xfrm flipH="1" flipV="1">
            <a:off x="2965580" y="4256315"/>
            <a:ext cx="1219200" cy="5334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9224" name="Picture 8" descr="MCj023452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6180" y="3875316"/>
            <a:ext cx="1447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Line 9"/>
          <p:cNvSpPr>
            <a:spLocks noChangeShapeType="1"/>
          </p:cNvSpPr>
          <p:nvPr/>
        </p:nvSpPr>
        <p:spPr bwMode="auto">
          <a:xfrm flipH="1">
            <a:off x="3041780" y="2275115"/>
            <a:ext cx="1524000" cy="106680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9226" name="Picture 10" descr="MCj031134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180" y="3494315"/>
            <a:ext cx="14351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Line 11"/>
          <p:cNvSpPr>
            <a:spLocks noChangeShapeType="1"/>
          </p:cNvSpPr>
          <p:nvPr/>
        </p:nvSpPr>
        <p:spPr bwMode="auto">
          <a:xfrm flipH="1">
            <a:off x="5175380" y="4713515"/>
            <a:ext cx="1143000" cy="1524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pic>
        <p:nvPicPr>
          <p:cNvPr id="9228" name="Picture 12" descr="MCBD07948_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8580" y="3037116"/>
            <a:ext cx="1295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3" descr="MCj019744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89580" y="1436915"/>
            <a:ext cx="20526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Text Box 14"/>
          <p:cNvSpPr txBox="1">
            <a:spLocks noChangeArrowheads="1"/>
          </p:cNvSpPr>
          <p:nvPr/>
        </p:nvSpPr>
        <p:spPr bwMode="auto">
          <a:xfrm>
            <a:off x="4413380" y="1055916"/>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Federal Reserve</a:t>
            </a:r>
          </a:p>
        </p:txBody>
      </p:sp>
      <p:sp>
        <p:nvSpPr>
          <p:cNvPr id="9231" name="Line 15"/>
          <p:cNvSpPr>
            <a:spLocks noChangeShapeType="1"/>
          </p:cNvSpPr>
          <p:nvPr/>
        </p:nvSpPr>
        <p:spPr bwMode="auto">
          <a:xfrm flipH="1">
            <a:off x="7537580" y="4103915"/>
            <a:ext cx="838200" cy="381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 name="Right Brace 1"/>
          <p:cNvSpPr/>
          <p:nvPr/>
        </p:nvSpPr>
        <p:spPr>
          <a:xfrm rot="18085358">
            <a:off x="7535748" y="1211141"/>
            <a:ext cx="337458" cy="18978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8069425" y="263827"/>
            <a:ext cx="3192624" cy="2031325"/>
          </a:xfrm>
          <a:prstGeom prst="rect">
            <a:avLst/>
          </a:prstGeom>
          <a:noFill/>
        </p:spPr>
        <p:txBody>
          <a:bodyPr wrap="square" rtlCol="0">
            <a:spAutoFit/>
          </a:bodyPr>
          <a:lstStyle/>
          <a:p>
            <a:r>
              <a:rPr lang="en-US" dirty="0" smtClean="0"/>
              <a:t>All commercial banks can borrow from the Fed at any time.  These loans are called discount window loans.  The Fed sets the interest rate is charges on these loans (The discount rate).</a:t>
            </a:r>
            <a:endParaRPr lang="en-US" dirty="0"/>
          </a:p>
        </p:txBody>
      </p:sp>
      <p:sp>
        <p:nvSpPr>
          <p:cNvPr id="4" name="TextBox 3"/>
          <p:cNvSpPr txBox="1"/>
          <p:nvPr/>
        </p:nvSpPr>
        <p:spPr>
          <a:xfrm>
            <a:off x="1517780" y="5673012"/>
            <a:ext cx="9632302" cy="646331"/>
          </a:xfrm>
          <a:prstGeom prst="rect">
            <a:avLst/>
          </a:prstGeom>
          <a:noFill/>
        </p:spPr>
        <p:txBody>
          <a:bodyPr wrap="square" rtlCol="0">
            <a:spAutoFit/>
          </a:bodyPr>
          <a:lstStyle/>
          <a:p>
            <a:r>
              <a:rPr lang="en-US" dirty="0" smtClean="0"/>
              <a:t>Commercial banks lend to one another through the Federal Funds Market. The interest rate for these loans is a market determined interest rate.  The Federal reserve can influence this interest rate.</a:t>
            </a:r>
            <a:endParaRPr lang="en-US" dirty="0"/>
          </a:p>
        </p:txBody>
      </p:sp>
      <p:sp>
        <p:nvSpPr>
          <p:cNvPr id="5" name="Right Brace 4"/>
          <p:cNvSpPr/>
          <p:nvPr/>
        </p:nvSpPr>
        <p:spPr>
          <a:xfrm rot="5400000">
            <a:off x="5417975" y="4035652"/>
            <a:ext cx="429209" cy="30479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91070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204" name="Group 20"/>
          <p:cNvGraphicFramePr>
            <a:graphicFrameLocks noGrp="1"/>
          </p:cNvGraphicFramePr>
          <p:nvPr>
            <p:ph idx="1"/>
          </p:nvPr>
        </p:nvGraphicFramePr>
        <p:xfrm>
          <a:off x="1981200" y="1219200"/>
          <a:ext cx="8229600" cy="4322762"/>
        </p:xfrm>
        <a:graphic>
          <a:graphicData uri="http://schemas.openxmlformats.org/drawingml/2006/table">
            <a:tbl>
              <a:tblPr/>
              <a:tblGrid>
                <a:gridCol w="4114800"/>
                <a:gridCol w="4114800"/>
              </a:tblGrid>
              <a:tr h="426789">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Type of Credit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Interest Rate Policy</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r>
              <a:tr h="1231591">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Primary (No Questions Asked)</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smtClean="0">
                        <a:ln>
                          <a:noFill/>
                        </a:ln>
                        <a:solidFill>
                          <a:srgbClr val="0000FF"/>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smtClean="0">
                        <a:ln>
                          <a:noFill/>
                        </a:ln>
                        <a:solidFill>
                          <a:srgbClr val="0000FF"/>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Fed Funds + .5%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r>
              <a:tr h="15669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Secondary (Additional Financial Information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Required) </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smtClean="0">
                        <a:ln>
                          <a:noFill/>
                        </a:ln>
                        <a:solidFill>
                          <a:srgbClr val="0000FF"/>
                        </a:solidFill>
                        <a:effectLst/>
                        <a:latin typeface="Arial" charset="0"/>
                      </a:endParaRP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Fed Funds + 1.0%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r>
              <a:tr h="109745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Seasonal (Must demonstrate reoccurring seasonal liquidity needs, &lt;$500M in Deposits)</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rgbClr val="0000FF"/>
                          </a:solidFill>
                          <a:effectLst/>
                          <a:latin typeface="Arial" charset="0"/>
                        </a:rPr>
                        <a:t>Fed Funds + .2% </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5400000" scaled="1"/>
                    </a:gradFill>
                  </a:tcPr>
                </a:tc>
              </a:tr>
            </a:tbl>
          </a:graphicData>
        </a:graphic>
      </p:graphicFrame>
      <p:sp>
        <p:nvSpPr>
          <p:cNvPr id="19475" name="Text Box 21"/>
          <p:cNvSpPr txBox="1">
            <a:spLocks noChangeArrowheads="1"/>
          </p:cNvSpPr>
          <p:nvPr/>
        </p:nvSpPr>
        <p:spPr bwMode="auto">
          <a:xfrm>
            <a:off x="323461" y="166397"/>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2000" dirty="0"/>
              <a:t>The Fed actually has several discount lending programs</a:t>
            </a:r>
          </a:p>
        </p:txBody>
      </p:sp>
    </p:spTree>
    <p:extLst>
      <p:ext uri="{BB962C8B-B14F-4D97-AF65-F5344CB8AC3E}">
        <p14:creationId xmlns:p14="http://schemas.microsoft.com/office/powerpoint/2010/main" val="10088219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5" descr="Fred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219201"/>
            <a:ext cx="7543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63894" y="139959"/>
            <a:ext cx="8192277" cy="369332"/>
          </a:xfrm>
          <a:prstGeom prst="rect">
            <a:avLst/>
          </a:prstGeom>
          <a:noFill/>
        </p:spPr>
        <p:txBody>
          <a:bodyPr wrap="square" rtlCol="0">
            <a:spAutoFit/>
          </a:bodyPr>
          <a:lstStyle/>
          <a:p>
            <a:r>
              <a:rPr lang="en-US" dirty="0" smtClean="0"/>
              <a:t>Discount window lending is typically not a sizeable amount…</a:t>
            </a:r>
            <a:endParaRPr lang="en-US" dirty="0"/>
          </a:p>
        </p:txBody>
      </p:sp>
    </p:spTree>
    <p:extLst>
      <p:ext uri="{BB962C8B-B14F-4D97-AF65-F5344CB8AC3E}">
        <p14:creationId xmlns:p14="http://schemas.microsoft.com/office/powerpoint/2010/main" val="15338556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1"/>
            <a:ext cx="73914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3306" y="205273"/>
            <a:ext cx="6923314" cy="369332"/>
          </a:xfrm>
          <a:prstGeom prst="rect">
            <a:avLst/>
          </a:prstGeom>
          <a:noFill/>
        </p:spPr>
        <p:txBody>
          <a:bodyPr wrap="square" rtlCol="0">
            <a:spAutoFit/>
          </a:bodyPr>
          <a:lstStyle/>
          <a:p>
            <a:r>
              <a:rPr lang="en-US" dirty="0" smtClean="0"/>
              <a:t>Unless trouble arises!</a:t>
            </a:r>
            <a:endParaRPr lang="en-US" dirty="0"/>
          </a:p>
        </p:txBody>
      </p:sp>
    </p:spTree>
    <p:extLst>
      <p:ext uri="{BB962C8B-B14F-4D97-AF65-F5344CB8AC3E}">
        <p14:creationId xmlns:p14="http://schemas.microsoft.com/office/powerpoint/2010/main" val="4226987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69" name="Group 33"/>
          <p:cNvGraphicFramePr>
            <a:graphicFrameLocks noGrp="1"/>
          </p:cNvGraphicFramePr>
          <p:nvPr>
            <p:ph/>
            <p:extLst>
              <p:ext uri="{D42A27DB-BD31-4B8C-83A1-F6EECF244321}">
                <p14:modId xmlns:p14="http://schemas.microsoft.com/office/powerpoint/2010/main" val="1976758774"/>
              </p:ext>
            </p:extLst>
          </p:nvPr>
        </p:nvGraphicFramePr>
        <p:xfrm>
          <a:off x="642257" y="1838130"/>
          <a:ext cx="7543800" cy="3962400"/>
        </p:xfrm>
        <a:graphic>
          <a:graphicData uri="http://schemas.openxmlformats.org/drawingml/2006/table">
            <a:tbl>
              <a:tblPr/>
              <a:tblGrid>
                <a:gridCol w="3808413"/>
                <a:gridCol w="3735387"/>
              </a:tblGrid>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2"/>
                          </a:solidFill>
                          <a:effectLst/>
                          <a:latin typeface="Arial" charset="0"/>
                        </a:rPr>
                        <a:t>Type of 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Reserve Requirement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Transaction Account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       $0 - $7M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       $7M - $47.6M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2"/>
                          </a:solidFill>
                          <a:effectLst/>
                          <a:latin typeface="Arial" charset="0"/>
                        </a:rPr>
                        <a:t>       More than $47.6M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2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Time Deposits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2"/>
                          </a:solidFill>
                          <a:effectLst/>
                          <a:latin typeface="Arial" charset="0"/>
                        </a:rPr>
                        <a:t>Eurocurrencies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dirty="0" smtClean="0">
                          <a:ln>
                            <a:noFill/>
                          </a:ln>
                          <a:solidFill>
                            <a:schemeClr val="tx2"/>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99CCFF"/>
                        </a:gs>
                        <a:gs pos="100000">
                          <a:schemeClr val="bg1"/>
                        </a:gs>
                      </a:gsLst>
                      <a:lin ang="2700000" scaled="1"/>
                    </a:gradFill>
                  </a:tcPr>
                </a:tc>
              </a:tr>
            </a:tbl>
          </a:graphicData>
        </a:graphic>
      </p:graphicFrame>
      <p:sp>
        <p:nvSpPr>
          <p:cNvPr id="17439" name="Text Box 31"/>
          <p:cNvSpPr txBox="1">
            <a:spLocks noChangeArrowheads="1"/>
          </p:cNvSpPr>
          <p:nvPr/>
        </p:nvSpPr>
        <p:spPr bwMode="auto">
          <a:xfrm>
            <a:off x="457199" y="259703"/>
            <a:ext cx="109074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smtClean="0">
                <a:solidFill>
                  <a:srgbClr val="0000FF"/>
                </a:solidFill>
              </a:rPr>
              <a:t>The Fed regulates bank lending by setting the </a:t>
            </a:r>
            <a:r>
              <a:rPr lang="en-US" sz="2000" dirty="0">
                <a:solidFill>
                  <a:srgbClr val="0000FF"/>
                </a:solidFill>
              </a:rPr>
              <a:t>Reserve </a:t>
            </a:r>
            <a:r>
              <a:rPr lang="en-US" sz="2000" dirty="0" smtClean="0">
                <a:solidFill>
                  <a:srgbClr val="0000FF"/>
                </a:solidFill>
              </a:rPr>
              <a:t>Requirement. It </a:t>
            </a:r>
            <a:r>
              <a:rPr lang="en-US" sz="2000" dirty="0">
                <a:solidFill>
                  <a:srgbClr val="0000FF"/>
                </a:solidFill>
              </a:rPr>
              <a:t>has no impact on the monetary base, but it restricts the ability of banks to create loans – this influences the broader aggregates.</a:t>
            </a:r>
          </a:p>
        </p:txBody>
      </p:sp>
      <p:graphicFrame>
        <p:nvGraphicFramePr>
          <p:cNvPr id="2" name="Object 1"/>
          <p:cNvGraphicFramePr>
            <a:graphicFrameLocks noChangeAspect="1"/>
          </p:cNvGraphicFramePr>
          <p:nvPr>
            <p:extLst>
              <p:ext uri="{D42A27DB-BD31-4B8C-83A1-F6EECF244321}">
                <p14:modId xmlns:p14="http://schemas.microsoft.com/office/powerpoint/2010/main" val="2916320703"/>
              </p:ext>
            </p:extLst>
          </p:nvPr>
        </p:nvGraphicFramePr>
        <p:xfrm>
          <a:off x="8836607" y="2728166"/>
          <a:ext cx="1361751" cy="1201545"/>
        </p:xfrm>
        <a:graphic>
          <a:graphicData uri="http://schemas.openxmlformats.org/presentationml/2006/ole">
            <mc:AlternateContent xmlns:mc="http://schemas.openxmlformats.org/markup-compatibility/2006">
              <mc:Choice xmlns:v="urn:schemas-microsoft-com:vml" Requires="v">
                <p:oleObj spid="_x0000_s48161" name="Equation" r:id="rId3" imgW="863280" imgH="761760" progId="Equation.DSMT4">
                  <p:embed/>
                </p:oleObj>
              </mc:Choice>
              <mc:Fallback>
                <p:oleObj name="Equation" r:id="rId3" imgW="863280" imgH="761760" progId="Equation.DSMT4">
                  <p:embed/>
                  <p:pic>
                    <p:nvPicPr>
                      <p:cNvPr id="0" name=""/>
                      <p:cNvPicPr/>
                      <p:nvPr/>
                    </p:nvPicPr>
                    <p:blipFill>
                      <a:blip r:embed="rId4"/>
                      <a:stretch>
                        <a:fillRect/>
                      </a:stretch>
                    </p:blipFill>
                    <p:spPr>
                      <a:xfrm>
                        <a:off x="8836607" y="2728166"/>
                        <a:ext cx="1361751" cy="1201545"/>
                      </a:xfrm>
                      <a:prstGeom prst="rect">
                        <a:avLst/>
                      </a:prstGeom>
                    </p:spPr>
                  </p:pic>
                </p:oleObj>
              </mc:Fallback>
            </mc:AlternateContent>
          </a:graphicData>
        </a:graphic>
      </p:graphicFrame>
      <p:sp>
        <p:nvSpPr>
          <p:cNvPr id="3" name="Oval 2"/>
          <p:cNvSpPr/>
          <p:nvPr/>
        </p:nvSpPr>
        <p:spPr>
          <a:xfrm>
            <a:off x="9797143" y="3256383"/>
            <a:ext cx="550505" cy="755780"/>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3" idx="4"/>
          </p:cNvCxnSpPr>
          <p:nvPr/>
        </p:nvCxnSpPr>
        <p:spPr>
          <a:xfrm>
            <a:off x="10072396" y="4012163"/>
            <a:ext cx="247261" cy="92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17482" y="5018346"/>
            <a:ext cx="2108719" cy="646331"/>
          </a:xfrm>
          <a:prstGeom prst="rect">
            <a:avLst/>
          </a:prstGeom>
          <a:noFill/>
        </p:spPr>
        <p:txBody>
          <a:bodyPr wrap="square" rtlCol="0">
            <a:spAutoFit/>
          </a:bodyPr>
          <a:lstStyle/>
          <a:p>
            <a:r>
              <a:rPr lang="en-US" dirty="0" smtClean="0"/>
              <a:t>The Fed influences this!</a:t>
            </a:r>
            <a:endParaRPr lang="en-US" dirty="0"/>
          </a:p>
        </p:txBody>
      </p:sp>
    </p:spTree>
    <p:extLst>
      <p:ext uri="{BB962C8B-B14F-4D97-AF65-F5344CB8AC3E}">
        <p14:creationId xmlns:p14="http://schemas.microsoft.com/office/powerpoint/2010/main" val="1886697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42900" y="182565"/>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b="1" dirty="0"/>
              <a:t>By purchasing and/or selling securities, the Fed can directly control the quantity of non-borrowed reserves in the banking sector.</a:t>
            </a:r>
          </a:p>
        </p:txBody>
      </p:sp>
      <p:pic>
        <p:nvPicPr>
          <p:cNvPr id="23555" name="Picture 3" descr="MCj019744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3200400"/>
            <a:ext cx="13716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MCj024080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1" y="2895600"/>
            <a:ext cx="18272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7696200" y="426720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Bond Dealer</a:t>
            </a:r>
          </a:p>
        </p:txBody>
      </p:sp>
      <p:sp>
        <p:nvSpPr>
          <p:cNvPr id="23558" name="Text Box 6"/>
          <p:cNvSpPr txBox="1">
            <a:spLocks noChangeArrowheads="1"/>
          </p:cNvSpPr>
          <p:nvPr/>
        </p:nvSpPr>
        <p:spPr bwMode="auto">
          <a:xfrm>
            <a:off x="2209800" y="40386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Federal Reserve</a:t>
            </a:r>
          </a:p>
        </p:txBody>
      </p:sp>
      <p:pic>
        <p:nvPicPr>
          <p:cNvPr id="23559" name="Picture 7" descr="MCj0322635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1295401"/>
            <a:ext cx="12144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8"/>
          <p:cNvSpPr>
            <a:spLocks noChangeArrowheads="1"/>
          </p:cNvSpPr>
          <p:nvPr/>
        </p:nvSpPr>
        <p:spPr bwMode="auto">
          <a:xfrm>
            <a:off x="4495800" y="3810000"/>
            <a:ext cx="2971800" cy="304800"/>
          </a:xfrm>
          <a:prstGeom prst="leftRightArrow">
            <a:avLst>
              <a:gd name="adj1" fmla="val 50000"/>
              <a:gd name="adj2" fmla="val 195000"/>
            </a:avLst>
          </a:prstGeom>
          <a:solidFill>
            <a:srgbClr val="339966"/>
          </a:solidFill>
          <a:ln w="9525">
            <a:solidFill>
              <a:srgbClr val="339966"/>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23561" name="AutoShape 9"/>
          <p:cNvSpPr>
            <a:spLocks noChangeArrowheads="1"/>
          </p:cNvSpPr>
          <p:nvPr/>
        </p:nvSpPr>
        <p:spPr bwMode="auto">
          <a:xfrm rot="-1850735">
            <a:off x="3733800" y="2590800"/>
            <a:ext cx="1371600" cy="381000"/>
          </a:xfrm>
          <a:prstGeom prst="leftRightArrow">
            <a:avLst>
              <a:gd name="adj1" fmla="val 50000"/>
              <a:gd name="adj2" fmla="val 72000"/>
            </a:avLst>
          </a:prstGeom>
          <a:solidFill>
            <a:srgbClr val="339966"/>
          </a:solidFill>
          <a:ln w="9525">
            <a:solidFill>
              <a:srgbClr val="339966"/>
            </a:solidFill>
            <a:miter lim="800000"/>
            <a:headEnd/>
            <a:tailEnd/>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23562" name="Text Box 10"/>
          <p:cNvSpPr txBox="1">
            <a:spLocks noChangeArrowheads="1"/>
          </p:cNvSpPr>
          <p:nvPr/>
        </p:nvSpPr>
        <p:spPr bwMode="auto">
          <a:xfrm>
            <a:off x="4800600" y="4267200"/>
            <a:ext cx="2514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0000FF"/>
                </a:solidFill>
              </a:rPr>
              <a:t>Dealers Buy/Sell bonds from the Fed</a:t>
            </a:r>
          </a:p>
        </p:txBody>
      </p:sp>
      <p:sp>
        <p:nvSpPr>
          <p:cNvPr id="23563" name="Text Box 11"/>
          <p:cNvSpPr txBox="1">
            <a:spLocks noChangeArrowheads="1"/>
          </p:cNvSpPr>
          <p:nvPr/>
        </p:nvSpPr>
        <p:spPr bwMode="auto">
          <a:xfrm>
            <a:off x="2209800" y="1524001"/>
            <a:ext cx="2514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0000FF"/>
                </a:solidFill>
              </a:rPr>
              <a:t>The Fed debits/credits the reserve account of the dealer’s bank</a:t>
            </a:r>
          </a:p>
        </p:txBody>
      </p:sp>
      <p:pic>
        <p:nvPicPr>
          <p:cNvPr id="23564" name="Picture 12" descr="MPj03142520000[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2438400"/>
            <a:ext cx="5222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descr="MCBS00692_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657601"/>
            <a:ext cx="914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4"/>
          <p:cNvSpPr txBox="1">
            <a:spLocks noChangeArrowheads="1"/>
          </p:cNvSpPr>
          <p:nvPr/>
        </p:nvSpPr>
        <p:spPr bwMode="auto">
          <a:xfrm>
            <a:off x="1371600" y="5616912"/>
            <a:ext cx="8229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Most transactions are done with </a:t>
            </a:r>
            <a:r>
              <a:rPr lang="en-US" sz="1800" b="1" i="1" dirty="0">
                <a:solidFill>
                  <a:srgbClr val="FF0000"/>
                </a:solidFill>
              </a:rPr>
              <a:t>repurchase agreements</a:t>
            </a:r>
            <a:r>
              <a:rPr lang="en-US" sz="1800" b="1" dirty="0"/>
              <a:t> (Repos). These are purchases/sales along with an agreement to reverse the transaction at a later date</a:t>
            </a:r>
          </a:p>
        </p:txBody>
      </p:sp>
    </p:spTree>
    <p:extLst>
      <p:ext uri="{BB962C8B-B14F-4D97-AF65-F5344CB8AC3E}">
        <p14:creationId xmlns:p14="http://schemas.microsoft.com/office/powerpoint/2010/main" val="11267744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8600" y="186223"/>
            <a:ext cx="662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dirty="0"/>
              <a:t>For most of its history, the US has followed a gold standard</a:t>
            </a:r>
          </a:p>
        </p:txBody>
      </p:sp>
      <p:pic>
        <p:nvPicPr>
          <p:cNvPr id="40963" name="Picture 3" descr="MCj0404625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1906" y="566058"/>
            <a:ext cx="1176338"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931506" y="2061486"/>
            <a:ext cx="36576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A Gold Standard has two rules:</a:t>
            </a:r>
          </a:p>
          <a:p>
            <a:pPr>
              <a:spcBef>
                <a:spcPct val="50000"/>
              </a:spcBef>
              <a:buClr>
                <a:srgbClr val="FF0000"/>
              </a:buClr>
              <a:buSzTx/>
              <a:buFont typeface="Wingdings" panose="05000000000000000000" pitchFamily="2" charset="2"/>
              <a:buChar char="Ø"/>
            </a:pPr>
            <a:r>
              <a:rPr lang="en-US" sz="1800" b="1">
                <a:solidFill>
                  <a:schemeClr val="tx2"/>
                </a:solidFill>
              </a:rPr>
              <a:t>The government sets an official price of gold ($35/oz)</a:t>
            </a:r>
          </a:p>
          <a:p>
            <a:pPr>
              <a:spcBef>
                <a:spcPct val="50000"/>
              </a:spcBef>
              <a:buClr>
                <a:srgbClr val="FF0000"/>
              </a:buClr>
              <a:buSzTx/>
              <a:buFont typeface="Wingdings" panose="05000000000000000000" pitchFamily="2" charset="2"/>
              <a:buChar char="Ø"/>
            </a:pPr>
            <a:r>
              <a:rPr lang="en-US" sz="1800" b="1">
                <a:solidFill>
                  <a:schemeClr val="tx2"/>
                </a:solidFill>
              </a:rPr>
              <a:t>The government guarantees convertibility of currency into gold at a fixed price</a:t>
            </a:r>
            <a:r>
              <a:rPr lang="en-US" sz="1800" b="1">
                <a:solidFill>
                  <a:srgbClr val="FF9900"/>
                </a:solidFill>
              </a:rPr>
              <a:t> </a:t>
            </a:r>
          </a:p>
        </p:txBody>
      </p:sp>
      <p:sp>
        <p:nvSpPr>
          <p:cNvPr id="40965" name="Rectangle 5"/>
          <p:cNvSpPr>
            <a:spLocks noChangeArrowheads="1"/>
          </p:cNvSpPr>
          <p:nvPr/>
        </p:nvSpPr>
        <p:spPr bwMode="auto">
          <a:xfrm>
            <a:off x="779106" y="1909085"/>
            <a:ext cx="3886200" cy="2362200"/>
          </a:xfrm>
          <a:prstGeom prst="rect">
            <a:avLst/>
          </a:prstGeom>
          <a:noFill/>
          <a:ln w="1905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40966" name="Line 6"/>
          <p:cNvSpPr>
            <a:spLocks noChangeShapeType="1"/>
          </p:cNvSpPr>
          <p:nvPr/>
        </p:nvSpPr>
        <p:spPr bwMode="auto">
          <a:xfrm>
            <a:off x="5579706" y="2471057"/>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967" name="Line 7"/>
          <p:cNvSpPr>
            <a:spLocks noChangeShapeType="1"/>
          </p:cNvSpPr>
          <p:nvPr/>
        </p:nvSpPr>
        <p:spPr bwMode="auto">
          <a:xfrm>
            <a:off x="7408506" y="2166257"/>
            <a:ext cx="0" cy="1981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968" name="Text Box 8"/>
          <p:cNvSpPr txBox="1">
            <a:spLocks noChangeArrowheads="1"/>
          </p:cNvSpPr>
          <p:nvPr/>
        </p:nvSpPr>
        <p:spPr bwMode="auto">
          <a:xfrm>
            <a:off x="5960706" y="2090058"/>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Assets</a:t>
            </a:r>
          </a:p>
        </p:txBody>
      </p:sp>
      <p:sp>
        <p:nvSpPr>
          <p:cNvPr id="40969" name="Text Box 9"/>
          <p:cNvSpPr txBox="1">
            <a:spLocks noChangeArrowheads="1"/>
          </p:cNvSpPr>
          <p:nvPr/>
        </p:nvSpPr>
        <p:spPr bwMode="auto">
          <a:xfrm>
            <a:off x="7637106" y="2090058"/>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3300"/>
                </a:solidFill>
              </a:rPr>
              <a:t>Liabilities</a:t>
            </a:r>
          </a:p>
        </p:txBody>
      </p:sp>
      <p:sp>
        <p:nvSpPr>
          <p:cNvPr id="40970" name="Text Box 10"/>
          <p:cNvSpPr txBox="1">
            <a:spLocks noChangeArrowheads="1"/>
          </p:cNvSpPr>
          <p:nvPr/>
        </p:nvSpPr>
        <p:spPr bwMode="auto">
          <a:xfrm>
            <a:off x="5579706" y="2547257"/>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$7,000 (Gold) </a:t>
            </a:r>
            <a:r>
              <a:rPr lang="en-US" sz="1400" b="1">
                <a:solidFill>
                  <a:srgbClr val="FF0000"/>
                </a:solidFill>
              </a:rPr>
              <a:t>(200 oz. @ $35/oz)</a:t>
            </a:r>
          </a:p>
        </p:txBody>
      </p:sp>
      <p:sp>
        <p:nvSpPr>
          <p:cNvPr id="40971" name="Text Box 11"/>
          <p:cNvSpPr txBox="1">
            <a:spLocks noChangeArrowheads="1"/>
          </p:cNvSpPr>
          <p:nvPr/>
        </p:nvSpPr>
        <p:spPr bwMode="auto">
          <a:xfrm>
            <a:off x="7484706" y="2547258"/>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$10,000 (Currency)</a:t>
            </a:r>
          </a:p>
        </p:txBody>
      </p:sp>
      <p:sp>
        <p:nvSpPr>
          <p:cNvPr id="40972" name="Line 12"/>
          <p:cNvSpPr>
            <a:spLocks noChangeShapeType="1"/>
          </p:cNvSpPr>
          <p:nvPr/>
        </p:nvSpPr>
        <p:spPr bwMode="auto">
          <a:xfrm>
            <a:off x="5579706" y="4147457"/>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0973" name="Text Box 13"/>
          <p:cNvSpPr txBox="1">
            <a:spLocks noChangeArrowheads="1"/>
          </p:cNvSpPr>
          <p:nvPr/>
        </p:nvSpPr>
        <p:spPr bwMode="auto">
          <a:xfrm>
            <a:off x="6570306" y="1632858"/>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US Treasury</a:t>
            </a:r>
          </a:p>
        </p:txBody>
      </p:sp>
      <p:sp>
        <p:nvSpPr>
          <p:cNvPr id="40974" name="Text Box 14"/>
          <p:cNvSpPr txBox="1">
            <a:spLocks noChangeArrowheads="1"/>
          </p:cNvSpPr>
          <p:nvPr/>
        </p:nvSpPr>
        <p:spPr bwMode="auto">
          <a:xfrm>
            <a:off x="5579706" y="3614058"/>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0000FF"/>
                </a:solidFill>
              </a:rPr>
              <a:t>$3,000 (T-Bills)</a:t>
            </a:r>
          </a:p>
        </p:txBody>
      </p:sp>
      <p:sp>
        <p:nvSpPr>
          <p:cNvPr id="40975" name="Text Box 15"/>
          <p:cNvSpPr txBox="1">
            <a:spLocks noChangeArrowheads="1"/>
          </p:cNvSpPr>
          <p:nvPr/>
        </p:nvSpPr>
        <p:spPr bwMode="auto">
          <a:xfrm>
            <a:off x="5579706" y="4147458"/>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Reserve Ratio = 70%</a:t>
            </a:r>
          </a:p>
        </p:txBody>
      </p:sp>
      <p:sp>
        <p:nvSpPr>
          <p:cNvPr id="40976" name="Text Box 16"/>
          <p:cNvSpPr txBox="1">
            <a:spLocks noChangeArrowheads="1"/>
          </p:cNvSpPr>
          <p:nvPr/>
        </p:nvSpPr>
        <p:spPr bwMode="auto">
          <a:xfrm>
            <a:off x="2112606" y="5234897"/>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Reserve Ratio =</a:t>
            </a:r>
            <a:r>
              <a:rPr lang="en-US" sz="1800"/>
              <a:t> </a:t>
            </a:r>
          </a:p>
        </p:txBody>
      </p:sp>
      <p:sp>
        <p:nvSpPr>
          <p:cNvPr id="40977" name="Text Box 17"/>
          <p:cNvSpPr txBox="1">
            <a:spLocks noChangeArrowheads="1"/>
          </p:cNvSpPr>
          <p:nvPr/>
        </p:nvSpPr>
        <p:spPr bwMode="auto">
          <a:xfrm>
            <a:off x="4017606" y="5006297"/>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Value of Gold Reserves</a:t>
            </a:r>
          </a:p>
        </p:txBody>
      </p:sp>
      <p:sp>
        <p:nvSpPr>
          <p:cNvPr id="40978" name="Line 18"/>
          <p:cNvSpPr>
            <a:spLocks noChangeShapeType="1"/>
          </p:cNvSpPr>
          <p:nvPr/>
        </p:nvSpPr>
        <p:spPr bwMode="auto">
          <a:xfrm>
            <a:off x="4017606" y="5311096"/>
            <a:ext cx="274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0979" name="Text Box 19"/>
          <p:cNvSpPr txBox="1">
            <a:spLocks noChangeArrowheads="1"/>
          </p:cNvSpPr>
          <p:nvPr/>
        </p:nvSpPr>
        <p:spPr bwMode="auto">
          <a:xfrm>
            <a:off x="4017606" y="5311097"/>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Currency Outstanding</a:t>
            </a:r>
          </a:p>
        </p:txBody>
      </p:sp>
      <p:sp>
        <p:nvSpPr>
          <p:cNvPr id="40980" name="Text Box 20"/>
          <p:cNvSpPr txBox="1">
            <a:spLocks noChangeArrowheads="1"/>
          </p:cNvSpPr>
          <p:nvPr/>
        </p:nvSpPr>
        <p:spPr bwMode="auto">
          <a:xfrm>
            <a:off x="6837006" y="5158697"/>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a:t>
            </a:r>
          </a:p>
        </p:txBody>
      </p:sp>
      <p:sp>
        <p:nvSpPr>
          <p:cNvPr id="40981" name="Text Box 21"/>
          <p:cNvSpPr txBox="1">
            <a:spLocks noChangeArrowheads="1"/>
          </p:cNvSpPr>
          <p:nvPr/>
        </p:nvSpPr>
        <p:spPr bwMode="auto">
          <a:xfrm>
            <a:off x="7294206" y="5006297"/>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solidFill>
                  <a:schemeClr val="tx2"/>
                </a:solidFill>
              </a:rPr>
              <a:t>$7,000</a:t>
            </a:r>
          </a:p>
        </p:txBody>
      </p:sp>
      <p:sp>
        <p:nvSpPr>
          <p:cNvPr id="40982" name="Line 22"/>
          <p:cNvSpPr>
            <a:spLocks noChangeShapeType="1"/>
          </p:cNvSpPr>
          <p:nvPr/>
        </p:nvSpPr>
        <p:spPr bwMode="auto">
          <a:xfrm>
            <a:off x="7294206" y="5311096"/>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0983" name="Text Box 23"/>
          <p:cNvSpPr txBox="1">
            <a:spLocks noChangeArrowheads="1"/>
          </p:cNvSpPr>
          <p:nvPr/>
        </p:nvSpPr>
        <p:spPr bwMode="auto">
          <a:xfrm>
            <a:off x="7218006" y="5311097"/>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$10,000</a:t>
            </a:r>
          </a:p>
        </p:txBody>
      </p:sp>
      <p:sp>
        <p:nvSpPr>
          <p:cNvPr id="40984" name="Text Box 24"/>
          <p:cNvSpPr txBox="1">
            <a:spLocks noChangeArrowheads="1"/>
          </p:cNvSpPr>
          <p:nvPr/>
        </p:nvSpPr>
        <p:spPr bwMode="auto">
          <a:xfrm>
            <a:off x="546075" y="6261182"/>
            <a:ext cx="113092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solidFill>
                  <a:srgbClr val="0000FF"/>
                </a:solidFill>
              </a:rPr>
              <a:t>During most of the gold standard era, the Government had a reserve ratio of around 12%</a:t>
            </a:r>
          </a:p>
        </p:txBody>
      </p:sp>
    </p:spTree>
    <p:extLst>
      <p:ext uri="{BB962C8B-B14F-4D97-AF65-F5344CB8AC3E}">
        <p14:creationId xmlns:p14="http://schemas.microsoft.com/office/powerpoint/2010/main" val="4039244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a:off x="7010400" y="2057400"/>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87" name="Line 3"/>
          <p:cNvSpPr>
            <a:spLocks noChangeShapeType="1"/>
          </p:cNvSpPr>
          <p:nvPr/>
        </p:nvSpPr>
        <p:spPr bwMode="auto">
          <a:xfrm flipH="1">
            <a:off x="7010400" y="4572000"/>
            <a:ext cx="3352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88" name="Text Box 4"/>
          <p:cNvSpPr txBox="1">
            <a:spLocks noChangeArrowheads="1"/>
          </p:cNvSpPr>
          <p:nvPr/>
        </p:nvSpPr>
        <p:spPr bwMode="auto">
          <a:xfrm>
            <a:off x="6629400" y="16764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Price</a:t>
            </a:r>
          </a:p>
        </p:txBody>
      </p:sp>
      <p:sp>
        <p:nvSpPr>
          <p:cNvPr id="41989" name="Line 5"/>
          <p:cNvSpPr>
            <a:spLocks noChangeShapeType="1"/>
          </p:cNvSpPr>
          <p:nvPr/>
        </p:nvSpPr>
        <p:spPr bwMode="auto">
          <a:xfrm>
            <a:off x="7239000" y="2133600"/>
            <a:ext cx="2514600" cy="220980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90" name="Text Box 6"/>
          <p:cNvSpPr txBox="1">
            <a:spLocks noChangeArrowheads="1"/>
          </p:cNvSpPr>
          <p:nvPr/>
        </p:nvSpPr>
        <p:spPr bwMode="auto">
          <a:xfrm>
            <a:off x="9753600" y="4114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Demand</a:t>
            </a:r>
          </a:p>
        </p:txBody>
      </p:sp>
      <p:sp>
        <p:nvSpPr>
          <p:cNvPr id="41991" name="Line 7"/>
          <p:cNvSpPr>
            <a:spLocks noChangeShapeType="1"/>
          </p:cNvSpPr>
          <p:nvPr/>
        </p:nvSpPr>
        <p:spPr bwMode="auto">
          <a:xfrm flipV="1">
            <a:off x="7315200" y="2133600"/>
            <a:ext cx="2286000" cy="21336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92" name="Text Box 8"/>
          <p:cNvSpPr txBox="1">
            <a:spLocks noChangeArrowheads="1"/>
          </p:cNvSpPr>
          <p:nvPr/>
        </p:nvSpPr>
        <p:spPr bwMode="auto">
          <a:xfrm>
            <a:off x="9525000" y="1828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Supply</a:t>
            </a:r>
          </a:p>
        </p:txBody>
      </p:sp>
      <p:sp>
        <p:nvSpPr>
          <p:cNvPr id="41993" name="Text Box 9"/>
          <p:cNvSpPr txBox="1">
            <a:spLocks noChangeArrowheads="1"/>
          </p:cNvSpPr>
          <p:nvPr/>
        </p:nvSpPr>
        <p:spPr bwMode="auto">
          <a:xfrm>
            <a:off x="6477000" y="30480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$35</a:t>
            </a:r>
          </a:p>
        </p:txBody>
      </p:sp>
      <p:sp>
        <p:nvSpPr>
          <p:cNvPr id="41994" name="Line 10"/>
          <p:cNvSpPr>
            <a:spLocks noChangeShapeType="1"/>
          </p:cNvSpPr>
          <p:nvPr/>
        </p:nvSpPr>
        <p:spPr bwMode="auto">
          <a:xfrm>
            <a:off x="7010400" y="3200400"/>
            <a:ext cx="1447800" cy="0"/>
          </a:xfrm>
          <a:prstGeom prst="line">
            <a:avLst/>
          </a:prstGeom>
          <a:noFill/>
          <a:ln w="127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1995" name="Line 11"/>
          <p:cNvSpPr>
            <a:spLocks noChangeShapeType="1"/>
          </p:cNvSpPr>
          <p:nvPr/>
        </p:nvSpPr>
        <p:spPr bwMode="auto">
          <a:xfrm>
            <a:off x="1828800" y="21336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6" name="Line 12"/>
          <p:cNvSpPr>
            <a:spLocks noChangeShapeType="1"/>
          </p:cNvSpPr>
          <p:nvPr/>
        </p:nvSpPr>
        <p:spPr bwMode="auto">
          <a:xfrm>
            <a:off x="3657600" y="18288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1997" name="Text Box 13"/>
          <p:cNvSpPr txBox="1">
            <a:spLocks noChangeArrowheads="1"/>
          </p:cNvSpPr>
          <p:nvPr/>
        </p:nvSpPr>
        <p:spPr bwMode="auto">
          <a:xfrm>
            <a:off x="2209800" y="17526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Assets</a:t>
            </a:r>
          </a:p>
        </p:txBody>
      </p:sp>
      <p:sp>
        <p:nvSpPr>
          <p:cNvPr id="41998" name="Text Box 14"/>
          <p:cNvSpPr txBox="1">
            <a:spLocks noChangeArrowheads="1"/>
          </p:cNvSpPr>
          <p:nvPr/>
        </p:nvSpPr>
        <p:spPr bwMode="auto">
          <a:xfrm>
            <a:off x="3886200" y="17526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3300"/>
                </a:solidFill>
              </a:rPr>
              <a:t>Liabilities</a:t>
            </a:r>
          </a:p>
        </p:txBody>
      </p:sp>
      <p:sp>
        <p:nvSpPr>
          <p:cNvPr id="41999" name="Text Box 16"/>
          <p:cNvSpPr txBox="1">
            <a:spLocks noChangeArrowheads="1"/>
          </p:cNvSpPr>
          <p:nvPr/>
        </p:nvSpPr>
        <p:spPr bwMode="auto">
          <a:xfrm>
            <a:off x="3733800" y="22860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$10,000 (Currency)</a:t>
            </a:r>
          </a:p>
        </p:txBody>
      </p:sp>
      <p:sp>
        <p:nvSpPr>
          <p:cNvPr id="42000" name="Line 17"/>
          <p:cNvSpPr>
            <a:spLocks noChangeShapeType="1"/>
          </p:cNvSpPr>
          <p:nvPr/>
        </p:nvSpPr>
        <p:spPr bwMode="auto">
          <a:xfrm>
            <a:off x="1828800" y="45720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2001" name="Text Box 18"/>
          <p:cNvSpPr txBox="1">
            <a:spLocks noChangeArrowheads="1"/>
          </p:cNvSpPr>
          <p:nvPr/>
        </p:nvSpPr>
        <p:spPr bwMode="auto">
          <a:xfrm>
            <a:off x="2438400" y="1295401"/>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US Treasury (P = $35)</a:t>
            </a:r>
          </a:p>
        </p:txBody>
      </p:sp>
      <p:sp>
        <p:nvSpPr>
          <p:cNvPr id="42002" name="Text Box 19"/>
          <p:cNvSpPr txBox="1">
            <a:spLocks noChangeArrowheads="1"/>
          </p:cNvSpPr>
          <p:nvPr/>
        </p:nvSpPr>
        <p:spPr bwMode="auto">
          <a:xfrm>
            <a:off x="1828800" y="29718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$3,000 (T-Bills)</a:t>
            </a:r>
          </a:p>
        </p:txBody>
      </p:sp>
      <p:sp>
        <p:nvSpPr>
          <p:cNvPr id="42003" name="Text Box 20"/>
          <p:cNvSpPr txBox="1">
            <a:spLocks noChangeArrowheads="1"/>
          </p:cNvSpPr>
          <p:nvPr/>
        </p:nvSpPr>
        <p:spPr bwMode="auto">
          <a:xfrm>
            <a:off x="1828800" y="45720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Reserve Ratio = 70%</a:t>
            </a:r>
          </a:p>
        </p:txBody>
      </p:sp>
      <p:sp>
        <p:nvSpPr>
          <p:cNvPr id="42004" name="Text Box 21"/>
          <p:cNvSpPr txBox="1">
            <a:spLocks noChangeArrowheads="1"/>
          </p:cNvSpPr>
          <p:nvPr/>
        </p:nvSpPr>
        <p:spPr bwMode="auto">
          <a:xfrm>
            <a:off x="10210800" y="4495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Q</a:t>
            </a:r>
          </a:p>
        </p:txBody>
      </p:sp>
      <p:sp>
        <p:nvSpPr>
          <p:cNvPr id="42005" name="Text Box 22"/>
          <p:cNvSpPr txBox="1">
            <a:spLocks noChangeArrowheads="1"/>
          </p:cNvSpPr>
          <p:nvPr/>
        </p:nvSpPr>
        <p:spPr bwMode="auto">
          <a:xfrm>
            <a:off x="266700" y="204787"/>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a:t>By committing to convertibility at $35 an ounce, the government restricted its ability to increase/decrease the money supply</a:t>
            </a:r>
          </a:p>
        </p:txBody>
      </p:sp>
      <p:sp>
        <p:nvSpPr>
          <p:cNvPr id="163863" name="Text Box 23"/>
          <p:cNvSpPr txBox="1">
            <a:spLocks noChangeArrowheads="1"/>
          </p:cNvSpPr>
          <p:nvPr/>
        </p:nvSpPr>
        <p:spPr bwMode="auto">
          <a:xfrm>
            <a:off x="1981200" y="5334000"/>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Suppose that the Treasury purchased gold to increase the supply of currency outstanding (i.e. increase the money supply)</a:t>
            </a:r>
          </a:p>
        </p:txBody>
      </p:sp>
      <p:sp>
        <p:nvSpPr>
          <p:cNvPr id="163864" name="Text Box 24"/>
          <p:cNvSpPr txBox="1">
            <a:spLocks noChangeArrowheads="1"/>
          </p:cNvSpPr>
          <p:nvPr/>
        </p:nvSpPr>
        <p:spPr bwMode="auto">
          <a:xfrm>
            <a:off x="1752600" y="3733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0000FF"/>
                </a:solidFill>
              </a:rPr>
              <a:t>100 oz. Gold @ $35/oz</a:t>
            </a:r>
          </a:p>
        </p:txBody>
      </p:sp>
      <p:sp>
        <p:nvSpPr>
          <p:cNvPr id="163865" name="Text Box 25"/>
          <p:cNvSpPr txBox="1">
            <a:spLocks noChangeArrowheads="1"/>
          </p:cNvSpPr>
          <p:nvPr/>
        </p:nvSpPr>
        <p:spPr bwMode="auto">
          <a:xfrm>
            <a:off x="3733800" y="39624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0000FF"/>
                </a:solidFill>
              </a:rPr>
              <a:t>$3,500 (Currency)</a:t>
            </a:r>
          </a:p>
        </p:txBody>
      </p:sp>
      <p:sp>
        <p:nvSpPr>
          <p:cNvPr id="163866" name="Line 26"/>
          <p:cNvSpPr>
            <a:spLocks noChangeShapeType="1"/>
          </p:cNvSpPr>
          <p:nvPr/>
        </p:nvSpPr>
        <p:spPr bwMode="auto">
          <a:xfrm>
            <a:off x="7772400" y="1752600"/>
            <a:ext cx="2514600" cy="2209800"/>
          </a:xfrm>
          <a:prstGeom prst="line">
            <a:avLst/>
          </a:prstGeom>
          <a:noFill/>
          <a:ln w="381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63867" name="Line 27"/>
          <p:cNvSpPr>
            <a:spLocks noChangeShapeType="1"/>
          </p:cNvSpPr>
          <p:nvPr/>
        </p:nvSpPr>
        <p:spPr bwMode="auto">
          <a:xfrm>
            <a:off x="7010400" y="2743200"/>
            <a:ext cx="1828800" cy="0"/>
          </a:xfrm>
          <a:prstGeom prst="line">
            <a:avLst/>
          </a:prstGeom>
          <a:noFill/>
          <a:ln w="127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63868" name="AutoShape 28"/>
          <p:cNvSpPr>
            <a:spLocks noChangeArrowheads="1"/>
          </p:cNvSpPr>
          <p:nvPr/>
        </p:nvSpPr>
        <p:spPr bwMode="auto">
          <a:xfrm>
            <a:off x="6553200" y="2743200"/>
            <a:ext cx="381000" cy="304800"/>
          </a:xfrm>
          <a:prstGeom prst="upArrow">
            <a:avLst>
              <a:gd name="adj1" fmla="val 50000"/>
              <a:gd name="adj2" fmla="val 25000"/>
            </a:avLst>
          </a:prstGeom>
          <a:solidFill>
            <a:srgbClr val="FF0000"/>
          </a:solidFill>
          <a:ln w="12700">
            <a:solidFill>
              <a:schemeClr val="tx1"/>
            </a:solidFill>
            <a:miter lim="800000"/>
            <a:headEnd type="none" w="sm" len="sm"/>
            <a:tailEnd type="none" w="sm" len="sm"/>
          </a:ln>
        </p:spPr>
        <p:txBody>
          <a:bodyPr vert="eaVert"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42012" name="Text Box 29"/>
          <p:cNvSpPr txBox="1">
            <a:spLocks noChangeArrowheads="1"/>
          </p:cNvSpPr>
          <p:nvPr/>
        </p:nvSpPr>
        <p:spPr bwMode="auto">
          <a:xfrm>
            <a:off x="1828800" y="2286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$7,000 (Gold) </a:t>
            </a:r>
            <a:r>
              <a:rPr lang="en-US" sz="1400" b="1">
                <a:solidFill>
                  <a:srgbClr val="FF0000"/>
                </a:solidFill>
              </a:rPr>
              <a:t>(200 oz. @ $35/oz)</a:t>
            </a:r>
          </a:p>
        </p:txBody>
      </p:sp>
      <p:sp>
        <p:nvSpPr>
          <p:cNvPr id="42013" name="Rectangle 31"/>
          <p:cNvSpPr>
            <a:spLocks noChangeArrowheads="1"/>
          </p:cNvSpPr>
          <p:nvPr/>
        </p:nvSpPr>
        <p:spPr bwMode="auto">
          <a:xfrm>
            <a:off x="1752600" y="3733800"/>
            <a:ext cx="4038600" cy="762000"/>
          </a:xfrm>
          <a:prstGeom prst="rect">
            <a:avLst/>
          </a:prstGeom>
          <a:solidFill>
            <a:schemeClr val="tx2">
              <a:alpha val="16078"/>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Tree>
    <p:extLst>
      <p:ext uri="{BB962C8B-B14F-4D97-AF65-F5344CB8AC3E}">
        <p14:creationId xmlns:p14="http://schemas.microsoft.com/office/powerpoint/2010/main" val="4014851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63"/>
                                        </p:tgtEl>
                                        <p:attrNameLst>
                                          <p:attrName>style.visibility</p:attrName>
                                        </p:attrNameLst>
                                      </p:cBhvr>
                                      <p:to>
                                        <p:strVal val="visible"/>
                                      </p:to>
                                    </p:set>
                                    <p:animEffect transition="in" filter="dissolve">
                                      <p:cBhvr>
                                        <p:cTn id="7" dur="500"/>
                                        <p:tgtEl>
                                          <p:spTgt spid="163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64"/>
                                        </p:tgtEl>
                                        <p:attrNameLst>
                                          <p:attrName>style.visibility</p:attrName>
                                        </p:attrNameLst>
                                      </p:cBhvr>
                                      <p:to>
                                        <p:strVal val="visible"/>
                                      </p:to>
                                    </p:set>
                                    <p:animEffect transition="in" filter="dissolve">
                                      <p:cBhvr>
                                        <p:cTn id="12" dur="500"/>
                                        <p:tgtEl>
                                          <p:spTgt spid="16386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3865"/>
                                        </p:tgtEl>
                                        <p:attrNameLst>
                                          <p:attrName>style.visibility</p:attrName>
                                        </p:attrNameLst>
                                      </p:cBhvr>
                                      <p:to>
                                        <p:strVal val="visible"/>
                                      </p:to>
                                    </p:set>
                                    <p:animEffect transition="in" filter="dissolve">
                                      <p:cBhvr>
                                        <p:cTn id="15" dur="500"/>
                                        <p:tgtEl>
                                          <p:spTgt spid="16386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3866"/>
                                        </p:tgtEl>
                                        <p:attrNameLst>
                                          <p:attrName>style.visibility</p:attrName>
                                        </p:attrNameLst>
                                      </p:cBhvr>
                                      <p:to>
                                        <p:strVal val="visible"/>
                                      </p:to>
                                    </p:set>
                                    <p:animEffect transition="in" filter="dissolve">
                                      <p:cBhvr>
                                        <p:cTn id="18" dur="500"/>
                                        <p:tgtEl>
                                          <p:spTgt spid="16386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3867"/>
                                        </p:tgtEl>
                                        <p:attrNameLst>
                                          <p:attrName>style.visibility</p:attrName>
                                        </p:attrNameLst>
                                      </p:cBhvr>
                                      <p:to>
                                        <p:strVal val="visible"/>
                                      </p:to>
                                    </p:set>
                                    <p:animEffect transition="in" filter="dissolve">
                                      <p:cBhvr>
                                        <p:cTn id="21" dur="500"/>
                                        <p:tgtEl>
                                          <p:spTgt spid="163867"/>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3868"/>
                                        </p:tgtEl>
                                        <p:attrNameLst>
                                          <p:attrName>style.visibility</p:attrName>
                                        </p:attrNameLst>
                                      </p:cBhvr>
                                      <p:to>
                                        <p:strVal val="visible"/>
                                      </p:to>
                                    </p:set>
                                    <p:animEffect transition="in" filter="dissolve">
                                      <p:cBhvr>
                                        <p:cTn id="24" dur="500"/>
                                        <p:tgtEl>
                                          <p:spTgt spid="163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3" grpId="0"/>
      <p:bldP spid="163864" grpId="0"/>
      <p:bldP spid="163865" grpId="0"/>
      <p:bldP spid="163866" grpId="0" animBg="1"/>
      <p:bldP spid="163867" grpId="0" animBg="1"/>
      <p:bldP spid="1638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163285" y="3175"/>
            <a:ext cx="8229600" cy="1139825"/>
          </a:xfrm>
          <a:noFill/>
        </p:spPr>
        <p:txBody>
          <a:bodyPr/>
          <a:lstStyle/>
          <a:p>
            <a:pPr eaLnBrk="1" hangingPunct="1"/>
            <a:r>
              <a:rPr lang="en-US" dirty="0" smtClean="0"/>
              <a:t>Financing The Government</a:t>
            </a:r>
          </a:p>
        </p:txBody>
      </p:sp>
      <p:sp>
        <p:nvSpPr>
          <p:cNvPr id="17411" name="Text Box 5"/>
          <p:cNvSpPr txBox="1">
            <a:spLocks noChangeArrowheads="1"/>
          </p:cNvSpPr>
          <p:nvPr/>
        </p:nvSpPr>
        <p:spPr bwMode="auto">
          <a:xfrm>
            <a:off x="1890713" y="1371601"/>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“In this world, nothing is certain, but death and taxes”</a:t>
            </a:r>
            <a:r>
              <a:rPr lang="en-US" b="0" dirty="0"/>
              <a:t> </a:t>
            </a:r>
          </a:p>
        </p:txBody>
      </p:sp>
      <p:pic>
        <p:nvPicPr>
          <p:cNvPr id="17412" name="Picture 7" descr="ljv3-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1040607"/>
            <a:ext cx="10382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8"/>
          <p:cNvSpPr txBox="1">
            <a:spLocks noChangeArrowheads="1"/>
          </p:cNvSpPr>
          <p:nvPr/>
        </p:nvSpPr>
        <p:spPr bwMode="auto">
          <a:xfrm>
            <a:off x="2286000" y="2743201"/>
            <a:ext cx="4191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Individual Income Taxes: </a:t>
            </a:r>
            <a:r>
              <a:rPr lang="en-US">
                <a:solidFill>
                  <a:srgbClr val="FF0000"/>
                </a:solidFill>
              </a:rPr>
              <a:t>$1,145B </a:t>
            </a:r>
          </a:p>
          <a:p>
            <a:pPr eaLnBrk="1" hangingPunct="1">
              <a:spcBef>
                <a:spcPct val="50000"/>
              </a:spcBef>
            </a:pPr>
            <a:r>
              <a:rPr lang="en-US">
                <a:solidFill>
                  <a:srgbClr val="3333FF"/>
                </a:solidFill>
              </a:rPr>
              <a:t>Corporate Income Taxes: </a:t>
            </a:r>
            <a:r>
              <a:rPr lang="en-US">
                <a:solidFill>
                  <a:srgbClr val="FF0000"/>
                </a:solidFill>
              </a:rPr>
              <a:t>$327B</a:t>
            </a:r>
          </a:p>
          <a:p>
            <a:pPr eaLnBrk="1" hangingPunct="1">
              <a:spcBef>
                <a:spcPct val="50000"/>
              </a:spcBef>
            </a:pPr>
            <a:r>
              <a:rPr lang="en-US">
                <a:solidFill>
                  <a:srgbClr val="3333FF"/>
                </a:solidFill>
              </a:rPr>
              <a:t>Social  Insurance Taxes: </a:t>
            </a:r>
            <a:r>
              <a:rPr lang="en-US">
                <a:solidFill>
                  <a:srgbClr val="FF0000"/>
                </a:solidFill>
              </a:rPr>
              <a:t>$927B</a:t>
            </a:r>
          </a:p>
          <a:p>
            <a:pPr eaLnBrk="1" hangingPunct="1">
              <a:spcBef>
                <a:spcPct val="50000"/>
              </a:spcBef>
            </a:pPr>
            <a:r>
              <a:rPr lang="en-US">
                <a:solidFill>
                  <a:srgbClr val="FF0000"/>
                </a:solidFill>
              </a:rPr>
              <a:t>Other Revenues:              $210B</a:t>
            </a:r>
          </a:p>
        </p:txBody>
      </p:sp>
      <p:sp>
        <p:nvSpPr>
          <p:cNvPr id="17414" name="Line 9"/>
          <p:cNvSpPr>
            <a:spLocks noChangeShapeType="1"/>
          </p:cNvSpPr>
          <p:nvPr/>
        </p:nvSpPr>
        <p:spPr bwMode="auto">
          <a:xfrm flipH="1">
            <a:off x="2286000" y="4343400"/>
            <a:ext cx="3505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15" name="Text Box 10"/>
          <p:cNvSpPr txBox="1">
            <a:spLocks noChangeArrowheads="1"/>
          </p:cNvSpPr>
          <p:nvPr/>
        </p:nvSpPr>
        <p:spPr bwMode="auto">
          <a:xfrm>
            <a:off x="1981200" y="35814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b="0"/>
              <a:t>+</a:t>
            </a:r>
          </a:p>
        </p:txBody>
      </p:sp>
      <p:sp>
        <p:nvSpPr>
          <p:cNvPr id="17416" name="Text Box 11"/>
          <p:cNvSpPr txBox="1">
            <a:spLocks noChangeArrowheads="1"/>
          </p:cNvSpPr>
          <p:nvPr/>
        </p:nvSpPr>
        <p:spPr bwMode="auto">
          <a:xfrm>
            <a:off x="4191000" y="4419601"/>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Total: </a:t>
            </a:r>
            <a:r>
              <a:rPr lang="en-US">
                <a:solidFill>
                  <a:srgbClr val="FF0000"/>
                </a:solidFill>
              </a:rPr>
              <a:t>$2.609T</a:t>
            </a:r>
          </a:p>
        </p:txBody>
      </p:sp>
      <p:sp>
        <p:nvSpPr>
          <p:cNvPr id="17417" name="Text Box 14"/>
          <p:cNvSpPr txBox="1">
            <a:spLocks noChangeArrowheads="1"/>
          </p:cNvSpPr>
          <p:nvPr/>
        </p:nvSpPr>
        <p:spPr bwMode="auto">
          <a:xfrm>
            <a:off x="5105400" y="22860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u="sng"/>
              <a:t>2012</a:t>
            </a:r>
          </a:p>
        </p:txBody>
      </p:sp>
      <p:sp>
        <p:nvSpPr>
          <p:cNvPr id="17419" name="Line 17"/>
          <p:cNvSpPr>
            <a:spLocks noChangeShapeType="1"/>
          </p:cNvSpPr>
          <p:nvPr/>
        </p:nvSpPr>
        <p:spPr bwMode="auto">
          <a:xfrm flipV="1">
            <a:off x="6096000" y="2251076"/>
            <a:ext cx="1066800" cy="644525"/>
          </a:xfrm>
          <a:prstGeom prst="line">
            <a:avLst/>
          </a:prstGeom>
          <a:noFill/>
          <a:ln w="19050">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7420" name="AutoShape 21"/>
          <p:cNvSpPr>
            <a:spLocks/>
          </p:cNvSpPr>
          <p:nvPr/>
        </p:nvSpPr>
        <p:spPr bwMode="auto">
          <a:xfrm>
            <a:off x="7315200" y="1524000"/>
            <a:ext cx="304800" cy="1295400"/>
          </a:xfrm>
          <a:prstGeom prst="leftBrace">
            <a:avLst>
              <a:gd name="adj1" fmla="val 39588"/>
              <a:gd name="adj2" fmla="val 50000"/>
            </a:avLst>
          </a:prstGeom>
          <a:noFill/>
          <a:ln w="15875">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17421" name="Text Box 22"/>
          <p:cNvSpPr txBox="1">
            <a:spLocks noChangeArrowheads="1"/>
          </p:cNvSpPr>
          <p:nvPr/>
        </p:nvSpPr>
        <p:spPr bwMode="auto">
          <a:xfrm>
            <a:off x="7543800" y="1524000"/>
            <a:ext cx="312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Income Tax</a:t>
            </a:r>
          </a:p>
          <a:p>
            <a:pPr eaLnBrk="1" hangingPunct="1">
              <a:spcBef>
                <a:spcPct val="50000"/>
              </a:spcBef>
            </a:pPr>
            <a:r>
              <a:rPr lang="en-US"/>
              <a:t>Alternative Minimum Tax</a:t>
            </a:r>
          </a:p>
          <a:p>
            <a:pPr eaLnBrk="1" hangingPunct="1">
              <a:spcBef>
                <a:spcPct val="50000"/>
              </a:spcBef>
            </a:pPr>
            <a:r>
              <a:rPr lang="en-US"/>
              <a:t>Estate Tax</a:t>
            </a:r>
          </a:p>
        </p:txBody>
      </p:sp>
    </p:spTree>
    <p:extLst>
      <p:ext uri="{BB962C8B-B14F-4D97-AF65-F5344CB8AC3E}">
        <p14:creationId xmlns:p14="http://schemas.microsoft.com/office/powerpoint/2010/main" val="38706800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7010400" y="2057400"/>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11" name="Line 3"/>
          <p:cNvSpPr>
            <a:spLocks noChangeShapeType="1"/>
          </p:cNvSpPr>
          <p:nvPr/>
        </p:nvSpPr>
        <p:spPr bwMode="auto">
          <a:xfrm flipH="1">
            <a:off x="7010400" y="4572000"/>
            <a:ext cx="3352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12" name="Text Box 4"/>
          <p:cNvSpPr txBox="1">
            <a:spLocks noChangeArrowheads="1"/>
          </p:cNvSpPr>
          <p:nvPr/>
        </p:nvSpPr>
        <p:spPr bwMode="auto">
          <a:xfrm>
            <a:off x="6629400" y="16764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Price</a:t>
            </a:r>
          </a:p>
        </p:txBody>
      </p:sp>
      <p:sp>
        <p:nvSpPr>
          <p:cNvPr id="43013" name="Line 5"/>
          <p:cNvSpPr>
            <a:spLocks noChangeShapeType="1"/>
          </p:cNvSpPr>
          <p:nvPr/>
        </p:nvSpPr>
        <p:spPr bwMode="auto">
          <a:xfrm>
            <a:off x="7239000" y="2133600"/>
            <a:ext cx="2514600" cy="220980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14" name="Text Box 6"/>
          <p:cNvSpPr txBox="1">
            <a:spLocks noChangeArrowheads="1"/>
          </p:cNvSpPr>
          <p:nvPr/>
        </p:nvSpPr>
        <p:spPr bwMode="auto">
          <a:xfrm>
            <a:off x="9753600" y="4114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Demand</a:t>
            </a:r>
          </a:p>
        </p:txBody>
      </p:sp>
      <p:sp>
        <p:nvSpPr>
          <p:cNvPr id="43015" name="Line 7"/>
          <p:cNvSpPr>
            <a:spLocks noChangeShapeType="1"/>
          </p:cNvSpPr>
          <p:nvPr/>
        </p:nvSpPr>
        <p:spPr bwMode="auto">
          <a:xfrm flipV="1">
            <a:off x="7315200" y="2133600"/>
            <a:ext cx="2286000" cy="21336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16" name="Text Box 8"/>
          <p:cNvSpPr txBox="1">
            <a:spLocks noChangeArrowheads="1"/>
          </p:cNvSpPr>
          <p:nvPr/>
        </p:nvSpPr>
        <p:spPr bwMode="auto">
          <a:xfrm>
            <a:off x="9525000" y="1828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Supply</a:t>
            </a:r>
          </a:p>
        </p:txBody>
      </p:sp>
      <p:sp>
        <p:nvSpPr>
          <p:cNvPr id="43017" name="Text Box 9"/>
          <p:cNvSpPr txBox="1">
            <a:spLocks noChangeArrowheads="1"/>
          </p:cNvSpPr>
          <p:nvPr/>
        </p:nvSpPr>
        <p:spPr bwMode="auto">
          <a:xfrm>
            <a:off x="6477000" y="30480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$35</a:t>
            </a:r>
          </a:p>
        </p:txBody>
      </p:sp>
      <p:sp>
        <p:nvSpPr>
          <p:cNvPr id="43018" name="Line 10"/>
          <p:cNvSpPr>
            <a:spLocks noChangeShapeType="1"/>
          </p:cNvSpPr>
          <p:nvPr/>
        </p:nvSpPr>
        <p:spPr bwMode="auto">
          <a:xfrm>
            <a:off x="7010400" y="3200400"/>
            <a:ext cx="2438400" cy="0"/>
          </a:xfrm>
          <a:prstGeom prst="line">
            <a:avLst/>
          </a:prstGeom>
          <a:noFill/>
          <a:ln w="127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19" name="Line 11"/>
          <p:cNvSpPr>
            <a:spLocks noChangeShapeType="1"/>
          </p:cNvSpPr>
          <p:nvPr/>
        </p:nvSpPr>
        <p:spPr bwMode="auto">
          <a:xfrm>
            <a:off x="1828800" y="22098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0" name="Line 12"/>
          <p:cNvSpPr>
            <a:spLocks noChangeShapeType="1"/>
          </p:cNvSpPr>
          <p:nvPr/>
        </p:nvSpPr>
        <p:spPr bwMode="auto">
          <a:xfrm>
            <a:off x="3657600" y="19050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1" name="Text Box 13"/>
          <p:cNvSpPr txBox="1">
            <a:spLocks noChangeArrowheads="1"/>
          </p:cNvSpPr>
          <p:nvPr/>
        </p:nvSpPr>
        <p:spPr bwMode="auto">
          <a:xfrm>
            <a:off x="2209800" y="1828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Assets</a:t>
            </a:r>
          </a:p>
        </p:txBody>
      </p:sp>
      <p:sp>
        <p:nvSpPr>
          <p:cNvPr id="43022" name="Text Box 14"/>
          <p:cNvSpPr txBox="1">
            <a:spLocks noChangeArrowheads="1"/>
          </p:cNvSpPr>
          <p:nvPr/>
        </p:nvSpPr>
        <p:spPr bwMode="auto">
          <a:xfrm>
            <a:off x="3886200" y="18288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3300"/>
                </a:solidFill>
              </a:rPr>
              <a:t>Liabilities</a:t>
            </a:r>
          </a:p>
        </p:txBody>
      </p:sp>
      <p:sp>
        <p:nvSpPr>
          <p:cNvPr id="43023" name="Text Box 16"/>
          <p:cNvSpPr txBox="1">
            <a:spLocks noChangeArrowheads="1"/>
          </p:cNvSpPr>
          <p:nvPr/>
        </p:nvSpPr>
        <p:spPr bwMode="auto">
          <a:xfrm>
            <a:off x="3733800" y="22860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$10,000 (Currency)</a:t>
            </a:r>
          </a:p>
        </p:txBody>
      </p:sp>
      <p:sp>
        <p:nvSpPr>
          <p:cNvPr id="43024" name="Line 17"/>
          <p:cNvSpPr>
            <a:spLocks noChangeShapeType="1"/>
          </p:cNvSpPr>
          <p:nvPr/>
        </p:nvSpPr>
        <p:spPr bwMode="auto">
          <a:xfrm>
            <a:off x="1828800" y="46482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3025" name="Text Box 18"/>
          <p:cNvSpPr txBox="1">
            <a:spLocks noChangeArrowheads="1"/>
          </p:cNvSpPr>
          <p:nvPr/>
        </p:nvSpPr>
        <p:spPr bwMode="auto">
          <a:xfrm>
            <a:off x="2438400" y="1371601"/>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US Treasury (P = $35)</a:t>
            </a:r>
          </a:p>
        </p:txBody>
      </p:sp>
      <p:sp>
        <p:nvSpPr>
          <p:cNvPr id="43026" name="Text Box 19"/>
          <p:cNvSpPr txBox="1">
            <a:spLocks noChangeArrowheads="1"/>
          </p:cNvSpPr>
          <p:nvPr/>
        </p:nvSpPr>
        <p:spPr bwMode="auto">
          <a:xfrm>
            <a:off x="1752600" y="2971801"/>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$3,000 (T-Bills)</a:t>
            </a:r>
          </a:p>
        </p:txBody>
      </p:sp>
      <p:sp>
        <p:nvSpPr>
          <p:cNvPr id="43027" name="Text Box 20"/>
          <p:cNvSpPr txBox="1">
            <a:spLocks noChangeArrowheads="1"/>
          </p:cNvSpPr>
          <p:nvPr/>
        </p:nvSpPr>
        <p:spPr bwMode="auto">
          <a:xfrm>
            <a:off x="1828800" y="46482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Reserve Ratio = 70%</a:t>
            </a:r>
          </a:p>
        </p:txBody>
      </p:sp>
      <p:sp>
        <p:nvSpPr>
          <p:cNvPr id="43028" name="Text Box 21"/>
          <p:cNvSpPr txBox="1">
            <a:spLocks noChangeArrowheads="1"/>
          </p:cNvSpPr>
          <p:nvPr/>
        </p:nvSpPr>
        <p:spPr bwMode="auto">
          <a:xfrm>
            <a:off x="10210800" y="4495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Q</a:t>
            </a:r>
          </a:p>
        </p:txBody>
      </p:sp>
      <p:sp>
        <p:nvSpPr>
          <p:cNvPr id="43029" name="Text Box 22"/>
          <p:cNvSpPr txBox="1">
            <a:spLocks noChangeArrowheads="1"/>
          </p:cNvSpPr>
          <p:nvPr/>
        </p:nvSpPr>
        <p:spPr bwMode="auto">
          <a:xfrm>
            <a:off x="553616" y="197644"/>
            <a:ext cx="822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a:t>By committing to convertibility at $35 an ounce, the government restricted its ability to increase/decrease the money supply</a:t>
            </a:r>
          </a:p>
        </p:txBody>
      </p:sp>
      <p:sp>
        <p:nvSpPr>
          <p:cNvPr id="43030" name="Text Box 23"/>
          <p:cNvSpPr txBox="1">
            <a:spLocks noChangeArrowheads="1"/>
          </p:cNvSpPr>
          <p:nvPr/>
        </p:nvSpPr>
        <p:spPr bwMode="auto">
          <a:xfrm>
            <a:off x="782216" y="5576888"/>
            <a:ext cx="800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As the market price rises above $35 (due to increased demand), households start buying gold from the Treasure @ $35/</a:t>
            </a:r>
            <a:r>
              <a:rPr lang="en-US" sz="1800" b="1" dirty="0" err="1"/>
              <a:t>oz</a:t>
            </a:r>
            <a:r>
              <a:rPr lang="en-US" sz="1800" b="1" dirty="0"/>
              <a:t> and sell it in the open market.  This reverses the original transaction</a:t>
            </a:r>
          </a:p>
        </p:txBody>
      </p:sp>
      <p:sp>
        <p:nvSpPr>
          <p:cNvPr id="43031" name="Line 24"/>
          <p:cNvSpPr>
            <a:spLocks noChangeShapeType="1"/>
          </p:cNvSpPr>
          <p:nvPr/>
        </p:nvSpPr>
        <p:spPr bwMode="auto">
          <a:xfrm>
            <a:off x="7772400" y="1752600"/>
            <a:ext cx="2514600" cy="2209800"/>
          </a:xfrm>
          <a:prstGeom prst="line">
            <a:avLst/>
          </a:prstGeom>
          <a:noFill/>
          <a:ln w="381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32" name="Line 25"/>
          <p:cNvSpPr>
            <a:spLocks noChangeShapeType="1"/>
          </p:cNvSpPr>
          <p:nvPr/>
        </p:nvSpPr>
        <p:spPr bwMode="auto">
          <a:xfrm flipV="1">
            <a:off x="8305800" y="2209800"/>
            <a:ext cx="2133600" cy="1981200"/>
          </a:xfrm>
          <a:prstGeom prst="line">
            <a:avLst/>
          </a:prstGeom>
          <a:noFill/>
          <a:ln w="38100">
            <a:solidFill>
              <a:schemeClr val="tx2"/>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3033" name="Text Box 26"/>
          <p:cNvSpPr txBox="1">
            <a:spLocks noChangeArrowheads="1"/>
          </p:cNvSpPr>
          <p:nvPr/>
        </p:nvSpPr>
        <p:spPr bwMode="auto">
          <a:xfrm>
            <a:off x="1828800" y="22860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$7,000 (Gold) </a:t>
            </a:r>
            <a:r>
              <a:rPr lang="en-US" sz="1400" b="1">
                <a:solidFill>
                  <a:srgbClr val="FF0000"/>
                </a:solidFill>
              </a:rPr>
              <a:t>(200 oz. @ $35/oz)</a:t>
            </a:r>
          </a:p>
        </p:txBody>
      </p:sp>
    </p:spTree>
    <p:extLst>
      <p:ext uri="{BB962C8B-B14F-4D97-AF65-F5344CB8AC3E}">
        <p14:creationId xmlns:p14="http://schemas.microsoft.com/office/powerpoint/2010/main" val="10940687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42900" y="68262"/>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a:t>The gold standard and prices:</a:t>
            </a:r>
            <a:r>
              <a:rPr lang="en-US" sz="3200" b="1" dirty="0"/>
              <a:t> </a:t>
            </a:r>
          </a:p>
        </p:txBody>
      </p:sp>
      <p:sp>
        <p:nvSpPr>
          <p:cNvPr id="44035" name="Text Box 3"/>
          <p:cNvSpPr txBox="1">
            <a:spLocks noChangeArrowheads="1"/>
          </p:cNvSpPr>
          <p:nvPr/>
        </p:nvSpPr>
        <p:spPr bwMode="auto">
          <a:xfrm>
            <a:off x="2362200" y="1066800"/>
            <a:ext cx="75438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a:solidFill>
                  <a:schemeClr val="tx2"/>
                </a:solidFill>
              </a:rPr>
              <a:t>Recall that in the long run, the price level is directly proportional to the ratio of money to output:</a:t>
            </a:r>
            <a:r>
              <a:rPr lang="en-US" sz="2800">
                <a:solidFill>
                  <a:srgbClr val="00FF00"/>
                </a:solidFill>
              </a:rPr>
              <a:t> </a:t>
            </a:r>
          </a:p>
        </p:txBody>
      </p:sp>
      <p:graphicFrame>
        <p:nvGraphicFramePr>
          <p:cNvPr id="44036" name="Object 4"/>
          <p:cNvGraphicFramePr>
            <a:graphicFrameLocks noGrp="1" noChangeAspect="1"/>
          </p:cNvGraphicFramePr>
          <p:nvPr>
            <p:ph/>
          </p:nvPr>
        </p:nvGraphicFramePr>
        <p:xfrm>
          <a:off x="3581400" y="3276600"/>
          <a:ext cx="2514600" cy="1220788"/>
        </p:xfrm>
        <a:graphic>
          <a:graphicData uri="http://schemas.openxmlformats.org/presentationml/2006/ole">
            <mc:AlternateContent xmlns:mc="http://schemas.openxmlformats.org/markup-compatibility/2006">
              <mc:Choice xmlns:v="urn:schemas-microsoft-com:vml" Requires="v">
                <p:oleObj spid="_x0000_s43041" name="Equation" r:id="rId3" imgW="863225" imgH="418918" progId="Equation.3">
                  <p:embed/>
                </p:oleObj>
              </mc:Choice>
              <mc:Fallback>
                <p:oleObj name="Equation" r:id="rId3" imgW="863225"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276600"/>
                        <a:ext cx="2514600" cy="122078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7" name="Oval 5"/>
          <p:cNvSpPr>
            <a:spLocks noChangeArrowheads="1"/>
          </p:cNvSpPr>
          <p:nvPr/>
        </p:nvSpPr>
        <p:spPr bwMode="auto">
          <a:xfrm>
            <a:off x="3505200" y="3124200"/>
            <a:ext cx="990600" cy="838200"/>
          </a:xfrm>
          <a:prstGeom prst="ellipse">
            <a:avLst/>
          </a:prstGeom>
          <a:noFill/>
          <a:ln w="1905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44038" name="Line 6"/>
          <p:cNvSpPr>
            <a:spLocks noChangeShapeType="1"/>
          </p:cNvSpPr>
          <p:nvPr/>
        </p:nvSpPr>
        <p:spPr bwMode="auto">
          <a:xfrm flipV="1">
            <a:off x="4419600" y="2895600"/>
            <a:ext cx="609600" cy="381000"/>
          </a:xfrm>
          <a:prstGeom prst="line">
            <a:avLst/>
          </a:prstGeom>
          <a:noFill/>
          <a:ln w="1905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4039" name="Text Box 7"/>
          <p:cNvSpPr txBox="1">
            <a:spLocks noChangeArrowheads="1"/>
          </p:cNvSpPr>
          <p:nvPr/>
        </p:nvSpPr>
        <p:spPr bwMode="auto">
          <a:xfrm>
            <a:off x="5181600" y="2514601"/>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M = </a:t>
            </a:r>
          </a:p>
        </p:txBody>
      </p:sp>
      <p:sp>
        <p:nvSpPr>
          <p:cNvPr id="44040" name="Text Box 8"/>
          <p:cNvSpPr txBox="1">
            <a:spLocks noChangeArrowheads="1"/>
          </p:cNvSpPr>
          <p:nvPr/>
        </p:nvSpPr>
        <p:spPr bwMode="auto">
          <a:xfrm>
            <a:off x="5715000" y="2286001"/>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  (Gold Reserves)</a:t>
            </a:r>
          </a:p>
        </p:txBody>
      </p:sp>
      <p:sp>
        <p:nvSpPr>
          <p:cNvPr id="44041" name="Line 9"/>
          <p:cNvSpPr>
            <a:spLocks noChangeShapeType="1"/>
          </p:cNvSpPr>
          <p:nvPr/>
        </p:nvSpPr>
        <p:spPr bwMode="auto">
          <a:xfrm>
            <a:off x="5791200" y="2667000"/>
            <a:ext cx="2209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4042" name="Text Box 10"/>
          <p:cNvSpPr txBox="1">
            <a:spLocks noChangeArrowheads="1"/>
          </p:cNvSpPr>
          <p:nvPr/>
        </p:nvSpPr>
        <p:spPr bwMode="auto">
          <a:xfrm>
            <a:off x="5943600" y="2667001"/>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Reserve Ratio</a:t>
            </a:r>
          </a:p>
        </p:txBody>
      </p:sp>
      <p:sp>
        <p:nvSpPr>
          <p:cNvPr id="44043" name="Rectangle 11"/>
          <p:cNvSpPr>
            <a:spLocks noChangeArrowheads="1"/>
          </p:cNvSpPr>
          <p:nvPr/>
        </p:nvSpPr>
        <p:spPr bwMode="auto">
          <a:xfrm>
            <a:off x="5029200" y="2286000"/>
            <a:ext cx="3733800" cy="762000"/>
          </a:xfrm>
          <a:prstGeom prst="rect">
            <a:avLst/>
          </a:prstGeom>
          <a:noFill/>
          <a:ln w="19050">
            <a:solidFill>
              <a:schemeClr val="tx2"/>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44044" name="Text Box 12"/>
          <p:cNvSpPr txBox="1">
            <a:spLocks noChangeArrowheads="1"/>
          </p:cNvSpPr>
          <p:nvPr/>
        </p:nvSpPr>
        <p:spPr bwMode="auto">
          <a:xfrm>
            <a:off x="2133600" y="54102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With a (relatively) fixed supply of money, prices remained stable in the long run</a:t>
            </a:r>
          </a:p>
        </p:txBody>
      </p:sp>
    </p:spTree>
    <p:extLst>
      <p:ext uri="{BB962C8B-B14F-4D97-AF65-F5344CB8AC3E}">
        <p14:creationId xmlns:p14="http://schemas.microsoft.com/office/powerpoint/2010/main" val="34514128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7010400" y="1676400"/>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059" name="Line 3"/>
          <p:cNvSpPr>
            <a:spLocks noChangeShapeType="1"/>
          </p:cNvSpPr>
          <p:nvPr/>
        </p:nvSpPr>
        <p:spPr bwMode="auto">
          <a:xfrm flipH="1">
            <a:off x="7010400" y="4191000"/>
            <a:ext cx="3352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060" name="Text Box 4"/>
          <p:cNvSpPr txBox="1">
            <a:spLocks noChangeArrowheads="1"/>
          </p:cNvSpPr>
          <p:nvPr/>
        </p:nvSpPr>
        <p:spPr bwMode="auto">
          <a:xfrm>
            <a:off x="6629400" y="12954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Price</a:t>
            </a:r>
          </a:p>
        </p:txBody>
      </p:sp>
      <p:sp>
        <p:nvSpPr>
          <p:cNvPr id="45061" name="Line 5"/>
          <p:cNvSpPr>
            <a:spLocks noChangeShapeType="1"/>
          </p:cNvSpPr>
          <p:nvPr/>
        </p:nvSpPr>
        <p:spPr bwMode="auto">
          <a:xfrm>
            <a:off x="7239000" y="1752600"/>
            <a:ext cx="2514600" cy="220980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062" name="Text Box 6"/>
          <p:cNvSpPr txBox="1">
            <a:spLocks noChangeArrowheads="1"/>
          </p:cNvSpPr>
          <p:nvPr/>
        </p:nvSpPr>
        <p:spPr bwMode="auto">
          <a:xfrm>
            <a:off x="9753600" y="3733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Demand</a:t>
            </a:r>
          </a:p>
        </p:txBody>
      </p:sp>
      <p:sp>
        <p:nvSpPr>
          <p:cNvPr id="45063" name="Line 7"/>
          <p:cNvSpPr>
            <a:spLocks noChangeShapeType="1"/>
          </p:cNvSpPr>
          <p:nvPr/>
        </p:nvSpPr>
        <p:spPr bwMode="auto">
          <a:xfrm flipV="1">
            <a:off x="7315200" y="1752600"/>
            <a:ext cx="2286000" cy="21336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064" name="Text Box 8"/>
          <p:cNvSpPr txBox="1">
            <a:spLocks noChangeArrowheads="1"/>
          </p:cNvSpPr>
          <p:nvPr/>
        </p:nvSpPr>
        <p:spPr bwMode="auto">
          <a:xfrm>
            <a:off x="9525000" y="14478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Supply</a:t>
            </a:r>
          </a:p>
        </p:txBody>
      </p:sp>
      <p:sp>
        <p:nvSpPr>
          <p:cNvPr id="45065" name="Text Box 9"/>
          <p:cNvSpPr txBox="1">
            <a:spLocks noChangeArrowheads="1"/>
          </p:cNvSpPr>
          <p:nvPr/>
        </p:nvSpPr>
        <p:spPr bwMode="auto">
          <a:xfrm>
            <a:off x="6477000" y="26670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$35</a:t>
            </a:r>
          </a:p>
        </p:txBody>
      </p:sp>
      <p:sp>
        <p:nvSpPr>
          <p:cNvPr id="45066" name="Line 10"/>
          <p:cNvSpPr>
            <a:spLocks noChangeShapeType="1"/>
          </p:cNvSpPr>
          <p:nvPr/>
        </p:nvSpPr>
        <p:spPr bwMode="auto">
          <a:xfrm>
            <a:off x="7010400" y="2819400"/>
            <a:ext cx="1447800" cy="0"/>
          </a:xfrm>
          <a:prstGeom prst="line">
            <a:avLst/>
          </a:prstGeom>
          <a:noFill/>
          <a:ln w="127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5067" name="Line 11"/>
          <p:cNvSpPr>
            <a:spLocks noChangeShapeType="1"/>
          </p:cNvSpPr>
          <p:nvPr/>
        </p:nvSpPr>
        <p:spPr bwMode="auto">
          <a:xfrm>
            <a:off x="867746" y="2043113"/>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68" name="Line 12"/>
          <p:cNvSpPr>
            <a:spLocks noChangeShapeType="1"/>
          </p:cNvSpPr>
          <p:nvPr/>
        </p:nvSpPr>
        <p:spPr bwMode="auto">
          <a:xfrm>
            <a:off x="2696546" y="1738313"/>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69" name="Text Box 13"/>
          <p:cNvSpPr txBox="1">
            <a:spLocks noChangeArrowheads="1"/>
          </p:cNvSpPr>
          <p:nvPr/>
        </p:nvSpPr>
        <p:spPr bwMode="auto">
          <a:xfrm>
            <a:off x="1248746" y="1662114"/>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Assets</a:t>
            </a:r>
          </a:p>
        </p:txBody>
      </p:sp>
      <p:sp>
        <p:nvSpPr>
          <p:cNvPr id="45070" name="Text Box 14"/>
          <p:cNvSpPr txBox="1">
            <a:spLocks noChangeArrowheads="1"/>
          </p:cNvSpPr>
          <p:nvPr/>
        </p:nvSpPr>
        <p:spPr bwMode="auto">
          <a:xfrm>
            <a:off x="2925146" y="1662114"/>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3300"/>
                </a:solidFill>
              </a:rPr>
              <a:t>Liabilities</a:t>
            </a:r>
          </a:p>
        </p:txBody>
      </p:sp>
      <p:sp>
        <p:nvSpPr>
          <p:cNvPr id="45071" name="Text Box 16"/>
          <p:cNvSpPr txBox="1">
            <a:spLocks noChangeArrowheads="1"/>
          </p:cNvSpPr>
          <p:nvPr/>
        </p:nvSpPr>
        <p:spPr bwMode="auto">
          <a:xfrm>
            <a:off x="2772746" y="2195514"/>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$10,000 (Currency)</a:t>
            </a:r>
          </a:p>
        </p:txBody>
      </p:sp>
      <p:sp>
        <p:nvSpPr>
          <p:cNvPr id="45072" name="Line 17"/>
          <p:cNvSpPr>
            <a:spLocks noChangeShapeType="1"/>
          </p:cNvSpPr>
          <p:nvPr/>
        </p:nvSpPr>
        <p:spPr bwMode="auto">
          <a:xfrm>
            <a:off x="867746" y="4481513"/>
            <a:ext cx="388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5073" name="Text Box 18"/>
          <p:cNvSpPr txBox="1">
            <a:spLocks noChangeArrowheads="1"/>
          </p:cNvSpPr>
          <p:nvPr/>
        </p:nvSpPr>
        <p:spPr bwMode="auto">
          <a:xfrm>
            <a:off x="1477346" y="1204914"/>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US Treasury (P = $35)</a:t>
            </a:r>
          </a:p>
        </p:txBody>
      </p:sp>
      <p:sp>
        <p:nvSpPr>
          <p:cNvPr id="45074" name="Text Box 19"/>
          <p:cNvSpPr txBox="1">
            <a:spLocks noChangeArrowheads="1"/>
          </p:cNvSpPr>
          <p:nvPr/>
        </p:nvSpPr>
        <p:spPr bwMode="auto">
          <a:xfrm>
            <a:off x="791546" y="3186114"/>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$3,000 (T-Bills)</a:t>
            </a:r>
          </a:p>
        </p:txBody>
      </p:sp>
      <p:sp>
        <p:nvSpPr>
          <p:cNvPr id="45075" name="Text Box 20"/>
          <p:cNvSpPr txBox="1">
            <a:spLocks noChangeArrowheads="1"/>
          </p:cNvSpPr>
          <p:nvPr/>
        </p:nvSpPr>
        <p:spPr bwMode="auto">
          <a:xfrm>
            <a:off x="867746" y="4481514"/>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Reserve Ratio = 70%</a:t>
            </a:r>
          </a:p>
        </p:txBody>
      </p:sp>
      <p:sp>
        <p:nvSpPr>
          <p:cNvPr id="45076" name="Text Box 21"/>
          <p:cNvSpPr txBox="1">
            <a:spLocks noChangeArrowheads="1"/>
          </p:cNvSpPr>
          <p:nvPr/>
        </p:nvSpPr>
        <p:spPr bwMode="auto">
          <a:xfrm>
            <a:off x="10210800" y="41148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Q</a:t>
            </a:r>
          </a:p>
        </p:txBody>
      </p:sp>
      <p:sp>
        <p:nvSpPr>
          <p:cNvPr id="45077" name="Text Box 22"/>
          <p:cNvSpPr txBox="1">
            <a:spLocks noChangeArrowheads="1"/>
          </p:cNvSpPr>
          <p:nvPr/>
        </p:nvSpPr>
        <p:spPr bwMode="auto">
          <a:xfrm>
            <a:off x="454089" y="128589"/>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a:t>The gold standard and the supply of gold:</a:t>
            </a:r>
          </a:p>
        </p:txBody>
      </p:sp>
      <p:sp>
        <p:nvSpPr>
          <p:cNvPr id="45078" name="Text Box 23"/>
          <p:cNvSpPr txBox="1">
            <a:spLocks noChangeArrowheads="1"/>
          </p:cNvSpPr>
          <p:nvPr/>
        </p:nvSpPr>
        <p:spPr bwMode="auto">
          <a:xfrm>
            <a:off x="559059" y="5348286"/>
            <a:ext cx="102831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From time to time, new gold deposits were discovered.  This increased supply would push down the market price.  In response, households would buy the cheap gold and sell it to the Treasury for $35. This would increase the money supply.</a:t>
            </a:r>
          </a:p>
        </p:txBody>
      </p:sp>
      <p:sp>
        <p:nvSpPr>
          <p:cNvPr id="166936" name="Line 24"/>
          <p:cNvSpPr>
            <a:spLocks noChangeShapeType="1"/>
          </p:cNvSpPr>
          <p:nvPr/>
        </p:nvSpPr>
        <p:spPr bwMode="auto">
          <a:xfrm flipV="1">
            <a:off x="8153400" y="1905000"/>
            <a:ext cx="2286000" cy="2133600"/>
          </a:xfrm>
          <a:prstGeom prst="line">
            <a:avLst/>
          </a:prstGeom>
          <a:noFill/>
          <a:ln w="38100">
            <a:solidFill>
              <a:schemeClr val="tx2"/>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66937" name="Line 25"/>
          <p:cNvSpPr>
            <a:spLocks noChangeShapeType="1"/>
          </p:cNvSpPr>
          <p:nvPr/>
        </p:nvSpPr>
        <p:spPr bwMode="auto">
          <a:xfrm>
            <a:off x="7848600" y="1371600"/>
            <a:ext cx="2514600" cy="2209800"/>
          </a:xfrm>
          <a:prstGeom prst="line">
            <a:avLst/>
          </a:prstGeom>
          <a:noFill/>
          <a:ln w="381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66938" name="Text Box 26"/>
          <p:cNvSpPr txBox="1">
            <a:spLocks noChangeArrowheads="1"/>
          </p:cNvSpPr>
          <p:nvPr/>
        </p:nvSpPr>
        <p:spPr bwMode="auto">
          <a:xfrm>
            <a:off x="791546" y="3719513"/>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 oz. Gold @ $35/oz</a:t>
            </a:r>
          </a:p>
        </p:txBody>
      </p:sp>
      <p:sp>
        <p:nvSpPr>
          <p:cNvPr id="166939" name="Text Box 27"/>
          <p:cNvSpPr txBox="1">
            <a:spLocks noChangeArrowheads="1"/>
          </p:cNvSpPr>
          <p:nvPr/>
        </p:nvSpPr>
        <p:spPr bwMode="auto">
          <a:xfrm>
            <a:off x="2772746" y="3795714"/>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$3,500 (Currency)</a:t>
            </a:r>
          </a:p>
        </p:txBody>
      </p:sp>
      <p:sp>
        <p:nvSpPr>
          <p:cNvPr id="45083" name="Text Box 28"/>
          <p:cNvSpPr txBox="1">
            <a:spLocks noChangeArrowheads="1"/>
          </p:cNvSpPr>
          <p:nvPr/>
        </p:nvSpPr>
        <p:spPr bwMode="auto">
          <a:xfrm>
            <a:off x="867746" y="2195513"/>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$7,000 (Gold) </a:t>
            </a:r>
            <a:r>
              <a:rPr lang="en-US" sz="1400" b="1">
                <a:solidFill>
                  <a:srgbClr val="FF0000"/>
                </a:solidFill>
              </a:rPr>
              <a:t>(200 oz. @ $35/oz)</a:t>
            </a:r>
          </a:p>
        </p:txBody>
      </p:sp>
      <p:sp>
        <p:nvSpPr>
          <p:cNvPr id="45084" name="Rectangle 29"/>
          <p:cNvSpPr>
            <a:spLocks noChangeArrowheads="1"/>
          </p:cNvSpPr>
          <p:nvPr/>
        </p:nvSpPr>
        <p:spPr bwMode="auto">
          <a:xfrm>
            <a:off x="791546" y="3643313"/>
            <a:ext cx="4038600" cy="838200"/>
          </a:xfrm>
          <a:prstGeom prst="rect">
            <a:avLst/>
          </a:prstGeom>
          <a:solidFill>
            <a:schemeClr val="tx2">
              <a:alpha val="16862"/>
            </a:scheme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Tree>
    <p:extLst>
      <p:ext uri="{BB962C8B-B14F-4D97-AF65-F5344CB8AC3E}">
        <p14:creationId xmlns:p14="http://schemas.microsoft.com/office/powerpoint/2010/main" val="146243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936"/>
                                        </p:tgtEl>
                                        <p:attrNameLst>
                                          <p:attrName>style.visibility</p:attrName>
                                        </p:attrNameLst>
                                      </p:cBhvr>
                                      <p:to>
                                        <p:strVal val="visible"/>
                                      </p:to>
                                    </p:set>
                                    <p:animEffect transition="in" filter="dissolve">
                                      <p:cBhvr>
                                        <p:cTn id="7" dur="500"/>
                                        <p:tgtEl>
                                          <p:spTgt spid="1669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38"/>
                                        </p:tgtEl>
                                        <p:attrNameLst>
                                          <p:attrName>style.visibility</p:attrName>
                                        </p:attrNameLst>
                                      </p:cBhvr>
                                      <p:to>
                                        <p:strVal val="visible"/>
                                      </p:to>
                                    </p:set>
                                    <p:animEffect transition="in" filter="dissolve">
                                      <p:cBhvr>
                                        <p:cTn id="12" dur="500"/>
                                        <p:tgtEl>
                                          <p:spTgt spid="16693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6939"/>
                                        </p:tgtEl>
                                        <p:attrNameLst>
                                          <p:attrName>style.visibility</p:attrName>
                                        </p:attrNameLst>
                                      </p:cBhvr>
                                      <p:to>
                                        <p:strVal val="visible"/>
                                      </p:to>
                                    </p:set>
                                    <p:animEffect transition="in" filter="dissolve">
                                      <p:cBhvr>
                                        <p:cTn id="15" dur="500"/>
                                        <p:tgtEl>
                                          <p:spTgt spid="166939"/>
                                        </p:tgtEl>
                                      </p:cBhvr>
                                    </p:animEffect>
                                  </p:childTnLst>
                                </p:cTn>
                              </p:par>
                              <p:par>
                                <p:cTn id="16" presetID="9" presetClass="entr" presetSubtype="0" fill="hold" grpId="1" nodeType="withEffect">
                                  <p:stCondLst>
                                    <p:cond delay="0"/>
                                  </p:stCondLst>
                                  <p:childTnLst>
                                    <p:set>
                                      <p:cBhvr>
                                        <p:cTn id="17" dur="1" fill="hold">
                                          <p:stCondLst>
                                            <p:cond delay="0"/>
                                          </p:stCondLst>
                                        </p:cTn>
                                        <p:tgtEl>
                                          <p:spTgt spid="166936"/>
                                        </p:tgtEl>
                                        <p:attrNameLst>
                                          <p:attrName>style.visibility</p:attrName>
                                        </p:attrNameLst>
                                      </p:cBhvr>
                                      <p:to>
                                        <p:strVal val="visible"/>
                                      </p:to>
                                    </p:set>
                                    <p:animEffect transition="in" filter="dissolve">
                                      <p:cBhvr>
                                        <p:cTn id="18" dur="500"/>
                                        <p:tgtEl>
                                          <p:spTgt spid="16693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6937"/>
                                        </p:tgtEl>
                                        <p:attrNameLst>
                                          <p:attrName>style.visibility</p:attrName>
                                        </p:attrNameLst>
                                      </p:cBhvr>
                                      <p:to>
                                        <p:strVal val="visible"/>
                                      </p:to>
                                    </p:set>
                                    <p:animEffect transition="in" filter="dissolve">
                                      <p:cBhvr>
                                        <p:cTn id="21" dur="500"/>
                                        <p:tgtEl>
                                          <p:spTgt spid="166937"/>
                                        </p:tgtEl>
                                      </p:cBhvr>
                                    </p:animEffect>
                                  </p:childTnLst>
                                </p:cTn>
                              </p:par>
                              <p:par>
                                <p:cTn id="22" presetID="9" presetClass="entr" presetSubtype="0" fill="hold" grpId="1" nodeType="withEffect">
                                  <p:stCondLst>
                                    <p:cond delay="0"/>
                                  </p:stCondLst>
                                  <p:childTnLst>
                                    <p:set>
                                      <p:cBhvr>
                                        <p:cTn id="23" dur="1" fill="hold">
                                          <p:stCondLst>
                                            <p:cond delay="0"/>
                                          </p:stCondLst>
                                        </p:cTn>
                                        <p:tgtEl>
                                          <p:spTgt spid="166938"/>
                                        </p:tgtEl>
                                        <p:attrNameLst>
                                          <p:attrName>style.visibility</p:attrName>
                                        </p:attrNameLst>
                                      </p:cBhvr>
                                      <p:to>
                                        <p:strVal val="visible"/>
                                      </p:to>
                                    </p:set>
                                    <p:animEffect transition="in" filter="dissolve">
                                      <p:cBhvr>
                                        <p:cTn id="24" dur="500"/>
                                        <p:tgtEl>
                                          <p:spTgt spid="166938"/>
                                        </p:tgtEl>
                                      </p:cBhvr>
                                    </p:animEffect>
                                  </p:childTnLst>
                                </p:cTn>
                              </p:par>
                              <p:par>
                                <p:cTn id="25" presetID="9" presetClass="entr" presetSubtype="0" fill="hold" grpId="1" nodeType="withEffect">
                                  <p:stCondLst>
                                    <p:cond delay="0"/>
                                  </p:stCondLst>
                                  <p:childTnLst>
                                    <p:set>
                                      <p:cBhvr>
                                        <p:cTn id="26" dur="1" fill="hold">
                                          <p:stCondLst>
                                            <p:cond delay="0"/>
                                          </p:stCondLst>
                                        </p:cTn>
                                        <p:tgtEl>
                                          <p:spTgt spid="166939"/>
                                        </p:tgtEl>
                                        <p:attrNameLst>
                                          <p:attrName>style.visibility</p:attrName>
                                        </p:attrNameLst>
                                      </p:cBhvr>
                                      <p:to>
                                        <p:strVal val="visible"/>
                                      </p:to>
                                    </p:set>
                                    <p:animEffect transition="in" filter="dissolve">
                                      <p:cBhvr>
                                        <p:cTn id="27" dur="500"/>
                                        <p:tgtEl>
                                          <p:spTgt spid="166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6" grpId="0" animBg="1"/>
      <p:bldP spid="166936" grpId="1" animBg="1"/>
      <p:bldP spid="166937" grpId="0" animBg="1"/>
      <p:bldP spid="166938" grpId="0"/>
      <p:bldP spid="166938" grpId="1"/>
      <p:bldP spid="166939" grpId="0"/>
      <p:bldP spid="166939"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Line 2"/>
          <p:cNvSpPr>
            <a:spLocks noChangeShapeType="1"/>
          </p:cNvSpPr>
          <p:nvPr/>
        </p:nvSpPr>
        <p:spPr bwMode="auto">
          <a:xfrm>
            <a:off x="7010400" y="1600200"/>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83" name="Line 3"/>
          <p:cNvSpPr>
            <a:spLocks noChangeShapeType="1"/>
          </p:cNvSpPr>
          <p:nvPr/>
        </p:nvSpPr>
        <p:spPr bwMode="auto">
          <a:xfrm flipH="1">
            <a:off x="7010400" y="4114800"/>
            <a:ext cx="3352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84" name="Text Box 4"/>
          <p:cNvSpPr txBox="1">
            <a:spLocks noChangeArrowheads="1"/>
          </p:cNvSpPr>
          <p:nvPr/>
        </p:nvSpPr>
        <p:spPr bwMode="auto">
          <a:xfrm>
            <a:off x="6629400" y="1219201"/>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Price</a:t>
            </a:r>
          </a:p>
        </p:txBody>
      </p:sp>
      <p:sp>
        <p:nvSpPr>
          <p:cNvPr id="46085" name="Line 5"/>
          <p:cNvSpPr>
            <a:spLocks noChangeShapeType="1"/>
          </p:cNvSpPr>
          <p:nvPr/>
        </p:nvSpPr>
        <p:spPr bwMode="auto">
          <a:xfrm>
            <a:off x="7239000" y="1676400"/>
            <a:ext cx="2514600" cy="220980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86" name="Text Box 6"/>
          <p:cNvSpPr txBox="1">
            <a:spLocks noChangeArrowheads="1"/>
          </p:cNvSpPr>
          <p:nvPr/>
        </p:nvSpPr>
        <p:spPr bwMode="auto">
          <a:xfrm>
            <a:off x="9753600" y="3657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Demand</a:t>
            </a:r>
          </a:p>
        </p:txBody>
      </p:sp>
      <p:sp>
        <p:nvSpPr>
          <p:cNvPr id="46087" name="Line 7"/>
          <p:cNvSpPr>
            <a:spLocks noChangeShapeType="1"/>
          </p:cNvSpPr>
          <p:nvPr/>
        </p:nvSpPr>
        <p:spPr bwMode="auto">
          <a:xfrm flipV="1">
            <a:off x="7315200" y="1676400"/>
            <a:ext cx="2286000" cy="21336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88" name="Text Box 8"/>
          <p:cNvSpPr txBox="1">
            <a:spLocks noChangeArrowheads="1"/>
          </p:cNvSpPr>
          <p:nvPr/>
        </p:nvSpPr>
        <p:spPr bwMode="auto">
          <a:xfrm>
            <a:off x="9525000" y="13716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400" b="1"/>
              <a:t>Supply</a:t>
            </a:r>
          </a:p>
        </p:txBody>
      </p:sp>
      <p:sp>
        <p:nvSpPr>
          <p:cNvPr id="46089" name="Text Box 9"/>
          <p:cNvSpPr txBox="1">
            <a:spLocks noChangeArrowheads="1"/>
          </p:cNvSpPr>
          <p:nvPr/>
        </p:nvSpPr>
        <p:spPr bwMode="auto">
          <a:xfrm>
            <a:off x="6477000" y="25908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$35</a:t>
            </a:r>
          </a:p>
        </p:txBody>
      </p:sp>
      <p:sp>
        <p:nvSpPr>
          <p:cNvPr id="46090" name="Line 10"/>
          <p:cNvSpPr>
            <a:spLocks noChangeShapeType="1"/>
          </p:cNvSpPr>
          <p:nvPr/>
        </p:nvSpPr>
        <p:spPr bwMode="auto">
          <a:xfrm>
            <a:off x="7010400" y="2743200"/>
            <a:ext cx="1447800" cy="0"/>
          </a:xfrm>
          <a:prstGeom prst="line">
            <a:avLst/>
          </a:prstGeom>
          <a:noFill/>
          <a:ln w="127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6091" name="Line 11"/>
          <p:cNvSpPr>
            <a:spLocks noChangeShapeType="1"/>
          </p:cNvSpPr>
          <p:nvPr/>
        </p:nvSpPr>
        <p:spPr bwMode="auto">
          <a:xfrm>
            <a:off x="838200" y="1783557"/>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2" name="Line 12"/>
          <p:cNvSpPr>
            <a:spLocks noChangeShapeType="1"/>
          </p:cNvSpPr>
          <p:nvPr/>
        </p:nvSpPr>
        <p:spPr bwMode="auto">
          <a:xfrm>
            <a:off x="2667000" y="1478757"/>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3" name="Text Box 13"/>
          <p:cNvSpPr txBox="1">
            <a:spLocks noChangeArrowheads="1"/>
          </p:cNvSpPr>
          <p:nvPr/>
        </p:nvSpPr>
        <p:spPr bwMode="auto">
          <a:xfrm>
            <a:off x="1219200" y="1402558"/>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Assets</a:t>
            </a:r>
          </a:p>
        </p:txBody>
      </p:sp>
      <p:sp>
        <p:nvSpPr>
          <p:cNvPr id="46094" name="Text Box 14"/>
          <p:cNvSpPr txBox="1">
            <a:spLocks noChangeArrowheads="1"/>
          </p:cNvSpPr>
          <p:nvPr/>
        </p:nvSpPr>
        <p:spPr bwMode="auto">
          <a:xfrm>
            <a:off x="2895600" y="1402558"/>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3300"/>
                </a:solidFill>
              </a:rPr>
              <a:t>Liabilities</a:t>
            </a:r>
          </a:p>
        </p:txBody>
      </p:sp>
      <p:sp>
        <p:nvSpPr>
          <p:cNvPr id="46095" name="Text Box 16"/>
          <p:cNvSpPr txBox="1">
            <a:spLocks noChangeArrowheads="1"/>
          </p:cNvSpPr>
          <p:nvPr/>
        </p:nvSpPr>
        <p:spPr bwMode="auto">
          <a:xfrm>
            <a:off x="2743200" y="1859758"/>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$10,000 (Currency</a:t>
            </a:r>
            <a:r>
              <a:rPr lang="en-US" sz="1800" b="1">
                <a:solidFill>
                  <a:srgbClr val="008000"/>
                </a:solidFill>
              </a:rPr>
              <a:t>)</a:t>
            </a:r>
          </a:p>
        </p:txBody>
      </p:sp>
      <p:sp>
        <p:nvSpPr>
          <p:cNvPr id="46096" name="Line 17"/>
          <p:cNvSpPr>
            <a:spLocks noChangeShapeType="1"/>
          </p:cNvSpPr>
          <p:nvPr/>
        </p:nvSpPr>
        <p:spPr bwMode="auto">
          <a:xfrm>
            <a:off x="838200" y="4221957"/>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46097" name="Text Box 18"/>
          <p:cNvSpPr txBox="1">
            <a:spLocks noChangeArrowheads="1"/>
          </p:cNvSpPr>
          <p:nvPr/>
        </p:nvSpPr>
        <p:spPr bwMode="auto">
          <a:xfrm>
            <a:off x="1447800" y="945358"/>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US Treasury (P = $35)</a:t>
            </a:r>
          </a:p>
        </p:txBody>
      </p:sp>
      <p:sp>
        <p:nvSpPr>
          <p:cNvPr id="46098" name="Text Box 19"/>
          <p:cNvSpPr txBox="1">
            <a:spLocks noChangeArrowheads="1"/>
          </p:cNvSpPr>
          <p:nvPr/>
        </p:nvSpPr>
        <p:spPr bwMode="auto">
          <a:xfrm>
            <a:off x="762000" y="2926558"/>
            <a:ext cx="220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$3,000 (T-Bills)</a:t>
            </a:r>
          </a:p>
        </p:txBody>
      </p:sp>
      <p:sp>
        <p:nvSpPr>
          <p:cNvPr id="46099" name="Text Box 20"/>
          <p:cNvSpPr txBox="1">
            <a:spLocks noChangeArrowheads="1"/>
          </p:cNvSpPr>
          <p:nvPr/>
        </p:nvSpPr>
        <p:spPr bwMode="auto">
          <a:xfrm>
            <a:off x="838200" y="4221958"/>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Reserve Ratio = 70%</a:t>
            </a:r>
          </a:p>
        </p:txBody>
      </p:sp>
      <p:sp>
        <p:nvSpPr>
          <p:cNvPr id="46100" name="Text Box 21"/>
          <p:cNvSpPr txBox="1">
            <a:spLocks noChangeArrowheads="1"/>
          </p:cNvSpPr>
          <p:nvPr/>
        </p:nvSpPr>
        <p:spPr bwMode="auto">
          <a:xfrm>
            <a:off x="10210800" y="40386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Q</a:t>
            </a:r>
          </a:p>
        </p:txBody>
      </p:sp>
      <p:sp>
        <p:nvSpPr>
          <p:cNvPr id="46101" name="Text Box 22"/>
          <p:cNvSpPr txBox="1">
            <a:spLocks noChangeArrowheads="1"/>
          </p:cNvSpPr>
          <p:nvPr/>
        </p:nvSpPr>
        <p:spPr bwMode="auto">
          <a:xfrm>
            <a:off x="457200" y="106362"/>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000" dirty="0"/>
              <a:t>The gold standard and the business cycle:</a:t>
            </a:r>
          </a:p>
        </p:txBody>
      </p:sp>
      <p:sp>
        <p:nvSpPr>
          <p:cNvPr id="46102" name="Text Box 23"/>
          <p:cNvSpPr txBox="1">
            <a:spLocks noChangeArrowheads="1"/>
          </p:cNvSpPr>
          <p:nvPr/>
        </p:nvSpPr>
        <p:spPr bwMode="auto">
          <a:xfrm>
            <a:off x="636037" y="5500687"/>
            <a:ext cx="1043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Typically, during recessions, the price of gold would rise (flight to quality).  High gold prices would cause households to buy gold from the Treasury to sell in the market.  This would force the treasury to lose reserves and contract the money supply.</a:t>
            </a:r>
          </a:p>
        </p:txBody>
      </p:sp>
      <p:sp>
        <p:nvSpPr>
          <p:cNvPr id="167960" name="Line 24"/>
          <p:cNvSpPr>
            <a:spLocks noChangeShapeType="1"/>
          </p:cNvSpPr>
          <p:nvPr/>
        </p:nvSpPr>
        <p:spPr bwMode="auto">
          <a:xfrm>
            <a:off x="7848600" y="1295400"/>
            <a:ext cx="2514600" cy="2209800"/>
          </a:xfrm>
          <a:prstGeom prst="line">
            <a:avLst/>
          </a:prstGeom>
          <a:noFill/>
          <a:ln w="381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67961" name="Line 25"/>
          <p:cNvSpPr>
            <a:spLocks noChangeShapeType="1"/>
          </p:cNvSpPr>
          <p:nvPr/>
        </p:nvSpPr>
        <p:spPr bwMode="auto">
          <a:xfrm flipV="1">
            <a:off x="8382000" y="1676400"/>
            <a:ext cx="2286000" cy="2133600"/>
          </a:xfrm>
          <a:prstGeom prst="line">
            <a:avLst/>
          </a:prstGeom>
          <a:noFill/>
          <a:ln w="38100">
            <a:solidFill>
              <a:schemeClr val="tx2"/>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67962" name="Text Box 26"/>
          <p:cNvSpPr txBox="1">
            <a:spLocks noChangeArrowheads="1"/>
          </p:cNvSpPr>
          <p:nvPr/>
        </p:nvSpPr>
        <p:spPr bwMode="auto">
          <a:xfrm>
            <a:off x="914400" y="3612358"/>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 (-) Gold</a:t>
            </a:r>
            <a:endParaRPr lang="en-US" sz="1800" b="1">
              <a:solidFill>
                <a:schemeClr val="folHlink"/>
              </a:solidFill>
            </a:endParaRPr>
          </a:p>
        </p:txBody>
      </p:sp>
      <p:sp>
        <p:nvSpPr>
          <p:cNvPr id="167963" name="Text Box 27"/>
          <p:cNvSpPr txBox="1">
            <a:spLocks noChangeArrowheads="1"/>
          </p:cNvSpPr>
          <p:nvPr/>
        </p:nvSpPr>
        <p:spPr bwMode="auto">
          <a:xfrm>
            <a:off x="2895600" y="3612358"/>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 (-) Currency</a:t>
            </a:r>
            <a:endParaRPr lang="en-US" sz="1800" b="1">
              <a:solidFill>
                <a:schemeClr val="folHlink"/>
              </a:solidFill>
            </a:endParaRPr>
          </a:p>
        </p:txBody>
      </p:sp>
      <p:sp>
        <p:nvSpPr>
          <p:cNvPr id="46107" name="Text Box 28"/>
          <p:cNvSpPr txBox="1">
            <a:spLocks noChangeArrowheads="1"/>
          </p:cNvSpPr>
          <p:nvPr/>
        </p:nvSpPr>
        <p:spPr bwMode="auto">
          <a:xfrm>
            <a:off x="762000" y="1859757"/>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$7,000 (Gold) </a:t>
            </a:r>
            <a:r>
              <a:rPr lang="en-US" sz="1400" b="1">
                <a:solidFill>
                  <a:srgbClr val="FF0000"/>
                </a:solidFill>
              </a:rPr>
              <a:t>(200 oz. @ $35/oz)</a:t>
            </a:r>
          </a:p>
        </p:txBody>
      </p:sp>
    </p:spTree>
    <p:extLst>
      <p:ext uri="{BB962C8B-B14F-4D97-AF65-F5344CB8AC3E}">
        <p14:creationId xmlns:p14="http://schemas.microsoft.com/office/powerpoint/2010/main" val="4085965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7960"/>
                                        </p:tgtEl>
                                        <p:attrNameLst>
                                          <p:attrName>style.visibility</p:attrName>
                                        </p:attrNameLst>
                                      </p:cBhvr>
                                      <p:to>
                                        <p:strVal val="visible"/>
                                      </p:to>
                                    </p:set>
                                    <p:animEffect transition="in" filter="dissolve">
                                      <p:cBhvr>
                                        <p:cTn id="7" dur="500"/>
                                        <p:tgtEl>
                                          <p:spTgt spid="167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7961"/>
                                        </p:tgtEl>
                                        <p:attrNameLst>
                                          <p:attrName>style.visibility</p:attrName>
                                        </p:attrNameLst>
                                      </p:cBhvr>
                                      <p:to>
                                        <p:strVal val="visible"/>
                                      </p:to>
                                    </p:set>
                                    <p:animEffect transition="in" filter="dissolve">
                                      <p:cBhvr>
                                        <p:cTn id="12" dur="500"/>
                                        <p:tgtEl>
                                          <p:spTgt spid="16796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7963"/>
                                        </p:tgtEl>
                                        <p:attrNameLst>
                                          <p:attrName>style.visibility</p:attrName>
                                        </p:attrNameLst>
                                      </p:cBhvr>
                                      <p:to>
                                        <p:strVal val="visible"/>
                                      </p:to>
                                    </p:set>
                                    <p:animEffect transition="in" filter="dissolve">
                                      <p:cBhvr>
                                        <p:cTn id="15" dur="500"/>
                                        <p:tgtEl>
                                          <p:spTgt spid="16796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7962"/>
                                        </p:tgtEl>
                                        <p:attrNameLst>
                                          <p:attrName>style.visibility</p:attrName>
                                        </p:attrNameLst>
                                      </p:cBhvr>
                                      <p:to>
                                        <p:strVal val="visible"/>
                                      </p:to>
                                    </p:set>
                                    <p:animEffect transition="in" filter="dissolve">
                                      <p:cBhvr>
                                        <p:cTn id="18" dur="500"/>
                                        <p:tgtEl>
                                          <p:spTgt spid="167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60" grpId="0" animBg="1"/>
      <p:bldP spid="167961" grpId="0" animBg="1"/>
      <p:bldP spid="167962" grpId="0"/>
      <p:bldP spid="16796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1" y="136849"/>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dirty="0"/>
              <a:t>Gold Standard: Long Run vs. Short Run</a:t>
            </a:r>
          </a:p>
        </p:txBody>
      </p:sp>
      <p:sp>
        <p:nvSpPr>
          <p:cNvPr id="47107" name="Text Box 3"/>
          <p:cNvSpPr txBox="1">
            <a:spLocks noChangeArrowheads="1"/>
          </p:cNvSpPr>
          <p:nvPr/>
        </p:nvSpPr>
        <p:spPr bwMode="auto">
          <a:xfrm>
            <a:off x="2057400" y="1600201"/>
            <a:ext cx="693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a:solidFill>
                  <a:schemeClr val="tx2"/>
                </a:solidFill>
              </a:rPr>
              <a:t>Long Run: By restricting the long run supply of money, the gold standard produced constant, low average rates of inflation (bankers are happy)</a:t>
            </a:r>
          </a:p>
        </p:txBody>
      </p:sp>
      <p:sp>
        <p:nvSpPr>
          <p:cNvPr id="47108" name="Text Box 4"/>
          <p:cNvSpPr txBox="1">
            <a:spLocks noChangeArrowheads="1"/>
          </p:cNvSpPr>
          <p:nvPr/>
        </p:nvSpPr>
        <p:spPr bwMode="auto">
          <a:xfrm>
            <a:off x="1981200" y="3657600"/>
            <a:ext cx="7086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a:solidFill>
                  <a:srgbClr val="FF0000"/>
                </a:solidFill>
              </a:rPr>
              <a:t>Short Run: By forcing monetary policy to be subject to fluctuating gold prices, the gold standard exacerbated the business cycle (farmers are unhappy)</a:t>
            </a:r>
          </a:p>
        </p:txBody>
      </p:sp>
      <p:pic>
        <p:nvPicPr>
          <p:cNvPr id="47109" name="Picture 5" descr="MCj025043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1601" y="3810001"/>
            <a:ext cx="12477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MCj024080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1" y="1676400"/>
            <a:ext cx="18272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909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31237" y="172859"/>
            <a:ext cx="1028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dirty="0"/>
              <a:t>Currently, the Fed follows an interest rate target. The target interest rate (Fed Funds Rate) is adjusted according to a ‘Taylor Rule”</a:t>
            </a:r>
          </a:p>
        </p:txBody>
      </p:sp>
      <p:sp>
        <p:nvSpPr>
          <p:cNvPr id="48131" name="Rectangle 3"/>
          <p:cNvSpPr>
            <a:spLocks noChangeArrowheads="1"/>
          </p:cNvSpPr>
          <p:nvPr/>
        </p:nvSpPr>
        <p:spPr bwMode="auto">
          <a:xfrm>
            <a:off x="1192763" y="1535668"/>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sz="1900" b="1" dirty="0">
                <a:solidFill>
                  <a:schemeClr val="tx2"/>
                </a:solidFill>
              </a:rPr>
              <a:t>FF = 2% + (Inflation) - 1.25(Unemployment – 5%) + .5(Inflation – 2%)</a:t>
            </a:r>
          </a:p>
        </p:txBody>
      </p:sp>
      <p:sp>
        <p:nvSpPr>
          <p:cNvPr id="48132" name="Text Box 4"/>
          <p:cNvSpPr txBox="1">
            <a:spLocks noChangeArrowheads="1"/>
          </p:cNvSpPr>
          <p:nvPr/>
        </p:nvSpPr>
        <p:spPr bwMode="auto">
          <a:xfrm>
            <a:off x="1752600" y="2438400"/>
            <a:ext cx="853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Long Run</a:t>
            </a:r>
            <a:r>
              <a:rPr lang="en-US" sz="1800" b="1">
                <a:solidFill>
                  <a:srgbClr val="0000FF"/>
                </a:solidFill>
              </a:rPr>
              <a:t>: When the economy is at full employment ( Unemployment = 5%) and inflation is at its long run target (2%), the Fed targets the Fed Funds Rate (Nominal) at </a:t>
            </a:r>
          </a:p>
        </p:txBody>
      </p:sp>
      <p:sp>
        <p:nvSpPr>
          <p:cNvPr id="48133" name="Rectangle 5"/>
          <p:cNvSpPr>
            <a:spLocks noChangeArrowheads="1"/>
          </p:cNvSpPr>
          <p:nvPr/>
        </p:nvSpPr>
        <p:spPr bwMode="auto">
          <a:xfrm>
            <a:off x="2590800" y="38862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sz="1900" b="1">
                <a:solidFill>
                  <a:schemeClr val="tx2"/>
                </a:solidFill>
              </a:rPr>
              <a:t>FF = 2% + (2%) - 1.25(5% – 5%) + .5(2% – 2%) = 4%</a:t>
            </a:r>
          </a:p>
        </p:txBody>
      </p:sp>
      <p:sp>
        <p:nvSpPr>
          <p:cNvPr id="48134" name="Rectangle 6"/>
          <p:cNvSpPr>
            <a:spLocks noChangeArrowheads="1"/>
          </p:cNvSpPr>
          <p:nvPr/>
        </p:nvSpPr>
        <p:spPr bwMode="auto">
          <a:xfrm>
            <a:off x="2590800" y="3810000"/>
            <a:ext cx="6248400" cy="6096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48135" name="Text Box 7"/>
          <p:cNvSpPr txBox="1">
            <a:spLocks noChangeArrowheads="1"/>
          </p:cNvSpPr>
          <p:nvPr/>
        </p:nvSpPr>
        <p:spPr bwMode="auto">
          <a:xfrm>
            <a:off x="1752600" y="4800600"/>
            <a:ext cx="8534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rgbClr val="FF0000"/>
                </a:solidFill>
              </a:rPr>
              <a:t>Short Run</a:t>
            </a:r>
            <a:r>
              <a:rPr lang="en-US" sz="1800" b="1">
                <a:solidFill>
                  <a:srgbClr val="0000FF"/>
                </a:solidFill>
              </a:rPr>
              <a:t>: During recessions (when inflation is low and unemployment is high), the Fed lowers its target.  During expansions, when inflation is high and unemployment is low), the Fed raises its target.</a:t>
            </a:r>
          </a:p>
        </p:txBody>
      </p:sp>
    </p:spTree>
    <p:extLst>
      <p:ext uri="{BB962C8B-B14F-4D97-AF65-F5344CB8AC3E}">
        <p14:creationId xmlns:p14="http://schemas.microsoft.com/office/powerpoint/2010/main" val="2005100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01626" y="136525"/>
            <a:ext cx="8599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Suppose that the Fed is Targeting the Interest  Rate at 5%</a:t>
            </a:r>
          </a:p>
        </p:txBody>
      </p:sp>
      <p:sp>
        <p:nvSpPr>
          <p:cNvPr id="37891" name="Line 3"/>
          <p:cNvSpPr>
            <a:spLocks noChangeShapeType="1"/>
          </p:cNvSpPr>
          <p:nvPr/>
        </p:nvSpPr>
        <p:spPr bwMode="auto">
          <a:xfrm>
            <a:off x="1603374" y="1828800"/>
            <a:ext cx="0" cy="3200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7892" name="Line 4"/>
          <p:cNvSpPr>
            <a:spLocks noChangeShapeType="1"/>
          </p:cNvSpPr>
          <p:nvPr/>
        </p:nvSpPr>
        <p:spPr bwMode="auto">
          <a:xfrm>
            <a:off x="1603374" y="5029200"/>
            <a:ext cx="40386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7893" name="Line 6"/>
          <p:cNvSpPr>
            <a:spLocks noChangeShapeType="1"/>
          </p:cNvSpPr>
          <p:nvPr/>
        </p:nvSpPr>
        <p:spPr bwMode="auto">
          <a:xfrm>
            <a:off x="3355974" y="1905000"/>
            <a:ext cx="0" cy="3124200"/>
          </a:xfrm>
          <a:prstGeom prst="line">
            <a:avLst/>
          </a:prstGeom>
          <a:noFill/>
          <a:ln w="38100">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7894" name="Line 12"/>
          <p:cNvSpPr>
            <a:spLocks noChangeShapeType="1"/>
          </p:cNvSpPr>
          <p:nvPr/>
        </p:nvSpPr>
        <p:spPr bwMode="auto">
          <a:xfrm>
            <a:off x="1755774" y="1981200"/>
            <a:ext cx="3048000" cy="259080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7895" name="Line 14"/>
          <p:cNvSpPr>
            <a:spLocks noChangeShapeType="1"/>
          </p:cNvSpPr>
          <p:nvPr/>
        </p:nvSpPr>
        <p:spPr bwMode="auto">
          <a:xfrm>
            <a:off x="1603374" y="3352800"/>
            <a:ext cx="1752600" cy="0"/>
          </a:xfrm>
          <a:prstGeom prst="line">
            <a:avLst/>
          </a:prstGeom>
          <a:noFill/>
          <a:ln w="12700">
            <a:solidFill>
              <a:schemeClr val="tx1"/>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7896" name="Text Box 15"/>
          <p:cNvSpPr txBox="1">
            <a:spLocks noChangeArrowheads="1"/>
          </p:cNvSpPr>
          <p:nvPr/>
        </p:nvSpPr>
        <p:spPr bwMode="auto">
          <a:xfrm>
            <a:off x="1069974" y="3124201"/>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5%</a:t>
            </a:r>
          </a:p>
        </p:txBody>
      </p:sp>
      <p:sp>
        <p:nvSpPr>
          <p:cNvPr id="37897" name="Rectangle 18"/>
          <p:cNvSpPr>
            <a:spLocks noChangeArrowheads="1"/>
          </p:cNvSpPr>
          <p:nvPr/>
        </p:nvSpPr>
        <p:spPr bwMode="auto">
          <a:xfrm>
            <a:off x="1603374" y="3200400"/>
            <a:ext cx="3962400" cy="304800"/>
          </a:xfrm>
          <a:prstGeom prst="rect">
            <a:avLst/>
          </a:prstGeom>
          <a:solidFill>
            <a:srgbClr val="FF0000">
              <a:alpha val="29019"/>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58739" name="Text Box 19"/>
          <p:cNvSpPr txBox="1">
            <a:spLocks noChangeArrowheads="1"/>
          </p:cNvSpPr>
          <p:nvPr/>
        </p:nvSpPr>
        <p:spPr bwMode="auto">
          <a:xfrm>
            <a:off x="7086600" y="1066800"/>
            <a:ext cx="2743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Suppose an increase in GDP raises Money Demand</a:t>
            </a:r>
          </a:p>
        </p:txBody>
      </p:sp>
      <p:sp>
        <p:nvSpPr>
          <p:cNvPr id="158740" name="Line 20"/>
          <p:cNvSpPr>
            <a:spLocks noChangeShapeType="1"/>
          </p:cNvSpPr>
          <p:nvPr/>
        </p:nvSpPr>
        <p:spPr bwMode="auto">
          <a:xfrm>
            <a:off x="2517774" y="1828800"/>
            <a:ext cx="2819400" cy="2362200"/>
          </a:xfrm>
          <a:prstGeom prst="line">
            <a:avLst/>
          </a:prstGeom>
          <a:noFill/>
          <a:ln w="28575">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8741" name="Line 21"/>
          <p:cNvSpPr>
            <a:spLocks noChangeShapeType="1"/>
          </p:cNvSpPr>
          <p:nvPr/>
        </p:nvSpPr>
        <p:spPr bwMode="auto">
          <a:xfrm>
            <a:off x="4270374" y="2133600"/>
            <a:ext cx="0" cy="2895600"/>
          </a:xfrm>
          <a:prstGeom prst="line">
            <a:avLst/>
          </a:prstGeom>
          <a:noFill/>
          <a:ln w="38100">
            <a:solidFill>
              <a:schemeClr val="tx2"/>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8742" name="AutoShape 22"/>
          <p:cNvSpPr>
            <a:spLocks/>
          </p:cNvSpPr>
          <p:nvPr/>
        </p:nvSpPr>
        <p:spPr bwMode="auto">
          <a:xfrm rot="-5400000">
            <a:off x="3584574" y="4800600"/>
            <a:ext cx="381000" cy="990600"/>
          </a:xfrm>
          <a:prstGeom prst="leftBrace">
            <a:avLst>
              <a:gd name="adj1" fmla="val 21667"/>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58743" name="Text Box 23"/>
          <p:cNvSpPr txBox="1">
            <a:spLocks noChangeArrowheads="1"/>
          </p:cNvSpPr>
          <p:nvPr/>
        </p:nvSpPr>
        <p:spPr bwMode="auto">
          <a:xfrm>
            <a:off x="2898774" y="5486401"/>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Change in M2 = $1,000</a:t>
            </a:r>
          </a:p>
        </p:txBody>
      </p:sp>
      <p:sp>
        <p:nvSpPr>
          <p:cNvPr id="158744" name="Rectangle 24"/>
          <p:cNvSpPr>
            <a:spLocks noChangeArrowheads="1"/>
          </p:cNvSpPr>
          <p:nvPr/>
        </p:nvSpPr>
        <p:spPr bwMode="auto">
          <a:xfrm>
            <a:off x="7086600" y="1066800"/>
            <a:ext cx="2743200" cy="9144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58745" name="AutoShape 25"/>
          <p:cNvSpPr>
            <a:spLocks noChangeArrowheads="1"/>
          </p:cNvSpPr>
          <p:nvPr/>
        </p:nvSpPr>
        <p:spPr bwMode="auto">
          <a:xfrm>
            <a:off x="8305800" y="2057400"/>
            <a:ext cx="381000" cy="457200"/>
          </a:xfrm>
          <a:prstGeom prst="downArrow">
            <a:avLst>
              <a:gd name="adj1" fmla="val 50000"/>
              <a:gd name="adj2" fmla="val 30000"/>
            </a:avLst>
          </a:prstGeom>
          <a:solidFill>
            <a:srgbClr val="00FF00"/>
          </a:solidFill>
          <a:ln w="12700">
            <a:solidFill>
              <a:schemeClr val="tx1"/>
            </a:solidFill>
            <a:miter lim="800000"/>
            <a:headEnd type="none" w="sm" len="sm"/>
            <a:tailEnd type="none" w="sm" len="sm"/>
          </a:ln>
        </p:spPr>
        <p:txBody>
          <a:bodyPr vert="eaVert"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158746" name="Text Box 26"/>
          <p:cNvSpPr txBox="1">
            <a:spLocks noChangeArrowheads="1"/>
          </p:cNvSpPr>
          <p:nvPr/>
        </p:nvSpPr>
        <p:spPr bwMode="auto">
          <a:xfrm>
            <a:off x="7543800" y="25146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The Fed needs to increase the monetary base by</a:t>
            </a:r>
            <a:r>
              <a:rPr lang="en-US" sz="1800"/>
              <a:t> </a:t>
            </a:r>
          </a:p>
        </p:txBody>
      </p:sp>
      <p:sp>
        <p:nvSpPr>
          <p:cNvPr id="158747" name="Text Box 27"/>
          <p:cNvSpPr txBox="1">
            <a:spLocks noChangeArrowheads="1"/>
          </p:cNvSpPr>
          <p:nvPr/>
        </p:nvSpPr>
        <p:spPr bwMode="auto">
          <a:xfrm>
            <a:off x="7772400" y="35052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1,000</a:t>
            </a:r>
          </a:p>
        </p:txBody>
      </p:sp>
      <p:sp>
        <p:nvSpPr>
          <p:cNvPr id="158748" name="Line 28"/>
          <p:cNvSpPr>
            <a:spLocks noChangeShapeType="1"/>
          </p:cNvSpPr>
          <p:nvPr/>
        </p:nvSpPr>
        <p:spPr bwMode="auto">
          <a:xfrm>
            <a:off x="7772400" y="3810000"/>
            <a:ext cx="685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58749" name="Text Box 29"/>
          <p:cNvSpPr txBox="1">
            <a:spLocks noChangeArrowheads="1"/>
          </p:cNvSpPr>
          <p:nvPr/>
        </p:nvSpPr>
        <p:spPr bwMode="auto">
          <a:xfrm>
            <a:off x="8001000" y="3810001"/>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8</a:t>
            </a:r>
          </a:p>
        </p:txBody>
      </p:sp>
      <p:sp>
        <p:nvSpPr>
          <p:cNvPr id="158750" name="Text Box 30"/>
          <p:cNvSpPr txBox="1">
            <a:spLocks noChangeArrowheads="1"/>
          </p:cNvSpPr>
          <p:nvPr/>
        </p:nvSpPr>
        <p:spPr bwMode="auto">
          <a:xfrm>
            <a:off x="8534400" y="3657601"/>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 $125</a:t>
            </a:r>
          </a:p>
        </p:txBody>
      </p:sp>
      <p:sp>
        <p:nvSpPr>
          <p:cNvPr id="158751" name="Text Box 31"/>
          <p:cNvSpPr txBox="1">
            <a:spLocks noChangeArrowheads="1"/>
          </p:cNvSpPr>
          <p:nvPr/>
        </p:nvSpPr>
        <p:spPr bwMode="auto">
          <a:xfrm>
            <a:off x="7620000" y="4114800"/>
            <a:ext cx="2209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(An Open Market Purchase of Treasuries)</a:t>
            </a:r>
          </a:p>
        </p:txBody>
      </p:sp>
      <p:sp>
        <p:nvSpPr>
          <p:cNvPr id="158752" name="Rectangle 32"/>
          <p:cNvSpPr>
            <a:spLocks noChangeArrowheads="1"/>
          </p:cNvSpPr>
          <p:nvPr/>
        </p:nvSpPr>
        <p:spPr bwMode="auto">
          <a:xfrm>
            <a:off x="7467600" y="2514600"/>
            <a:ext cx="2209800" cy="25146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graphicFrame>
        <p:nvGraphicFramePr>
          <p:cNvPr id="37912" name="Object 33"/>
          <p:cNvGraphicFramePr>
            <a:graphicFrameLocks noChangeAspect="1"/>
          </p:cNvGraphicFramePr>
          <p:nvPr>
            <p:extLst>
              <p:ext uri="{D42A27DB-BD31-4B8C-83A1-F6EECF244321}">
                <p14:modId xmlns:p14="http://schemas.microsoft.com/office/powerpoint/2010/main" val="1784268318"/>
              </p:ext>
            </p:extLst>
          </p:nvPr>
        </p:nvGraphicFramePr>
        <p:xfrm>
          <a:off x="1450974" y="1371600"/>
          <a:ext cx="249238" cy="463550"/>
        </p:xfrm>
        <a:graphic>
          <a:graphicData uri="http://schemas.openxmlformats.org/presentationml/2006/ole">
            <mc:AlternateContent xmlns:mc="http://schemas.openxmlformats.org/markup-compatibility/2006">
              <mc:Choice xmlns:v="urn:schemas-microsoft-com:vml" Requires="v">
                <p:oleObj spid="_x0000_s41086" name="Equation" r:id="rId3" imgW="88707" imgH="164742" progId="Equation.3">
                  <p:embed/>
                </p:oleObj>
              </mc:Choice>
              <mc:Fallback>
                <p:oleObj name="Equation" r:id="rId3" imgW="88707" imgH="16474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974" y="1371600"/>
                        <a:ext cx="2492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3" name="Object 34"/>
          <p:cNvGraphicFramePr>
            <a:graphicFrameLocks noChangeAspect="1"/>
          </p:cNvGraphicFramePr>
          <p:nvPr>
            <p:extLst>
              <p:ext uri="{D42A27DB-BD31-4B8C-83A1-F6EECF244321}">
                <p14:modId xmlns:p14="http://schemas.microsoft.com/office/powerpoint/2010/main" val="2932783270"/>
              </p:ext>
            </p:extLst>
          </p:nvPr>
        </p:nvGraphicFramePr>
        <p:xfrm>
          <a:off x="2974974" y="1501775"/>
          <a:ext cx="609600" cy="361950"/>
        </p:xfrm>
        <a:graphic>
          <a:graphicData uri="http://schemas.openxmlformats.org/presentationml/2006/ole">
            <mc:AlternateContent xmlns:mc="http://schemas.openxmlformats.org/markup-compatibility/2006">
              <mc:Choice xmlns:v="urn:schemas-microsoft-com:vml" Requires="v">
                <p:oleObj spid="_x0000_s41087" name="Equation" r:id="rId5" imgW="279279" imgH="165028" progId="Equation.3">
                  <p:embed/>
                </p:oleObj>
              </mc:Choice>
              <mc:Fallback>
                <p:oleObj name="Equation" r:id="rId5" imgW="279279" imgH="165028"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974" y="1501775"/>
                        <a:ext cx="60960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4" name="Object 35"/>
          <p:cNvGraphicFramePr>
            <a:graphicFrameLocks noChangeAspect="1"/>
          </p:cNvGraphicFramePr>
          <p:nvPr>
            <p:extLst>
              <p:ext uri="{D42A27DB-BD31-4B8C-83A1-F6EECF244321}">
                <p14:modId xmlns:p14="http://schemas.microsoft.com/office/powerpoint/2010/main" val="2014118394"/>
              </p:ext>
            </p:extLst>
          </p:nvPr>
        </p:nvGraphicFramePr>
        <p:xfrm>
          <a:off x="4727574" y="4344988"/>
          <a:ext cx="533400" cy="381000"/>
        </p:xfrm>
        <a:graphic>
          <a:graphicData uri="http://schemas.openxmlformats.org/presentationml/2006/ole">
            <mc:AlternateContent xmlns:mc="http://schemas.openxmlformats.org/markup-compatibility/2006">
              <mc:Choice xmlns:v="urn:schemas-microsoft-com:vml" Requires="v">
                <p:oleObj spid="_x0000_s41088" name="Equation" r:id="rId7" imgW="266469" imgH="190335" progId="Equation.3">
                  <p:embed/>
                </p:oleObj>
              </mc:Choice>
              <mc:Fallback>
                <p:oleObj name="Equation" r:id="rId7" imgW="266469" imgH="19033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7574" y="4344988"/>
                        <a:ext cx="533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5" name="Object 36"/>
          <p:cNvGraphicFramePr>
            <a:graphicFrameLocks noChangeAspect="1"/>
          </p:cNvGraphicFramePr>
          <p:nvPr>
            <p:extLst>
              <p:ext uri="{D42A27DB-BD31-4B8C-83A1-F6EECF244321}">
                <p14:modId xmlns:p14="http://schemas.microsoft.com/office/powerpoint/2010/main" val="3768576601"/>
              </p:ext>
            </p:extLst>
          </p:nvPr>
        </p:nvGraphicFramePr>
        <p:xfrm>
          <a:off x="5718175" y="4648201"/>
          <a:ext cx="454025" cy="785813"/>
        </p:xfrm>
        <a:graphic>
          <a:graphicData uri="http://schemas.openxmlformats.org/presentationml/2006/ole">
            <mc:AlternateContent xmlns:mc="http://schemas.openxmlformats.org/markup-compatibility/2006">
              <mc:Choice xmlns:v="urn:schemas-microsoft-com:vml" Requires="v">
                <p:oleObj spid="_x0000_s41089" name="Equation" r:id="rId9" imgW="228501" imgH="393529" progId="Equation.3">
                  <p:embed/>
                </p:oleObj>
              </mc:Choice>
              <mc:Fallback>
                <p:oleObj name="Equation" r:id="rId9" imgW="228501"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18175" y="4648201"/>
                        <a:ext cx="45402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40692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40"/>
                                        </p:tgtEl>
                                        <p:attrNameLst>
                                          <p:attrName>style.visibility</p:attrName>
                                        </p:attrNameLst>
                                      </p:cBhvr>
                                      <p:to>
                                        <p:strVal val="visible"/>
                                      </p:to>
                                    </p:set>
                                    <p:animEffect transition="in" filter="dissolve">
                                      <p:cBhvr>
                                        <p:cTn id="7" dur="500"/>
                                        <p:tgtEl>
                                          <p:spTgt spid="1587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8739"/>
                                        </p:tgtEl>
                                        <p:attrNameLst>
                                          <p:attrName>style.visibility</p:attrName>
                                        </p:attrNameLst>
                                      </p:cBhvr>
                                      <p:to>
                                        <p:strVal val="visible"/>
                                      </p:to>
                                    </p:set>
                                    <p:animEffect transition="in" filter="dissolve">
                                      <p:cBhvr>
                                        <p:cTn id="10" dur="500"/>
                                        <p:tgtEl>
                                          <p:spTgt spid="15873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8744"/>
                                        </p:tgtEl>
                                        <p:attrNameLst>
                                          <p:attrName>style.visibility</p:attrName>
                                        </p:attrNameLst>
                                      </p:cBhvr>
                                      <p:to>
                                        <p:strVal val="visible"/>
                                      </p:to>
                                    </p:set>
                                    <p:animEffect transition="in" filter="dissolve">
                                      <p:cBhvr>
                                        <p:cTn id="13" dur="500"/>
                                        <p:tgtEl>
                                          <p:spTgt spid="1587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8741"/>
                                        </p:tgtEl>
                                        <p:attrNameLst>
                                          <p:attrName>style.visibility</p:attrName>
                                        </p:attrNameLst>
                                      </p:cBhvr>
                                      <p:to>
                                        <p:strVal val="visible"/>
                                      </p:to>
                                    </p:set>
                                    <p:animEffect transition="in" filter="dissolve">
                                      <p:cBhvr>
                                        <p:cTn id="18" dur="500"/>
                                        <p:tgtEl>
                                          <p:spTgt spid="15874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8742"/>
                                        </p:tgtEl>
                                        <p:attrNameLst>
                                          <p:attrName>style.visibility</p:attrName>
                                        </p:attrNameLst>
                                      </p:cBhvr>
                                      <p:to>
                                        <p:strVal val="visible"/>
                                      </p:to>
                                    </p:set>
                                    <p:animEffect transition="in" filter="dissolve">
                                      <p:cBhvr>
                                        <p:cTn id="21" dur="500"/>
                                        <p:tgtEl>
                                          <p:spTgt spid="15874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8743"/>
                                        </p:tgtEl>
                                        <p:attrNameLst>
                                          <p:attrName>style.visibility</p:attrName>
                                        </p:attrNameLst>
                                      </p:cBhvr>
                                      <p:to>
                                        <p:strVal val="visible"/>
                                      </p:to>
                                    </p:set>
                                    <p:animEffect transition="in" filter="dissolve">
                                      <p:cBhvr>
                                        <p:cTn id="24" dur="500"/>
                                        <p:tgtEl>
                                          <p:spTgt spid="15874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8746"/>
                                        </p:tgtEl>
                                        <p:attrNameLst>
                                          <p:attrName>style.visibility</p:attrName>
                                        </p:attrNameLst>
                                      </p:cBhvr>
                                      <p:to>
                                        <p:strVal val="visible"/>
                                      </p:to>
                                    </p:set>
                                    <p:animEffect transition="in" filter="dissolve">
                                      <p:cBhvr>
                                        <p:cTn id="27" dur="500"/>
                                        <p:tgtEl>
                                          <p:spTgt spid="15874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8747"/>
                                        </p:tgtEl>
                                        <p:attrNameLst>
                                          <p:attrName>style.visibility</p:attrName>
                                        </p:attrNameLst>
                                      </p:cBhvr>
                                      <p:to>
                                        <p:strVal val="visible"/>
                                      </p:to>
                                    </p:set>
                                    <p:animEffect transition="in" filter="dissolve">
                                      <p:cBhvr>
                                        <p:cTn id="30" dur="500"/>
                                        <p:tgtEl>
                                          <p:spTgt spid="158747"/>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8748"/>
                                        </p:tgtEl>
                                        <p:attrNameLst>
                                          <p:attrName>style.visibility</p:attrName>
                                        </p:attrNameLst>
                                      </p:cBhvr>
                                      <p:to>
                                        <p:strVal val="visible"/>
                                      </p:to>
                                    </p:set>
                                    <p:animEffect transition="in" filter="dissolve">
                                      <p:cBhvr>
                                        <p:cTn id="33" dur="500"/>
                                        <p:tgtEl>
                                          <p:spTgt spid="15874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8749"/>
                                        </p:tgtEl>
                                        <p:attrNameLst>
                                          <p:attrName>style.visibility</p:attrName>
                                        </p:attrNameLst>
                                      </p:cBhvr>
                                      <p:to>
                                        <p:strVal val="visible"/>
                                      </p:to>
                                    </p:set>
                                    <p:animEffect transition="in" filter="dissolve">
                                      <p:cBhvr>
                                        <p:cTn id="36" dur="500"/>
                                        <p:tgtEl>
                                          <p:spTgt spid="15874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58750"/>
                                        </p:tgtEl>
                                        <p:attrNameLst>
                                          <p:attrName>style.visibility</p:attrName>
                                        </p:attrNameLst>
                                      </p:cBhvr>
                                      <p:to>
                                        <p:strVal val="visible"/>
                                      </p:to>
                                    </p:set>
                                    <p:animEffect transition="in" filter="dissolve">
                                      <p:cBhvr>
                                        <p:cTn id="39" dur="500"/>
                                        <p:tgtEl>
                                          <p:spTgt spid="15875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8751"/>
                                        </p:tgtEl>
                                        <p:attrNameLst>
                                          <p:attrName>style.visibility</p:attrName>
                                        </p:attrNameLst>
                                      </p:cBhvr>
                                      <p:to>
                                        <p:strVal val="visible"/>
                                      </p:to>
                                    </p:set>
                                    <p:animEffect transition="in" filter="dissolve">
                                      <p:cBhvr>
                                        <p:cTn id="42" dur="500"/>
                                        <p:tgtEl>
                                          <p:spTgt spid="15875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8752"/>
                                        </p:tgtEl>
                                        <p:attrNameLst>
                                          <p:attrName>style.visibility</p:attrName>
                                        </p:attrNameLst>
                                      </p:cBhvr>
                                      <p:to>
                                        <p:strVal val="visible"/>
                                      </p:to>
                                    </p:set>
                                    <p:animEffect transition="in" filter="dissolve">
                                      <p:cBhvr>
                                        <p:cTn id="45" dur="500"/>
                                        <p:tgtEl>
                                          <p:spTgt spid="15875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8745"/>
                                        </p:tgtEl>
                                        <p:attrNameLst>
                                          <p:attrName>style.visibility</p:attrName>
                                        </p:attrNameLst>
                                      </p:cBhvr>
                                      <p:to>
                                        <p:strVal val="visible"/>
                                      </p:to>
                                    </p:set>
                                    <p:animEffect transition="in" filter="dissolve">
                                      <p:cBhvr>
                                        <p:cTn id="48" dur="500"/>
                                        <p:tgtEl>
                                          <p:spTgt spid="158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9" grpId="0"/>
      <p:bldP spid="158740" grpId="0" animBg="1"/>
      <p:bldP spid="158741" grpId="0" animBg="1"/>
      <p:bldP spid="158742" grpId="0" animBg="1"/>
      <p:bldP spid="158743" grpId="0"/>
      <p:bldP spid="158744" grpId="0" animBg="1"/>
      <p:bldP spid="158745" grpId="0" animBg="1"/>
      <p:bldP spid="158746" grpId="0"/>
      <p:bldP spid="158747" grpId="0"/>
      <p:bldP spid="158748" grpId="0" animBg="1"/>
      <p:bldP spid="158749" grpId="0"/>
      <p:bldP spid="158750" grpId="0"/>
      <p:bldP spid="158751" grpId="0"/>
      <p:bldP spid="15875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04799" y="144464"/>
            <a:ext cx="9734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dirty="0"/>
              <a:t>Suppose that the Fed wants to lower its target to 4% (expansionary monetary policy)</a:t>
            </a:r>
          </a:p>
        </p:txBody>
      </p:sp>
      <p:sp>
        <p:nvSpPr>
          <p:cNvPr id="36867" name="Line 3"/>
          <p:cNvSpPr>
            <a:spLocks noChangeShapeType="1"/>
          </p:cNvSpPr>
          <p:nvPr/>
        </p:nvSpPr>
        <p:spPr bwMode="auto">
          <a:xfrm>
            <a:off x="1687286" y="1803918"/>
            <a:ext cx="0" cy="3200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68" name="Line 4"/>
          <p:cNvSpPr>
            <a:spLocks noChangeShapeType="1"/>
          </p:cNvSpPr>
          <p:nvPr/>
        </p:nvSpPr>
        <p:spPr bwMode="auto">
          <a:xfrm>
            <a:off x="1687286" y="5004318"/>
            <a:ext cx="40386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69" name="Line 6"/>
          <p:cNvSpPr>
            <a:spLocks noChangeShapeType="1"/>
          </p:cNvSpPr>
          <p:nvPr/>
        </p:nvSpPr>
        <p:spPr bwMode="auto">
          <a:xfrm>
            <a:off x="3439886" y="1880118"/>
            <a:ext cx="0" cy="3124200"/>
          </a:xfrm>
          <a:prstGeom prst="line">
            <a:avLst/>
          </a:prstGeom>
          <a:noFill/>
          <a:ln w="381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70" name="Line 12"/>
          <p:cNvSpPr>
            <a:spLocks noChangeShapeType="1"/>
          </p:cNvSpPr>
          <p:nvPr/>
        </p:nvSpPr>
        <p:spPr bwMode="auto">
          <a:xfrm>
            <a:off x="1839686" y="1956318"/>
            <a:ext cx="3048000" cy="2590800"/>
          </a:xfrm>
          <a:prstGeom prst="line">
            <a:avLst/>
          </a:prstGeom>
          <a:noFill/>
          <a:ln w="381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71" name="Line 14"/>
          <p:cNvSpPr>
            <a:spLocks noChangeShapeType="1"/>
          </p:cNvSpPr>
          <p:nvPr/>
        </p:nvSpPr>
        <p:spPr bwMode="auto">
          <a:xfrm>
            <a:off x="1687286" y="3327918"/>
            <a:ext cx="1752600" cy="0"/>
          </a:xfrm>
          <a:prstGeom prst="line">
            <a:avLst/>
          </a:prstGeom>
          <a:noFill/>
          <a:ln w="12700">
            <a:solidFill>
              <a:srgbClr val="FF0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72" name="Text Box 15"/>
          <p:cNvSpPr txBox="1">
            <a:spLocks noChangeArrowheads="1"/>
          </p:cNvSpPr>
          <p:nvPr/>
        </p:nvSpPr>
        <p:spPr bwMode="auto">
          <a:xfrm>
            <a:off x="1055461" y="3083444"/>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5%</a:t>
            </a:r>
          </a:p>
        </p:txBody>
      </p:sp>
      <p:sp>
        <p:nvSpPr>
          <p:cNvPr id="36873" name="Line 16"/>
          <p:cNvSpPr>
            <a:spLocks noChangeShapeType="1"/>
          </p:cNvSpPr>
          <p:nvPr/>
        </p:nvSpPr>
        <p:spPr bwMode="auto">
          <a:xfrm flipH="1" flipV="1">
            <a:off x="6716486" y="3404118"/>
            <a:ext cx="533400" cy="838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36874" name="Text Box 17"/>
          <p:cNvSpPr txBox="1">
            <a:spLocks noChangeArrowheads="1"/>
          </p:cNvSpPr>
          <p:nvPr/>
        </p:nvSpPr>
        <p:spPr bwMode="auto">
          <a:xfrm>
            <a:off x="6945086" y="4242318"/>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M2 Multiplier</a:t>
            </a:r>
          </a:p>
        </p:txBody>
      </p:sp>
      <p:sp>
        <p:nvSpPr>
          <p:cNvPr id="36875" name="Rectangle 18"/>
          <p:cNvSpPr>
            <a:spLocks noChangeArrowheads="1"/>
          </p:cNvSpPr>
          <p:nvPr/>
        </p:nvSpPr>
        <p:spPr bwMode="auto">
          <a:xfrm>
            <a:off x="1687286" y="3785118"/>
            <a:ext cx="3429000" cy="304800"/>
          </a:xfrm>
          <a:prstGeom prst="rect">
            <a:avLst/>
          </a:prstGeom>
          <a:solidFill>
            <a:srgbClr val="FF0000">
              <a:alpha val="29019"/>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36876" name="AutoShape 19"/>
          <p:cNvSpPr>
            <a:spLocks/>
          </p:cNvSpPr>
          <p:nvPr/>
        </p:nvSpPr>
        <p:spPr bwMode="auto">
          <a:xfrm rot="-5400000">
            <a:off x="3668486" y="4775718"/>
            <a:ext cx="381000" cy="990600"/>
          </a:xfrm>
          <a:prstGeom prst="leftBrace">
            <a:avLst>
              <a:gd name="adj1" fmla="val 21667"/>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36877" name="Text Box 20"/>
          <p:cNvSpPr txBox="1">
            <a:spLocks noChangeArrowheads="1"/>
          </p:cNvSpPr>
          <p:nvPr/>
        </p:nvSpPr>
        <p:spPr bwMode="auto">
          <a:xfrm>
            <a:off x="3058886" y="5461519"/>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Change in M2 = $2,000</a:t>
            </a:r>
          </a:p>
        </p:txBody>
      </p:sp>
      <p:sp>
        <p:nvSpPr>
          <p:cNvPr id="36878" name="Text Box 21"/>
          <p:cNvSpPr txBox="1">
            <a:spLocks noChangeArrowheads="1"/>
          </p:cNvSpPr>
          <p:nvPr/>
        </p:nvSpPr>
        <p:spPr bwMode="auto">
          <a:xfrm>
            <a:off x="1077686" y="3785119"/>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4%</a:t>
            </a:r>
          </a:p>
        </p:txBody>
      </p:sp>
      <p:sp>
        <p:nvSpPr>
          <p:cNvPr id="36879" name="Line 22"/>
          <p:cNvSpPr>
            <a:spLocks noChangeShapeType="1"/>
          </p:cNvSpPr>
          <p:nvPr/>
        </p:nvSpPr>
        <p:spPr bwMode="auto">
          <a:xfrm>
            <a:off x="4201886" y="2108718"/>
            <a:ext cx="0" cy="2895600"/>
          </a:xfrm>
          <a:prstGeom prst="line">
            <a:avLst/>
          </a:prstGeom>
          <a:noFill/>
          <a:ln w="19050">
            <a:solidFill>
              <a:srgbClr val="008000"/>
            </a:solidFill>
            <a:prstDash val="lg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80" name="AutoShape 23"/>
          <p:cNvSpPr>
            <a:spLocks noChangeArrowheads="1"/>
          </p:cNvSpPr>
          <p:nvPr/>
        </p:nvSpPr>
        <p:spPr bwMode="auto">
          <a:xfrm>
            <a:off x="3592286" y="2413518"/>
            <a:ext cx="457200" cy="304800"/>
          </a:xfrm>
          <a:prstGeom prst="rightArrow">
            <a:avLst>
              <a:gd name="adj1" fmla="val 50000"/>
              <a:gd name="adj2" fmla="val 37500"/>
            </a:avLst>
          </a:prstGeom>
          <a:solidFill>
            <a:schemeClr val="tx2"/>
          </a:solidFill>
          <a:ln w="12700">
            <a:solidFill>
              <a:srgbClr val="FF0000"/>
            </a:solidFill>
            <a:miter lim="800000"/>
            <a:headEnd type="none" w="sm" len="sm"/>
            <a:tailEnd type="none" w="sm" len="sm"/>
          </a:ln>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sp>
        <p:nvSpPr>
          <p:cNvPr id="36881" name="Text Box 24"/>
          <p:cNvSpPr txBox="1">
            <a:spLocks noChangeArrowheads="1"/>
          </p:cNvSpPr>
          <p:nvPr/>
        </p:nvSpPr>
        <p:spPr bwMode="auto">
          <a:xfrm>
            <a:off x="6259286" y="2870719"/>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2,000</a:t>
            </a:r>
          </a:p>
        </p:txBody>
      </p:sp>
      <p:sp>
        <p:nvSpPr>
          <p:cNvPr id="36882" name="Line 25"/>
          <p:cNvSpPr>
            <a:spLocks noChangeShapeType="1"/>
          </p:cNvSpPr>
          <p:nvPr/>
        </p:nvSpPr>
        <p:spPr bwMode="auto">
          <a:xfrm>
            <a:off x="6259286" y="3175518"/>
            <a:ext cx="685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6883" name="Text Box 26"/>
          <p:cNvSpPr txBox="1">
            <a:spLocks noChangeArrowheads="1"/>
          </p:cNvSpPr>
          <p:nvPr/>
        </p:nvSpPr>
        <p:spPr bwMode="auto">
          <a:xfrm>
            <a:off x="6487886" y="3175519"/>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8</a:t>
            </a:r>
          </a:p>
        </p:txBody>
      </p:sp>
      <p:sp>
        <p:nvSpPr>
          <p:cNvPr id="36884" name="Text Box 27"/>
          <p:cNvSpPr txBox="1">
            <a:spLocks noChangeArrowheads="1"/>
          </p:cNvSpPr>
          <p:nvPr/>
        </p:nvSpPr>
        <p:spPr bwMode="auto">
          <a:xfrm>
            <a:off x="7021286" y="3023119"/>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solidFill>
                  <a:schemeClr val="tx2"/>
                </a:solidFill>
              </a:rPr>
              <a:t>= $250</a:t>
            </a:r>
          </a:p>
        </p:txBody>
      </p:sp>
      <p:sp>
        <p:nvSpPr>
          <p:cNvPr id="36885" name="Text Box 28"/>
          <p:cNvSpPr txBox="1">
            <a:spLocks noChangeArrowheads="1"/>
          </p:cNvSpPr>
          <p:nvPr/>
        </p:nvSpPr>
        <p:spPr bwMode="auto">
          <a:xfrm>
            <a:off x="5725886" y="1880118"/>
            <a:ext cx="3048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1800" b="1"/>
              <a:t>A $250 purchase of Treasuries would be required</a:t>
            </a:r>
          </a:p>
        </p:txBody>
      </p:sp>
      <p:sp>
        <p:nvSpPr>
          <p:cNvPr id="36886" name="Rectangle 29"/>
          <p:cNvSpPr>
            <a:spLocks noChangeArrowheads="1"/>
          </p:cNvSpPr>
          <p:nvPr/>
        </p:nvSpPr>
        <p:spPr bwMode="auto">
          <a:xfrm>
            <a:off x="5725886" y="1803918"/>
            <a:ext cx="2667000" cy="1905000"/>
          </a:xfrm>
          <a:prstGeom prst="rect">
            <a:avLst/>
          </a:prstGeom>
          <a:noFill/>
          <a:ln w="12700">
            <a:solidFill>
              <a:srgbClr val="008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800"/>
          </a:p>
        </p:txBody>
      </p:sp>
      <p:graphicFrame>
        <p:nvGraphicFramePr>
          <p:cNvPr id="36887" name="Object 30"/>
          <p:cNvGraphicFramePr>
            <a:graphicFrameLocks noChangeAspect="1"/>
          </p:cNvGraphicFramePr>
          <p:nvPr>
            <p:extLst>
              <p:ext uri="{D42A27DB-BD31-4B8C-83A1-F6EECF244321}">
                <p14:modId xmlns:p14="http://schemas.microsoft.com/office/powerpoint/2010/main" val="2196344644"/>
              </p:ext>
            </p:extLst>
          </p:nvPr>
        </p:nvGraphicFramePr>
        <p:xfrm>
          <a:off x="1534886" y="1346718"/>
          <a:ext cx="249238" cy="463550"/>
        </p:xfrm>
        <a:graphic>
          <a:graphicData uri="http://schemas.openxmlformats.org/presentationml/2006/ole">
            <mc:AlternateContent xmlns:mc="http://schemas.openxmlformats.org/markup-compatibility/2006">
              <mc:Choice xmlns:v="urn:schemas-microsoft-com:vml" Requires="v">
                <p:oleObj spid="_x0000_s40066" name="Equation" r:id="rId3" imgW="88707" imgH="164742" progId="Equation.3">
                  <p:embed/>
                </p:oleObj>
              </mc:Choice>
              <mc:Fallback>
                <p:oleObj name="Equation" r:id="rId3" imgW="88707" imgH="16474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886" y="1346718"/>
                        <a:ext cx="24923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88" name="Object 31"/>
          <p:cNvGraphicFramePr>
            <a:graphicFrameLocks noChangeAspect="1"/>
          </p:cNvGraphicFramePr>
          <p:nvPr>
            <p:extLst>
              <p:ext uri="{D42A27DB-BD31-4B8C-83A1-F6EECF244321}">
                <p14:modId xmlns:p14="http://schemas.microsoft.com/office/powerpoint/2010/main" val="219690846"/>
              </p:ext>
            </p:extLst>
          </p:nvPr>
        </p:nvGraphicFramePr>
        <p:xfrm>
          <a:off x="5802087" y="4623319"/>
          <a:ext cx="454025" cy="785813"/>
        </p:xfrm>
        <a:graphic>
          <a:graphicData uri="http://schemas.openxmlformats.org/presentationml/2006/ole">
            <mc:AlternateContent xmlns:mc="http://schemas.openxmlformats.org/markup-compatibility/2006">
              <mc:Choice xmlns:v="urn:schemas-microsoft-com:vml" Requires="v">
                <p:oleObj spid="_x0000_s40067" name="Equation" r:id="rId5" imgW="228501" imgH="393529" progId="Equation.3">
                  <p:embed/>
                </p:oleObj>
              </mc:Choice>
              <mc:Fallback>
                <p:oleObj name="Equation" r:id="rId5" imgW="228501" imgH="39352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2087" y="4623319"/>
                        <a:ext cx="454025"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89" name="Object 32"/>
          <p:cNvGraphicFramePr>
            <a:graphicFrameLocks noChangeAspect="1"/>
          </p:cNvGraphicFramePr>
          <p:nvPr>
            <p:extLst>
              <p:ext uri="{D42A27DB-BD31-4B8C-83A1-F6EECF244321}">
                <p14:modId xmlns:p14="http://schemas.microsoft.com/office/powerpoint/2010/main" val="2886492657"/>
              </p:ext>
            </p:extLst>
          </p:nvPr>
        </p:nvGraphicFramePr>
        <p:xfrm>
          <a:off x="4811486" y="4320106"/>
          <a:ext cx="533400" cy="381000"/>
        </p:xfrm>
        <a:graphic>
          <a:graphicData uri="http://schemas.openxmlformats.org/presentationml/2006/ole">
            <mc:AlternateContent xmlns:mc="http://schemas.openxmlformats.org/markup-compatibility/2006">
              <mc:Choice xmlns:v="urn:schemas-microsoft-com:vml" Requires="v">
                <p:oleObj spid="_x0000_s40068" name="Equation" r:id="rId7" imgW="266469" imgH="190335" progId="Equation.3">
                  <p:embed/>
                </p:oleObj>
              </mc:Choice>
              <mc:Fallback>
                <p:oleObj name="Equation" r:id="rId7" imgW="266469" imgH="19033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1486" y="4320106"/>
                        <a:ext cx="533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90" name="Object 33"/>
          <p:cNvGraphicFramePr>
            <a:graphicFrameLocks noChangeAspect="1"/>
          </p:cNvGraphicFramePr>
          <p:nvPr>
            <p:extLst>
              <p:ext uri="{D42A27DB-BD31-4B8C-83A1-F6EECF244321}">
                <p14:modId xmlns:p14="http://schemas.microsoft.com/office/powerpoint/2010/main" val="1303612201"/>
              </p:ext>
            </p:extLst>
          </p:nvPr>
        </p:nvGraphicFramePr>
        <p:xfrm>
          <a:off x="3058886" y="1521343"/>
          <a:ext cx="533400" cy="317500"/>
        </p:xfrm>
        <a:graphic>
          <a:graphicData uri="http://schemas.openxmlformats.org/presentationml/2006/ole">
            <mc:AlternateContent xmlns:mc="http://schemas.openxmlformats.org/markup-compatibility/2006">
              <mc:Choice xmlns:v="urn:schemas-microsoft-com:vml" Requires="v">
                <p:oleObj spid="_x0000_s40069" name="Equation" r:id="rId9" imgW="279279" imgH="165028" progId="Equation.3">
                  <p:embed/>
                </p:oleObj>
              </mc:Choice>
              <mc:Fallback>
                <p:oleObj name="Equation" r:id="rId9" imgW="279279" imgH="16502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8886" y="1521343"/>
                        <a:ext cx="533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654864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48343" y="200683"/>
            <a:ext cx="9458130" cy="835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sz="2400" dirty="0" smtClean="0"/>
              <a:t>The primary monetary policy goal is to keep the economy at full employment. </a:t>
            </a:r>
            <a:endParaRPr lang="en-US" sz="2400" dirty="0"/>
          </a:p>
        </p:txBody>
      </p:sp>
      <p:sp>
        <p:nvSpPr>
          <p:cNvPr id="9" name="Line 2"/>
          <p:cNvSpPr>
            <a:spLocks noChangeShapeType="1"/>
          </p:cNvSpPr>
          <p:nvPr/>
        </p:nvSpPr>
        <p:spPr bwMode="auto">
          <a:xfrm>
            <a:off x="5548170" y="1762654"/>
            <a:ext cx="0" cy="20574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0" name="Line 3"/>
          <p:cNvSpPr>
            <a:spLocks noChangeShapeType="1"/>
          </p:cNvSpPr>
          <p:nvPr/>
        </p:nvSpPr>
        <p:spPr bwMode="auto">
          <a:xfrm>
            <a:off x="5548170" y="3820054"/>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1" name="Line 4"/>
          <p:cNvSpPr>
            <a:spLocks noChangeShapeType="1"/>
          </p:cNvSpPr>
          <p:nvPr/>
        </p:nvSpPr>
        <p:spPr bwMode="auto">
          <a:xfrm flipH="1">
            <a:off x="5776770" y="1991254"/>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2" name="Object 5"/>
          <p:cNvGraphicFramePr>
            <a:graphicFrameLocks noChangeAspect="1"/>
          </p:cNvGraphicFramePr>
          <p:nvPr>
            <p:extLst>
              <p:ext uri="{D42A27DB-BD31-4B8C-83A1-F6EECF244321}">
                <p14:modId xmlns:p14="http://schemas.microsoft.com/office/powerpoint/2010/main" val="1495177965"/>
              </p:ext>
            </p:extLst>
          </p:nvPr>
        </p:nvGraphicFramePr>
        <p:xfrm>
          <a:off x="8215170" y="3739093"/>
          <a:ext cx="304800" cy="357187"/>
        </p:xfrm>
        <a:graphic>
          <a:graphicData uri="http://schemas.openxmlformats.org/presentationml/2006/ole">
            <mc:AlternateContent xmlns:mc="http://schemas.openxmlformats.org/markup-compatibility/2006">
              <mc:Choice xmlns:v="urn:schemas-microsoft-com:vml" Requires="v">
                <p:oleObj spid="_x0000_s49364"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170" y="3739093"/>
                        <a:ext cx="304800" cy="357187"/>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457765345"/>
              </p:ext>
            </p:extLst>
          </p:nvPr>
        </p:nvGraphicFramePr>
        <p:xfrm>
          <a:off x="7529371" y="1610254"/>
          <a:ext cx="722313" cy="406400"/>
        </p:xfrm>
        <a:graphic>
          <a:graphicData uri="http://schemas.openxmlformats.org/presentationml/2006/ole">
            <mc:AlternateContent xmlns:mc="http://schemas.openxmlformats.org/markup-compatibility/2006">
              <mc:Choice xmlns:v="urn:schemas-microsoft-com:vml" Requires="v">
                <p:oleObj spid="_x0000_s49365"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371" y="1610254"/>
                        <a:ext cx="722313" cy="4064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12503550"/>
              </p:ext>
            </p:extLst>
          </p:nvPr>
        </p:nvGraphicFramePr>
        <p:xfrm>
          <a:off x="5283058" y="1534055"/>
          <a:ext cx="239712" cy="265113"/>
        </p:xfrm>
        <a:graphic>
          <a:graphicData uri="http://schemas.openxmlformats.org/presentationml/2006/ole">
            <mc:AlternateContent xmlns:mc="http://schemas.openxmlformats.org/markup-compatibility/2006">
              <mc:Choice xmlns:v="urn:schemas-microsoft-com:vml" Requires="v">
                <p:oleObj spid="_x0000_s49366"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3058" y="1534055"/>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ine 8"/>
          <p:cNvSpPr>
            <a:spLocks noChangeShapeType="1"/>
          </p:cNvSpPr>
          <p:nvPr/>
        </p:nvSpPr>
        <p:spPr bwMode="auto">
          <a:xfrm flipH="1" flipV="1">
            <a:off x="5776770" y="1762654"/>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6" name="Object 9"/>
          <p:cNvGraphicFramePr>
            <a:graphicFrameLocks noChangeAspect="1"/>
          </p:cNvGraphicFramePr>
          <p:nvPr>
            <p:extLst>
              <p:ext uri="{D42A27DB-BD31-4B8C-83A1-F6EECF244321}">
                <p14:modId xmlns:p14="http://schemas.microsoft.com/office/powerpoint/2010/main" val="1442626846"/>
              </p:ext>
            </p:extLst>
          </p:nvPr>
        </p:nvGraphicFramePr>
        <p:xfrm>
          <a:off x="7757970" y="3286654"/>
          <a:ext cx="469900" cy="438150"/>
        </p:xfrm>
        <a:graphic>
          <a:graphicData uri="http://schemas.openxmlformats.org/presentationml/2006/ole">
            <mc:AlternateContent xmlns:mc="http://schemas.openxmlformats.org/markup-compatibility/2006">
              <mc:Choice xmlns:v="urn:schemas-microsoft-com:vml" Requires="v">
                <p:oleObj spid="_x0000_s49367"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7970" y="3286654"/>
                        <a:ext cx="469900" cy="4381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 name="Line 10"/>
          <p:cNvSpPr>
            <a:spLocks noChangeShapeType="1"/>
          </p:cNvSpPr>
          <p:nvPr/>
        </p:nvSpPr>
        <p:spPr bwMode="auto">
          <a:xfrm flipV="1">
            <a:off x="6843570" y="1686454"/>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8" name="Object 11"/>
          <p:cNvGraphicFramePr>
            <a:graphicFrameLocks noChangeAspect="1"/>
          </p:cNvGraphicFramePr>
          <p:nvPr>
            <p:extLst>
              <p:ext uri="{D42A27DB-BD31-4B8C-83A1-F6EECF244321}">
                <p14:modId xmlns:p14="http://schemas.microsoft.com/office/powerpoint/2010/main" val="3731234437"/>
              </p:ext>
            </p:extLst>
          </p:nvPr>
        </p:nvGraphicFramePr>
        <p:xfrm>
          <a:off x="6538770" y="1305454"/>
          <a:ext cx="533400" cy="363538"/>
        </p:xfrm>
        <a:graphic>
          <a:graphicData uri="http://schemas.openxmlformats.org/presentationml/2006/ole">
            <mc:AlternateContent xmlns:mc="http://schemas.openxmlformats.org/markup-compatibility/2006">
              <mc:Choice xmlns:v="urn:schemas-microsoft-com:vml" Requires="v">
                <p:oleObj spid="_x0000_s49368"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38770" y="1305454"/>
                        <a:ext cx="533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2"/>
          <p:cNvSpPr>
            <a:spLocks noChangeShapeType="1"/>
          </p:cNvSpPr>
          <p:nvPr/>
        </p:nvSpPr>
        <p:spPr bwMode="auto">
          <a:xfrm flipH="1">
            <a:off x="5548170" y="2677054"/>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20" name="Object 13"/>
          <p:cNvGraphicFramePr>
            <a:graphicFrameLocks noChangeAspect="1"/>
          </p:cNvGraphicFramePr>
          <p:nvPr>
            <p:extLst>
              <p:ext uri="{D42A27DB-BD31-4B8C-83A1-F6EECF244321}">
                <p14:modId xmlns:p14="http://schemas.microsoft.com/office/powerpoint/2010/main" val="2962247916"/>
              </p:ext>
            </p:extLst>
          </p:nvPr>
        </p:nvGraphicFramePr>
        <p:xfrm>
          <a:off x="5090971" y="2372255"/>
          <a:ext cx="341313" cy="392113"/>
        </p:xfrm>
        <a:graphic>
          <a:graphicData uri="http://schemas.openxmlformats.org/presentationml/2006/ole">
            <mc:AlternateContent xmlns:mc="http://schemas.openxmlformats.org/markup-compatibility/2006">
              <mc:Choice xmlns:v="urn:schemas-microsoft-com:vml" Requires="v">
                <p:oleObj spid="_x0000_s49369" name="Equation" r:id="rId13" imgW="164957" imgH="190335" progId="Equation.3">
                  <p:embed/>
                </p:oleObj>
              </mc:Choice>
              <mc:Fallback>
                <p:oleObj name="Equation" r:id="rId13" imgW="164957"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90971" y="2372255"/>
                        <a:ext cx="341313" cy="392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14"/>
          <p:cNvGraphicFramePr>
            <a:graphicFrameLocks noChangeAspect="1"/>
          </p:cNvGraphicFramePr>
          <p:nvPr>
            <p:extLst>
              <p:ext uri="{D42A27DB-BD31-4B8C-83A1-F6EECF244321}">
                <p14:modId xmlns:p14="http://schemas.microsoft.com/office/powerpoint/2010/main" val="1510741636"/>
              </p:ext>
            </p:extLst>
          </p:nvPr>
        </p:nvGraphicFramePr>
        <p:xfrm>
          <a:off x="6691170" y="3820054"/>
          <a:ext cx="304800" cy="388938"/>
        </p:xfrm>
        <a:graphic>
          <a:graphicData uri="http://schemas.openxmlformats.org/presentationml/2006/ole">
            <mc:AlternateContent xmlns:mc="http://schemas.openxmlformats.org/markup-compatibility/2006">
              <mc:Choice xmlns:v="urn:schemas-microsoft-com:vml" Requires="v">
                <p:oleObj spid="_x0000_s49370" name="Equation" r:id="rId15" imgW="177646" imgH="228402" progId="Equation.3">
                  <p:embed/>
                </p:oleObj>
              </mc:Choice>
              <mc:Fallback>
                <p:oleObj name="Equation" r:id="rId15" imgW="177646" imgH="22840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1170" y="3820054"/>
                        <a:ext cx="304800" cy="38893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Line 22"/>
          <p:cNvSpPr>
            <a:spLocks noChangeShapeType="1"/>
          </p:cNvSpPr>
          <p:nvPr/>
        </p:nvSpPr>
        <p:spPr bwMode="auto">
          <a:xfrm flipV="1">
            <a:off x="6801582" y="4208992"/>
            <a:ext cx="0" cy="609600"/>
          </a:xfrm>
          <a:prstGeom prst="line">
            <a:avLst/>
          </a:prstGeom>
          <a:noFill/>
          <a:ln w="19050">
            <a:solidFill>
              <a:srgbClr val="3333FF"/>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3" name="Text Box 23"/>
          <p:cNvSpPr txBox="1">
            <a:spLocks noChangeArrowheads="1"/>
          </p:cNvSpPr>
          <p:nvPr/>
        </p:nvSpPr>
        <p:spPr bwMode="auto">
          <a:xfrm>
            <a:off x="6233970" y="4861454"/>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600" b="0" dirty="0" smtClean="0">
                <a:solidFill>
                  <a:srgbClr val="3333FF"/>
                </a:solidFill>
              </a:rPr>
              <a:t>Full employment output</a:t>
            </a:r>
            <a:endParaRPr lang="en-US" b="0" dirty="0">
              <a:solidFill>
                <a:srgbClr val="3333FF"/>
              </a:solidFill>
            </a:endParaRPr>
          </a:p>
        </p:txBody>
      </p:sp>
      <p:sp>
        <p:nvSpPr>
          <p:cNvPr id="40" name="Line 22"/>
          <p:cNvSpPr>
            <a:spLocks noChangeShapeType="1"/>
          </p:cNvSpPr>
          <p:nvPr/>
        </p:nvSpPr>
        <p:spPr bwMode="auto">
          <a:xfrm flipV="1">
            <a:off x="3947972" y="2659720"/>
            <a:ext cx="1010816" cy="17334"/>
          </a:xfrm>
          <a:prstGeom prst="line">
            <a:avLst/>
          </a:prstGeom>
          <a:noFill/>
          <a:ln w="19050">
            <a:solidFill>
              <a:srgbClr val="3333FF"/>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 name="TextBox 1"/>
          <p:cNvSpPr txBox="1"/>
          <p:nvPr/>
        </p:nvSpPr>
        <p:spPr>
          <a:xfrm>
            <a:off x="1927897" y="2492388"/>
            <a:ext cx="2024743" cy="369332"/>
          </a:xfrm>
          <a:prstGeom prst="rect">
            <a:avLst/>
          </a:prstGeom>
          <a:noFill/>
        </p:spPr>
        <p:txBody>
          <a:bodyPr wrap="square" rtlCol="0">
            <a:spAutoFit/>
          </a:bodyPr>
          <a:lstStyle/>
          <a:p>
            <a:r>
              <a:rPr lang="en-US" dirty="0" smtClean="0"/>
              <a:t>Target interest rate</a:t>
            </a:r>
            <a:endParaRPr lang="en-US" dirty="0"/>
          </a:p>
        </p:txBody>
      </p:sp>
      <p:sp>
        <p:nvSpPr>
          <p:cNvPr id="3" name="TextBox 2"/>
          <p:cNvSpPr txBox="1"/>
          <p:nvPr/>
        </p:nvSpPr>
        <p:spPr>
          <a:xfrm>
            <a:off x="1911837" y="3029052"/>
            <a:ext cx="2721934" cy="646331"/>
          </a:xfrm>
          <a:prstGeom prst="rect">
            <a:avLst/>
          </a:prstGeom>
          <a:noFill/>
        </p:spPr>
        <p:txBody>
          <a:bodyPr wrap="square" rtlCol="0">
            <a:spAutoFit/>
          </a:bodyPr>
          <a:lstStyle/>
          <a:p>
            <a:r>
              <a:rPr lang="en-US" dirty="0" smtClean="0"/>
              <a:t>The Taylor rule is meant to approximate this</a:t>
            </a:r>
            <a:endParaRPr lang="en-US" dirty="0"/>
          </a:p>
        </p:txBody>
      </p:sp>
    </p:spTree>
    <p:extLst>
      <p:ext uri="{BB962C8B-B14F-4D97-AF65-F5344CB8AC3E}">
        <p14:creationId xmlns:p14="http://schemas.microsoft.com/office/powerpoint/2010/main" val="1982901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2"/>
          <p:cNvSpPr>
            <a:spLocks noChangeShapeType="1"/>
          </p:cNvSpPr>
          <p:nvPr/>
        </p:nvSpPr>
        <p:spPr bwMode="auto">
          <a:xfrm>
            <a:off x="1303176" y="1970314"/>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 name="Line 3"/>
          <p:cNvSpPr>
            <a:spLocks noChangeShapeType="1"/>
          </p:cNvSpPr>
          <p:nvPr/>
        </p:nvSpPr>
        <p:spPr bwMode="auto">
          <a:xfrm>
            <a:off x="1303176" y="4484914"/>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 name="Line 4"/>
          <p:cNvSpPr>
            <a:spLocks noChangeShapeType="1"/>
          </p:cNvSpPr>
          <p:nvPr/>
        </p:nvSpPr>
        <p:spPr bwMode="auto">
          <a:xfrm flipH="1">
            <a:off x="1531776" y="2656114"/>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5" name="Object 5"/>
          <p:cNvGraphicFramePr>
            <a:graphicFrameLocks noChangeAspect="1"/>
          </p:cNvGraphicFramePr>
          <p:nvPr>
            <p:extLst>
              <p:ext uri="{D42A27DB-BD31-4B8C-83A1-F6EECF244321}">
                <p14:modId xmlns:p14="http://schemas.microsoft.com/office/powerpoint/2010/main" val="3879181877"/>
              </p:ext>
            </p:extLst>
          </p:nvPr>
        </p:nvGraphicFramePr>
        <p:xfrm>
          <a:off x="3970176" y="4403953"/>
          <a:ext cx="304800" cy="357187"/>
        </p:xfrm>
        <a:graphic>
          <a:graphicData uri="http://schemas.openxmlformats.org/presentationml/2006/ole">
            <mc:AlternateContent xmlns:mc="http://schemas.openxmlformats.org/markup-compatibility/2006">
              <mc:Choice xmlns:v="urn:schemas-microsoft-com:vml" Requires="v">
                <p:oleObj spid="_x0000_s50598" name="Equation" r:id="rId3" imgW="139579" imgH="164957" progId="Equation.3">
                  <p:embed/>
                </p:oleObj>
              </mc:Choice>
              <mc:Fallback>
                <p:oleObj name="Equation"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176" y="4403953"/>
                        <a:ext cx="304800" cy="357187"/>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3439131167"/>
              </p:ext>
            </p:extLst>
          </p:nvPr>
        </p:nvGraphicFramePr>
        <p:xfrm>
          <a:off x="3284377" y="2275114"/>
          <a:ext cx="722313" cy="406400"/>
        </p:xfrm>
        <a:graphic>
          <a:graphicData uri="http://schemas.openxmlformats.org/presentationml/2006/ole">
            <mc:AlternateContent xmlns:mc="http://schemas.openxmlformats.org/markup-compatibility/2006">
              <mc:Choice xmlns:v="urn:schemas-microsoft-com:vml" Requires="v">
                <p:oleObj spid="_x0000_s50599" name="Equation" r:id="rId5" imgW="291847" imgH="164957" progId="Equation.3">
                  <p:embed/>
                </p:oleObj>
              </mc:Choice>
              <mc:Fallback>
                <p:oleObj name="Equation" r:id="rId5"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377" y="2275114"/>
                        <a:ext cx="722313" cy="4064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7"/>
          <p:cNvGraphicFramePr>
            <a:graphicFrameLocks noChangeAspect="1"/>
          </p:cNvGraphicFramePr>
          <p:nvPr>
            <p:extLst>
              <p:ext uri="{D42A27DB-BD31-4B8C-83A1-F6EECF244321}">
                <p14:modId xmlns:p14="http://schemas.microsoft.com/office/powerpoint/2010/main" val="3035027555"/>
              </p:ext>
            </p:extLst>
          </p:nvPr>
        </p:nvGraphicFramePr>
        <p:xfrm>
          <a:off x="1067434" y="1697068"/>
          <a:ext cx="239712" cy="265113"/>
        </p:xfrm>
        <a:graphic>
          <a:graphicData uri="http://schemas.openxmlformats.org/presentationml/2006/ole">
            <mc:AlternateContent xmlns:mc="http://schemas.openxmlformats.org/markup-compatibility/2006">
              <mc:Choice xmlns:v="urn:schemas-microsoft-com:vml" Requires="v">
                <p:oleObj spid="_x0000_s50600" name="Equation" r:id="rId7" imgW="114102" imgH="126780" progId="Equation.3">
                  <p:embed/>
                </p:oleObj>
              </mc:Choice>
              <mc:Fallback>
                <p:oleObj name="Equation" r:id="rId7"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7434" y="1697068"/>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Line 8"/>
          <p:cNvSpPr>
            <a:spLocks noChangeShapeType="1"/>
          </p:cNvSpPr>
          <p:nvPr/>
        </p:nvSpPr>
        <p:spPr bwMode="auto">
          <a:xfrm flipH="1" flipV="1">
            <a:off x="1531776" y="2427514"/>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9" name="Object 9"/>
          <p:cNvGraphicFramePr>
            <a:graphicFrameLocks noChangeAspect="1"/>
          </p:cNvGraphicFramePr>
          <p:nvPr>
            <p:extLst>
              <p:ext uri="{D42A27DB-BD31-4B8C-83A1-F6EECF244321}">
                <p14:modId xmlns:p14="http://schemas.microsoft.com/office/powerpoint/2010/main" val="3112279117"/>
              </p:ext>
            </p:extLst>
          </p:nvPr>
        </p:nvGraphicFramePr>
        <p:xfrm>
          <a:off x="3512976" y="3951514"/>
          <a:ext cx="469900" cy="438150"/>
        </p:xfrm>
        <a:graphic>
          <a:graphicData uri="http://schemas.openxmlformats.org/presentationml/2006/ole">
            <mc:AlternateContent xmlns:mc="http://schemas.openxmlformats.org/markup-compatibility/2006">
              <mc:Choice xmlns:v="urn:schemas-microsoft-com:vml" Requires="v">
                <p:oleObj spid="_x0000_s50601" name="Equation" r:id="rId9" imgW="190335" imgH="177646" progId="Equation.3">
                  <p:embed/>
                </p:oleObj>
              </mc:Choice>
              <mc:Fallback>
                <p:oleObj name="Equation" r:id="rId9"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2976" y="3951514"/>
                        <a:ext cx="469900" cy="4381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10"/>
          <p:cNvSpPr>
            <a:spLocks noChangeShapeType="1"/>
          </p:cNvSpPr>
          <p:nvPr/>
        </p:nvSpPr>
        <p:spPr bwMode="auto">
          <a:xfrm flipV="1">
            <a:off x="2598576" y="2351314"/>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1" name="Object 11"/>
          <p:cNvGraphicFramePr>
            <a:graphicFrameLocks noChangeAspect="1"/>
          </p:cNvGraphicFramePr>
          <p:nvPr>
            <p:extLst>
              <p:ext uri="{D42A27DB-BD31-4B8C-83A1-F6EECF244321}">
                <p14:modId xmlns:p14="http://schemas.microsoft.com/office/powerpoint/2010/main" val="4279415133"/>
              </p:ext>
            </p:extLst>
          </p:nvPr>
        </p:nvGraphicFramePr>
        <p:xfrm>
          <a:off x="2293776" y="1970314"/>
          <a:ext cx="533400" cy="363538"/>
        </p:xfrm>
        <a:graphic>
          <a:graphicData uri="http://schemas.openxmlformats.org/presentationml/2006/ole">
            <mc:AlternateContent xmlns:mc="http://schemas.openxmlformats.org/markup-compatibility/2006">
              <mc:Choice xmlns:v="urn:schemas-microsoft-com:vml" Requires="v">
                <p:oleObj spid="_x0000_s50602" name="Equation" r:id="rId11" imgW="241091" imgH="164957" progId="Equation.3">
                  <p:embed/>
                </p:oleObj>
              </mc:Choice>
              <mc:Fallback>
                <p:oleObj name="Equation" r:id="rId1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93776" y="1970314"/>
                        <a:ext cx="533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2"/>
          <p:cNvSpPr>
            <a:spLocks noChangeShapeType="1"/>
          </p:cNvSpPr>
          <p:nvPr/>
        </p:nvSpPr>
        <p:spPr bwMode="auto">
          <a:xfrm flipH="1">
            <a:off x="1303176" y="3341914"/>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3" name="Object 13"/>
          <p:cNvGraphicFramePr>
            <a:graphicFrameLocks noChangeAspect="1"/>
          </p:cNvGraphicFramePr>
          <p:nvPr>
            <p:extLst>
              <p:ext uri="{D42A27DB-BD31-4B8C-83A1-F6EECF244321}">
                <p14:modId xmlns:p14="http://schemas.microsoft.com/office/powerpoint/2010/main" val="2038819713"/>
              </p:ext>
            </p:extLst>
          </p:nvPr>
        </p:nvGraphicFramePr>
        <p:xfrm>
          <a:off x="845977" y="3037115"/>
          <a:ext cx="341313" cy="392113"/>
        </p:xfrm>
        <a:graphic>
          <a:graphicData uri="http://schemas.openxmlformats.org/presentationml/2006/ole">
            <mc:AlternateContent xmlns:mc="http://schemas.openxmlformats.org/markup-compatibility/2006">
              <mc:Choice xmlns:v="urn:schemas-microsoft-com:vml" Requires="v">
                <p:oleObj spid="_x0000_s50603" name="Equation" r:id="rId13" imgW="164957" imgH="190335" progId="Equation.3">
                  <p:embed/>
                </p:oleObj>
              </mc:Choice>
              <mc:Fallback>
                <p:oleObj name="Equation" r:id="rId13" imgW="164957"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45977" y="3037115"/>
                        <a:ext cx="341313" cy="392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14"/>
          <p:cNvGraphicFramePr>
            <a:graphicFrameLocks noChangeAspect="1"/>
          </p:cNvGraphicFramePr>
          <p:nvPr>
            <p:extLst>
              <p:ext uri="{D42A27DB-BD31-4B8C-83A1-F6EECF244321}">
                <p14:modId xmlns:p14="http://schemas.microsoft.com/office/powerpoint/2010/main" val="213306854"/>
              </p:ext>
            </p:extLst>
          </p:nvPr>
        </p:nvGraphicFramePr>
        <p:xfrm>
          <a:off x="2446176" y="4484914"/>
          <a:ext cx="304800" cy="388938"/>
        </p:xfrm>
        <a:graphic>
          <a:graphicData uri="http://schemas.openxmlformats.org/presentationml/2006/ole">
            <mc:AlternateContent xmlns:mc="http://schemas.openxmlformats.org/markup-compatibility/2006">
              <mc:Choice xmlns:v="urn:schemas-microsoft-com:vml" Requires="v">
                <p:oleObj spid="_x0000_s50604" name="Equation" r:id="rId15" imgW="177646" imgH="228402" progId="Equation.3">
                  <p:embed/>
                </p:oleObj>
              </mc:Choice>
              <mc:Fallback>
                <p:oleObj name="Equation" r:id="rId15" imgW="177646" imgH="22840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46176" y="4484914"/>
                        <a:ext cx="304800" cy="38893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 name="Line 8"/>
          <p:cNvSpPr>
            <a:spLocks noChangeShapeType="1"/>
          </p:cNvSpPr>
          <p:nvPr/>
        </p:nvSpPr>
        <p:spPr bwMode="auto">
          <a:xfrm flipH="1" flipV="1">
            <a:off x="2141376" y="2275114"/>
            <a:ext cx="1676401" cy="154305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cxnSp>
        <p:nvCxnSpPr>
          <p:cNvPr id="17" name="Straight Connector 16"/>
          <p:cNvCxnSpPr/>
          <p:nvPr/>
        </p:nvCxnSpPr>
        <p:spPr>
          <a:xfrm flipH="1">
            <a:off x="2957804" y="2967135"/>
            <a:ext cx="18661" cy="151777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rot="5400000">
            <a:off x="2704710" y="4746562"/>
            <a:ext cx="127519" cy="4159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559059" y="160386"/>
            <a:ext cx="2286000" cy="923330"/>
          </a:xfrm>
          <a:prstGeom prst="rect">
            <a:avLst/>
          </a:prstGeom>
          <a:noFill/>
        </p:spPr>
        <p:txBody>
          <a:bodyPr wrap="square" rtlCol="0">
            <a:spAutoFit/>
          </a:bodyPr>
          <a:lstStyle/>
          <a:p>
            <a:r>
              <a:rPr lang="en-US" dirty="0" smtClean="0"/>
              <a:t>A rise in expenditures will create a positive output gap…</a:t>
            </a:r>
            <a:endParaRPr lang="en-US" dirty="0"/>
          </a:p>
        </p:txBody>
      </p:sp>
      <p:sp>
        <p:nvSpPr>
          <p:cNvPr id="20" name="TextBox 19"/>
          <p:cNvSpPr txBox="1"/>
          <p:nvPr/>
        </p:nvSpPr>
        <p:spPr>
          <a:xfrm>
            <a:off x="2323323" y="5046114"/>
            <a:ext cx="1007706" cy="276999"/>
          </a:xfrm>
          <a:prstGeom prst="rect">
            <a:avLst/>
          </a:prstGeom>
          <a:noFill/>
        </p:spPr>
        <p:txBody>
          <a:bodyPr wrap="square" rtlCol="0">
            <a:spAutoFit/>
          </a:bodyPr>
          <a:lstStyle/>
          <a:p>
            <a:r>
              <a:rPr lang="en-US" sz="1200" dirty="0" smtClean="0"/>
              <a:t>Positive gap</a:t>
            </a:r>
            <a:endParaRPr lang="en-US" sz="1200" dirty="0"/>
          </a:p>
        </p:txBody>
      </p:sp>
      <p:sp>
        <p:nvSpPr>
          <p:cNvPr id="21" name="Line 4"/>
          <p:cNvSpPr>
            <a:spLocks noChangeShapeType="1"/>
          </p:cNvSpPr>
          <p:nvPr/>
        </p:nvSpPr>
        <p:spPr bwMode="auto">
          <a:xfrm flipH="1">
            <a:off x="1475793" y="2083577"/>
            <a:ext cx="1828800" cy="1676400"/>
          </a:xfrm>
          <a:prstGeom prst="line">
            <a:avLst/>
          </a:prstGeom>
          <a:noFill/>
          <a:ln w="19050">
            <a:solidFill>
              <a:srgbClr val="00008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2" name="Line 12"/>
          <p:cNvSpPr>
            <a:spLocks noChangeShapeType="1"/>
          </p:cNvSpPr>
          <p:nvPr/>
        </p:nvSpPr>
        <p:spPr bwMode="auto">
          <a:xfrm flipH="1">
            <a:off x="1303176" y="2681514"/>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cxnSp>
        <p:nvCxnSpPr>
          <p:cNvPr id="24" name="Straight Arrow Connector 23"/>
          <p:cNvCxnSpPr/>
          <p:nvPr/>
        </p:nvCxnSpPr>
        <p:spPr>
          <a:xfrm>
            <a:off x="684878" y="2673221"/>
            <a:ext cx="559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1694" y="2466070"/>
            <a:ext cx="541175" cy="430887"/>
          </a:xfrm>
          <a:prstGeom prst="rect">
            <a:avLst/>
          </a:prstGeom>
          <a:noFill/>
        </p:spPr>
        <p:txBody>
          <a:bodyPr wrap="square" rtlCol="0">
            <a:spAutoFit/>
          </a:bodyPr>
          <a:lstStyle/>
          <a:p>
            <a:r>
              <a:rPr lang="en-US" sz="1100" dirty="0" smtClean="0"/>
              <a:t>New target</a:t>
            </a:r>
            <a:endParaRPr lang="en-US" sz="1100" dirty="0"/>
          </a:p>
        </p:txBody>
      </p:sp>
      <p:sp>
        <p:nvSpPr>
          <p:cNvPr id="26" name="TextBox 25"/>
          <p:cNvSpPr txBox="1"/>
          <p:nvPr/>
        </p:nvSpPr>
        <p:spPr>
          <a:xfrm>
            <a:off x="635390" y="5526314"/>
            <a:ext cx="3149860" cy="1200329"/>
          </a:xfrm>
          <a:prstGeom prst="rect">
            <a:avLst/>
          </a:prstGeom>
          <a:noFill/>
        </p:spPr>
        <p:txBody>
          <a:bodyPr wrap="square" rtlCol="0">
            <a:spAutoFit/>
          </a:bodyPr>
          <a:lstStyle/>
          <a:p>
            <a:r>
              <a:rPr lang="en-US" dirty="0" smtClean="0"/>
              <a:t>The fed should raise their target interest rate by contracting the money supply (sell bonds)</a:t>
            </a:r>
            <a:endParaRPr lang="en-US" dirty="0"/>
          </a:p>
        </p:txBody>
      </p:sp>
      <p:sp>
        <p:nvSpPr>
          <p:cNvPr id="27" name="Right Arrow 26"/>
          <p:cNvSpPr/>
          <p:nvPr/>
        </p:nvSpPr>
        <p:spPr>
          <a:xfrm rot="13432693">
            <a:off x="2927762" y="2446515"/>
            <a:ext cx="317240" cy="215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ine 2"/>
          <p:cNvSpPr>
            <a:spLocks noChangeShapeType="1"/>
          </p:cNvSpPr>
          <p:nvPr/>
        </p:nvSpPr>
        <p:spPr bwMode="auto">
          <a:xfrm>
            <a:off x="7229055" y="1889353"/>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9" name="Line 3"/>
          <p:cNvSpPr>
            <a:spLocks noChangeShapeType="1"/>
          </p:cNvSpPr>
          <p:nvPr/>
        </p:nvSpPr>
        <p:spPr bwMode="auto">
          <a:xfrm>
            <a:off x="7229055" y="4403953"/>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 name="Line 4"/>
          <p:cNvSpPr>
            <a:spLocks noChangeShapeType="1"/>
          </p:cNvSpPr>
          <p:nvPr/>
        </p:nvSpPr>
        <p:spPr bwMode="auto">
          <a:xfrm flipH="1">
            <a:off x="7457655" y="2575153"/>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1" name="Object 5"/>
          <p:cNvGraphicFramePr>
            <a:graphicFrameLocks noChangeAspect="1"/>
          </p:cNvGraphicFramePr>
          <p:nvPr>
            <p:extLst>
              <p:ext uri="{D42A27DB-BD31-4B8C-83A1-F6EECF244321}">
                <p14:modId xmlns:p14="http://schemas.microsoft.com/office/powerpoint/2010/main" val="1242176998"/>
              </p:ext>
            </p:extLst>
          </p:nvPr>
        </p:nvGraphicFramePr>
        <p:xfrm>
          <a:off x="9896055" y="4322992"/>
          <a:ext cx="304800" cy="357187"/>
        </p:xfrm>
        <a:graphic>
          <a:graphicData uri="http://schemas.openxmlformats.org/presentationml/2006/ole">
            <mc:AlternateContent xmlns:mc="http://schemas.openxmlformats.org/markup-compatibility/2006">
              <mc:Choice xmlns:v="urn:schemas-microsoft-com:vml" Requires="v">
                <p:oleObj spid="_x0000_s50605" name="Equation" r:id="rId17" imgW="139579" imgH="164957" progId="Equation.3">
                  <p:embed/>
                </p:oleObj>
              </mc:Choice>
              <mc:Fallback>
                <p:oleObj name="Equation" r:id="rId17"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6055" y="4322992"/>
                        <a:ext cx="304800" cy="357187"/>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6"/>
          <p:cNvGraphicFramePr>
            <a:graphicFrameLocks noChangeAspect="1"/>
          </p:cNvGraphicFramePr>
          <p:nvPr>
            <p:extLst>
              <p:ext uri="{D42A27DB-BD31-4B8C-83A1-F6EECF244321}">
                <p14:modId xmlns:p14="http://schemas.microsoft.com/office/powerpoint/2010/main" val="3303459174"/>
              </p:ext>
            </p:extLst>
          </p:nvPr>
        </p:nvGraphicFramePr>
        <p:xfrm>
          <a:off x="9210256" y="2194153"/>
          <a:ext cx="722313" cy="406400"/>
        </p:xfrm>
        <a:graphic>
          <a:graphicData uri="http://schemas.openxmlformats.org/presentationml/2006/ole">
            <mc:AlternateContent xmlns:mc="http://schemas.openxmlformats.org/markup-compatibility/2006">
              <mc:Choice xmlns:v="urn:schemas-microsoft-com:vml" Requires="v">
                <p:oleObj spid="_x0000_s50606" name="Equation" r:id="rId18" imgW="291847" imgH="164957" progId="Equation.3">
                  <p:embed/>
                </p:oleObj>
              </mc:Choice>
              <mc:Fallback>
                <p:oleObj name="Equation" r:id="rId18" imgW="291847" imgH="164957"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10256" y="2194153"/>
                        <a:ext cx="722313" cy="4064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7"/>
          <p:cNvGraphicFramePr>
            <a:graphicFrameLocks noChangeAspect="1"/>
          </p:cNvGraphicFramePr>
          <p:nvPr>
            <p:extLst>
              <p:ext uri="{D42A27DB-BD31-4B8C-83A1-F6EECF244321}">
                <p14:modId xmlns:p14="http://schemas.microsoft.com/office/powerpoint/2010/main" val="1238675376"/>
              </p:ext>
            </p:extLst>
          </p:nvPr>
        </p:nvGraphicFramePr>
        <p:xfrm>
          <a:off x="6993313" y="1616107"/>
          <a:ext cx="239712" cy="265113"/>
        </p:xfrm>
        <a:graphic>
          <a:graphicData uri="http://schemas.openxmlformats.org/presentationml/2006/ole">
            <mc:AlternateContent xmlns:mc="http://schemas.openxmlformats.org/markup-compatibility/2006">
              <mc:Choice xmlns:v="urn:schemas-microsoft-com:vml" Requires="v">
                <p:oleObj spid="_x0000_s50607" name="Equation" r:id="rId19" imgW="114102" imgH="126780" progId="Equation.3">
                  <p:embed/>
                </p:oleObj>
              </mc:Choice>
              <mc:Fallback>
                <p:oleObj name="Equation" r:id="rId19" imgW="114102" imgH="1267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3313" y="1616107"/>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 name="Line 8"/>
          <p:cNvSpPr>
            <a:spLocks noChangeShapeType="1"/>
          </p:cNvSpPr>
          <p:nvPr/>
        </p:nvSpPr>
        <p:spPr bwMode="auto">
          <a:xfrm flipH="1" flipV="1">
            <a:off x="7457655" y="2346553"/>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5" name="Object 9"/>
          <p:cNvGraphicFramePr>
            <a:graphicFrameLocks noChangeAspect="1"/>
          </p:cNvGraphicFramePr>
          <p:nvPr>
            <p:extLst>
              <p:ext uri="{D42A27DB-BD31-4B8C-83A1-F6EECF244321}">
                <p14:modId xmlns:p14="http://schemas.microsoft.com/office/powerpoint/2010/main" val="100674247"/>
              </p:ext>
            </p:extLst>
          </p:nvPr>
        </p:nvGraphicFramePr>
        <p:xfrm>
          <a:off x="9438855" y="3870553"/>
          <a:ext cx="469900" cy="438150"/>
        </p:xfrm>
        <a:graphic>
          <a:graphicData uri="http://schemas.openxmlformats.org/presentationml/2006/ole">
            <mc:AlternateContent xmlns:mc="http://schemas.openxmlformats.org/markup-compatibility/2006">
              <mc:Choice xmlns:v="urn:schemas-microsoft-com:vml" Requires="v">
                <p:oleObj spid="_x0000_s50608" name="Equation" r:id="rId20" imgW="190335" imgH="177646" progId="Equation.3">
                  <p:embed/>
                </p:oleObj>
              </mc:Choice>
              <mc:Fallback>
                <p:oleObj name="Equation" r:id="rId20" imgW="190335"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8855" y="3870553"/>
                        <a:ext cx="469900" cy="4381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Line 10"/>
          <p:cNvSpPr>
            <a:spLocks noChangeShapeType="1"/>
          </p:cNvSpPr>
          <p:nvPr/>
        </p:nvSpPr>
        <p:spPr bwMode="auto">
          <a:xfrm flipV="1">
            <a:off x="8524455" y="2270353"/>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7" name="Object 11"/>
          <p:cNvGraphicFramePr>
            <a:graphicFrameLocks noChangeAspect="1"/>
          </p:cNvGraphicFramePr>
          <p:nvPr>
            <p:extLst>
              <p:ext uri="{D42A27DB-BD31-4B8C-83A1-F6EECF244321}">
                <p14:modId xmlns:p14="http://schemas.microsoft.com/office/powerpoint/2010/main" val="4188936002"/>
              </p:ext>
            </p:extLst>
          </p:nvPr>
        </p:nvGraphicFramePr>
        <p:xfrm>
          <a:off x="8219655" y="1889353"/>
          <a:ext cx="533400" cy="363538"/>
        </p:xfrm>
        <a:graphic>
          <a:graphicData uri="http://schemas.openxmlformats.org/presentationml/2006/ole">
            <mc:AlternateContent xmlns:mc="http://schemas.openxmlformats.org/markup-compatibility/2006">
              <mc:Choice xmlns:v="urn:schemas-microsoft-com:vml" Requires="v">
                <p:oleObj spid="_x0000_s50609" name="Equation" r:id="rId21" imgW="241091" imgH="164957" progId="Equation.3">
                  <p:embed/>
                </p:oleObj>
              </mc:Choice>
              <mc:Fallback>
                <p:oleObj name="Equation" r:id="rId21" imgW="241091" imgH="16495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19655" y="1889353"/>
                        <a:ext cx="533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 name="Line 12"/>
          <p:cNvSpPr>
            <a:spLocks noChangeShapeType="1"/>
          </p:cNvSpPr>
          <p:nvPr/>
        </p:nvSpPr>
        <p:spPr bwMode="auto">
          <a:xfrm flipH="1">
            <a:off x="7229055" y="3260953"/>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39" name="Object 13"/>
          <p:cNvGraphicFramePr>
            <a:graphicFrameLocks noChangeAspect="1"/>
          </p:cNvGraphicFramePr>
          <p:nvPr>
            <p:extLst>
              <p:ext uri="{D42A27DB-BD31-4B8C-83A1-F6EECF244321}">
                <p14:modId xmlns:p14="http://schemas.microsoft.com/office/powerpoint/2010/main" val="2260522734"/>
              </p:ext>
            </p:extLst>
          </p:nvPr>
        </p:nvGraphicFramePr>
        <p:xfrm>
          <a:off x="6771856" y="2956154"/>
          <a:ext cx="341313" cy="392113"/>
        </p:xfrm>
        <a:graphic>
          <a:graphicData uri="http://schemas.openxmlformats.org/presentationml/2006/ole">
            <mc:AlternateContent xmlns:mc="http://schemas.openxmlformats.org/markup-compatibility/2006">
              <mc:Choice xmlns:v="urn:schemas-microsoft-com:vml" Requires="v">
                <p:oleObj spid="_x0000_s50610" name="Equation" r:id="rId22" imgW="164957" imgH="190335" progId="Equation.3">
                  <p:embed/>
                </p:oleObj>
              </mc:Choice>
              <mc:Fallback>
                <p:oleObj name="Equation" r:id="rId22" imgW="164957" imgH="19033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1856" y="2956154"/>
                        <a:ext cx="341313" cy="392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14"/>
          <p:cNvGraphicFramePr>
            <a:graphicFrameLocks noChangeAspect="1"/>
          </p:cNvGraphicFramePr>
          <p:nvPr>
            <p:extLst>
              <p:ext uri="{D42A27DB-BD31-4B8C-83A1-F6EECF244321}">
                <p14:modId xmlns:p14="http://schemas.microsoft.com/office/powerpoint/2010/main" val="2605425423"/>
              </p:ext>
            </p:extLst>
          </p:nvPr>
        </p:nvGraphicFramePr>
        <p:xfrm>
          <a:off x="8372055" y="4403953"/>
          <a:ext cx="304800" cy="388938"/>
        </p:xfrm>
        <a:graphic>
          <a:graphicData uri="http://schemas.openxmlformats.org/presentationml/2006/ole">
            <mc:AlternateContent xmlns:mc="http://schemas.openxmlformats.org/markup-compatibility/2006">
              <mc:Choice xmlns:v="urn:schemas-microsoft-com:vml" Requires="v">
                <p:oleObj spid="_x0000_s50611" name="Equation" r:id="rId23" imgW="177646" imgH="228402" progId="Equation.3">
                  <p:embed/>
                </p:oleObj>
              </mc:Choice>
              <mc:Fallback>
                <p:oleObj name="Equation" r:id="rId23" imgW="177646" imgH="22840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72055" y="4403953"/>
                        <a:ext cx="304800" cy="388938"/>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Line 8"/>
          <p:cNvSpPr>
            <a:spLocks noChangeShapeType="1"/>
          </p:cNvSpPr>
          <p:nvPr/>
        </p:nvSpPr>
        <p:spPr bwMode="auto">
          <a:xfrm flipH="1" flipV="1">
            <a:off x="7335634" y="2768944"/>
            <a:ext cx="1676401" cy="154305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cxnSp>
        <p:nvCxnSpPr>
          <p:cNvPr id="42" name="Straight Connector 41"/>
          <p:cNvCxnSpPr/>
          <p:nvPr/>
        </p:nvCxnSpPr>
        <p:spPr>
          <a:xfrm flipH="1">
            <a:off x="8163672" y="3660702"/>
            <a:ext cx="15171" cy="7465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Right Brace 42"/>
          <p:cNvSpPr/>
          <p:nvPr/>
        </p:nvSpPr>
        <p:spPr>
          <a:xfrm rot="5400000">
            <a:off x="8307907" y="4591798"/>
            <a:ext cx="127519" cy="4159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6484938" y="79425"/>
            <a:ext cx="2286000" cy="1200329"/>
          </a:xfrm>
          <a:prstGeom prst="rect">
            <a:avLst/>
          </a:prstGeom>
          <a:noFill/>
        </p:spPr>
        <p:txBody>
          <a:bodyPr wrap="square" rtlCol="0">
            <a:spAutoFit/>
          </a:bodyPr>
          <a:lstStyle/>
          <a:p>
            <a:r>
              <a:rPr lang="en-US" dirty="0" smtClean="0"/>
              <a:t>A drop in expenditures will create a </a:t>
            </a:r>
            <a:r>
              <a:rPr lang="en-US" dirty="0" err="1" smtClean="0"/>
              <a:t>negativeoutput</a:t>
            </a:r>
            <a:r>
              <a:rPr lang="en-US" dirty="0" smtClean="0"/>
              <a:t> gap…</a:t>
            </a:r>
            <a:endParaRPr lang="en-US" dirty="0"/>
          </a:p>
        </p:txBody>
      </p:sp>
      <p:sp>
        <p:nvSpPr>
          <p:cNvPr id="45" name="TextBox 44"/>
          <p:cNvSpPr txBox="1"/>
          <p:nvPr/>
        </p:nvSpPr>
        <p:spPr>
          <a:xfrm>
            <a:off x="7867813" y="4954556"/>
            <a:ext cx="1007706" cy="276999"/>
          </a:xfrm>
          <a:prstGeom prst="rect">
            <a:avLst/>
          </a:prstGeom>
          <a:noFill/>
        </p:spPr>
        <p:txBody>
          <a:bodyPr wrap="square" rtlCol="0">
            <a:spAutoFit/>
          </a:bodyPr>
          <a:lstStyle/>
          <a:p>
            <a:r>
              <a:rPr lang="en-US" sz="1200" dirty="0" smtClean="0"/>
              <a:t>negative gap</a:t>
            </a:r>
            <a:endParaRPr lang="en-US" sz="1200" dirty="0"/>
          </a:p>
        </p:txBody>
      </p:sp>
      <p:sp>
        <p:nvSpPr>
          <p:cNvPr id="46" name="Line 4"/>
          <p:cNvSpPr>
            <a:spLocks noChangeShapeType="1"/>
          </p:cNvSpPr>
          <p:nvPr/>
        </p:nvSpPr>
        <p:spPr bwMode="auto">
          <a:xfrm flipH="1">
            <a:off x="7991055" y="2661345"/>
            <a:ext cx="1828800" cy="1676400"/>
          </a:xfrm>
          <a:prstGeom prst="line">
            <a:avLst/>
          </a:prstGeom>
          <a:noFill/>
          <a:ln w="19050">
            <a:solidFill>
              <a:srgbClr val="00008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47" name="Line 12"/>
          <p:cNvSpPr>
            <a:spLocks noChangeShapeType="1"/>
          </p:cNvSpPr>
          <p:nvPr/>
        </p:nvSpPr>
        <p:spPr bwMode="auto">
          <a:xfrm flipH="1">
            <a:off x="7229055" y="3818164"/>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cxnSp>
        <p:nvCxnSpPr>
          <p:cNvPr id="48" name="Straight Arrow Connector 47"/>
          <p:cNvCxnSpPr/>
          <p:nvPr/>
        </p:nvCxnSpPr>
        <p:spPr>
          <a:xfrm>
            <a:off x="6553332" y="3818164"/>
            <a:ext cx="559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032460" y="3608071"/>
            <a:ext cx="541175" cy="430887"/>
          </a:xfrm>
          <a:prstGeom prst="rect">
            <a:avLst/>
          </a:prstGeom>
          <a:noFill/>
        </p:spPr>
        <p:txBody>
          <a:bodyPr wrap="square" rtlCol="0">
            <a:spAutoFit/>
          </a:bodyPr>
          <a:lstStyle/>
          <a:p>
            <a:r>
              <a:rPr lang="en-US" sz="1100" dirty="0" smtClean="0"/>
              <a:t>New target</a:t>
            </a:r>
            <a:endParaRPr lang="en-US" sz="1100" dirty="0"/>
          </a:p>
        </p:txBody>
      </p:sp>
      <p:sp>
        <p:nvSpPr>
          <p:cNvPr id="50" name="TextBox 49"/>
          <p:cNvSpPr txBox="1"/>
          <p:nvPr/>
        </p:nvSpPr>
        <p:spPr>
          <a:xfrm>
            <a:off x="6561269" y="5445353"/>
            <a:ext cx="3149860" cy="1200329"/>
          </a:xfrm>
          <a:prstGeom prst="rect">
            <a:avLst/>
          </a:prstGeom>
          <a:noFill/>
        </p:spPr>
        <p:txBody>
          <a:bodyPr wrap="square" rtlCol="0">
            <a:spAutoFit/>
          </a:bodyPr>
          <a:lstStyle/>
          <a:p>
            <a:r>
              <a:rPr lang="en-US" dirty="0" smtClean="0"/>
              <a:t>The fed should lower their target interest rate by increasing the money supply (buy bonds)</a:t>
            </a:r>
            <a:endParaRPr lang="en-US" dirty="0"/>
          </a:p>
        </p:txBody>
      </p:sp>
      <p:sp>
        <p:nvSpPr>
          <p:cNvPr id="51" name="Right Arrow 50"/>
          <p:cNvSpPr/>
          <p:nvPr/>
        </p:nvSpPr>
        <p:spPr>
          <a:xfrm rot="2755386">
            <a:off x="9097204" y="2807690"/>
            <a:ext cx="317240" cy="215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79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p:bldP spid="27" grpId="0" animBg="1"/>
      <p:bldP spid="46" grpId="0" animBg="1"/>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10972800" cy="1139825"/>
          </a:xfrm>
        </p:spPr>
        <p:txBody>
          <a:bodyPr/>
          <a:lstStyle/>
          <a:p>
            <a:pPr eaLnBrk="1" hangingPunct="1"/>
            <a:r>
              <a:rPr lang="en-US" dirty="0" smtClean="0"/>
              <a:t>US Income Tax Rates (Single Filers)</a:t>
            </a:r>
          </a:p>
        </p:txBody>
      </p:sp>
      <p:graphicFrame>
        <p:nvGraphicFramePr>
          <p:cNvPr id="42044" name="Group 60"/>
          <p:cNvGraphicFramePr>
            <a:graphicFrameLocks noGrp="1"/>
          </p:cNvGraphicFramePr>
          <p:nvPr>
            <p:ph type="tbl" idx="1"/>
          </p:nvPr>
        </p:nvGraphicFramePr>
        <p:xfrm>
          <a:off x="2133600" y="1219200"/>
          <a:ext cx="5181600" cy="3429002"/>
        </p:xfrm>
        <a:graphic>
          <a:graphicData uri="http://schemas.openxmlformats.org/drawingml/2006/table">
            <a:tbl>
              <a:tblPr/>
              <a:tblGrid>
                <a:gridCol w="3124200"/>
                <a:gridCol w="2057400"/>
              </a:tblGrid>
              <a:tr h="5064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Taxable Income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600" b="0" i="0" u="none" strike="noStrike" cap="none" normalizeH="0" baseline="0" smtClean="0">
                          <a:ln>
                            <a:noFill/>
                          </a:ln>
                          <a:solidFill>
                            <a:schemeClr val="tx1"/>
                          </a:solidFill>
                          <a:effectLst/>
                          <a:latin typeface="Arial" charset="0"/>
                        </a:rPr>
                        <a:t>Tax Rate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$0 - $7,150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10%</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5064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$7,151 - $29,050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15%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5064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$29,051 - $70,350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5048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$70,351 - $146,750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28%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$146,751 - $319,100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4492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$319,101 +</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2200" b="0" i="0" u="none" strike="noStrike" cap="none" normalizeH="0" baseline="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bl>
          </a:graphicData>
        </a:graphic>
      </p:graphicFrame>
      <p:sp>
        <p:nvSpPr>
          <p:cNvPr id="19485" name="Text Box 53"/>
          <p:cNvSpPr txBox="1">
            <a:spLocks noChangeArrowheads="1"/>
          </p:cNvSpPr>
          <p:nvPr/>
        </p:nvSpPr>
        <p:spPr bwMode="auto">
          <a:xfrm>
            <a:off x="7696200" y="2133601"/>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solidFill>
                  <a:srgbClr val="3333FF"/>
                </a:solidFill>
              </a:rPr>
              <a:t>Note: These Tax Brackets are annually indexed for inflation</a:t>
            </a:r>
          </a:p>
        </p:txBody>
      </p:sp>
      <p:sp>
        <p:nvSpPr>
          <p:cNvPr id="19486" name="Text Box 54"/>
          <p:cNvSpPr txBox="1">
            <a:spLocks noChangeArrowheads="1"/>
          </p:cNvSpPr>
          <p:nvPr/>
        </p:nvSpPr>
        <p:spPr bwMode="auto">
          <a:xfrm>
            <a:off x="2209800" y="4800601"/>
            <a:ext cx="35052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Standard Deduction:  </a:t>
            </a:r>
            <a:r>
              <a:rPr lang="en-US">
                <a:solidFill>
                  <a:srgbClr val="FF0000"/>
                </a:solidFill>
              </a:rPr>
              <a:t>$5,000</a:t>
            </a:r>
          </a:p>
          <a:p>
            <a:pPr eaLnBrk="1" hangingPunct="1">
              <a:spcBef>
                <a:spcPct val="50000"/>
              </a:spcBef>
            </a:pPr>
            <a:r>
              <a:rPr lang="en-US">
                <a:solidFill>
                  <a:srgbClr val="3333FF"/>
                </a:solidFill>
              </a:rPr>
              <a:t>Personal Exemption: </a:t>
            </a:r>
            <a:r>
              <a:rPr lang="en-US">
                <a:solidFill>
                  <a:srgbClr val="FF0000"/>
                </a:solidFill>
              </a:rPr>
              <a:t>$3,200</a:t>
            </a:r>
          </a:p>
        </p:txBody>
      </p:sp>
      <p:sp>
        <p:nvSpPr>
          <p:cNvPr id="19487" name="Text Box 55"/>
          <p:cNvSpPr txBox="1">
            <a:spLocks noChangeArrowheads="1"/>
          </p:cNvSpPr>
          <p:nvPr/>
        </p:nvSpPr>
        <p:spPr bwMode="auto">
          <a:xfrm>
            <a:off x="1905000" y="5181601"/>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b="0"/>
              <a:t>+</a:t>
            </a:r>
          </a:p>
        </p:txBody>
      </p:sp>
      <p:sp>
        <p:nvSpPr>
          <p:cNvPr id="19488" name="Line 56"/>
          <p:cNvSpPr>
            <a:spLocks noChangeShapeType="1"/>
          </p:cNvSpPr>
          <p:nvPr/>
        </p:nvSpPr>
        <p:spPr bwMode="auto">
          <a:xfrm>
            <a:off x="2057400" y="5562600"/>
            <a:ext cx="3429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489" name="Text Box 57"/>
          <p:cNvSpPr txBox="1">
            <a:spLocks noChangeArrowheads="1"/>
          </p:cNvSpPr>
          <p:nvPr/>
        </p:nvSpPr>
        <p:spPr bwMode="auto">
          <a:xfrm>
            <a:off x="4572000" y="56388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$8,200</a:t>
            </a:r>
          </a:p>
        </p:txBody>
      </p:sp>
      <p:sp>
        <p:nvSpPr>
          <p:cNvPr id="19490" name="Line 58"/>
          <p:cNvSpPr>
            <a:spLocks noChangeShapeType="1"/>
          </p:cNvSpPr>
          <p:nvPr/>
        </p:nvSpPr>
        <p:spPr bwMode="auto">
          <a:xfrm>
            <a:off x="5410200" y="5791200"/>
            <a:ext cx="457200" cy="0"/>
          </a:xfrm>
          <a:prstGeom prst="line">
            <a:avLst/>
          </a:prstGeom>
          <a:noFill/>
          <a:ln w="28575">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19491" name="Text Box 59"/>
          <p:cNvSpPr txBox="1">
            <a:spLocks noChangeArrowheads="1"/>
          </p:cNvSpPr>
          <p:nvPr/>
        </p:nvSpPr>
        <p:spPr bwMode="auto">
          <a:xfrm>
            <a:off x="5867400" y="5638801"/>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Taxable Income = Gross Income - $8,200</a:t>
            </a:r>
          </a:p>
        </p:txBody>
      </p:sp>
    </p:spTree>
    <p:extLst>
      <p:ext uri="{BB962C8B-B14F-4D97-AF65-F5344CB8AC3E}">
        <p14:creationId xmlns:p14="http://schemas.microsoft.com/office/powerpoint/2010/main" val="16182926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668"/>
            <a:ext cx="11004697" cy="369332"/>
          </a:xfrm>
          <a:prstGeom prst="rect">
            <a:avLst/>
          </a:prstGeom>
          <a:noFill/>
        </p:spPr>
        <p:txBody>
          <a:bodyPr wrap="square" rtlCol="0">
            <a:spAutoFit/>
          </a:bodyPr>
          <a:lstStyle/>
          <a:p>
            <a:r>
              <a:rPr lang="en-US" dirty="0" smtClean="0"/>
              <a:t>Let’s look a the US economy now…</a:t>
            </a:r>
            <a:endParaRPr lang="en-US" dirty="0"/>
          </a:p>
        </p:txBody>
      </p:sp>
      <p:sp>
        <p:nvSpPr>
          <p:cNvPr id="3" name="TextBox 2"/>
          <p:cNvSpPr txBox="1"/>
          <p:nvPr/>
        </p:nvSpPr>
        <p:spPr>
          <a:xfrm>
            <a:off x="829339" y="592388"/>
            <a:ext cx="4582633" cy="646331"/>
          </a:xfrm>
          <a:prstGeom prst="rect">
            <a:avLst/>
          </a:prstGeom>
          <a:noFill/>
          <a:ln>
            <a:solidFill>
              <a:srgbClr val="FF0000"/>
            </a:solidFill>
          </a:ln>
        </p:spPr>
        <p:txBody>
          <a:bodyPr wrap="square" rtlCol="0">
            <a:spAutoFit/>
          </a:bodyPr>
          <a:lstStyle/>
          <a:p>
            <a:r>
              <a:rPr lang="en-US" dirty="0" smtClean="0"/>
              <a:t>CPI Inflation rate (year on year growth):  1.7%</a:t>
            </a:r>
          </a:p>
          <a:p>
            <a:r>
              <a:rPr lang="en-US" dirty="0" smtClean="0"/>
              <a:t>Unemployment Rate:  7.6%</a:t>
            </a:r>
            <a:endParaRPr lang="en-US" dirty="0"/>
          </a:p>
        </p:txBody>
      </p:sp>
      <p:sp>
        <p:nvSpPr>
          <p:cNvPr id="4" name="TextBox 3"/>
          <p:cNvSpPr txBox="1"/>
          <p:nvPr/>
        </p:nvSpPr>
        <p:spPr>
          <a:xfrm>
            <a:off x="606056" y="1475443"/>
            <a:ext cx="8250865" cy="369332"/>
          </a:xfrm>
          <a:prstGeom prst="rect">
            <a:avLst/>
          </a:prstGeom>
          <a:noFill/>
        </p:spPr>
        <p:txBody>
          <a:bodyPr wrap="square" rtlCol="0">
            <a:spAutoFit/>
          </a:bodyPr>
          <a:lstStyle/>
          <a:p>
            <a:r>
              <a:rPr lang="en-US" dirty="0" smtClean="0"/>
              <a:t>If we plug these numbers into the Taylor rule, we get</a:t>
            </a:r>
            <a:endParaRPr lang="en-US" dirty="0"/>
          </a:p>
        </p:txBody>
      </p:sp>
      <p:sp>
        <p:nvSpPr>
          <p:cNvPr id="5" name="Rectangle 3"/>
          <p:cNvSpPr>
            <a:spLocks noChangeArrowheads="1"/>
          </p:cNvSpPr>
          <p:nvPr/>
        </p:nvSpPr>
        <p:spPr bwMode="auto">
          <a:xfrm>
            <a:off x="6347637" y="916551"/>
            <a:ext cx="5018568" cy="1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sz="1900" b="1" dirty="0">
                <a:solidFill>
                  <a:schemeClr val="tx2"/>
                </a:solidFill>
              </a:rPr>
              <a:t>FF = 2% + </a:t>
            </a:r>
            <a:r>
              <a:rPr lang="en-US" sz="1900" b="1" dirty="0" smtClean="0">
                <a:solidFill>
                  <a:schemeClr val="tx2"/>
                </a:solidFill>
              </a:rPr>
              <a:t>(</a:t>
            </a:r>
            <a:r>
              <a:rPr lang="en-US" sz="1900" b="1" dirty="0" smtClean="0">
                <a:solidFill>
                  <a:srgbClr val="FF0000"/>
                </a:solidFill>
              </a:rPr>
              <a:t>1.7%</a:t>
            </a:r>
            <a:r>
              <a:rPr lang="en-US" sz="1900" b="1" dirty="0" smtClean="0">
                <a:solidFill>
                  <a:schemeClr val="tx2"/>
                </a:solidFill>
              </a:rPr>
              <a:t>) </a:t>
            </a:r>
            <a:r>
              <a:rPr lang="en-US" sz="1900" b="1" dirty="0">
                <a:solidFill>
                  <a:schemeClr val="tx2"/>
                </a:solidFill>
              </a:rPr>
              <a:t>- </a:t>
            </a:r>
            <a:r>
              <a:rPr lang="en-US" sz="1900" b="1" dirty="0" smtClean="0">
                <a:solidFill>
                  <a:schemeClr val="tx2"/>
                </a:solidFill>
              </a:rPr>
              <a:t>1.25 (</a:t>
            </a:r>
            <a:r>
              <a:rPr lang="en-US" sz="1900" b="1" dirty="0" smtClean="0">
                <a:solidFill>
                  <a:srgbClr val="FF0000"/>
                </a:solidFill>
              </a:rPr>
              <a:t>7.6%</a:t>
            </a:r>
            <a:r>
              <a:rPr lang="en-US" sz="1900" b="1" dirty="0" smtClean="0">
                <a:solidFill>
                  <a:schemeClr val="tx2"/>
                </a:solidFill>
              </a:rPr>
              <a:t> </a:t>
            </a:r>
            <a:r>
              <a:rPr lang="en-US" sz="1900" b="1" dirty="0">
                <a:solidFill>
                  <a:schemeClr val="tx2"/>
                </a:solidFill>
              </a:rPr>
              <a:t>– 5%) + .</a:t>
            </a:r>
            <a:r>
              <a:rPr lang="en-US" sz="1900" b="1" dirty="0" smtClean="0">
                <a:solidFill>
                  <a:schemeClr val="tx2"/>
                </a:solidFill>
              </a:rPr>
              <a:t>5 (</a:t>
            </a:r>
            <a:r>
              <a:rPr lang="en-US" sz="1900" b="1" dirty="0" smtClean="0">
                <a:solidFill>
                  <a:srgbClr val="FF0000"/>
                </a:solidFill>
              </a:rPr>
              <a:t>1.7%</a:t>
            </a:r>
            <a:r>
              <a:rPr lang="en-US" sz="1900" b="1" dirty="0" smtClean="0">
                <a:solidFill>
                  <a:schemeClr val="tx2"/>
                </a:solidFill>
              </a:rPr>
              <a:t> </a:t>
            </a:r>
            <a:r>
              <a:rPr lang="en-US" sz="1900" b="1" dirty="0">
                <a:solidFill>
                  <a:schemeClr val="tx2"/>
                </a:solidFill>
              </a:rPr>
              <a:t>– 2</a:t>
            </a:r>
            <a:r>
              <a:rPr lang="en-US" sz="1900" b="1" dirty="0" smtClean="0">
                <a:solidFill>
                  <a:schemeClr val="tx2"/>
                </a:solidFill>
              </a:rPr>
              <a:t>%) = .3%</a:t>
            </a:r>
            <a:endParaRPr lang="en-US" sz="1900" b="1" dirty="0">
              <a:solidFill>
                <a:schemeClr val="tx2"/>
              </a:solidFill>
            </a:endParaRPr>
          </a:p>
        </p:txBody>
      </p:sp>
      <p:sp>
        <p:nvSpPr>
          <p:cNvPr id="6" name="Line 2"/>
          <p:cNvSpPr>
            <a:spLocks noChangeShapeType="1"/>
          </p:cNvSpPr>
          <p:nvPr/>
        </p:nvSpPr>
        <p:spPr bwMode="auto">
          <a:xfrm>
            <a:off x="3436088" y="3339729"/>
            <a:ext cx="0" cy="251460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7" name="Line 3"/>
          <p:cNvSpPr>
            <a:spLocks noChangeShapeType="1"/>
          </p:cNvSpPr>
          <p:nvPr/>
        </p:nvSpPr>
        <p:spPr bwMode="auto">
          <a:xfrm>
            <a:off x="3436088" y="5854329"/>
            <a:ext cx="25908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8" name="Line 4"/>
          <p:cNvSpPr>
            <a:spLocks noChangeShapeType="1"/>
          </p:cNvSpPr>
          <p:nvPr/>
        </p:nvSpPr>
        <p:spPr bwMode="auto">
          <a:xfrm flipH="1">
            <a:off x="3664688" y="4025529"/>
            <a:ext cx="1828800" cy="1676400"/>
          </a:xfrm>
          <a:prstGeom prst="line">
            <a:avLst/>
          </a:prstGeom>
          <a:noFill/>
          <a:ln w="28575">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9" name="Object 6"/>
          <p:cNvGraphicFramePr>
            <a:graphicFrameLocks noChangeAspect="1"/>
          </p:cNvGraphicFramePr>
          <p:nvPr>
            <p:extLst>
              <p:ext uri="{D42A27DB-BD31-4B8C-83A1-F6EECF244321}">
                <p14:modId xmlns:p14="http://schemas.microsoft.com/office/powerpoint/2010/main" val="123547092"/>
              </p:ext>
            </p:extLst>
          </p:nvPr>
        </p:nvGraphicFramePr>
        <p:xfrm>
          <a:off x="5417289" y="3644529"/>
          <a:ext cx="722313" cy="406400"/>
        </p:xfrm>
        <a:graphic>
          <a:graphicData uri="http://schemas.openxmlformats.org/presentationml/2006/ole">
            <mc:AlternateContent xmlns:mc="http://schemas.openxmlformats.org/markup-compatibility/2006">
              <mc:Choice xmlns:v="urn:schemas-microsoft-com:vml" Requires="v">
                <p:oleObj spid="_x0000_s51347"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289" y="3644529"/>
                        <a:ext cx="722313" cy="40640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8"/>
          <p:cNvSpPr>
            <a:spLocks noChangeShapeType="1"/>
          </p:cNvSpPr>
          <p:nvPr/>
        </p:nvSpPr>
        <p:spPr bwMode="auto">
          <a:xfrm flipH="1" flipV="1">
            <a:off x="3664688" y="3796929"/>
            <a:ext cx="1981200" cy="18288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1" name="Object 9"/>
          <p:cNvGraphicFramePr>
            <a:graphicFrameLocks noChangeAspect="1"/>
          </p:cNvGraphicFramePr>
          <p:nvPr>
            <p:extLst>
              <p:ext uri="{D42A27DB-BD31-4B8C-83A1-F6EECF244321}">
                <p14:modId xmlns:p14="http://schemas.microsoft.com/office/powerpoint/2010/main" val="4149320765"/>
              </p:ext>
            </p:extLst>
          </p:nvPr>
        </p:nvGraphicFramePr>
        <p:xfrm>
          <a:off x="5645888" y="5320929"/>
          <a:ext cx="469900" cy="438150"/>
        </p:xfrm>
        <a:graphic>
          <a:graphicData uri="http://schemas.openxmlformats.org/presentationml/2006/ole">
            <mc:AlternateContent xmlns:mc="http://schemas.openxmlformats.org/markup-compatibility/2006">
              <mc:Choice xmlns:v="urn:schemas-microsoft-com:vml" Requires="v">
                <p:oleObj spid="_x0000_s51348" name="Equation" r:id="rId5" imgW="190335" imgH="177646" progId="Equation.3">
                  <p:embed/>
                </p:oleObj>
              </mc:Choice>
              <mc:Fallback>
                <p:oleObj name="Equation" r:id="rId5" imgW="190335" imgH="17764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5888" y="5320929"/>
                        <a:ext cx="469900" cy="438150"/>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Line 10"/>
          <p:cNvSpPr>
            <a:spLocks noChangeShapeType="1"/>
          </p:cNvSpPr>
          <p:nvPr/>
        </p:nvSpPr>
        <p:spPr bwMode="auto">
          <a:xfrm flipV="1">
            <a:off x="4731488" y="3720729"/>
            <a:ext cx="0" cy="2133600"/>
          </a:xfrm>
          <a:prstGeom prst="line">
            <a:avLst/>
          </a:prstGeom>
          <a:noFill/>
          <a:ln w="28575">
            <a:solidFill>
              <a:srgbClr val="008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3" name="Object 11"/>
          <p:cNvGraphicFramePr>
            <a:graphicFrameLocks noChangeAspect="1"/>
          </p:cNvGraphicFramePr>
          <p:nvPr>
            <p:extLst>
              <p:ext uri="{D42A27DB-BD31-4B8C-83A1-F6EECF244321}">
                <p14:modId xmlns:p14="http://schemas.microsoft.com/office/powerpoint/2010/main" val="2450574933"/>
              </p:ext>
            </p:extLst>
          </p:nvPr>
        </p:nvGraphicFramePr>
        <p:xfrm>
          <a:off x="4426688" y="3339729"/>
          <a:ext cx="533400" cy="363538"/>
        </p:xfrm>
        <a:graphic>
          <a:graphicData uri="http://schemas.openxmlformats.org/presentationml/2006/ole">
            <mc:AlternateContent xmlns:mc="http://schemas.openxmlformats.org/markup-compatibility/2006">
              <mc:Choice xmlns:v="urn:schemas-microsoft-com:vml" Requires="v">
                <p:oleObj spid="_x0000_s51349" name="Equation" r:id="rId7" imgW="241091" imgH="164957" progId="Equation.3">
                  <p:embed/>
                </p:oleObj>
              </mc:Choice>
              <mc:Fallback>
                <p:oleObj name="Equation" r:id="rId7" imgW="241091" imgH="164957"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6688" y="3339729"/>
                        <a:ext cx="533400"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Line 12"/>
          <p:cNvSpPr>
            <a:spLocks noChangeShapeType="1"/>
          </p:cNvSpPr>
          <p:nvPr/>
        </p:nvSpPr>
        <p:spPr bwMode="auto">
          <a:xfrm flipH="1">
            <a:off x="3436088" y="4711329"/>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aphicFrame>
        <p:nvGraphicFramePr>
          <p:cNvPr id="15" name="Object 13"/>
          <p:cNvGraphicFramePr>
            <a:graphicFrameLocks noChangeAspect="1"/>
          </p:cNvGraphicFramePr>
          <p:nvPr>
            <p:extLst>
              <p:ext uri="{D42A27DB-BD31-4B8C-83A1-F6EECF244321}">
                <p14:modId xmlns:p14="http://schemas.microsoft.com/office/powerpoint/2010/main" val="639440984"/>
              </p:ext>
            </p:extLst>
          </p:nvPr>
        </p:nvGraphicFramePr>
        <p:xfrm>
          <a:off x="2978889" y="4406530"/>
          <a:ext cx="341313" cy="392113"/>
        </p:xfrm>
        <a:graphic>
          <a:graphicData uri="http://schemas.openxmlformats.org/presentationml/2006/ole">
            <mc:AlternateContent xmlns:mc="http://schemas.openxmlformats.org/markup-compatibility/2006">
              <mc:Choice xmlns:v="urn:schemas-microsoft-com:vml" Requires="v">
                <p:oleObj spid="_x0000_s51350" name="Equation" r:id="rId9" imgW="164957" imgH="190335" progId="Equation.3">
                  <p:embed/>
                </p:oleObj>
              </mc:Choice>
              <mc:Fallback>
                <p:oleObj name="Equation" r:id="rId9" imgW="164957" imgH="19033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8889" y="4406530"/>
                        <a:ext cx="341313" cy="392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Line 8"/>
          <p:cNvSpPr>
            <a:spLocks noChangeShapeType="1"/>
          </p:cNvSpPr>
          <p:nvPr/>
        </p:nvSpPr>
        <p:spPr bwMode="auto">
          <a:xfrm flipH="1" flipV="1">
            <a:off x="3335005" y="4769909"/>
            <a:ext cx="1676401" cy="154305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8" name="Line 4"/>
          <p:cNvSpPr>
            <a:spLocks noChangeShapeType="1"/>
          </p:cNvSpPr>
          <p:nvPr/>
        </p:nvSpPr>
        <p:spPr bwMode="auto">
          <a:xfrm flipH="1">
            <a:off x="3421967" y="3347794"/>
            <a:ext cx="1828800" cy="1676400"/>
          </a:xfrm>
          <a:prstGeom prst="line">
            <a:avLst/>
          </a:prstGeom>
          <a:noFill/>
          <a:ln w="19050">
            <a:solidFill>
              <a:srgbClr val="000080"/>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9" name="Line 12"/>
          <p:cNvSpPr>
            <a:spLocks noChangeShapeType="1"/>
          </p:cNvSpPr>
          <p:nvPr/>
        </p:nvSpPr>
        <p:spPr bwMode="auto">
          <a:xfrm flipH="1">
            <a:off x="3421967" y="5783222"/>
            <a:ext cx="12954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cxnSp>
        <p:nvCxnSpPr>
          <p:cNvPr id="20" name="Straight Arrow Connector 19"/>
          <p:cNvCxnSpPr/>
          <p:nvPr/>
        </p:nvCxnSpPr>
        <p:spPr>
          <a:xfrm>
            <a:off x="2698970" y="5707353"/>
            <a:ext cx="55983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Object 7"/>
          <p:cNvGraphicFramePr>
            <a:graphicFrameLocks noChangeAspect="1"/>
          </p:cNvGraphicFramePr>
          <p:nvPr>
            <p:extLst>
              <p:ext uri="{D42A27DB-BD31-4B8C-83A1-F6EECF244321}">
                <p14:modId xmlns:p14="http://schemas.microsoft.com/office/powerpoint/2010/main" val="1451700264"/>
              </p:ext>
            </p:extLst>
          </p:nvPr>
        </p:nvGraphicFramePr>
        <p:xfrm>
          <a:off x="2935154" y="2725389"/>
          <a:ext cx="239712" cy="265113"/>
        </p:xfrm>
        <a:graphic>
          <a:graphicData uri="http://schemas.openxmlformats.org/presentationml/2006/ole">
            <mc:AlternateContent xmlns:mc="http://schemas.openxmlformats.org/markup-compatibility/2006">
              <mc:Choice xmlns:v="urn:schemas-microsoft-com:vml" Requires="v">
                <p:oleObj spid="_x0000_s51351" name="Equation" r:id="rId11" imgW="114102" imgH="126780" progId="Equation.3">
                  <p:embed/>
                </p:oleObj>
              </mc:Choice>
              <mc:Fallback>
                <p:oleObj name="Equation" r:id="rId11" imgW="114102" imgH="1267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5154" y="2725389"/>
                        <a:ext cx="239712" cy="265113"/>
                      </a:xfrm>
                      <a:prstGeom prst="rect">
                        <a:avLst/>
                      </a:prstGeom>
                      <a:noFill/>
                      <a:ln>
                        <a:noFill/>
                      </a:ln>
                      <a:effectLst/>
                      <a:extLst>
                        <a:ext uri="{909E8E84-426E-40DD-AFC4-6F175D3DCCD1}">
                          <a14:hiddenFill xmlns:a14="http://schemas.microsoft.com/office/drawing/2010/main">
                            <a:solidFill>
                              <a:srgbClr val="00FF00">
                                <a:alpha val="56078"/>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TextBox 22"/>
          <p:cNvSpPr txBox="1"/>
          <p:nvPr/>
        </p:nvSpPr>
        <p:spPr>
          <a:xfrm>
            <a:off x="5352532" y="2186614"/>
            <a:ext cx="3019646" cy="1200329"/>
          </a:xfrm>
          <a:prstGeom prst="rect">
            <a:avLst/>
          </a:prstGeom>
          <a:noFill/>
        </p:spPr>
        <p:txBody>
          <a:bodyPr wrap="square" rtlCol="0">
            <a:spAutoFit/>
          </a:bodyPr>
          <a:lstStyle/>
          <a:p>
            <a:r>
              <a:rPr lang="en-US" dirty="0" smtClean="0"/>
              <a:t>The financial crisis created a large increase in money demand as people flocked toward cash (LLM Shifts Left)</a:t>
            </a:r>
            <a:endParaRPr lang="en-US" dirty="0"/>
          </a:p>
        </p:txBody>
      </p:sp>
      <p:sp>
        <p:nvSpPr>
          <p:cNvPr id="24" name="TextBox 23"/>
          <p:cNvSpPr txBox="1"/>
          <p:nvPr/>
        </p:nvSpPr>
        <p:spPr>
          <a:xfrm>
            <a:off x="6407889" y="4716956"/>
            <a:ext cx="3168503" cy="1477328"/>
          </a:xfrm>
          <a:prstGeom prst="rect">
            <a:avLst/>
          </a:prstGeom>
          <a:noFill/>
        </p:spPr>
        <p:txBody>
          <a:bodyPr wrap="square" rtlCol="0">
            <a:spAutoFit/>
          </a:bodyPr>
          <a:lstStyle/>
          <a:p>
            <a:r>
              <a:rPr lang="en-US" dirty="0" smtClean="0"/>
              <a:t>The crash of the housing market destroyed a lot of wealth with dramatically lowered consumer spending (IS shifts left)</a:t>
            </a:r>
            <a:endParaRPr lang="en-US" dirty="0"/>
          </a:p>
        </p:txBody>
      </p:sp>
      <p:sp>
        <p:nvSpPr>
          <p:cNvPr id="25" name="TextBox 24"/>
          <p:cNvSpPr txBox="1"/>
          <p:nvPr/>
        </p:nvSpPr>
        <p:spPr>
          <a:xfrm>
            <a:off x="712226" y="5520766"/>
            <a:ext cx="2726327" cy="369332"/>
          </a:xfrm>
          <a:prstGeom prst="rect">
            <a:avLst/>
          </a:prstGeom>
          <a:noFill/>
        </p:spPr>
        <p:txBody>
          <a:bodyPr wrap="square" rtlCol="0">
            <a:spAutoFit/>
          </a:bodyPr>
          <a:lstStyle/>
          <a:p>
            <a:r>
              <a:rPr lang="en-US" dirty="0" smtClean="0"/>
              <a:t>Current Target = 0%</a:t>
            </a:r>
            <a:endParaRPr lang="en-US" dirty="0"/>
          </a:p>
        </p:txBody>
      </p:sp>
      <p:sp>
        <p:nvSpPr>
          <p:cNvPr id="26" name="Right Arrow 25"/>
          <p:cNvSpPr/>
          <p:nvPr/>
        </p:nvSpPr>
        <p:spPr>
          <a:xfrm rot="2878991">
            <a:off x="4651556" y="4061296"/>
            <a:ext cx="1002197" cy="294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4164124" y="4596399"/>
            <a:ext cx="1600200" cy="1428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639006" y="4834157"/>
            <a:ext cx="20830" cy="1286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349176" y="6138254"/>
            <a:ext cx="1031358" cy="369332"/>
          </a:xfrm>
          <a:prstGeom prst="rect">
            <a:avLst/>
          </a:prstGeom>
          <a:noFill/>
        </p:spPr>
        <p:txBody>
          <a:bodyPr wrap="square" rtlCol="0">
            <a:spAutoFit/>
          </a:bodyPr>
          <a:lstStyle/>
          <a:p>
            <a:r>
              <a:rPr lang="en-US" dirty="0" smtClean="0"/>
              <a:t>2009</a:t>
            </a:r>
            <a:endParaRPr lang="en-US" dirty="0"/>
          </a:p>
        </p:txBody>
      </p:sp>
    </p:spTree>
    <p:extLst>
      <p:ext uri="{BB962C8B-B14F-4D97-AF65-F5344CB8AC3E}">
        <p14:creationId xmlns:p14="http://schemas.microsoft.com/office/powerpoint/2010/main" val="24144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0497" name="Group 33"/>
          <p:cNvGraphicFramePr>
            <a:graphicFrameLocks noGrp="1"/>
          </p:cNvGraphicFramePr>
          <p:nvPr>
            <p:extLst>
              <p:ext uri="{D42A27DB-BD31-4B8C-83A1-F6EECF244321}">
                <p14:modId xmlns:p14="http://schemas.microsoft.com/office/powerpoint/2010/main" val="2136211447"/>
              </p:ext>
            </p:extLst>
          </p:nvPr>
        </p:nvGraphicFramePr>
        <p:xfrm>
          <a:off x="381000" y="211494"/>
          <a:ext cx="5181600" cy="2362202"/>
        </p:xfrm>
        <a:graphic>
          <a:graphicData uri="http://schemas.openxmlformats.org/drawingml/2006/table">
            <a:tbl>
              <a:tblPr/>
              <a:tblGrid>
                <a:gridCol w="3124200"/>
                <a:gridCol w="2057400"/>
              </a:tblGrid>
              <a:tr h="33808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Taxable Income</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Tax Rate</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336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$0 - $7,150</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10%</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336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$7,151 - $29,050</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15%</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338087">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$29,051 - $70,350</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25%</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336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$70,351 - $146,750</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28%</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335266">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$146,751 - $319,100</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33%</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r h="3412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smtClean="0">
                          <a:ln>
                            <a:noFill/>
                          </a:ln>
                          <a:solidFill>
                            <a:schemeClr val="tx1"/>
                          </a:solidFill>
                          <a:effectLst/>
                          <a:latin typeface="Arial" charset="0"/>
                        </a:rPr>
                        <a:t>$319,101 +</a:t>
                      </a:r>
                    </a:p>
                  </a:txBody>
                  <a:tcPr marT="45713" marB="45713"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35%</a:t>
                      </a:r>
                    </a:p>
                  </a:txBody>
                  <a:tcPr marT="45713" marB="45713"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FF9900">
                        <a:alpha val="50000"/>
                      </a:srgbClr>
                    </a:solidFill>
                  </a:tcPr>
                </a:tc>
              </a:tr>
            </a:tbl>
          </a:graphicData>
        </a:graphic>
      </p:graphicFrame>
      <p:sp>
        <p:nvSpPr>
          <p:cNvPr id="20508" name="Text Box 34"/>
          <p:cNvSpPr txBox="1">
            <a:spLocks noChangeArrowheads="1"/>
          </p:cNvSpPr>
          <p:nvPr/>
        </p:nvSpPr>
        <p:spPr bwMode="auto">
          <a:xfrm>
            <a:off x="9067800" y="209550"/>
            <a:ext cx="2514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solidFill>
                  <a:srgbClr val="3333FF"/>
                </a:solidFill>
              </a:rPr>
              <a:t>The Tax Brackets indicate </a:t>
            </a:r>
            <a:r>
              <a:rPr lang="en-US" i="1" dirty="0">
                <a:solidFill>
                  <a:srgbClr val="FF0000"/>
                </a:solidFill>
              </a:rPr>
              <a:t>marginal tax rates</a:t>
            </a:r>
            <a:r>
              <a:rPr lang="en-US" dirty="0">
                <a:solidFill>
                  <a:srgbClr val="3333FF"/>
                </a:solidFill>
              </a:rPr>
              <a:t> – i.e. the percentage of each additional dollar earned that gets paid in taxes</a:t>
            </a:r>
          </a:p>
        </p:txBody>
      </p:sp>
      <p:sp>
        <p:nvSpPr>
          <p:cNvPr id="20509" name="Text Box 35"/>
          <p:cNvSpPr txBox="1">
            <a:spLocks noChangeArrowheads="1"/>
          </p:cNvSpPr>
          <p:nvPr/>
        </p:nvSpPr>
        <p:spPr bwMode="auto">
          <a:xfrm>
            <a:off x="1828800" y="2819401"/>
            <a:ext cx="746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Suppose that you earn $85,000 per year (single filer)</a:t>
            </a:r>
          </a:p>
        </p:txBody>
      </p:sp>
      <p:sp>
        <p:nvSpPr>
          <p:cNvPr id="20510" name="Text Box 36"/>
          <p:cNvSpPr txBox="1">
            <a:spLocks noChangeArrowheads="1"/>
          </p:cNvSpPr>
          <p:nvPr/>
        </p:nvSpPr>
        <p:spPr bwMode="auto">
          <a:xfrm>
            <a:off x="1981200" y="3352801"/>
            <a:ext cx="350520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Gross Income:</a:t>
            </a:r>
            <a:r>
              <a:rPr lang="en-US">
                <a:solidFill>
                  <a:srgbClr val="FF0000"/>
                </a:solidFill>
              </a:rPr>
              <a:t>            $85,000</a:t>
            </a:r>
          </a:p>
          <a:p>
            <a:pPr eaLnBrk="1" hangingPunct="1">
              <a:spcBef>
                <a:spcPct val="50000"/>
              </a:spcBef>
            </a:pPr>
            <a:r>
              <a:rPr lang="en-US">
                <a:solidFill>
                  <a:srgbClr val="3333FF"/>
                </a:solidFill>
              </a:rPr>
              <a:t>Standard Deduction:  </a:t>
            </a:r>
            <a:r>
              <a:rPr lang="en-US">
                <a:solidFill>
                  <a:srgbClr val="FF0000"/>
                </a:solidFill>
              </a:rPr>
              <a:t>$5,000</a:t>
            </a:r>
          </a:p>
          <a:p>
            <a:pPr eaLnBrk="1" hangingPunct="1">
              <a:spcBef>
                <a:spcPct val="50000"/>
              </a:spcBef>
            </a:pPr>
            <a:r>
              <a:rPr lang="en-US">
                <a:solidFill>
                  <a:srgbClr val="3333FF"/>
                </a:solidFill>
              </a:rPr>
              <a:t>Personal Exemption: </a:t>
            </a:r>
            <a:r>
              <a:rPr lang="en-US">
                <a:solidFill>
                  <a:srgbClr val="FF0000"/>
                </a:solidFill>
              </a:rPr>
              <a:t>$3,200</a:t>
            </a:r>
          </a:p>
        </p:txBody>
      </p:sp>
      <p:sp>
        <p:nvSpPr>
          <p:cNvPr id="20511" name="Line 37"/>
          <p:cNvSpPr>
            <a:spLocks noChangeShapeType="1"/>
          </p:cNvSpPr>
          <p:nvPr/>
        </p:nvSpPr>
        <p:spPr bwMode="auto">
          <a:xfrm>
            <a:off x="1905000" y="4572000"/>
            <a:ext cx="3429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512" name="Text Box 38"/>
          <p:cNvSpPr txBox="1">
            <a:spLocks noChangeArrowheads="1"/>
          </p:cNvSpPr>
          <p:nvPr/>
        </p:nvSpPr>
        <p:spPr bwMode="auto">
          <a:xfrm>
            <a:off x="4419600" y="4648201"/>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$76,800</a:t>
            </a:r>
          </a:p>
        </p:txBody>
      </p:sp>
      <p:sp>
        <p:nvSpPr>
          <p:cNvPr id="20513" name="Text Box 40"/>
          <p:cNvSpPr txBox="1">
            <a:spLocks noChangeArrowheads="1"/>
          </p:cNvSpPr>
          <p:nvPr/>
        </p:nvSpPr>
        <p:spPr bwMode="auto">
          <a:xfrm>
            <a:off x="1752600" y="4114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400" b="0"/>
              <a:t>-</a:t>
            </a:r>
          </a:p>
        </p:txBody>
      </p:sp>
      <p:sp>
        <p:nvSpPr>
          <p:cNvPr id="20514" name="Text Box 41"/>
          <p:cNvSpPr txBox="1">
            <a:spLocks noChangeArrowheads="1"/>
          </p:cNvSpPr>
          <p:nvPr/>
        </p:nvSpPr>
        <p:spPr bwMode="auto">
          <a:xfrm>
            <a:off x="1752600" y="3733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400" b="0"/>
              <a:t>-</a:t>
            </a:r>
          </a:p>
        </p:txBody>
      </p:sp>
      <p:sp>
        <p:nvSpPr>
          <p:cNvPr id="20515" name="Text Box 42"/>
          <p:cNvSpPr txBox="1">
            <a:spLocks noChangeArrowheads="1"/>
          </p:cNvSpPr>
          <p:nvPr/>
        </p:nvSpPr>
        <p:spPr bwMode="auto">
          <a:xfrm>
            <a:off x="1981200" y="4648201"/>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Taxable Income</a:t>
            </a:r>
          </a:p>
        </p:txBody>
      </p:sp>
      <p:sp>
        <p:nvSpPr>
          <p:cNvPr id="20516" name="Rectangle 43"/>
          <p:cNvSpPr>
            <a:spLocks noChangeArrowheads="1"/>
          </p:cNvSpPr>
          <p:nvPr/>
        </p:nvSpPr>
        <p:spPr bwMode="auto">
          <a:xfrm>
            <a:off x="1752600" y="3276600"/>
            <a:ext cx="3733800" cy="1828800"/>
          </a:xfrm>
          <a:prstGeom prst="rect">
            <a:avLst/>
          </a:prstGeom>
          <a:noFill/>
          <a:ln w="12700">
            <a:solidFill>
              <a:srgbClr val="00008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0517" name="Text Box 44"/>
          <p:cNvSpPr txBox="1">
            <a:spLocks noChangeArrowheads="1"/>
          </p:cNvSpPr>
          <p:nvPr/>
        </p:nvSpPr>
        <p:spPr bwMode="auto">
          <a:xfrm>
            <a:off x="6019800" y="3200401"/>
            <a:ext cx="350520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$7,150 * </a:t>
            </a:r>
            <a:r>
              <a:rPr lang="en-US">
                <a:solidFill>
                  <a:schemeClr val="tx2"/>
                </a:solidFill>
              </a:rPr>
              <a:t>.10</a:t>
            </a:r>
            <a:r>
              <a:rPr lang="en-US">
                <a:solidFill>
                  <a:srgbClr val="3333FF"/>
                </a:solidFill>
              </a:rPr>
              <a:t> = </a:t>
            </a:r>
            <a:r>
              <a:rPr lang="en-US">
                <a:solidFill>
                  <a:srgbClr val="FF0000"/>
                </a:solidFill>
              </a:rPr>
              <a:t>            $715</a:t>
            </a:r>
          </a:p>
          <a:p>
            <a:pPr eaLnBrk="1" hangingPunct="1">
              <a:spcBef>
                <a:spcPct val="50000"/>
              </a:spcBef>
            </a:pPr>
            <a:r>
              <a:rPr lang="en-US">
                <a:solidFill>
                  <a:srgbClr val="3333FF"/>
                </a:solidFill>
              </a:rPr>
              <a:t>$21,900 * </a:t>
            </a:r>
            <a:r>
              <a:rPr lang="en-US">
                <a:solidFill>
                  <a:schemeClr val="tx2"/>
                </a:solidFill>
              </a:rPr>
              <a:t>.15</a:t>
            </a:r>
            <a:r>
              <a:rPr lang="en-US">
                <a:solidFill>
                  <a:srgbClr val="3333FF"/>
                </a:solidFill>
              </a:rPr>
              <a:t> =           </a:t>
            </a:r>
            <a:r>
              <a:rPr lang="en-US">
                <a:solidFill>
                  <a:srgbClr val="FF0000"/>
                </a:solidFill>
              </a:rPr>
              <a:t>$3,285</a:t>
            </a:r>
          </a:p>
          <a:p>
            <a:pPr eaLnBrk="1" hangingPunct="1">
              <a:spcBef>
                <a:spcPct val="50000"/>
              </a:spcBef>
            </a:pPr>
            <a:r>
              <a:rPr lang="en-US">
                <a:solidFill>
                  <a:srgbClr val="3333FF"/>
                </a:solidFill>
              </a:rPr>
              <a:t>$41,300 * </a:t>
            </a:r>
            <a:r>
              <a:rPr lang="en-US">
                <a:solidFill>
                  <a:schemeClr val="tx2"/>
                </a:solidFill>
              </a:rPr>
              <a:t>.25</a:t>
            </a:r>
            <a:r>
              <a:rPr lang="en-US">
                <a:solidFill>
                  <a:srgbClr val="3333FF"/>
                </a:solidFill>
              </a:rPr>
              <a:t> =           </a:t>
            </a:r>
            <a:r>
              <a:rPr lang="en-US">
                <a:solidFill>
                  <a:srgbClr val="FF0000"/>
                </a:solidFill>
              </a:rPr>
              <a:t>$10,325</a:t>
            </a:r>
          </a:p>
          <a:p>
            <a:pPr eaLnBrk="1" hangingPunct="1">
              <a:spcBef>
                <a:spcPct val="50000"/>
              </a:spcBef>
            </a:pPr>
            <a:r>
              <a:rPr lang="en-US">
                <a:solidFill>
                  <a:srgbClr val="3333FF"/>
                </a:solidFill>
              </a:rPr>
              <a:t>$6,450 * </a:t>
            </a:r>
            <a:r>
              <a:rPr lang="en-US">
                <a:solidFill>
                  <a:schemeClr val="tx2"/>
                </a:solidFill>
              </a:rPr>
              <a:t>.28</a:t>
            </a:r>
            <a:r>
              <a:rPr lang="en-US">
                <a:solidFill>
                  <a:srgbClr val="3333FF"/>
                </a:solidFill>
              </a:rPr>
              <a:t> =</a:t>
            </a:r>
            <a:r>
              <a:rPr lang="en-US">
                <a:solidFill>
                  <a:srgbClr val="FF0000"/>
                </a:solidFill>
              </a:rPr>
              <a:t>             $1,806</a:t>
            </a:r>
          </a:p>
          <a:p>
            <a:pPr eaLnBrk="1" hangingPunct="1">
              <a:spcBef>
                <a:spcPct val="50000"/>
              </a:spcBef>
            </a:pPr>
            <a:endParaRPr lang="en-US">
              <a:solidFill>
                <a:srgbClr val="FF0000"/>
              </a:solidFill>
            </a:endParaRPr>
          </a:p>
        </p:txBody>
      </p:sp>
      <p:sp>
        <p:nvSpPr>
          <p:cNvPr id="20518" name="Line 45"/>
          <p:cNvSpPr>
            <a:spLocks noChangeShapeType="1"/>
          </p:cNvSpPr>
          <p:nvPr/>
        </p:nvSpPr>
        <p:spPr bwMode="auto">
          <a:xfrm>
            <a:off x="6019800" y="4800600"/>
            <a:ext cx="3429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519" name="Text Box 46"/>
          <p:cNvSpPr txBox="1">
            <a:spLocks noChangeArrowheads="1"/>
          </p:cNvSpPr>
          <p:nvPr/>
        </p:nvSpPr>
        <p:spPr bwMode="auto">
          <a:xfrm>
            <a:off x="5791200" y="4343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400" b="0"/>
              <a:t>+</a:t>
            </a:r>
          </a:p>
        </p:txBody>
      </p:sp>
      <p:sp>
        <p:nvSpPr>
          <p:cNvPr id="20520" name="Text Box 47"/>
          <p:cNvSpPr txBox="1">
            <a:spLocks noChangeArrowheads="1"/>
          </p:cNvSpPr>
          <p:nvPr/>
        </p:nvSpPr>
        <p:spPr bwMode="auto">
          <a:xfrm>
            <a:off x="6019800" y="4800601"/>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Tax Bill =</a:t>
            </a:r>
            <a:r>
              <a:rPr lang="en-US"/>
              <a:t>                    $16,131</a:t>
            </a:r>
          </a:p>
        </p:txBody>
      </p:sp>
      <p:sp>
        <p:nvSpPr>
          <p:cNvPr id="20521" name="Text Box 48"/>
          <p:cNvSpPr txBox="1">
            <a:spLocks noChangeArrowheads="1"/>
          </p:cNvSpPr>
          <p:nvPr/>
        </p:nvSpPr>
        <p:spPr bwMode="auto">
          <a:xfrm>
            <a:off x="3124200" y="55626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Your </a:t>
            </a:r>
            <a:r>
              <a:rPr lang="en-US" i="1">
                <a:solidFill>
                  <a:srgbClr val="FF0000"/>
                </a:solidFill>
              </a:rPr>
              <a:t>“Effective Rate”</a:t>
            </a:r>
            <a:r>
              <a:rPr lang="en-US"/>
              <a:t> =</a:t>
            </a:r>
            <a:r>
              <a:rPr lang="en-US" b="0"/>
              <a:t> </a:t>
            </a:r>
          </a:p>
        </p:txBody>
      </p:sp>
      <p:sp>
        <p:nvSpPr>
          <p:cNvPr id="20522" name="Text Box 49"/>
          <p:cNvSpPr txBox="1">
            <a:spLocks noChangeArrowheads="1"/>
          </p:cNvSpPr>
          <p:nvPr/>
        </p:nvSpPr>
        <p:spPr bwMode="auto">
          <a:xfrm>
            <a:off x="5791200" y="5386388"/>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$16,131</a:t>
            </a:r>
          </a:p>
        </p:txBody>
      </p:sp>
      <p:sp>
        <p:nvSpPr>
          <p:cNvPr id="20523" name="Line 50"/>
          <p:cNvSpPr>
            <a:spLocks noChangeShapeType="1"/>
          </p:cNvSpPr>
          <p:nvPr/>
        </p:nvSpPr>
        <p:spPr bwMode="auto">
          <a:xfrm flipH="1">
            <a:off x="5867400" y="5715000"/>
            <a:ext cx="838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0524" name="Text Box 51"/>
          <p:cNvSpPr txBox="1">
            <a:spLocks noChangeArrowheads="1"/>
          </p:cNvSpPr>
          <p:nvPr/>
        </p:nvSpPr>
        <p:spPr bwMode="auto">
          <a:xfrm>
            <a:off x="5791200" y="57150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$85,000</a:t>
            </a:r>
          </a:p>
        </p:txBody>
      </p:sp>
      <p:sp>
        <p:nvSpPr>
          <p:cNvPr id="20525" name="Text Box 52"/>
          <p:cNvSpPr txBox="1">
            <a:spLocks noChangeArrowheads="1"/>
          </p:cNvSpPr>
          <p:nvPr/>
        </p:nvSpPr>
        <p:spPr bwMode="auto">
          <a:xfrm>
            <a:off x="6705600" y="55626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X 100 = 19%</a:t>
            </a:r>
          </a:p>
        </p:txBody>
      </p:sp>
    </p:spTree>
    <p:extLst>
      <p:ext uri="{BB962C8B-B14F-4D97-AF65-F5344CB8AC3E}">
        <p14:creationId xmlns:p14="http://schemas.microsoft.com/office/powerpoint/2010/main" val="142433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999722" y="1770062"/>
            <a:ext cx="3124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On Budget:  </a:t>
            </a:r>
            <a:r>
              <a:rPr lang="en-US"/>
              <a:t>$1.949T</a:t>
            </a:r>
            <a:r>
              <a:rPr lang="en-US">
                <a:solidFill>
                  <a:srgbClr val="3333FF"/>
                </a:solidFill>
              </a:rPr>
              <a:t> </a:t>
            </a:r>
          </a:p>
        </p:txBody>
      </p:sp>
      <p:sp>
        <p:nvSpPr>
          <p:cNvPr id="21507" name="Text Box 5"/>
          <p:cNvSpPr txBox="1">
            <a:spLocks noChangeArrowheads="1"/>
          </p:cNvSpPr>
          <p:nvPr/>
        </p:nvSpPr>
        <p:spPr bwMode="auto">
          <a:xfrm>
            <a:off x="3999722" y="2151062"/>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Off Budget:  </a:t>
            </a:r>
            <a:r>
              <a:rPr lang="en-US"/>
              <a:t>$660B</a:t>
            </a:r>
          </a:p>
        </p:txBody>
      </p:sp>
      <p:sp>
        <p:nvSpPr>
          <p:cNvPr id="21508" name="Line 6"/>
          <p:cNvSpPr>
            <a:spLocks noChangeShapeType="1"/>
          </p:cNvSpPr>
          <p:nvPr/>
        </p:nvSpPr>
        <p:spPr bwMode="auto">
          <a:xfrm>
            <a:off x="3999722" y="2532061"/>
            <a:ext cx="2362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1509" name="Text Box 7"/>
          <p:cNvSpPr txBox="1">
            <a:spLocks noChangeArrowheads="1"/>
          </p:cNvSpPr>
          <p:nvPr/>
        </p:nvSpPr>
        <p:spPr bwMode="auto">
          <a:xfrm>
            <a:off x="3999722" y="2532062"/>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Total:  </a:t>
            </a:r>
            <a:r>
              <a:rPr lang="en-US"/>
              <a:t>$2.609T</a:t>
            </a:r>
            <a:r>
              <a:rPr lang="en-US">
                <a:solidFill>
                  <a:srgbClr val="FF0000"/>
                </a:solidFill>
              </a:rPr>
              <a:t> </a:t>
            </a:r>
          </a:p>
        </p:txBody>
      </p:sp>
      <p:sp>
        <p:nvSpPr>
          <p:cNvPr id="21510" name="Text Box 9"/>
          <p:cNvSpPr txBox="1">
            <a:spLocks noChangeArrowheads="1"/>
          </p:cNvSpPr>
          <p:nvPr/>
        </p:nvSpPr>
        <p:spPr bwMode="auto">
          <a:xfrm>
            <a:off x="3923522" y="1389062"/>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u="sng"/>
              <a:t>2012 Revenues</a:t>
            </a:r>
          </a:p>
        </p:txBody>
      </p:sp>
      <p:sp>
        <p:nvSpPr>
          <p:cNvPr id="21511" name="Line 11"/>
          <p:cNvSpPr>
            <a:spLocks noChangeShapeType="1"/>
          </p:cNvSpPr>
          <p:nvPr/>
        </p:nvSpPr>
        <p:spPr bwMode="auto">
          <a:xfrm flipH="1">
            <a:off x="1180322" y="2532061"/>
            <a:ext cx="2514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1512" name="Text Box 12"/>
          <p:cNvSpPr txBox="1">
            <a:spLocks noChangeArrowheads="1"/>
          </p:cNvSpPr>
          <p:nvPr/>
        </p:nvSpPr>
        <p:spPr bwMode="auto">
          <a:xfrm>
            <a:off x="1104122" y="21510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b="0"/>
              <a:t>+</a:t>
            </a:r>
          </a:p>
        </p:txBody>
      </p:sp>
      <p:sp>
        <p:nvSpPr>
          <p:cNvPr id="21513" name="Text Box 13"/>
          <p:cNvSpPr txBox="1">
            <a:spLocks noChangeArrowheads="1"/>
          </p:cNvSpPr>
          <p:nvPr/>
        </p:nvSpPr>
        <p:spPr bwMode="auto">
          <a:xfrm>
            <a:off x="1789922" y="2532062"/>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Total:</a:t>
            </a:r>
            <a:r>
              <a:rPr lang="en-US"/>
              <a:t> $3.70T</a:t>
            </a:r>
          </a:p>
        </p:txBody>
      </p:sp>
      <p:sp>
        <p:nvSpPr>
          <p:cNvPr id="21514" name="Text Box 14"/>
          <p:cNvSpPr txBox="1">
            <a:spLocks noChangeArrowheads="1"/>
          </p:cNvSpPr>
          <p:nvPr/>
        </p:nvSpPr>
        <p:spPr bwMode="auto">
          <a:xfrm>
            <a:off x="3771122" y="21510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b="0"/>
              <a:t>+</a:t>
            </a:r>
          </a:p>
        </p:txBody>
      </p:sp>
      <p:sp>
        <p:nvSpPr>
          <p:cNvPr id="21515" name="Text Box 15"/>
          <p:cNvSpPr txBox="1">
            <a:spLocks noChangeArrowheads="1"/>
          </p:cNvSpPr>
          <p:nvPr/>
        </p:nvSpPr>
        <p:spPr bwMode="auto">
          <a:xfrm>
            <a:off x="1332722" y="1770062"/>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On-Budget:  </a:t>
            </a:r>
            <a:r>
              <a:rPr lang="en-US"/>
              <a:t>$2.939T</a:t>
            </a:r>
          </a:p>
        </p:txBody>
      </p:sp>
      <p:sp>
        <p:nvSpPr>
          <p:cNvPr id="21516" name="Rectangle 16"/>
          <p:cNvSpPr>
            <a:spLocks noChangeArrowheads="1"/>
          </p:cNvSpPr>
          <p:nvPr/>
        </p:nvSpPr>
        <p:spPr bwMode="auto">
          <a:xfrm>
            <a:off x="1332722" y="2151061"/>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solidFill>
                  <a:srgbClr val="3333FF"/>
                </a:solidFill>
              </a:rPr>
              <a:t>Off-Budget: </a:t>
            </a:r>
            <a:r>
              <a:rPr lang="en-US"/>
              <a:t>$761B</a:t>
            </a:r>
          </a:p>
        </p:txBody>
      </p:sp>
      <p:sp>
        <p:nvSpPr>
          <p:cNvPr id="21517" name="Text Box 17"/>
          <p:cNvSpPr txBox="1">
            <a:spLocks noChangeArrowheads="1"/>
          </p:cNvSpPr>
          <p:nvPr/>
        </p:nvSpPr>
        <p:spPr bwMode="auto">
          <a:xfrm>
            <a:off x="1104122" y="1389062"/>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u="sng"/>
              <a:t>2012 Expenditures</a:t>
            </a:r>
          </a:p>
        </p:txBody>
      </p:sp>
      <p:sp>
        <p:nvSpPr>
          <p:cNvPr id="21518" name="Text Box 18"/>
          <p:cNvSpPr txBox="1">
            <a:spLocks noChangeArrowheads="1"/>
          </p:cNvSpPr>
          <p:nvPr/>
        </p:nvSpPr>
        <p:spPr bwMode="auto">
          <a:xfrm>
            <a:off x="114300" y="173832"/>
            <a:ext cx="10096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The Government must make up the difference between taxes collected and spending on current programs by borrowing</a:t>
            </a:r>
          </a:p>
        </p:txBody>
      </p:sp>
      <p:sp>
        <p:nvSpPr>
          <p:cNvPr id="21519" name="Line 19"/>
          <p:cNvSpPr>
            <a:spLocks noChangeShapeType="1"/>
          </p:cNvSpPr>
          <p:nvPr/>
        </p:nvSpPr>
        <p:spPr bwMode="auto">
          <a:xfrm>
            <a:off x="6666722" y="1084261"/>
            <a:ext cx="0" cy="2057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1520" name="Line 20"/>
          <p:cNvSpPr>
            <a:spLocks noChangeShapeType="1"/>
          </p:cNvSpPr>
          <p:nvPr/>
        </p:nvSpPr>
        <p:spPr bwMode="auto">
          <a:xfrm flipH="1">
            <a:off x="7123922" y="2532061"/>
            <a:ext cx="2590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21521" name="Text Box 21"/>
          <p:cNvSpPr txBox="1">
            <a:spLocks noChangeArrowheads="1"/>
          </p:cNvSpPr>
          <p:nvPr/>
        </p:nvSpPr>
        <p:spPr bwMode="auto">
          <a:xfrm>
            <a:off x="7047722" y="2151062"/>
            <a:ext cx="38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2000" b="0"/>
              <a:t>+</a:t>
            </a:r>
          </a:p>
        </p:txBody>
      </p:sp>
      <p:sp>
        <p:nvSpPr>
          <p:cNvPr id="21522" name="Text Box 22"/>
          <p:cNvSpPr txBox="1">
            <a:spLocks noChangeArrowheads="1"/>
          </p:cNvSpPr>
          <p:nvPr/>
        </p:nvSpPr>
        <p:spPr bwMode="auto">
          <a:xfrm>
            <a:off x="7276322" y="1770062"/>
            <a:ext cx="251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3333FF"/>
                </a:solidFill>
              </a:rPr>
              <a:t>On-Budget:  </a:t>
            </a:r>
            <a:r>
              <a:rPr lang="en-US">
                <a:solidFill>
                  <a:srgbClr val="FF0000"/>
                </a:solidFill>
              </a:rPr>
              <a:t>-</a:t>
            </a:r>
            <a:r>
              <a:rPr lang="en-US">
                <a:solidFill>
                  <a:srgbClr val="3333FF"/>
                </a:solidFill>
              </a:rPr>
              <a:t> </a:t>
            </a:r>
            <a:r>
              <a:rPr lang="en-US">
                <a:solidFill>
                  <a:srgbClr val="FF0000"/>
                </a:solidFill>
              </a:rPr>
              <a:t>$990</a:t>
            </a:r>
          </a:p>
        </p:txBody>
      </p:sp>
      <p:sp>
        <p:nvSpPr>
          <p:cNvPr id="21523" name="Rectangle 23"/>
          <p:cNvSpPr>
            <a:spLocks noChangeArrowheads="1"/>
          </p:cNvSpPr>
          <p:nvPr/>
        </p:nvSpPr>
        <p:spPr bwMode="auto">
          <a:xfrm>
            <a:off x="7276322" y="2151061"/>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solidFill>
                  <a:srgbClr val="3333FF"/>
                </a:solidFill>
              </a:rPr>
              <a:t>Off-Budget:  </a:t>
            </a:r>
            <a:r>
              <a:rPr lang="en-US">
                <a:solidFill>
                  <a:srgbClr val="FF0000"/>
                </a:solidFill>
              </a:rPr>
              <a:t>- $101</a:t>
            </a:r>
          </a:p>
        </p:txBody>
      </p:sp>
      <p:sp>
        <p:nvSpPr>
          <p:cNvPr id="21524" name="Text Box 24"/>
          <p:cNvSpPr txBox="1">
            <a:spLocks noChangeArrowheads="1"/>
          </p:cNvSpPr>
          <p:nvPr/>
        </p:nvSpPr>
        <p:spPr bwMode="auto">
          <a:xfrm>
            <a:off x="7047722" y="1389062"/>
            <a:ext cx="266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u="sng"/>
              <a:t>2012 Surplus/Deficit</a:t>
            </a:r>
          </a:p>
        </p:txBody>
      </p:sp>
      <p:sp>
        <p:nvSpPr>
          <p:cNvPr id="21525" name="Text Box 26"/>
          <p:cNvSpPr txBox="1">
            <a:spLocks noChangeArrowheads="1"/>
          </p:cNvSpPr>
          <p:nvPr/>
        </p:nvSpPr>
        <p:spPr bwMode="auto">
          <a:xfrm>
            <a:off x="7962122" y="2532062"/>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t>Total:  </a:t>
            </a:r>
            <a:r>
              <a:rPr lang="en-US">
                <a:solidFill>
                  <a:srgbClr val="FF0000"/>
                </a:solidFill>
              </a:rPr>
              <a:t>- $1.091T</a:t>
            </a:r>
          </a:p>
        </p:txBody>
      </p:sp>
      <p:sp>
        <p:nvSpPr>
          <p:cNvPr id="21526" name="Oval 27"/>
          <p:cNvSpPr>
            <a:spLocks noChangeArrowheads="1"/>
          </p:cNvSpPr>
          <p:nvPr/>
        </p:nvSpPr>
        <p:spPr bwMode="auto">
          <a:xfrm>
            <a:off x="8647922" y="2379661"/>
            <a:ext cx="1219200" cy="609600"/>
          </a:xfrm>
          <a:prstGeom prst="ellipse">
            <a:avLst/>
          </a:prstGeom>
          <a:noFill/>
          <a:ln w="12700">
            <a:solidFill>
              <a:srgbClr val="80008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1527" name="Line 28"/>
          <p:cNvSpPr>
            <a:spLocks noChangeShapeType="1"/>
          </p:cNvSpPr>
          <p:nvPr/>
        </p:nvSpPr>
        <p:spPr bwMode="auto">
          <a:xfrm flipH="1">
            <a:off x="7809722" y="2989261"/>
            <a:ext cx="1219200" cy="533400"/>
          </a:xfrm>
          <a:prstGeom prst="line">
            <a:avLst/>
          </a:prstGeom>
          <a:noFill/>
          <a:ln w="12700">
            <a:solidFill>
              <a:srgbClr val="800080"/>
            </a:solidFill>
            <a:round/>
            <a:headEnd type="none" w="sm" len="sm"/>
            <a:tailEnd type="triangle" w="lg" len="med"/>
          </a:ln>
          <a:extLst>
            <a:ext uri="{909E8E84-426E-40DD-AFC4-6F175D3DCCD1}">
              <a14:hiddenFill xmlns:a14="http://schemas.microsoft.com/office/drawing/2010/main">
                <a:noFill/>
              </a14:hiddenFill>
            </a:ext>
          </a:extLst>
        </p:spPr>
        <p:txBody>
          <a:bodyPr wrap="none"/>
          <a:lstStyle/>
          <a:p>
            <a:endParaRPr lang="en-US"/>
          </a:p>
        </p:txBody>
      </p:sp>
      <p:sp>
        <p:nvSpPr>
          <p:cNvPr id="21528" name="Text Box 29"/>
          <p:cNvSpPr txBox="1">
            <a:spLocks noChangeArrowheads="1"/>
          </p:cNvSpPr>
          <p:nvPr/>
        </p:nvSpPr>
        <p:spPr bwMode="auto">
          <a:xfrm>
            <a:off x="4228322" y="3294062"/>
            <a:ext cx="350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b="0">
                <a:solidFill>
                  <a:srgbClr val="CC0099"/>
                </a:solidFill>
              </a:rPr>
              <a:t>This is the official deficit that’s reported</a:t>
            </a:r>
          </a:p>
        </p:txBody>
      </p:sp>
      <p:sp>
        <p:nvSpPr>
          <p:cNvPr id="21529" name="Rectangle 30"/>
          <p:cNvSpPr>
            <a:spLocks noChangeArrowheads="1"/>
          </p:cNvSpPr>
          <p:nvPr/>
        </p:nvSpPr>
        <p:spPr bwMode="auto">
          <a:xfrm>
            <a:off x="4228322" y="3294061"/>
            <a:ext cx="3581400" cy="609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1530" name="Text Box 31"/>
          <p:cNvSpPr txBox="1">
            <a:spLocks noChangeArrowheads="1"/>
          </p:cNvSpPr>
          <p:nvPr/>
        </p:nvSpPr>
        <p:spPr bwMode="auto">
          <a:xfrm>
            <a:off x="1828800" y="42672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200"/>
              <a:t>In 2012, the government spent </a:t>
            </a:r>
            <a:r>
              <a:rPr lang="en-US" sz="1200">
                <a:solidFill>
                  <a:srgbClr val="FF0000"/>
                </a:solidFill>
              </a:rPr>
              <a:t>$2.939T </a:t>
            </a:r>
            <a:r>
              <a:rPr lang="en-US" sz="1200"/>
              <a:t>on programs other than social security</a:t>
            </a:r>
          </a:p>
        </p:txBody>
      </p:sp>
      <p:sp>
        <p:nvSpPr>
          <p:cNvPr id="21531" name="AutoShape 32"/>
          <p:cNvSpPr>
            <a:spLocks/>
          </p:cNvSpPr>
          <p:nvPr/>
        </p:nvSpPr>
        <p:spPr bwMode="auto">
          <a:xfrm>
            <a:off x="4648200" y="4191000"/>
            <a:ext cx="304800" cy="838200"/>
          </a:xfrm>
          <a:prstGeom prst="leftBrace">
            <a:avLst>
              <a:gd name="adj1" fmla="val 38334"/>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1532" name="Text Box 33"/>
          <p:cNvSpPr txBox="1">
            <a:spLocks noChangeArrowheads="1"/>
          </p:cNvSpPr>
          <p:nvPr/>
        </p:nvSpPr>
        <p:spPr bwMode="auto">
          <a:xfrm>
            <a:off x="4953000" y="4267201"/>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$1.949T </a:t>
            </a:r>
            <a:r>
              <a:rPr lang="en-US"/>
              <a:t>Was paid for with current taxes</a:t>
            </a:r>
          </a:p>
        </p:txBody>
      </p:sp>
      <p:sp>
        <p:nvSpPr>
          <p:cNvPr id="21533" name="Text Box 34"/>
          <p:cNvSpPr txBox="1">
            <a:spLocks noChangeArrowheads="1"/>
          </p:cNvSpPr>
          <p:nvPr/>
        </p:nvSpPr>
        <p:spPr bwMode="auto">
          <a:xfrm>
            <a:off x="1866900" y="53340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200" dirty="0"/>
              <a:t>In 2012, The Social Security Administration spent </a:t>
            </a:r>
            <a:r>
              <a:rPr lang="en-US" sz="1200" dirty="0">
                <a:solidFill>
                  <a:srgbClr val="FF0000"/>
                </a:solidFill>
              </a:rPr>
              <a:t>$761B </a:t>
            </a:r>
            <a:r>
              <a:rPr lang="en-US" sz="1200" dirty="0"/>
              <a:t>on current benefits</a:t>
            </a:r>
          </a:p>
        </p:txBody>
      </p:sp>
      <p:sp>
        <p:nvSpPr>
          <p:cNvPr id="21534" name="Text Box 35"/>
          <p:cNvSpPr txBox="1">
            <a:spLocks noChangeArrowheads="1"/>
          </p:cNvSpPr>
          <p:nvPr/>
        </p:nvSpPr>
        <p:spPr bwMode="auto">
          <a:xfrm>
            <a:off x="5105400" y="46482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$990B </a:t>
            </a:r>
            <a:r>
              <a:rPr lang="en-US"/>
              <a:t>was borrowed from the public</a:t>
            </a:r>
          </a:p>
        </p:txBody>
      </p:sp>
      <p:sp>
        <p:nvSpPr>
          <p:cNvPr id="21535" name="AutoShape 32"/>
          <p:cNvSpPr>
            <a:spLocks/>
          </p:cNvSpPr>
          <p:nvPr/>
        </p:nvSpPr>
        <p:spPr bwMode="auto">
          <a:xfrm>
            <a:off x="4572000" y="5257800"/>
            <a:ext cx="304800" cy="838200"/>
          </a:xfrm>
          <a:prstGeom prst="leftBrace">
            <a:avLst>
              <a:gd name="adj1" fmla="val 38334"/>
              <a:gd name="adj2" fmla="val 50000"/>
            </a:avLst>
          </a:pr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p>
        </p:txBody>
      </p:sp>
      <p:sp>
        <p:nvSpPr>
          <p:cNvPr id="21536" name="Text Box 33"/>
          <p:cNvSpPr txBox="1">
            <a:spLocks noChangeArrowheads="1"/>
          </p:cNvSpPr>
          <p:nvPr/>
        </p:nvSpPr>
        <p:spPr bwMode="auto">
          <a:xfrm>
            <a:off x="4876800" y="5334001"/>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$660B </a:t>
            </a:r>
            <a:r>
              <a:rPr lang="en-US"/>
              <a:t>Was paid for with current taxes</a:t>
            </a:r>
          </a:p>
        </p:txBody>
      </p:sp>
      <p:sp>
        <p:nvSpPr>
          <p:cNvPr id="21537" name="Text Box 35"/>
          <p:cNvSpPr txBox="1">
            <a:spLocks noChangeArrowheads="1"/>
          </p:cNvSpPr>
          <p:nvPr/>
        </p:nvSpPr>
        <p:spPr bwMode="auto">
          <a:xfrm>
            <a:off x="4953000" y="57150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solidFill>
                  <a:srgbClr val="FF0000"/>
                </a:solidFill>
              </a:rPr>
              <a:t>$101B </a:t>
            </a:r>
            <a:r>
              <a:rPr lang="en-US"/>
              <a:t>was borrowed from the public</a:t>
            </a:r>
          </a:p>
        </p:txBody>
      </p:sp>
    </p:spTree>
    <p:extLst>
      <p:ext uri="{BB962C8B-B14F-4D97-AF65-F5344CB8AC3E}">
        <p14:creationId xmlns:p14="http://schemas.microsoft.com/office/powerpoint/2010/main" val="14672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5"/>
          <p:cNvGraphicFramePr>
            <a:graphicFrameLocks noChangeAspect="1"/>
          </p:cNvGraphicFramePr>
          <p:nvPr>
            <p:extLst>
              <p:ext uri="{D42A27DB-BD31-4B8C-83A1-F6EECF244321}">
                <p14:modId xmlns:p14="http://schemas.microsoft.com/office/powerpoint/2010/main" val="1580499510"/>
              </p:ext>
            </p:extLst>
          </p:nvPr>
        </p:nvGraphicFramePr>
        <p:xfrm>
          <a:off x="716901" y="1052806"/>
          <a:ext cx="8269288" cy="5446713"/>
        </p:xfrm>
        <a:graphic>
          <a:graphicData uri="http://schemas.openxmlformats.org/presentationml/2006/ole">
            <mc:AlternateContent xmlns:mc="http://schemas.openxmlformats.org/markup-compatibility/2006">
              <mc:Choice xmlns:v="urn:schemas-microsoft-com:vml" Requires="v">
                <p:oleObj spid="_x0000_s5155" r:id="rId4" imgW="8266892" imgH="5444200" progId="Excel.Chart.8">
                  <p:embed/>
                </p:oleObj>
              </mc:Choice>
              <mc:Fallback>
                <p:oleObj r:id="rId4" imgW="8266892" imgH="54442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901" y="1052806"/>
                        <a:ext cx="8269288"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1" name="Text Box 6"/>
          <p:cNvSpPr txBox="1">
            <a:spLocks noChangeArrowheads="1"/>
          </p:cNvSpPr>
          <p:nvPr/>
        </p:nvSpPr>
        <p:spPr bwMode="auto">
          <a:xfrm>
            <a:off x="965718" y="221921"/>
            <a:ext cx="716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dirty="0"/>
              <a:t>The US budget was essentially balanced until the early 1970’s</a:t>
            </a:r>
          </a:p>
        </p:txBody>
      </p:sp>
      <p:pic>
        <p:nvPicPr>
          <p:cNvPr id="22532" name="Picture 7" descr="MCj0140189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2400" y="4419600"/>
            <a:ext cx="4699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8"/>
          <p:cNvSpPr txBox="1">
            <a:spLocks noChangeArrowheads="1"/>
          </p:cNvSpPr>
          <p:nvPr/>
        </p:nvSpPr>
        <p:spPr bwMode="auto">
          <a:xfrm>
            <a:off x="3820632" y="949143"/>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sz="1400" dirty="0"/>
              <a:t>Deficit/Surplus (Millions of Current Dollars)</a:t>
            </a:r>
          </a:p>
        </p:txBody>
      </p:sp>
    </p:spTree>
    <p:extLst>
      <p:ext uri="{BB962C8B-B14F-4D97-AF65-F5344CB8AC3E}">
        <p14:creationId xmlns:p14="http://schemas.microsoft.com/office/powerpoint/2010/main" val="3219482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4011</Words>
  <Application>Microsoft Office PowerPoint</Application>
  <PresentationFormat>Widescreen</PresentationFormat>
  <Paragraphs>541</Paragraphs>
  <Slides>60</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4</vt:i4>
      </vt:variant>
      <vt:variant>
        <vt:lpstr>Slide Titles</vt:lpstr>
      </vt:variant>
      <vt:variant>
        <vt:i4>60</vt:i4>
      </vt:variant>
    </vt:vector>
  </HeadingPairs>
  <TitlesOfParts>
    <vt:vector size="69" baseType="lpstr">
      <vt:lpstr>Arial</vt:lpstr>
      <vt:lpstr>Calibri</vt:lpstr>
      <vt:lpstr>Calibri Light</vt:lpstr>
      <vt:lpstr>Wingdings</vt:lpstr>
      <vt:lpstr>Office Theme</vt:lpstr>
      <vt:lpstr>Microsoft Excel Chart</vt:lpstr>
      <vt:lpstr>Chart</vt:lpstr>
      <vt:lpstr>Equation</vt:lpstr>
      <vt:lpstr>MathType 6.0 Equation</vt:lpstr>
      <vt:lpstr>Fiscal &amp; Monetary Policy</vt:lpstr>
      <vt:lpstr>PowerPoint Presentation</vt:lpstr>
      <vt:lpstr>PowerPoint Presentation</vt:lpstr>
      <vt:lpstr>PowerPoint Presentation</vt:lpstr>
      <vt:lpstr>Financing The Government</vt:lpstr>
      <vt:lpstr>US Income Tax Rates (Single Filers)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Fiscal &amp; Monetary Policy</dc:title>
  <dc:creator>John Stiver</dc:creator>
  <cp:lastModifiedBy>John Stiver</cp:lastModifiedBy>
  <cp:revision>40</cp:revision>
  <dcterms:created xsi:type="dcterms:W3CDTF">2013-07-25T16:04:15Z</dcterms:created>
  <dcterms:modified xsi:type="dcterms:W3CDTF">2013-07-29T16:54:01Z</dcterms:modified>
</cp:coreProperties>
</file>