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3"/>
  </p:notesMasterIdLst>
  <p:handoutMasterIdLst>
    <p:handoutMasterId r:id="rId34"/>
  </p:handoutMasterIdLst>
  <p:sldIdLst>
    <p:sldId id="256" r:id="rId6"/>
    <p:sldId id="263" r:id="rId7"/>
    <p:sldId id="265" r:id="rId8"/>
    <p:sldId id="290" r:id="rId9"/>
    <p:sldId id="266" r:id="rId10"/>
    <p:sldId id="268" r:id="rId11"/>
    <p:sldId id="269" r:id="rId12"/>
    <p:sldId id="270" r:id="rId13"/>
    <p:sldId id="271" r:id="rId14"/>
    <p:sldId id="272" r:id="rId15"/>
    <p:sldId id="274" r:id="rId16"/>
    <p:sldId id="276" r:id="rId17"/>
    <p:sldId id="291" r:id="rId18"/>
    <p:sldId id="278" r:id="rId19"/>
    <p:sldId id="292" r:id="rId20"/>
    <p:sldId id="279" r:id="rId21"/>
    <p:sldId id="280" r:id="rId22"/>
    <p:sldId id="281" r:id="rId23"/>
    <p:sldId id="284" r:id="rId24"/>
    <p:sldId id="285" r:id="rId25"/>
    <p:sldId id="275" r:id="rId26"/>
    <p:sldId id="286" r:id="rId27"/>
    <p:sldId id="287" r:id="rId28"/>
    <p:sldId id="288" r:id="rId29"/>
    <p:sldId id="289" r:id="rId30"/>
    <p:sldId id="264"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96">
          <p15:clr>
            <a:srgbClr val="A4A3A4"/>
          </p15:clr>
        </p15:guide>
        <p15:guide id="4" orient="horz" pos="912">
          <p15:clr>
            <a:srgbClr val="A4A3A4"/>
          </p15:clr>
        </p15:guide>
        <p15:guide id="5" orient="horz" pos="3888">
          <p15:clr>
            <a:srgbClr val="A4A3A4"/>
          </p15:clr>
        </p15:guide>
        <p15:guide id="6" orient="horz" pos="1413">
          <p15:clr>
            <a:srgbClr val="A4A3A4"/>
          </p15:clr>
        </p15:guide>
        <p15:guide id="7" pos="2880">
          <p15:clr>
            <a:srgbClr val="A4A3A4"/>
          </p15:clr>
        </p15:guide>
        <p15:guide id="8" pos="240">
          <p15:clr>
            <a:srgbClr val="A4A3A4"/>
          </p15:clr>
        </p15:guide>
        <p15:guide id="9"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Pinto" initials="JE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95" autoAdjust="0"/>
  </p:normalViewPr>
  <p:slideViewPr>
    <p:cSldViewPr>
      <p:cViewPr varScale="1">
        <p:scale>
          <a:sx n="50" d="100"/>
          <a:sy n="50" d="100"/>
        </p:scale>
        <p:origin x="1956" y="48"/>
      </p:cViewPr>
      <p:guideLst>
        <p:guide orient="horz" pos="2160"/>
        <p:guide orient="horz" pos="816"/>
        <p:guide orient="horz" pos="96"/>
        <p:guide orient="horz" pos="912"/>
        <p:guide orient="horz" pos="3888"/>
        <p:guide orient="horz" pos="1413"/>
        <p:guide pos="2880"/>
        <p:guide pos="240"/>
        <p:guide pos="55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EA471-AA4C-4180-B871-B67B52CAFFB1}"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en-US"/>
        </a:p>
      </dgm:t>
    </dgm:pt>
    <dgm:pt modelId="{A390A01C-749C-4A7F-94A6-06F5A5FF3EB2}">
      <dgm:prSet/>
      <dgm:spPr/>
      <dgm:t>
        <a:bodyPr/>
        <a:lstStyle/>
        <a:p>
          <a:pPr rtl="0"/>
          <a:r>
            <a:rPr lang="en-US" b="1" dirty="0" smtClean="0"/>
            <a:t>Monetary Policy</a:t>
          </a:r>
          <a:endParaRPr lang="en-US" dirty="0"/>
        </a:p>
      </dgm:t>
    </dgm:pt>
    <dgm:pt modelId="{1EE040F7-C718-4475-BB4F-A5EAC01127C0}" type="parTrans" cxnId="{925C40D7-B17F-4974-8DA8-CE5D15375CCC}">
      <dgm:prSet/>
      <dgm:spPr/>
      <dgm:t>
        <a:bodyPr/>
        <a:lstStyle/>
        <a:p>
          <a:endParaRPr lang="en-US"/>
        </a:p>
      </dgm:t>
    </dgm:pt>
    <dgm:pt modelId="{4B96B5BE-CB6C-403C-BDE2-EF705113FC0E}" type="sibTrans" cxnId="{925C40D7-B17F-4974-8DA8-CE5D15375CCC}">
      <dgm:prSet/>
      <dgm:spPr/>
      <dgm:t>
        <a:bodyPr/>
        <a:lstStyle/>
        <a:p>
          <a:endParaRPr lang="en-US"/>
        </a:p>
      </dgm:t>
    </dgm:pt>
    <dgm:pt modelId="{8925BC9F-49FC-420C-8519-657B5DD4C5E6}">
      <dgm:prSet/>
      <dgm:spPr/>
      <dgm:t>
        <a:bodyPr/>
        <a:lstStyle/>
        <a:p>
          <a:pPr rtl="0"/>
          <a:r>
            <a:rPr lang="en-US" b="1" dirty="0" smtClean="0"/>
            <a:t>Fiscal Policy</a:t>
          </a:r>
          <a:endParaRPr lang="en-US" dirty="0"/>
        </a:p>
      </dgm:t>
    </dgm:pt>
    <dgm:pt modelId="{01647730-3D30-4707-8EAD-B795F1D10BD4}" type="parTrans" cxnId="{C7DE7B8B-6787-4A96-A376-D2188D01CD7F}">
      <dgm:prSet/>
      <dgm:spPr/>
      <dgm:t>
        <a:bodyPr/>
        <a:lstStyle/>
        <a:p>
          <a:endParaRPr lang="en-US"/>
        </a:p>
      </dgm:t>
    </dgm:pt>
    <dgm:pt modelId="{72E9C314-652A-4844-9A11-BA026B5292C4}" type="sibTrans" cxnId="{C7DE7B8B-6787-4A96-A376-D2188D01CD7F}">
      <dgm:prSet/>
      <dgm:spPr/>
      <dgm:t>
        <a:bodyPr/>
        <a:lstStyle/>
        <a:p>
          <a:endParaRPr lang="en-US"/>
        </a:p>
      </dgm:t>
    </dgm:pt>
    <dgm:pt modelId="{B43BE0D3-97D3-4B18-A7BF-C87873A5C53A}">
      <dgm:prSet/>
      <dgm:spPr/>
      <dgm:t>
        <a:bodyPr/>
        <a:lstStyle/>
        <a:p>
          <a:pPr rtl="0"/>
          <a:r>
            <a:rPr lang="en-US" dirty="0" smtClean="0"/>
            <a:t>Set of activities of a nation’s central bank that are intended to affect the money supply and the credit in the economy</a:t>
          </a:r>
          <a:endParaRPr lang="en-US" dirty="0"/>
        </a:p>
      </dgm:t>
    </dgm:pt>
    <dgm:pt modelId="{877D5B46-4274-4A37-9501-C3E075016245}" type="parTrans" cxnId="{A12D0660-7FE9-41B8-A6DD-BFE9BB6B8561}">
      <dgm:prSet/>
      <dgm:spPr/>
      <dgm:t>
        <a:bodyPr/>
        <a:lstStyle/>
        <a:p>
          <a:endParaRPr lang="en-US"/>
        </a:p>
      </dgm:t>
    </dgm:pt>
    <dgm:pt modelId="{A381A6DF-BCDD-4AAA-9CD6-EBAD20C9F8E6}" type="sibTrans" cxnId="{A12D0660-7FE9-41B8-A6DD-BFE9BB6B8561}">
      <dgm:prSet/>
      <dgm:spPr/>
      <dgm:t>
        <a:bodyPr/>
        <a:lstStyle/>
        <a:p>
          <a:endParaRPr lang="en-US"/>
        </a:p>
      </dgm:t>
    </dgm:pt>
    <dgm:pt modelId="{E9E8985C-4BDF-4233-8C4E-95F7EEC0156B}">
      <dgm:prSet/>
      <dgm:spPr/>
      <dgm:t>
        <a:bodyPr/>
        <a:lstStyle/>
        <a:p>
          <a:pPr rtl="0"/>
          <a:r>
            <a:rPr lang="en-US" dirty="0" smtClean="0"/>
            <a:t>Set of activities of a nation’s government, including taxation and spending, that can affect the economy</a:t>
          </a:r>
          <a:endParaRPr lang="en-US" dirty="0"/>
        </a:p>
      </dgm:t>
    </dgm:pt>
    <dgm:pt modelId="{884F63F8-2F89-4B0F-9663-2B71CD797894}" type="parTrans" cxnId="{024C24F9-7515-44C8-935A-7F82C0A158FC}">
      <dgm:prSet/>
      <dgm:spPr/>
      <dgm:t>
        <a:bodyPr/>
        <a:lstStyle/>
        <a:p>
          <a:endParaRPr lang="en-US"/>
        </a:p>
      </dgm:t>
    </dgm:pt>
    <dgm:pt modelId="{7B24AAF4-55B2-4548-9E10-77467140E605}" type="sibTrans" cxnId="{024C24F9-7515-44C8-935A-7F82C0A158FC}">
      <dgm:prSet/>
      <dgm:spPr/>
      <dgm:t>
        <a:bodyPr/>
        <a:lstStyle/>
        <a:p>
          <a:endParaRPr lang="en-US"/>
        </a:p>
      </dgm:t>
    </dgm:pt>
    <dgm:pt modelId="{A1D8787E-984A-4221-AB80-D71E9E2D24CD}" type="pres">
      <dgm:prSet presAssocID="{F12EA471-AA4C-4180-B871-B67B52CAFFB1}" presName="Name0" presStyleCnt="0">
        <dgm:presLayoutVars>
          <dgm:dir/>
          <dgm:animLvl val="lvl"/>
          <dgm:resizeHandles val="exact"/>
        </dgm:presLayoutVars>
      </dgm:prSet>
      <dgm:spPr/>
      <dgm:t>
        <a:bodyPr/>
        <a:lstStyle/>
        <a:p>
          <a:endParaRPr lang="en-US"/>
        </a:p>
      </dgm:t>
    </dgm:pt>
    <dgm:pt modelId="{781BCFC1-9C43-4569-AA9B-849AB164213C}" type="pres">
      <dgm:prSet presAssocID="{A390A01C-749C-4A7F-94A6-06F5A5FF3EB2}" presName="composite" presStyleCnt="0"/>
      <dgm:spPr/>
    </dgm:pt>
    <dgm:pt modelId="{6FF3AC73-18DF-43C8-A5A6-7365F202389E}" type="pres">
      <dgm:prSet presAssocID="{A390A01C-749C-4A7F-94A6-06F5A5FF3EB2}" presName="parTx" presStyleLbl="alignNode1" presStyleIdx="0" presStyleCnt="2">
        <dgm:presLayoutVars>
          <dgm:chMax val="0"/>
          <dgm:chPref val="0"/>
          <dgm:bulletEnabled val="1"/>
        </dgm:presLayoutVars>
      </dgm:prSet>
      <dgm:spPr/>
      <dgm:t>
        <a:bodyPr/>
        <a:lstStyle/>
        <a:p>
          <a:endParaRPr lang="en-US"/>
        </a:p>
      </dgm:t>
    </dgm:pt>
    <dgm:pt modelId="{DF3E104D-81FA-4B37-A13B-4E964938BB27}" type="pres">
      <dgm:prSet presAssocID="{A390A01C-749C-4A7F-94A6-06F5A5FF3EB2}" presName="desTx" presStyleLbl="alignAccFollowNode1" presStyleIdx="0" presStyleCnt="2">
        <dgm:presLayoutVars>
          <dgm:bulletEnabled val="1"/>
        </dgm:presLayoutVars>
      </dgm:prSet>
      <dgm:spPr/>
      <dgm:t>
        <a:bodyPr/>
        <a:lstStyle/>
        <a:p>
          <a:endParaRPr lang="en-US"/>
        </a:p>
      </dgm:t>
    </dgm:pt>
    <dgm:pt modelId="{CF86E1FC-9A36-4ACF-98AA-CC93093A6311}" type="pres">
      <dgm:prSet presAssocID="{4B96B5BE-CB6C-403C-BDE2-EF705113FC0E}" presName="space" presStyleCnt="0"/>
      <dgm:spPr/>
    </dgm:pt>
    <dgm:pt modelId="{3CD1A6D8-8DC0-4A08-B793-A0BCD744524D}" type="pres">
      <dgm:prSet presAssocID="{8925BC9F-49FC-420C-8519-657B5DD4C5E6}" presName="composite" presStyleCnt="0"/>
      <dgm:spPr/>
    </dgm:pt>
    <dgm:pt modelId="{17974A0F-7679-4649-A2B9-91C8D4C47765}" type="pres">
      <dgm:prSet presAssocID="{8925BC9F-49FC-420C-8519-657B5DD4C5E6}" presName="parTx" presStyleLbl="alignNode1" presStyleIdx="1" presStyleCnt="2">
        <dgm:presLayoutVars>
          <dgm:chMax val="0"/>
          <dgm:chPref val="0"/>
          <dgm:bulletEnabled val="1"/>
        </dgm:presLayoutVars>
      </dgm:prSet>
      <dgm:spPr/>
      <dgm:t>
        <a:bodyPr/>
        <a:lstStyle/>
        <a:p>
          <a:endParaRPr lang="en-US"/>
        </a:p>
      </dgm:t>
    </dgm:pt>
    <dgm:pt modelId="{5C74322E-68E8-4876-9FCE-C302AC00D471}" type="pres">
      <dgm:prSet presAssocID="{8925BC9F-49FC-420C-8519-657B5DD4C5E6}" presName="desTx" presStyleLbl="alignAccFollowNode1" presStyleIdx="1" presStyleCnt="2">
        <dgm:presLayoutVars>
          <dgm:bulletEnabled val="1"/>
        </dgm:presLayoutVars>
      </dgm:prSet>
      <dgm:spPr/>
      <dgm:t>
        <a:bodyPr/>
        <a:lstStyle/>
        <a:p>
          <a:endParaRPr lang="en-US"/>
        </a:p>
      </dgm:t>
    </dgm:pt>
  </dgm:ptLst>
  <dgm:cxnLst>
    <dgm:cxn modelId="{C7DE7B8B-6787-4A96-A376-D2188D01CD7F}" srcId="{F12EA471-AA4C-4180-B871-B67B52CAFFB1}" destId="{8925BC9F-49FC-420C-8519-657B5DD4C5E6}" srcOrd="1" destOrd="0" parTransId="{01647730-3D30-4707-8EAD-B795F1D10BD4}" sibTransId="{72E9C314-652A-4844-9A11-BA026B5292C4}"/>
    <dgm:cxn modelId="{A12D0660-7FE9-41B8-A6DD-BFE9BB6B8561}" srcId="{A390A01C-749C-4A7F-94A6-06F5A5FF3EB2}" destId="{B43BE0D3-97D3-4B18-A7BF-C87873A5C53A}" srcOrd="0" destOrd="0" parTransId="{877D5B46-4274-4A37-9501-C3E075016245}" sibTransId="{A381A6DF-BCDD-4AAA-9CD6-EBAD20C9F8E6}"/>
    <dgm:cxn modelId="{925C40D7-B17F-4974-8DA8-CE5D15375CCC}" srcId="{F12EA471-AA4C-4180-B871-B67B52CAFFB1}" destId="{A390A01C-749C-4A7F-94A6-06F5A5FF3EB2}" srcOrd="0" destOrd="0" parTransId="{1EE040F7-C718-4475-BB4F-A5EAC01127C0}" sibTransId="{4B96B5BE-CB6C-403C-BDE2-EF705113FC0E}"/>
    <dgm:cxn modelId="{44AB7A7E-2476-4F47-A51E-14115A8B9CC6}" type="presOf" srcId="{B43BE0D3-97D3-4B18-A7BF-C87873A5C53A}" destId="{DF3E104D-81FA-4B37-A13B-4E964938BB27}" srcOrd="0" destOrd="0" presId="urn:microsoft.com/office/officeart/2005/8/layout/hList1"/>
    <dgm:cxn modelId="{1E80A1F8-6AAD-476B-BDB3-C8EEBE2CF52F}" type="presOf" srcId="{E9E8985C-4BDF-4233-8C4E-95F7EEC0156B}" destId="{5C74322E-68E8-4876-9FCE-C302AC00D471}" srcOrd="0" destOrd="0" presId="urn:microsoft.com/office/officeart/2005/8/layout/hList1"/>
    <dgm:cxn modelId="{51557DCC-F409-4475-9932-7675994BC848}" type="presOf" srcId="{F12EA471-AA4C-4180-B871-B67B52CAFFB1}" destId="{A1D8787E-984A-4221-AB80-D71E9E2D24CD}" srcOrd="0" destOrd="0" presId="urn:microsoft.com/office/officeart/2005/8/layout/hList1"/>
    <dgm:cxn modelId="{024C24F9-7515-44C8-935A-7F82C0A158FC}" srcId="{8925BC9F-49FC-420C-8519-657B5DD4C5E6}" destId="{E9E8985C-4BDF-4233-8C4E-95F7EEC0156B}" srcOrd="0" destOrd="0" parTransId="{884F63F8-2F89-4B0F-9663-2B71CD797894}" sibTransId="{7B24AAF4-55B2-4548-9E10-77467140E605}"/>
    <dgm:cxn modelId="{421CBD0D-A581-48C5-A71D-F917FDE00ED3}" type="presOf" srcId="{A390A01C-749C-4A7F-94A6-06F5A5FF3EB2}" destId="{6FF3AC73-18DF-43C8-A5A6-7365F202389E}" srcOrd="0" destOrd="0" presId="urn:microsoft.com/office/officeart/2005/8/layout/hList1"/>
    <dgm:cxn modelId="{F5143B93-7474-4C02-8FC3-5CBF61734A46}" type="presOf" srcId="{8925BC9F-49FC-420C-8519-657B5DD4C5E6}" destId="{17974A0F-7679-4649-A2B9-91C8D4C47765}" srcOrd="0" destOrd="0" presId="urn:microsoft.com/office/officeart/2005/8/layout/hList1"/>
    <dgm:cxn modelId="{B0BF8135-1387-47F1-A3C4-3F9A671AA9AE}" type="presParOf" srcId="{A1D8787E-984A-4221-AB80-D71E9E2D24CD}" destId="{781BCFC1-9C43-4569-AA9B-849AB164213C}" srcOrd="0" destOrd="0" presId="urn:microsoft.com/office/officeart/2005/8/layout/hList1"/>
    <dgm:cxn modelId="{29D59A9C-786C-48ED-96E6-946E98D61BC0}" type="presParOf" srcId="{781BCFC1-9C43-4569-AA9B-849AB164213C}" destId="{6FF3AC73-18DF-43C8-A5A6-7365F202389E}" srcOrd="0" destOrd="0" presId="urn:microsoft.com/office/officeart/2005/8/layout/hList1"/>
    <dgm:cxn modelId="{5B81992A-E494-416E-A98A-641FB2BDC781}" type="presParOf" srcId="{781BCFC1-9C43-4569-AA9B-849AB164213C}" destId="{DF3E104D-81FA-4B37-A13B-4E964938BB27}" srcOrd="1" destOrd="0" presId="urn:microsoft.com/office/officeart/2005/8/layout/hList1"/>
    <dgm:cxn modelId="{E2A23CE7-5183-4AB6-BE52-8EB975EE2405}" type="presParOf" srcId="{A1D8787E-984A-4221-AB80-D71E9E2D24CD}" destId="{CF86E1FC-9A36-4ACF-98AA-CC93093A6311}" srcOrd="1" destOrd="0" presId="urn:microsoft.com/office/officeart/2005/8/layout/hList1"/>
    <dgm:cxn modelId="{23EFE23E-7F69-4B3D-9DF4-D1864493EAE0}" type="presParOf" srcId="{A1D8787E-984A-4221-AB80-D71E9E2D24CD}" destId="{3CD1A6D8-8DC0-4A08-B793-A0BCD744524D}" srcOrd="2" destOrd="0" presId="urn:microsoft.com/office/officeart/2005/8/layout/hList1"/>
    <dgm:cxn modelId="{A9373B59-1AFB-40AF-957F-DB79AED53F93}" type="presParOf" srcId="{3CD1A6D8-8DC0-4A08-B793-A0BCD744524D}" destId="{17974A0F-7679-4649-A2B9-91C8D4C47765}" srcOrd="0" destOrd="0" presId="urn:microsoft.com/office/officeart/2005/8/layout/hList1"/>
    <dgm:cxn modelId="{E39F6A08-4C79-463B-B603-799CA773D2D3}" type="presParOf" srcId="{3CD1A6D8-8DC0-4A08-B793-A0BCD744524D}" destId="{5C74322E-68E8-4876-9FCE-C302AC00D4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30E29-72FB-4175-A437-105357630DD1}" type="doc">
      <dgm:prSet loTypeId="urn:microsoft.com/office/officeart/2005/8/layout/equation1" loCatId="relationship" qsTypeId="urn:microsoft.com/office/officeart/2005/8/quickstyle/simple5" qsCatId="simple" csTypeId="urn:microsoft.com/office/officeart/2005/8/colors/colorful3" csCatId="colorful" phldr="1"/>
      <dgm:spPr/>
    </dgm:pt>
    <dgm:pt modelId="{580C3508-B7EE-4268-87B8-2B8EB2D2A5FD}">
      <dgm:prSet phldrT="[Text]"/>
      <dgm:spPr>
        <a:scene3d>
          <a:camera prst="orthographicFront"/>
          <a:lightRig rig="threePt" dir="t"/>
        </a:scene3d>
        <a:sp3d>
          <a:bevelT/>
        </a:sp3d>
      </dgm:spPr>
      <dgm:t>
        <a:bodyPr/>
        <a:lstStyle/>
        <a:p>
          <a:r>
            <a:rPr lang="en-US" b="1" dirty="0" smtClean="0"/>
            <a:t>Nominal interest rate</a:t>
          </a:r>
          <a:endParaRPr lang="en-US" b="1" dirty="0"/>
        </a:p>
      </dgm:t>
    </dgm:pt>
    <dgm:pt modelId="{D39BF1A8-A20B-4930-B1E1-83B372047C8B}" type="parTrans" cxnId="{A474A5A2-7538-472F-ADCF-C0F3CF861D09}">
      <dgm:prSet/>
      <dgm:spPr/>
      <dgm:t>
        <a:bodyPr/>
        <a:lstStyle/>
        <a:p>
          <a:endParaRPr lang="en-US" b="1"/>
        </a:p>
      </dgm:t>
    </dgm:pt>
    <dgm:pt modelId="{02538537-BD37-49FC-94FD-F69C74127186}" type="sibTrans" cxnId="{A474A5A2-7538-472F-ADCF-C0F3CF861D09}">
      <dgm:prSet/>
      <dgm:spPr>
        <a:solidFill>
          <a:schemeClr val="bg1">
            <a:lumMod val="65000"/>
          </a:schemeClr>
        </a:solidFill>
      </dgm:spPr>
      <dgm:t>
        <a:bodyPr/>
        <a:lstStyle/>
        <a:p>
          <a:endParaRPr lang="en-US" b="1"/>
        </a:p>
      </dgm:t>
    </dgm:pt>
    <dgm:pt modelId="{43B0487A-2BEA-4DA7-A0D0-5624FBD23BEB}">
      <dgm:prSet phldrT="[Text]"/>
      <dgm:spPr>
        <a:scene3d>
          <a:camera prst="orthographicFront"/>
          <a:lightRig rig="threePt" dir="t"/>
        </a:scene3d>
        <a:sp3d>
          <a:bevelT/>
        </a:sp3d>
      </dgm:spPr>
      <dgm:t>
        <a:bodyPr/>
        <a:lstStyle/>
        <a:p>
          <a:r>
            <a:rPr lang="en-US" b="1" dirty="0" smtClean="0"/>
            <a:t>Real rate of interest</a:t>
          </a:r>
          <a:endParaRPr lang="en-US" b="1" dirty="0"/>
        </a:p>
      </dgm:t>
    </dgm:pt>
    <dgm:pt modelId="{35A55D6D-6783-4E53-ADAD-DA00361336EC}" type="parTrans" cxnId="{DDDED4A7-9315-47F3-A36F-1053FB1FD3FD}">
      <dgm:prSet/>
      <dgm:spPr/>
      <dgm:t>
        <a:bodyPr/>
        <a:lstStyle/>
        <a:p>
          <a:endParaRPr lang="en-US" b="1"/>
        </a:p>
      </dgm:t>
    </dgm:pt>
    <dgm:pt modelId="{B7CFC29C-6376-44B3-A5D3-77F41CA3D228}" type="sibTrans" cxnId="{DDDED4A7-9315-47F3-A36F-1053FB1FD3FD}">
      <dgm:prSet/>
      <dgm:spPr>
        <a:solidFill>
          <a:schemeClr val="bg1">
            <a:lumMod val="65000"/>
          </a:schemeClr>
        </a:solidFill>
      </dgm:spPr>
      <dgm:t>
        <a:bodyPr/>
        <a:lstStyle/>
        <a:p>
          <a:endParaRPr lang="en-US" b="1"/>
        </a:p>
      </dgm:t>
    </dgm:pt>
    <dgm:pt modelId="{6995C4CB-ADC3-481E-ACEC-BE4F0515D005}">
      <dgm:prSet phldrT="[Text]"/>
      <dgm:spPr>
        <a:scene3d>
          <a:camera prst="orthographicFront"/>
          <a:lightRig rig="threePt" dir="t"/>
        </a:scene3d>
        <a:sp3d>
          <a:bevelT/>
        </a:sp3d>
      </dgm:spPr>
      <dgm:t>
        <a:bodyPr/>
        <a:lstStyle/>
        <a:p>
          <a:r>
            <a:rPr lang="en-US" b="1" dirty="0" smtClean="0"/>
            <a:t>Expected rate of inflation</a:t>
          </a:r>
          <a:endParaRPr lang="en-US" b="1" dirty="0"/>
        </a:p>
      </dgm:t>
    </dgm:pt>
    <dgm:pt modelId="{2DC10346-CDF2-4A83-B511-E31EDB2651B3}" type="parTrans" cxnId="{5C12A89B-340B-46BD-BC98-917286502879}">
      <dgm:prSet/>
      <dgm:spPr/>
      <dgm:t>
        <a:bodyPr/>
        <a:lstStyle/>
        <a:p>
          <a:endParaRPr lang="en-US" b="1"/>
        </a:p>
      </dgm:t>
    </dgm:pt>
    <dgm:pt modelId="{E4FC817A-9383-4FA6-A7B2-D8D170DECCDD}" type="sibTrans" cxnId="{5C12A89B-340B-46BD-BC98-917286502879}">
      <dgm:prSet/>
      <dgm:spPr>
        <a:solidFill>
          <a:schemeClr val="bg1">
            <a:lumMod val="65000"/>
          </a:schemeClr>
        </a:solidFill>
      </dgm:spPr>
      <dgm:t>
        <a:bodyPr/>
        <a:lstStyle/>
        <a:p>
          <a:endParaRPr lang="en-US" b="1"/>
        </a:p>
      </dgm:t>
    </dgm:pt>
    <dgm:pt modelId="{C8C6746F-3A95-425F-806A-77DC807D8BD9}">
      <dgm:prSet phldrT="[Text]"/>
      <dgm:spPr>
        <a:scene3d>
          <a:camera prst="orthographicFront"/>
          <a:lightRig rig="threePt" dir="t"/>
        </a:scene3d>
        <a:sp3d>
          <a:bevelT/>
        </a:sp3d>
      </dgm:spPr>
      <dgm:t>
        <a:bodyPr/>
        <a:lstStyle/>
        <a:p>
          <a:r>
            <a:rPr lang="en-US" b="1" dirty="0" smtClean="0"/>
            <a:t>Risk premium</a:t>
          </a:r>
          <a:endParaRPr lang="en-US" b="1" dirty="0"/>
        </a:p>
      </dgm:t>
    </dgm:pt>
    <dgm:pt modelId="{07CEE00F-8FDB-4369-9E4D-C094E9565C47}" type="parTrans" cxnId="{0DF6EC3E-A20A-4657-862F-F0098BDA7FA6}">
      <dgm:prSet/>
      <dgm:spPr/>
      <dgm:t>
        <a:bodyPr/>
        <a:lstStyle/>
        <a:p>
          <a:endParaRPr lang="en-US" b="1"/>
        </a:p>
      </dgm:t>
    </dgm:pt>
    <dgm:pt modelId="{CCB31B21-294D-4BD1-BB48-CD102993A332}" type="sibTrans" cxnId="{0DF6EC3E-A20A-4657-862F-F0098BDA7FA6}">
      <dgm:prSet/>
      <dgm:spPr/>
      <dgm:t>
        <a:bodyPr/>
        <a:lstStyle/>
        <a:p>
          <a:endParaRPr lang="en-US" b="1"/>
        </a:p>
      </dgm:t>
    </dgm:pt>
    <dgm:pt modelId="{C4C83AD1-8C6F-47FA-B805-88CB3995BF33}" type="pres">
      <dgm:prSet presAssocID="{82E30E29-72FB-4175-A437-105357630DD1}" presName="linearFlow" presStyleCnt="0">
        <dgm:presLayoutVars>
          <dgm:dir/>
          <dgm:resizeHandles val="exact"/>
        </dgm:presLayoutVars>
      </dgm:prSet>
      <dgm:spPr/>
    </dgm:pt>
    <dgm:pt modelId="{1DEC4105-C5F1-4E05-B038-6AA6A960AAD8}" type="pres">
      <dgm:prSet presAssocID="{580C3508-B7EE-4268-87B8-2B8EB2D2A5FD}" presName="node" presStyleLbl="node1" presStyleIdx="0" presStyleCnt="4">
        <dgm:presLayoutVars>
          <dgm:bulletEnabled val="1"/>
        </dgm:presLayoutVars>
      </dgm:prSet>
      <dgm:spPr/>
      <dgm:t>
        <a:bodyPr/>
        <a:lstStyle/>
        <a:p>
          <a:endParaRPr lang="en-US"/>
        </a:p>
      </dgm:t>
    </dgm:pt>
    <dgm:pt modelId="{B12AC7CA-CF6B-45FC-8675-EBDCF43FF6C7}" type="pres">
      <dgm:prSet presAssocID="{02538537-BD37-49FC-94FD-F69C74127186}" presName="spacerL" presStyleCnt="0"/>
      <dgm:spPr/>
    </dgm:pt>
    <dgm:pt modelId="{C2A1FA78-D559-4257-920D-04833D822E0A}" type="pres">
      <dgm:prSet presAssocID="{02538537-BD37-49FC-94FD-F69C74127186}" presName="sibTrans" presStyleLbl="sibTrans2D1" presStyleIdx="0" presStyleCnt="3"/>
      <dgm:spPr>
        <a:prstGeom prst="mathEqual">
          <a:avLst/>
        </a:prstGeom>
      </dgm:spPr>
      <dgm:t>
        <a:bodyPr/>
        <a:lstStyle/>
        <a:p>
          <a:endParaRPr lang="en-US"/>
        </a:p>
      </dgm:t>
    </dgm:pt>
    <dgm:pt modelId="{EA8C5D97-493E-4F35-B827-93037410D731}" type="pres">
      <dgm:prSet presAssocID="{02538537-BD37-49FC-94FD-F69C74127186}" presName="spacerR" presStyleCnt="0"/>
      <dgm:spPr/>
    </dgm:pt>
    <dgm:pt modelId="{318ACEC1-BC37-4B96-BD37-4E37210F4179}" type="pres">
      <dgm:prSet presAssocID="{43B0487A-2BEA-4DA7-A0D0-5624FBD23BEB}" presName="node" presStyleLbl="node1" presStyleIdx="1" presStyleCnt="4">
        <dgm:presLayoutVars>
          <dgm:bulletEnabled val="1"/>
        </dgm:presLayoutVars>
      </dgm:prSet>
      <dgm:spPr/>
      <dgm:t>
        <a:bodyPr/>
        <a:lstStyle/>
        <a:p>
          <a:endParaRPr lang="en-US"/>
        </a:p>
      </dgm:t>
    </dgm:pt>
    <dgm:pt modelId="{28BAD71D-3F85-44AB-9DFE-C9CECFD5DF86}" type="pres">
      <dgm:prSet presAssocID="{B7CFC29C-6376-44B3-A5D3-77F41CA3D228}" presName="spacerL" presStyleCnt="0"/>
      <dgm:spPr/>
    </dgm:pt>
    <dgm:pt modelId="{D1E594AD-B1E5-46BA-8586-302E7917E718}" type="pres">
      <dgm:prSet presAssocID="{B7CFC29C-6376-44B3-A5D3-77F41CA3D228}" presName="sibTrans" presStyleLbl="sibTrans2D1" presStyleIdx="1" presStyleCnt="3"/>
      <dgm:spPr/>
      <dgm:t>
        <a:bodyPr/>
        <a:lstStyle/>
        <a:p>
          <a:endParaRPr lang="en-US"/>
        </a:p>
      </dgm:t>
    </dgm:pt>
    <dgm:pt modelId="{55262005-05CD-43DB-B985-2FDB46EA2E32}" type="pres">
      <dgm:prSet presAssocID="{B7CFC29C-6376-44B3-A5D3-77F41CA3D228}" presName="spacerR" presStyleCnt="0"/>
      <dgm:spPr/>
    </dgm:pt>
    <dgm:pt modelId="{C681F9E5-0C52-4AD1-AAED-D1AAAE5A31E6}" type="pres">
      <dgm:prSet presAssocID="{6995C4CB-ADC3-481E-ACEC-BE4F0515D005}" presName="node" presStyleLbl="node1" presStyleIdx="2" presStyleCnt="4">
        <dgm:presLayoutVars>
          <dgm:bulletEnabled val="1"/>
        </dgm:presLayoutVars>
      </dgm:prSet>
      <dgm:spPr/>
      <dgm:t>
        <a:bodyPr/>
        <a:lstStyle/>
        <a:p>
          <a:endParaRPr lang="en-US"/>
        </a:p>
      </dgm:t>
    </dgm:pt>
    <dgm:pt modelId="{B015432C-1C59-483A-8749-874597A940F0}" type="pres">
      <dgm:prSet presAssocID="{E4FC817A-9383-4FA6-A7B2-D8D170DECCDD}" presName="spacerL" presStyleCnt="0"/>
      <dgm:spPr/>
    </dgm:pt>
    <dgm:pt modelId="{44A00D43-207D-443D-996B-47567CB98E93}" type="pres">
      <dgm:prSet presAssocID="{E4FC817A-9383-4FA6-A7B2-D8D170DECCDD}" presName="sibTrans" presStyleLbl="sibTrans2D1" presStyleIdx="2" presStyleCnt="3"/>
      <dgm:spPr>
        <a:prstGeom prst="mathPlus">
          <a:avLst/>
        </a:prstGeom>
      </dgm:spPr>
      <dgm:t>
        <a:bodyPr/>
        <a:lstStyle/>
        <a:p>
          <a:endParaRPr lang="en-US"/>
        </a:p>
      </dgm:t>
    </dgm:pt>
    <dgm:pt modelId="{7EE70FAA-7231-4167-A0EA-87B7B4319A20}" type="pres">
      <dgm:prSet presAssocID="{E4FC817A-9383-4FA6-A7B2-D8D170DECCDD}" presName="spacerR" presStyleCnt="0"/>
      <dgm:spPr/>
    </dgm:pt>
    <dgm:pt modelId="{37F62E0A-1243-49E5-9F64-2F1536BAD0C9}" type="pres">
      <dgm:prSet presAssocID="{C8C6746F-3A95-425F-806A-77DC807D8BD9}" presName="node" presStyleLbl="node1" presStyleIdx="3" presStyleCnt="4">
        <dgm:presLayoutVars>
          <dgm:bulletEnabled val="1"/>
        </dgm:presLayoutVars>
      </dgm:prSet>
      <dgm:spPr/>
      <dgm:t>
        <a:bodyPr/>
        <a:lstStyle/>
        <a:p>
          <a:endParaRPr lang="en-US"/>
        </a:p>
      </dgm:t>
    </dgm:pt>
  </dgm:ptLst>
  <dgm:cxnLst>
    <dgm:cxn modelId="{8F61DBCF-5520-404A-BFE5-84F853035AD0}" type="presOf" srcId="{C8C6746F-3A95-425F-806A-77DC807D8BD9}" destId="{37F62E0A-1243-49E5-9F64-2F1536BAD0C9}" srcOrd="0" destOrd="0" presId="urn:microsoft.com/office/officeart/2005/8/layout/equation1"/>
    <dgm:cxn modelId="{40DEDC45-5091-4583-9DC7-C658E2F9AE01}" type="presOf" srcId="{B7CFC29C-6376-44B3-A5D3-77F41CA3D228}" destId="{D1E594AD-B1E5-46BA-8586-302E7917E718}" srcOrd="0" destOrd="0" presId="urn:microsoft.com/office/officeart/2005/8/layout/equation1"/>
    <dgm:cxn modelId="{E523FC92-DEC7-43D5-9193-AC354717BC37}" type="presOf" srcId="{43B0487A-2BEA-4DA7-A0D0-5624FBD23BEB}" destId="{318ACEC1-BC37-4B96-BD37-4E37210F4179}" srcOrd="0" destOrd="0" presId="urn:microsoft.com/office/officeart/2005/8/layout/equation1"/>
    <dgm:cxn modelId="{5C12A89B-340B-46BD-BC98-917286502879}" srcId="{82E30E29-72FB-4175-A437-105357630DD1}" destId="{6995C4CB-ADC3-481E-ACEC-BE4F0515D005}" srcOrd="2" destOrd="0" parTransId="{2DC10346-CDF2-4A83-B511-E31EDB2651B3}" sibTransId="{E4FC817A-9383-4FA6-A7B2-D8D170DECCDD}"/>
    <dgm:cxn modelId="{A474A5A2-7538-472F-ADCF-C0F3CF861D09}" srcId="{82E30E29-72FB-4175-A437-105357630DD1}" destId="{580C3508-B7EE-4268-87B8-2B8EB2D2A5FD}" srcOrd="0" destOrd="0" parTransId="{D39BF1A8-A20B-4930-B1E1-83B372047C8B}" sibTransId="{02538537-BD37-49FC-94FD-F69C74127186}"/>
    <dgm:cxn modelId="{3F019AE2-3812-4298-9F1C-97295131C4DE}" type="presOf" srcId="{82E30E29-72FB-4175-A437-105357630DD1}" destId="{C4C83AD1-8C6F-47FA-B805-88CB3995BF33}" srcOrd="0" destOrd="0" presId="urn:microsoft.com/office/officeart/2005/8/layout/equation1"/>
    <dgm:cxn modelId="{DDDED4A7-9315-47F3-A36F-1053FB1FD3FD}" srcId="{82E30E29-72FB-4175-A437-105357630DD1}" destId="{43B0487A-2BEA-4DA7-A0D0-5624FBD23BEB}" srcOrd="1" destOrd="0" parTransId="{35A55D6D-6783-4E53-ADAD-DA00361336EC}" sibTransId="{B7CFC29C-6376-44B3-A5D3-77F41CA3D228}"/>
    <dgm:cxn modelId="{23FC0B8C-68FF-47A7-829A-A2469C6774B6}" type="presOf" srcId="{6995C4CB-ADC3-481E-ACEC-BE4F0515D005}" destId="{C681F9E5-0C52-4AD1-AAED-D1AAAE5A31E6}" srcOrd="0" destOrd="0" presId="urn:microsoft.com/office/officeart/2005/8/layout/equation1"/>
    <dgm:cxn modelId="{AD159B89-F49C-4F4B-81F2-FC2F2B10E4D8}" type="presOf" srcId="{02538537-BD37-49FC-94FD-F69C74127186}" destId="{C2A1FA78-D559-4257-920D-04833D822E0A}" srcOrd="0" destOrd="0" presId="urn:microsoft.com/office/officeart/2005/8/layout/equation1"/>
    <dgm:cxn modelId="{339F55C4-8987-4309-9299-A99E77BD7B6F}" type="presOf" srcId="{580C3508-B7EE-4268-87B8-2B8EB2D2A5FD}" destId="{1DEC4105-C5F1-4E05-B038-6AA6A960AAD8}" srcOrd="0" destOrd="0" presId="urn:microsoft.com/office/officeart/2005/8/layout/equation1"/>
    <dgm:cxn modelId="{0DF6EC3E-A20A-4657-862F-F0098BDA7FA6}" srcId="{82E30E29-72FB-4175-A437-105357630DD1}" destId="{C8C6746F-3A95-425F-806A-77DC807D8BD9}" srcOrd="3" destOrd="0" parTransId="{07CEE00F-8FDB-4369-9E4D-C094E9565C47}" sibTransId="{CCB31B21-294D-4BD1-BB48-CD102993A332}"/>
    <dgm:cxn modelId="{0ED1BA76-186E-4A3C-94A1-F1E6ED465C1B}" type="presOf" srcId="{E4FC817A-9383-4FA6-A7B2-D8D170DECCDD}" destId="{44A00D43-207D-443D-996B-47567CB98E93}" srcOrd="0" destOrd="0" presId="urn:microsoft.com/office/officeart/2005/8/layout/equation1"/>
    <dgm:cxn modelId="{FBDB6982-332B-4EB5-AF74-0382D28CD78F}" type="presParOf" srcId="{C4C83AD1-8C6F-47FA-B805-88CB3995BF33}" destId="{1DEC4105-C5F1-4E05-B038-6AA6A960AAD8}" srcOrd="0" destOrd="0" presId="urn:microsoft.com/office/officeart/2005/8/layout/equation1"/>
    <dgm:cxn modelId="{FB3C9A99-09DA-4FE4-946B-889B8F706FA7}" type="presParOf" srcId="{C4C83AD1-8C6F-47FA-B805-88CB3995BF33}" destId="{B12AC7CA-CF6B-45FC-8675-EBDCF43FF6C7}" srcOrd="1" destOrd="0" presId="urn:microsoft.com/office/officeart/2005/8/layout/equation1"/>
    <dgm:cxn modelId="{B0F09722-54C1-4FFB-A97A-73EFF44B0258}" type="presParOf" srcId="{C4C83AD1-8C6F-47FA-B805-88CB3995BF33}" destId="{C2A1FA78-D559-4257-920D-04833D822E0A}" srcOrd="2" destOrd="0" presId="urn:microsoft.com/office/officeart/2005/8/layout/equation1"/>
    <dgm:cxn modelId="{BCA270CB-F2E2-41BD-8535-1A21F05C086C}" type="presParOf" srcId="{C4C83AD1-8C6F-47FA-B805-88CB3995BF33}" destId="{EA8C5D97-493E-4F35-B827-93037410D731}" srcOrd="3" destOrd="0" presId="urn:microsoft.com/office/officeart/2005/8/layout/equation1"/>
    <dgm:cxn modelId="{4976D865-BFAD-438F-BEE9-7580F454CE35}" type="presParOf" srcId="{C4C83AD1-8C6F-47FA-B805-88CB3995BF33}" destId="{318ACEC1-BC37-4B96-BD37-4E37210F4179}" srcOrd="4" destOrd="0" presId="urn:microsoft.com/office/officeart/2005/8/layout/equation1"/>
    <dgm:cxn modelId="{CA192AF3-D9CE-43D1-9557-21B1C6CE6B6B}" type="presParOf" srcId="{C4C83AD1-8C6F-47FA-B805-88CB3995BF33}" destId="{28BAD71D-3F85-44AB-9DFE-C9CECFD5DF86}" srcOrd="5" destOrd="0" presId="urn:microsoft.com/office/officeart/2005/8/layout/equation1"/>
    <dgm:cxn modelId="{F8359B8F-7CA0-46EA-8393-F0E2E95EDD5B}" type="presParOf" srcId="{C4C83AD1-8C6F-47FA-B805-88CB3995BF33}" destId="{D1E594AD-B1E5-46BA-8586-302E7917E718}" srcOrd="6" destOrd="0" presId="urn:microsoft.com/office/officeart/2005/8/layout/equation1"/>
    <dgm:cxn modelId="{EF8943D8-AE4B-4FB1-BB8E-A874133D5D4D}" type="presParOf" srcId="{C4C83AD1-8C6F-47FA-B805-88CB3995BF33}" destId="{55262005-05CD-43DB-B985-2FDB46EA2E32}" srcOrd="7" destOrd="0" presId="urn:microsoft.com/office/officeart/2005/8/layout/equation1"/>
    <dgm:cxn modelId="{A94357DE-1D2C-4628-9432-94CAFD44707E}" type="presParOf" srcId="{C4C83AD1-8C6F-47FA-B805-88CB3995BF33}" destId="{C681F9E5-0C52-4AD1-AAED-D1AAAE5A31E6}" srcOrd="8" destOrd="0" presId="urn:microsoft.com/office/officeart/2005/8/layout/equation1"/>
    <dgm:cxn modelId="{3E30AD2A-E43D-44E6-8641-4DBC828AACF2}" type="presParOf" srcId="{C4C83AD1-8C6F-47FA-B805-88CB3995BF33}" destId="{B015432C-1C59-483A-8749-874597A940F0}" srcOrd="9" destOrd="0" presId="urn:microsoft.com/office/officeart/2005/8/layout/equation1"/>
    <dgm:cxn modelId="{ADB4CB8D-5F16-48C2-86EE-20C4284E3525}" type="presParOf" srcId="{C4C83AD1-8C6F-47FA-B805-88CB3995BF33}" destId="{44A00D43-207D-443D-996B-47567CB98E93}" srcOrd="10" destOrd="0" presId="urn:microsoft.com/office/officeart/2005/8/layout/equation1"/>
    <dgm:cxn modelId="{1FD84EF4-97B8-4E09-A288-0BD46B691689}" type="presParOf" srcId="{C4C83AD1-8C6F-47FA-B805-88CB3995BF33}" destId="{7EE70FAA-7231-4167-A0EA-87B7B4319A20}" srcOrd="11" destOrd="0" presId="urn:microsoft.com/office/officeart/2005/8/layout/equation1"/>
    <dgm:cxn modelId="{E38D3178-9591-40FF-ABD2-C6A93F443493}" type="presParOf" srcId="{C4C83AD1-8C6F-47FA-B805-88CB3995BF33}" destId="{37F62E0A-1243-49E5-9F64-2F1536BAD0C9}" srcOrd="12" destOrd="0" presId="urn:microsoft.com/office/officeart/2005/8/layout/equati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C7D16-3558-4CE6-B659-BB216A172941}" type="doc">
      <dgm:prSet loTypeId="urn:microsoft.com/office/officeart/2005/8/layout/process3" loCatId="process" qsTypeId="urn:microsoft.com/office/officeart/2005/8/quickstyle/3d2" qsCatId="3D" csTypeId="urn:microsoft.com/office/officeart/2005/8/colors/accent1_2" csCatId="accent1" phldr="1"/>
      <dgm:spPr/>
      <dgm:t>
        <a:bodyPr/>
        <a:lstStyle/>
        <a:p>
          <a:endParaRPr lang="en-US"/>
        </a:p>
      </dgm:t>
    </dgm:pt>
    <dgm:pt modelId="{1538238D-A233-4E56-BFD9-5DC05BCCEB51}">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smtClean="0"/>
            <a:t>Increase target rate</a:t>
          </a:r>
          <a:endParaRPr lang="en-US" b="1" dirty="0"/>
        </a:p>
      </dgm:t>
    </dgm:pt>
    <dgm:pt modelId="{E32ADD96-23DC-4498-AF97-070BA274D8EE}" type="parTrans" cxnId="{9964E8F1-177B-4E38-B0D8-09AA909D4119}">
      <dgm:prSet/>
      <dgm:spPr/>
      <dgm:t>
        <a:bodyPr/>
        <a:lstStyle/>
        <a:p>
          <a:endParaRPr lang="en-US"/>
        </a:p>
      </dgm:t>
    </dgm:pt>
    <dgm:pt modelId="{46C33619-25C4-40CD-9130-16975DCFBC6C}" type="sibTrans" cxnId="{9964E8F1-177B-4E38-B0D8-09AA909D4119}">
      <dgm:prSet/>
      <dgm:spPr/>
      <dgm:t>
        <a:bodyPr/>
        <a:lstStyle/>
        <a:p>
          <a:endParaRPr lang="en-US" dirty="0"/>
        </a:p>
      </dgm:t>
    </dgm:pt>
    <dgm:pt modelId="{E91BFEE9-C425-4F69-8A9F-4D5789654AE5}">
      <dgm:prSet phldrT="[Text]"/>
      <dgm:spPr/>
      <dgm:t>
        <a:bodyPr/>
        <a:lstStyle/>
        <a:p>
          <a:r>
            <a:rPr lang="en-US" dirty="0" smtClean="0"/>
            <a:t>Reducing liquidity in the system</a:t>
          </a:r>
          <a:endParaRPr lang="en-US" dirty="0"/>
        </a:p>
      </dgm:t>
    </dgm:pt>
    <dgm:pt modelId="{81D443E1-DF76-4F85-B72A-174EE55BA4D9}" type="parTrans" cxnId="{058F2A88-9A5B-41BA-8CC4-BEA80BE68583}">
      <dgm:prSet/>
      <dgm:spPr/>
      <dgm:t>
        <a:bodyPr/>
        <a:lstStyle/>
        <a:p>
          <a:endParaRPr lang="en-US"/>
        </a:p>
      </dgm:t>
    </dgm:pt>
    <dgm:pt modelId="{80CDE268-0B27-41FD-96CA-0C6FD8775288}" type="sibTrans" cxnId="{058F2A88-9A5B-41BA-8CC4-BEA80BE68583}">
      <dgm:prSet/>
      <dgm:spPr/>
      <dgm:t>
        <a:bodyPr/>
        <a:lstStyle/>
        <a:p>
          <a:endParaRPr lang="en-US"/>
        </a:p>
      </dgm:t>
    </dgm:pt>
    <dgm:pt modelId="{31E16AFC-3699-4A70-AC4C-E028913C219E}">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smtClean="0"/>
            <a:t>Contractionary</a:t>
          </a:r>
          <a:endParaRPr lang="en-US" b="1" dirty="0"/>
        </a:p>
      </dgm:t>
    </dgm:pt>
    <dgm:pt modelId="{CEC5A172-7D6B-4774-B529-7AE6EAEFA116}" type="parTrans" cxnId="{73E30B84-CA18-47D3-B3F4-15DCE852DEC4}">
      <dgm:prSet/>
      <dgm:spPr/>
      <dgm:t>
        <a:bodyPr/>
        <a:lstStyle/>
        <a:p>
          <a:endParaRPr lang="en-US"/>
        </a:p>
      </dgm:t>
    </dgm:pt>
    <dgm:pt modelId="{3B41A8CD-9FE4-4D4B-8B85-8AEFFEA6FEDF}" type="sibTrans" cxnId="{73E30B84-CA18-47D3-B3F4-15DCE852DEC4}">
      <dgm:prSet/>
      <dgm:spPr/>
      <dgm:t>
        <a:bodyPr/>
        <a:lstStyle/>
        <a:p>
          <a:endParaRPr lang="en-US"/>
        </a:p>
      </dgm:t>
    </dgm:pt>
    <dgm:pt modelId="{823E0FBD-980C-429B-854B-36A43F40421D}">
      <dgm:prSet phldrT="[Text]"/>
      <dgm:spPr/>
      <dgm:t>
        <a:bodyPr/>
        <a:lstStyle/>
        <a:p>
          <a:r>
            <a:rPr lang="en-US" dirty="0" smtClean="0"/>
            <a:t>Slows the rate of growth in the money supply and the real economy </a:t>
          </a:r>
          <a:endParaRPr lang="en-US" dirty="0"/>
        </a:p>
      </dgm:t>
    </dgm:pt>
    <dgm:pt modelId="{71620CA4-4643-47F4-88C8-862D42B971DB}" type="parTrans" cxnId="{8D297FC1-0BA8-43AA-99AA-0A032A6B3F34}">
      <dgm:prSet/>
      <dgm:spPr/>
      <dgm:t>
        <a:bodyPr/>
        <a:lstStyle/>
        <a:p>
          <a:endParaRPr lang="en-US"/>
        </a:p>
      </dgm:t>
    </dgm:pt>
    <dgm:pt modelId="{9402AFC8-5431-422F-9D77-FDE57ACDB7BA}" type="sibTrans" cxnId="{8D297FC1-0BA8-43AA-99AA-0A032A6B3F34}">
      <dgm:prSet/>
      <dgm:spPr/>
      <dgm:t>
        <a:bodyPr/>
        <a:lstStyle/>
        <a:p>
          <a:endParaRPr lang="en-US"/>
        </a:p>
      </dgm:t>
    </dgm:pt>
    <dgm:pt modelId="{015BDD24-E26A-47A3-BB09-1F1AF8AD30EF}" type="pres">
      <dgm:prSet presAssocID="{27BC7D16-3558-4CE6-B659-BB216A172941}" presName="linearFlow" presStyleCnt="0">
        <dgm:presLayoutVars>
          <dgm:dir/>
          <dgm:animLvl val="lvl"/>
          <dgm:resizeHandles val="exact"/>
        </dgm:presLayoutVars>
      </dgm:prSet>
      <dgm:spPr/>
      <dgm:t>
        <a:bodyPr/>
        <a:lstStyle/>
        <a:p>
          <a:endParaRPr lang="en-US"/>
        </a:p>
      </dgm:t>
    </dgm:pt>
    <dgm:pt modelId="{71522AB7-9C4A-448B-873B-AA352851FA8C}" type="pres">
      <dgm:prSet presAssocID="{1538238D-A233-4E56-BFD9-5DC05BCCEB51}" presName="composite" presStyleCnt="0"/>
      <dgm:spPr/>
    </dgm:pt>
    <dgm:pt modelId="{7E3748C7-7773-46B7-B58C-0D7AB9D4DB1B}" type="pres">
      <dgm:prSet presAssocID="{1538238D-A233-4E56-BFD9-5DC05BCCEB51}" presName="parTx" presStyleLbl="node1" presStyleIdx="0" presStyleCnt="2">
        <dgm:presLayoutVars>
          <dgm:chMax val="0"/>
          <dgm:chPref val="0"/>
          <dgm:bulletEnabled val="1"/>
        </dgm:presLayoutVars>
      </dgm:prSet>
      <dgm:spPr/>
      <dgm:t>
        <a:bodyPr/>
        <a:lstStyle/>
        <a:p>
          <a:endParaRPr lang="en-US"/>
        </a:p>
      </dgm:t>
    </dgm:pt>
    <dgm:pt modelId="{96B4AE37-3937-43D6-95FF-46389E07428F}" type="pres">
      <dgm:prSet presAssocID="{1538238D-A233-4E56-BFD9-5DC05BCCEB51}" presName="parSh" presStyleLbl="node1" presStyleIdx="0" presStyleCnt="2"/>
      <dgm:spPr/>
      <dgm:t>
        <a:bodyPr/>
        <a:lstStyle/>
        <a:p>
          <a:endParaRPr lang="en-US"/>
        </a:p>
      </dgm:t>
    </dgm:pt>
    <dgm:pt modelId="{1749536E-23FA-4720-8541-DAD7ADD6F9B8}" type="pres">
      <dgm:prSet presAssocID="{1538238D-A233-4E56-BFD9-5DC05BCCEB51}" presName="desTx" presStyleLbl="fgAcc1" presStyleIdx="0" presStyleCnt="2">
        <dgm:presLayoutVars>
          <dgm:bulletEnabled val="1"/>
        </dgm:presLayoutVars>
      </dgm:prSet>
      <dgm:spPr/>
      <dgm:t>
        <a:bodyPr/>
        <a:lstStyle/>
        <a:p>
          <a:endParaRPr lang="en-US"/>
        </a:p>
      </dgm:t>
    </dgm:pt>
    <dgm:pt modelId="{C0C71B79-4BFD-42F9-8349-D5456127C930}" type="pres">
      <dgm:prSet presAssocID="{46C33619-25C4-40CD-9130-16975DCFBC6C}" presName="sibTrans" presStyleLbl="sibTrans2D1" presStyleIdx="0" presStyleCnt="1" custLinFactNeighborX="31579" custLinFactNeighborY="85215"/>
      <dgm:spPr/>
      <dgm:t>
        <a:bodyPr/>
        <a:lstStyle/>
        <a:p>
          <a:endParaRPr lang="en-US"/>
        </a:p>
      </dgm:t>
    </dgm:pt>
    <dgm:pt modelId="{80A7F85C-4E73-4F7E-B91E-F4C3271D8856}" type="pres">
      <dgm:prSet presAssocID="{46C33619-25C4-40CD-9130-16975DCFBC6C}" presName="connTx" presStyleLbl="sibTrans2D1" presStyleIdx="0" presStyleCnt="1"/>
      <dgm:spPr/>
      <dgm:t>
        <a:bodyPr/>
        <a:lstStyle/>
        <a:p>
          <a:endParaRPr lang="en-US"/>
        </a:p>
      </dgm:t>
    </dgm:pt>
    <dgm:pt modelId="{274A6535-7D6E-4789-9026-21E78D601A17}" type="pres">
      <dgm:prSet presAssocID="{31E16AFC-3699-4A70-AC4C-E028913C219E}" presName="composite" presStyleCnt="0"/>
      <dgm:spPr/>
    </dgm:pt>
    <dgm:pt modelId="{E8C8CC67-6996-406E-99A4-93F66B0C4E77}" type="pres">
      <dgm:prSet presAssocID="{31E16AFC-3699-4A70-AC4C-E028913C219E}" presName="parTx" presStyleLbl="node1" presStyleIdx="0" presStyleCnt="2">
        <dgm:presLayoutVars>
          <dgm:chMax val="0"/>
          <dgm:chPref val="0"/>
          <dgm:bulletEnabled val="1"/>
        </dgm:presLayoutVars>
      </dgm:prSet>
      <dgm:spPr/>
      <dgm:t>
        <a:bodyPr/>
        <a:lstStyle/>
        <a:p>
          <a:endParaRPr lang="en-US"/>
        </a:p>
      </dgm:t>
    </dgm:pt>
    <dgm:pt modelId="{FD3E962E-67FB-4346-B6C2-38FF6B7190D4}" type="pres">
      <dgm:prSet presAssocID="{31E16AFC-3699-4A70-AC4C-E028913C219E}" presName="parSh" presStyleLbl="node1" presStyleIdx="1" presStyleCnt="2"/>
      <dgm:spPr/>
      <dgm:t>
        <a:bodyPr/>
        <a:lstStyle/>
        <a:p>
          <a:endParaRPr lang="en-US"/>
        </a:p>
      </dgm:t>
    </dgm:pt>
    <dgm:pt modelId="{6C4407AC-7F99-45CA-83EE-FD82B6155A61}" type="pres">
      <dgm:prSet presAssocID="{31E16AFC-3699-4A70-AC4C-E028913C219E}" presName="desTx" presStyleLbl="fgAcc1" presStyleIdx="1" presStyleCnt="2">
        <dgm:presLayoutVars>
          <dgm:bulletEnabled val="1"/>
        </dgm:presLayoutVars>
      </dgm:prSet>
      <dgm:spPr/>
      <dgm:t>
        <a:bodyPr/>
        <a:lstStyle/>
        <a:p>
          <a:endParaRPr lang="en-US"/>
        </a:p>
      </dgm:t>
    </dgm:pt>
  </dgm:ptLst>
  <dgm:cxnLst>
    <dgm:cxn modelId="{4C4CA8A8-288B-4F0A-97FB-6B1AE6172CFE}" type="presOf" srcId="{46C33619-25C4-40CD-9130-16975DCFBC6C}" destId="{C0C71B79-4BFD-42F9-8349-D5456127C930}" srcOrd="0" destOrd="0" presId="urn:microsoft.com/office/officeart/2005/8/layout/process3"/>
    <dgm:cxn modelId="{8D297FC1-0BA8-43AA-99AA-0A032A6B3F34}" srcId="{31E16AFC-3699-4A70-AC4C-E028913C219E}" destId="{823E0FBD-980C-429B-854B-36A43F40421D}" srcOrd="0" destOrd="0" parTransId="{71620CA4-4643-47F4-88C8-862D42B971DB}" sibTransId="{9402AFC8-5431-422F-9D77-FDE57ACDB7BA}"/>
    <dgm:cxn modelId="{73E30B84-CA18-47D3-B3F4-15DCE852DEC4}" srcId="{27BC7D16-3558-4CE6-B659-BB216A172941}" destId="{31E16AFC-3699-4A70-AC4C-E028913C219E}" srcOrd="1" destOrd="0" parTransId="{CEC5A172-7D6B-4774-B529-7AE6EAEFA116}" sibTransId="{3B41A8CD-9FE4-4D4B-8B85-8AEFFEA6FEDF}"/>
    <dgm:cxn modelId="{9A8D3BF2-0B39-4FFA-A989-DD60E08730F4}" type="presOf" srcId="{31E16AFC-3699-4A70-AC4C-E028913C219E}" destId="{E8C8CC67-6996-406E-99A4-93F66B0C4E77}" srcOrd="0" destOrd="0" presId="urn:microsoft.com/office/officeart/2005/8/layout/process3"/>
    <dgm:cxn modelId="{CE121F6A-9A6C-4D66-AFBB-8AAF4DE7B41D}" type="presOf" srcId="{31E16AFC-3699-4A70-AC4C-E028913C219E}" destId="{FD3E962E-67FB-4346-B6C2-38FF6B7190D4}" srcOrd="1" destOrd="0" presId="urn:microsoft.com/office/officeart/2005/8/layout/process3"/>
    <dgm:cxn modelId="{96CF6AD5-CB61-471B-B5FF-DD23720C4F0F}" type="presOf" srcId="{27BC7D16-3558-4CE6-B659-BB216A172941}" destId="{015BDD24-E26A-47A3-BB09-1F1AF8AD30EF}" srcOrd="0" destOrd="0" presId="urn:microsoft.com/office/officeart/2005/8/layout/process3"/>
    <dgm:cxn modelId="{058F2A88-9A5B-41BA-8CC4-BEA80BE68583}" srcId="{1538238D-A233-4E56-BFD9-5DC05BCCEB51}" destId="{E91BFEE9-C425-4F69-8A9F-4D5789654AE5}" srcOrd="0" destOrd="0" parTransId="{81D443E1-DF76-4F85-B72A-174EE55BA4D9}" sibTransId="{80CDE268-0B27-41FD-96CA-0C6FD8775288}"/>
    <dgm:cxn modelId="{9964E8F1-177B-4E38-B0D8-09AA909D4119}" srcId="{27BC7D16-3558-4CE6-B659-BB216A172941}" destId="{1538238D-A233-4E56-BFD9-5DC05BCCEB51}" srcOrd="0" destOrd="0" parTransId="{E32ADD96-23DC-4498-AF97-070BA274D8EE}" sibTransId="{46C33619-25C4-40CD-9130-16975DCFBC6C}"/>
    <dgm:cxn modelId="{E8401984-8ACE-4DD7-B324-E18D2E7CAC39}" type="presOf" srcId="{823E0FBD-980C-429B-854B-36A43F40421D}" destId="{6C4407AC-7F99-45CA-83EE-FD82B6155A61}" srcOrd="0" destOrd="0" presId="urn:microsoft.com/office/officeart/2005/8/layout/process3"/>
    <dgm:cxn modelId="{68A97F8F-11CB-4D16-ACC5-495497DC8A4F}" type="presOf" srcId="{46C33619-25C4-40CD-9130-16975DCFBC6C}" destId="{80A7F85C-4E73-4F7E-B91E-F4C3271D8856}" srcOrd="1" destOrd="0" presId="urn:microsoft.com/office/officeart/2005/8/layout/process3"/>
    <dgm:cxn modelId="{42D2296C-8ADC-4AC8-AAB4-60CEA1A66388}" type="presOf" srcId="{1538238D-A233-4E56-BFD9-5DC05BCCEB51}" destId="{96B4AE37-3937-43D6-95FF-46389E07428F}" srcOrd="1" destOrd="0" presId="urn:microsoft.com/office/officeart/2005/8/layout/process3"/>
    <dgm:cxn modelId="{49EA620B-2E2D-423D-854E-E34F374DA4E2}" type="presOf" srcId="{E91BFEE9-C425-4F69-8A9F-4D5789654AE5}" destId="{1749536E-23FA-4720-8541-DAD7ADD6F9B8}" srcOrd="0" destOrd="0" presId="urn:microsoft.com/office/officeart/2005/8/layout/process3"/>
    <dgm:cxn modelId="{7CA8CB24-236E-440E-BCD2-078B29115B96}" type="presOf" srcId="{1538238D-A233-4E56-BFD9-5DC05BCCEB51}" destId="{7E3748C7-7773-46B7-B58C-0D7AB9D4DB1B}" srcOrd="0" destOrd="0" presId="urn:microsoft.com/office/officeart/2005/8/layout/process3"/>
    <dgm:cxn modelId="{25FFCD35-CF5B-4BCF-A1B5-6370E518FB3A}" type="presParOf" srcId="{015BDD24-E26A-47A3-BB09-1F1AF8AD30EF}" destId="{71522AB7-9C4A-448B-873B-AA352851FA8C}" srcOrd="0" destOrd="0" presId="urn:microsoft.com/office/officeart/2005/8/layout/process3"/>
    <dgm:cxn modelId="{B0A48897-1590-44AC-A89A-365DBE6BBE64}" type="presParOf" srcId="{71522AB7-9C4A-448B-873B-AA352851FA8C}" destId="{7E3748C7-7773-46B7-B58C-0D7AB9D4DB1B}" srcOrd="0" destOrd="0" presId="urn:microsoft.com/office/officeart/2005/8/layout/process3"/>
    <dgm:cxn modelId="{CDFF6F20-7524-4ED1-8D0E-1B583608DD68}" type="presParOf" srcId="{71522AB7-9C4A-448B-873B-AA352851FA8C}" destId="{96B4AE37-3937-43D6-95FF-46389E07428F}" srcOrd="1" destOrd="0" presId="urn:microsoft.com/office/officeart/2005/8/layout/process3"/>
    <dgm:cxn modelId="{EB08D1FD-9AC9-4F74-B6AE-D60FCE2CCF55}" type="presParOf" srcId="{71522AB7-9C4A-448B-873B-AA352851FA8C}" destId="{1749536E-23FA-4720-8541-DAD7ADD6F9B8}" srcOrd="2" destOrd="0" presId="urn:microsoft.com/office/officeart/2005/8/layout/process3"/>
    <dgm:cxn modelId="{815A4A30-0EE5-41DD-93A5-ABA170090B6A}" type="presParOf" srcId="{015BDD24-E26A-47A3-BB09-1F1AF8AD30EF}" destId="{C0C71B79-4BFD-42F9-8349-D5456127C930}" srcOrd="1" destOrd="0" presId="urn:microsoft.com/office/officeart/2005/8/layout/process3"/>
    <dgm:cxn modelId="{DA85EE59-2EA8-4800-B22D-E3A9EBFE50C1}" type="presParOf" srcId="{C0C71B79-4BFD-42F9-8349-D5456127C930}" destId="{80A7F85C-4E73-4F7E-B91E-F4C3271D8856}" srcOrd="0" destOrd="0" presId="urn:microsoft.com/office/officeart/2005/8/layout/process3"/>
    <dgm:cxn modelId="{589D3456-8169-45E4-96FB-D3762436A518}" type="presParOf" srcId="{015BDD24-E26A-47A3-BB09-1F1AF8AD30EF}" destId="{274A6535-7D6E-4789-9026-21E78D601A17}" srcOrd="2" destOrd="0" presId="urn:microsoft.com/office/officeart/2005/8/layout/process3"/>
    <dgm:cxn modelId="{94F73E77-40EB-48D3-8F55-8DC4C65CF666}" type="presParOf" srcId="{274A6535-7D6E-4789-9026-21E78D601A17}" destId="{E8C8CC67-6996-406E-99A4-93F66B0C4E77}" srcOrd="0" destOrd="0" presId="urn:microsoft.com/office/officeart/2005/8/layout/process3"/>
    <dgm:cxn modelId="{EF2E8389-0BB7-4DD5-AA88-44D862B66EE1}" type="presParOf" srcId="{274A6535-7D6E-4789-9026-21E78D601A17}" destId="{FD3E962E-67FB-4346-B6C2-38FF6B7190D4}" srcOrd="1" destOrd="0" presId="urn:microsoft.com/office/officeart/2005/8/layout/process3"/>
    <dgm:cxn modelId="{B31ABEE1-4843-411E-8793-6598724FC8A0}" type="presParOf" srcId="{274A6535-7D6E-4789-9026-21E78D601A17}" destId="{6C4407AC-7F99-45CA-83EE-FD82B6155A6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BC7D16-3558-4CE6-B659-BB216A172941}" type="doc">
      <dgm:prSet loTypeId="urn:microsoft.com/office/officeart/2005/8/layout/process3" loCatId="process" qsTypeId="urn:microsoft.com/office/officeart/2005/8/quickstyle/3d2" qsCatId="3D" csTypeId="urn:microsoft.com/office/officeart/2005/8/colors/accent3_2" csCatId="accent3" phldr="1"/>
      <dgm:spPr/>
      <dgm:t>
        <a:bodyPr/>
        <a:lstStyle/>
        <a:p>
          <a:endParaRPr lang="en-US"/>
        </a:p>
      </dgm:t>
    </dgm:pt>
    <dgm:pt modelId="{1538238D-A233-4E56-BFD9-5DC05BCCEB5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smtClean="0"/>
            <a:t>Cut target rate</a:t>
          </a:r>
          <a:endParaRPr lang="en-US" b="1" dirty="0"/>
        </a:p>
      </dgm:t>
    </dgm:pt>
    <dgm:pt modelId="{E32ADD96-23DC-4498-AF97-070BA274D8EE}" type="parTrans" cxnId="{9964E8F1-177B-4E38-B0D8-09AA909D4119}">
      <dgm:prSet/>
      <dgm:spPr/>
      <dgm:t>
        <a:bodyPr/>
        <a:lstStyle/>
        <a:p>
          <a:endParaRPr lang="en-US"/>
        </a:p>
      </dgm:t>
    </dgm:pt>
    <dgm:pt modelId="{46C33619-25C4-40CD-9130-16975DCFBC6C}" type="sibTrans" cxnId="{9964E8F1-177B-4E38-B0D8-09AA909D4119}">
      <dgm:prSet/>
      <dgm:spPr/>
      <dgm:t>
        <a:bodyPr/>
        <a:lstStyle/>
        <a:p>
          <a:endParaRPr lang="en-US" dirty="0"/>
        </a:p>
      </dgm:t>
    </dgm:pt>
    <dgm:pt modelId="{E91BFEE9-C425-4F69-8A9F-4D5789654AE5}">
      <dgm:prSet phldrT="[Text]"/>
      <dgm:spPr/>
      <dgm:t>
        <a:bodyPr/>
        <a:lstStyle/>
        <a:p>
          <a:r>
            <a:rPr lang="en-US" dirty="0" smtClean="0"/>
            <a:t>Increasing liquidity in the system</a:t>
          </a:r>
          <a:endParaRPr lang="en-US" dirty="0"/>
        </a:p>
      </dgm:t>
    </dgm:pt>
    <dgm:pt modelId="{81D443E1-DF76-4F85-B72A-174EE55BA4D9}" type="parTrans" cxnId="{058F2A88-9A5B-41BA-8CC4-BEA80BE68583}">
      <dgm:prSet/>
      <dgm:spPr/>
      <dgm:t>
        <a:bodyPr/>
        <a:lstStyle/>
        <a:p>
          <a:endParaRPr lang="en-US"/>
        </a:p>
      </dgm:t>
    </dgm:pt>
    <dgm:pt modelId="{80CDE268-0B27-41FD-96CA-0C6FD8775288}" type="sibTrans" cxnId="{058F2A88-9A5B-41BA-8CC4-BEA80BE68583}">
      <dgm:prSet/>
      <dgm:spPr/>
      <dgm:t>
        <a:bodyPr/>
        <a:lstStyle/>
        <a:p>
          <a:endParaRPr lang="en-US"/>
        </a:p>
      </dgm:t>
    </dgm:pt>
    <dgm:pt modelId="{31E16AFC-3699-4A70-AC4C-E028913C219E}">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smtClean="0"/>
            <a:t>Expansionary</a:t>
          </a:r>
          <a:endParaRPr lang="en-US" b="1" dirty="0"/>
        </a:p>
      </dgm:t>
    </dgm:pt>
    <dgm:pt modelId="{CEC5A172-7D6B-4774-B529-7AE6EAEFA116}" type="parTrans" cxnId="{73E30B84-CA18-47D3-B3F4-15DCE852DEC4}">
      <dgm:prSet/>
      <dgm:spPr/>
      <dgm:t>
        <a:bodyPr/>
        <a:lstStyle/>
        <a:p>
          <a:endParaRPr lang="en-US"/>
        </a:p>
      </dgm:t>
    </dgm:pt>
    <dgm:pt modelId="{3B41A8CD-9FE4-4D4B-8B85-8AEFFEA6FEDF}" type="sibTrans" cxnId="{73E30B84-CA18-47D3-B3F4-15DCE852DEC4}">
      <dgm:prSet/>
      <dgm:spPr/>
      <dgm:t>
        <a:bodyPr/>
        <a:lstStyle/>
        <a:p>
          <a:endParaRPr lang="en-US"/>
        </a:p>
      </dgm:t>
    </dgm:pt>
    <dgm:pt modelId="{823E0FBD-980C-429B-854B-36A43F40421D}">
      <dgm:prSet phldrT="[Text]"/>
      <dgm:spPr/>
      <dgm:t>
        <a:bodyPr/>
        <a:lstStyle/>
        <a:p>
          <a:r>
            <a:rPr lang="en-US" dirty="0" smtClean="0"/>
            <a:t>Increases the rate of growth in the money supply and the real economy </a:t>
          </a:r>
          <a:endParaRPr lang="en-US" dirty="0"/>
        </a:p>
      </dgm:t>
    </dgm:pt>
    <dgm:pt modelId="{71620CA4-4643-47F4-88C8-862D42B971DB}" type="parTrans" cxnId="{8D297FC1-0BA8-43AA-99AA-0A032A6B3F34}">
      <dgm:prSet/>
      <dgm:spPr/>
      <dgm:t>
        <a:bodyPr/>
        <a:lstStyle/>
        <a:p>
          <a:endParaRPr lang="en-US"/>
        </a:p>
      </dgm:t>
    </dgm:pt>
    <dgm:pt modelId="{9402AFC8-5431-422F-9D77-FDE57ACDB7BA}" type="sibTrans" cxnId="{8D297FC1-0BA8-43AA-99AA-0A032A6B3F34}">
      <dgm:prSet/>
      <dgm:spPr/>
      <dgm:t>
        <a:bodyPr/>
        <a:lstStyle/>
        <a:p>
          <a:endParaRPr lang="en-US"/>
        </a:p>
      </dgm:t>
    </dgm:pt>
    <dgm:pt modelId="{015BDD24-E26A-47A3-BB09-1F1AF8AD30EF}" type="pres">
      <dgm:prSet presAssocID="{27BC7D16-3558-4CE6-B659-BB216A172941}" presName="linearFlow" presStyleCnt="0">
        <dgm:presLayoutVars>
          <dgm:dir/>
          <dgm:animLvl val="lvl"/>
          <dgm:resizeHandles val="exact"/>
        </dgm:presLayoutVars>
      </dgm:prSet>
      <dgm:spPr/>
      <dgm:t>
        <a:bodyPr/>
        <a:lstStyle/>
        <a:p>
          <a:endParaRPr lang="en-US"/>
        </a:p>
      </dgm:t>
    </dgm:pt>
    <dgm:pt modelId="{71522AB7-9C4A-448B-873B-AA352851FA8C}" type="pres">
      <dgm:prSet presAssocID="{1538238D-A233-4E56-BFD9-5DC05BCCEB51}" presName="composite" presStyleCnt="0"/>
      <dgm:spPr/>
    </dgm:pt>
    <dgm:pt modelId="{7E3748C7-7773-46B7-B58C-0D7AB9D4DB1B}" type="pres">
      <dgm:prSet presAssocID="{1538238D-A233-4E56-BFD9-5DC05BCCEB51}" presName="parTx" presStyleLbl="node1" presStyleIdx="0" presStyleCnt="2">
        <dgm:presLayoutVars>
          <dgm:chMax val="0"/>
          <dgm:chPref val="0"/>
          <dgm:bulletEnabled val="1"/>
        </dgm:presLayoutVars>
      </dgm:prSet>
      <dgm:spPr/>
      <dgm:t>
        <a:bodyPr/>
        <a:lstStyle/>
        <a:p>
          <a:endParaRPr lang="en-US"/>
        </a:p>
      </dgm:t>
    </dgm:pt>
    <dgm:pt modelId="{96B4AE37-3937-43D6-95FF-46389E07428F}" type="pres">
      <dgm:prSet presAssocID="{1538238D-A233-4E56-BFD9-5DC05BCCEB51}" presName="parSh" presStyleLbl="node1" presStyleIdx="0" presStyleCnt="2"/>
      <dgm:spPr/>
      <dgm:t>
        <a:bodyPr/>
        <a:lstStyle/>
        <a:p>
          <a:endParaRPr lang="en-US"/>
        </a:p>
      </dgm:t>
    </dgm:pt>
    <dgm:pt modelId="{1749536E-23FA-4720-8541-DAD7ADD6F9B8}" type="pres">
      <dgm:prSet presAssocID="{1538238D-A233-4E56-BFD9-5DC05BCCEB51}" presName="desTx" presStyleLbl="fgAcc1" presStyleIdx="0" presStyleCnt="2">
        <dgm:presLayoutVars>
          <dgm:bulletEnabled val="1"/>
        </dgm:presLayoutVars>
      </dgm:prSet>
      <dgm:spPr/>
      <dgm:t>
        <a:bodyPr/>
        <a:lstStyle/>
        <a:p>
          <a:endParaRPr lang="en-US"/>
        </a:p>
      </dgm:t>
    </dgm:pt>
    <dgm:pt modelId="{C0C71B79-4BFD-42F9-8349-D5456127C930}" type="pres">
      <dgm:prSet presAssocID="{46C33619-25C4-40CD-9130-16975DCFBC6C}" presName="sibTrans" presStyleLbl="sibTrans2D1" presStyleIdx="0" presStyleCnt="1" custLinFactNeighborX="31579" custLinFactNeighborY="81329"/>
      <dgm:spPr/>
      <dgm:t>
        <a:bodyPr/>
        <a:lstStyle/>
        <a:p>
          <a:endParaRPr lang="en-US"/>
        </a:p>
      </dgm:t>
    </dgm:pt>
    <dgm:pt modelId="{80A7F85C-4E73-4F7E-B91E-F4C3271D8856}" type="pres">
      <dgm:prSet presAssocID="{46C33619-25C4-40CD-9130-16975DCFBC6C}" presName="connTx" presStyleLbl="sibTrans2D1" presStyleIdx="0" presStyleCnt="1"/>
      <dgm:spPr/>
      <dgm:t>
        <a:bodyPr/>
        <a:lstStyle/>
        <a:p>
          <a:endParaRPr lang="en-US"/>
        </a:p>
      </dgm:t>
    </dgm:pt>
    <dgm:pt modelId="{274A6535-7D6E-4789-9026-21E78D601A17}" type="pres">
      <dgm:prSet presAssocID="{31E16AFC-3699-4A70-AC4C-E028913C219E}" presName="composite" presStyleCnt="0"/>
      <dgm:spPr/>
    </dgm:pt>
    <dgm:pt modelId="{E8C8CC67-6996-406E-99A4-93F66B0C4E77}" type="pres">
      <dgm:prSet presAssocID="{31E16AFC-3699-4A70-AC4C-E028913C219E}" presName="parTx" presStyleLbl="node1" presStyleIdx="0" presStyleCnt="2">
        <dgm:presLayoutVars>
          <dgm:chMax val="0"/>
          <dgm:chPref val="0"/>
          <dgm:bulletEnabled val="1"/>
        </dgm:presLayoutVars>
      </dgm:prSet>
      <dgm:spPr/>
      <dgm:t>
        <a:bodyPr/>
        <a:lstStyle/>
        <a:p>
          <a:endParaRPr lang="en-US"/>
        </a:p>
      </dgm:t>
    </dgm:pt>
    <dgm:pt modelId="{FD3E962E-67FB-4346-B6C2-38FF6B7190D4}" type="pres">
      <dgm:prSet presAssocID="{31E16AFC-3699-4A70-AC4C-E028913C219E}" presName="parSh" presStyleLbl="node1" presStyleIdx="1" presStyleCnt="2"/>
      <dgm:spPr/>
      <dgm:t>
        <a:bodyPr/>
        <a:lstStyle/>
        <a:p>
          <a:endParaRPr lang="en-US"/>
        </a:p>
      </dgm:t>
    </dgm:pt>
    <dgm:pt modelId="{6C4407AC-7F99-45CA-83EE-FD82B6155A61}" type="pres">
      <dgm:prSet presAssocID="{31E16AFC-3699-4A70-AC4C-E028913C219E}" presName="desTx" presStyleLbl="fgAcc1" presStyleIdx="1" presStyleCnt="2">
        <dgm:presLayoutVars>
          <dgm:bulletEnabled val="1"/>
        </dgm:presLayoutVars>
      </dgm:prSet>
      <dgm:spPr/>
      <dgm:t>
        <a:bodyPr/>
        <a:lstStyle/>
        <a:p>
          <a:endParaRPr lang="en-US"/>
        </a:p>
      </dgm:t>
    </dgm:pt>
  </dgm:ptLst>
  <dgm:cxnLst>
    <dgm:cxn modelId="{FDB73194-E8D2-42F3-9A17-8BEE6142670C}" type="presOf" srcId="{46C33619-25C4-40CD-9130-16975DCFBC6C}" destId="{80A7F85C-4E73-4F7E-B91E-F4C3271D8856}" srcOrd="1" destOrd="0" presId="urn:microsoft.com/office/officeart/2005/8/layout/process3"/>
    <dgm:cxn modelId="{8D297FC1-0BA8-43AA-99AA-0A032A6B3F34}" srcId="{31E16AFC-3699-4A70-AC4C-E028913C219E}" destId="{823E0FBD-980C-429B-854B-36A43F40421D}" srcOrd="0" destOrd="0" parTransId="{71620CA4-4643-47F4-88C8-862D42B971DB}" sibTransId="{9402AFC8-5431-422F-9D77-FDE57ACDB7BA}"/>
    <dgm:cxn modelId="{986D0BD0-4827-429E-B2CA-005132AD0F15}" type="presOf" srcId="{1538238D-A233-4E56-BFD9-5DC05BCCEB51}" destId="{96B4AE37-3937-43D6-95FF-46389E07428F}" srcOrd="1" destOrd="0" presId="urn:microsoft.com/office/officeart/2005/8/layout/process3"/>
    <dgm:cxn modelId="{73E30B84-CA18-47D3-B3F4-15DCE852DEC4}" srcId="{27BC7D16-3558-4CE6-B659-BB216A172941}" destId="{31E16AFC-3699-4A70-AC4C-E028913C219E}" srcOrd="1" destOrd="0" parTransId="{CEC5A172-7D6B-4774-B529-7AE6EAEFA116}" sibTransId="{3B41A8CD-9FE4-4D4B-8B85-8AEFFEA6FEDF}"/>
    <dgm:cxn modelId="{73FDAF16-4211-44B3-AAB8-AFA04175D1E1}" type="presOf" srcId="{31E16AFC-3699-4A70-AC4C-E028913C219E}" destId="{E8C8CC67-6996-406E-99A4-93F66B0C4E77}" srcOrd="0" destOrd="0" presId="urn:microsoft.com/office/officeart/2005/8/layout/process3"/>
    <dgm:cxn modelId="{058F2A88-9A5B-41BA-8CC4-BEA80BE68583}" srcId="{1538238D-A233-4E56-BFD9-5DC05BCCEB51}" destId="{E91BFEE9-C425-4F69-8A9F-4D5789654AE5}" srcOrd="0" destOrd="0" parTransId="{81D443E1-DF76-4F85-B72A-174EE55BA4D9}" sibTransId="{80CDE268-0B27-41FD-96CA-0C6FD8775288}"/>
    <dgm:cxn modelId="{9964E8F1-177B-4E38-B0D8-09AA909D4119}" srcId="{27BC7D16-3558-4CE6-B659-BB216A172941}" destId="{1538238D-A233-4E56-BFD9-5DC05BCCEB51}" srcOrd="0" destOrd="0" parTransId="{E32ADD96-23DC-4498-AF97-070BA274D8EE}" sibTransId="{46C33619-25C4-40CD-9130-16975DCFBC6C}"/>
    <dgm:cxn modelId="{D9BC5B77-1221-4928-9975-2279A8CA4409}" type="presOf" srcId="{31E16AFC-3699-4A70-AC4C-E028913C219E}" destId="{FD3E962E-67FB-4346-B6C2-38FF6B7190D4}" srcOrd="1" destOrd="0" presId="urn:microsoft.com/office/officeart/2005/8/layout/process3"/>
    <dgm:cxn modelId="{1EE63106-504C-4CD4-A2BC-6E87FA2C243C}" type="presOf" srcId="{27BC7D16-3558-4CE6-B659-BB216A172941}" destId="{015BDD24-E26A-47A3-BB09-1F1AF8AD30EF}" srcOrd="0" destOrd="0" presId="urn:microsoft.com/office/officeart/2005/8/layout/process3"/>
    <dgm:cxn modelId="{40FE448A-6361-4C9D-A52E-0B4130D7BAD4}" type="presOf" srcId="{823E0FBD-980C-429B-854B-36A43F40421D}" destId="{6C4407AC-7F99-45CA-83EE-FD82B6155A61}" srcOrd="0" destOrd="0" presId="urn:microsoft.com/office/officeart/2005/8/layout/process3"/>
    <dgm:cxn modelId="{E75E21EE-D11F-44B9-9440-9493C24B7D74}" type="presOf" srcId="{46C33619-25C4-40CD-9130-16975DCFBC6C}" destId="{C0C71B79-4BFD-42F9-8349-D5456127C930}" srcOrd="0" destOrd="0" presId="urn:microsoft.com/office/officeart/2005/8/layout/process3"/>
    <dgm:cxn modelId="{FEA2C9EB-3891-412D-A1AF-9309FE0723E1}" type="presOf" srcId="{1538238D-A233-4E56-BFD9-5DC05BCCEB51}" destId="{7E3748C7-7773-46B7-B58C-0D7AB9D4DB1B}" srcOrd="0" destOrd="0" presId="urn:microsoft.com/office/officeart/2005/8/layout/process3"/>
    <dgm:cxn modelId="{D1F7EEA8-7457-4B90-9969-2DA83DEFB84C}" type="presOf" srcId="{E91BFEE9-C425-4F69-8A9F-4D5789654AE5}" destId="{1749536E-23FA-4720-8541-DAD7ADD6F9B8}" srcOrd="0" destOrd="0" presId="urn:microsoft.com/office/officeart/2005/8/layout/process3"/>
    <dgm:cxn modelId="{B586D843-711E-4D41-B6AD-48123667671A}" type="presParOf" srcId="{015BDD24-E26A-47A3-BB09-1F1AF8AD30EF}" destId="{71522AB7-9C4A-448B-873B-AA352851FA8C}" srcOrd="0" destOrd="0" presId="urn:microsoft.com/office/officeart/2005/8/layout/process3"/>
    <dgm:cxn modelId="{07033B30-DA1A-4D0D-95A3-DEC9CF143B37}" type="presParOf" srcId="{71522AB7-9C4A-448B-873B-AA352851FA8C}" destId="{7E3748C7-7773-46B7-B58C-0D7AB9D4DB1B}" srcOrd="0" destOrd="0" presId="urn:microsoft.com/office/officeart/2005/8/layout/process3"/>
    <dgm:cxn modelId="{296977F1-AD1A-44F8-8CD6-68A8B4997ECC}" type="presParOf" srcId="{71522AB7-9C4A-448B-873B-AA352851FA8C}" destId="{96B4AE37-3937-43D6-95FF-46389E07428F}" srcOrd="1" destOrd="0" presId="urn:microsoft.com/office/officeart/2005/8/layout/process3"/>
    <dgm:cxn modelId="{211F6FAE-2B4A-43D4-877E-9FCCE1747934}" type="presParOf" srcId="{71522AB7-9C4A-448B-873B-AA352851FA8C}" destId="{1749536E-23FA-4720-8541-DAD7ADD6F9B8}" srcOrd="2" destOrd="0" presId="urn:microsoft.com/office/officeart/2005/8/layout/process3"/>
    <dgm:cxn modelId="{BF6F0C76-3797-4095-96C6-DB3D54D79324}" type="presParOf" srcId="{015BDD24-E26A-47A3-BB09-1F1AF8AD30EF}" destId="{C0C71B79-4BFD-42F9-8349-D5456127C930}" srcOrd="1" destOrd="0" presId="urn:microsoft.com/office/officeart/2005/8/layout/process3"/>
    <dgm:cxn modelId="{9DEA8C6B-9C58-4AC8-9FFC-38044A6597DE}" type="presParOf" srcId="{C0C71B79-4BFD-42F9-8349-D5456127C930}" destId="{80A7F85C-4E73-4F7E-B91E-F4C3271D8856}" srcOrd="0" destOrd="0" presId="urn:microsoft.com/office/officeart/2005/8/layout/process3"/>
    <dgm:cxn modelId="{B357E0E0-2CFC-45E6-AA45-275F8FB5D58F}" type="presParOf" srcId="{015BDD24-E26A-47A3-BB09-1F1AF8AD30EF}" destId="{274A6535-7D6E-4789-9026-21E78D601A17}" srcOrd="2" destOrd="0" presId="urn:microsoft.com/office/officeart/2005/8/layout/process3"/>
    <dgm:cxn modelId="{D4935C51-2F30-4CEC-9AAB-510E49863E34}" type="presParOf" srcId="{274A6535-7D6E-4789-9026-21E78D601A17}" destId="{E8C8CC67-6996-406E-99A4-93F66B0C4E77}" srcOrd="0" destOrd="0" presId="urn:microsoft.com/office/officeart/2005/8/layout/process3"/>
    <dgm:cxn modelId="{8D33FF7F-CDC4-49B8-AD71-3ECE9ECCC210}" type="presParOf" srcId="{274A6535-7D6E-4789-9026-21E78D601A17}" destId="{FD3E962E-67FB-4346-B6C2-38FF6B7190D4}" srcOrd="1" destOrd="0" presId="urn:microsoft.com/office/officeart/2005/8/layout/process3"/>
    <dgm:cxn modelId="{2EC1DB0E-F84E-41F7-9ED0-726F238218FF}" type="presParOf" srcId="{274A6535-7D6E-4789-9026-21E78D601A17}" destId="{6C4407AC-7F99-45CA-83EE-FD82B6155A61}"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EF2A-A3C2-4396-A632-62C6518C59D9}" type="datetimeFigureOut">
              <a:rPr lang="en-US"/>
              <a:t>5/7/2017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85DE7-15BC-4997-887D-47D87A7F3D59}" type="slidenum">
              <a:rPr/>
              <a:t>‹#›</a:t>
            </a:fld>
            <a:endParaRPr/>
          </a:p>
        </p:txBody>
      </p:sp>
    </p:spTree>
    <p:extLst>
      <p:ext uri="{BB962C8B-B14F-4D97-AF65-F5344CB8AC3E}">
        <p14:creationId xmlns:p14="http://schemas.microsoft.com/office/powerpoint/2010/main" val="130917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834A8-1C2E-429D-8B31-19C6635C9DA5}" type="datetimeFigureOut">
              <a:rPr lang="en-US"/>
              <a:t>5/7/2017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672-8174-4157-9CD7-BC591DEEF2E8}" type="slidenum">
              <a:rPr/>
              <a:t>‹#›</a:t>
            </a:fld>
            <a:endParaRPr/>
          </a:p>
        </p:txBody>
      </p:sp>
    </p:spTree>
    <p:extLst>
      <p:ext uri="{BB962C8B-B14F-4D97-AF65-F5344CB8AC3E}">
        <p14:creationId xmlns:p14="http://schemas.microsoft.com/office/powerpoint/2010/main" val="41481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a:t>
            </a:r>
            <a:r>
              <a:rPr lang="en-GB" sz="1200" kern="1200" dirty="0" smtClean="0">
                <a:solidFill>
                  <a:schemeClr val="tx1"/>
                </a:solidFill>
                <a:effectLst/>
                <a:latin typeface="+mn-lt"/>
                <a:ea typeface="+mn-ea"/>
                <a:cs typeface="+mn-cs"/>
              </a:rPr>
              <a:t>Compare monetary and fiscal policy.</a:t>
            </a:r>
          </a:p>
          <a:p>
            <a:r>
              <a:rPr lang="en-GB" sz="1200" kern="1200" dirty="0" smtClean="0">
                <a:solidFill>
                  <a:schemeClr val="tx1"/>
                </a:solidFill>
                <a:effectLst/>
                <a:latin typeface="+mn-lt"/>
                <a:ea typeface="+mn-ea"/>
                <a:cs typeface="+mn-cs"/>
              </a:rPr>
              <a:t>Pages 334–335</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0" dirty="0" smtClean="0"/>
              <a:t>Monetary policy is the set of activities of a nation’s central bank that are intended to affect the money supply and the credit in the economy. </a:t>
            </a:r>
          </a:p>
          <a:p>
            <a:pPr marL="171450" indent="-171450">
              <a:buFont typeface="Arial" panose="020B0604020202020204" pitchFamily="34" charset="0"/>
              <a:buChar char="•"/>
            </a:pPr>
            <a:r>
              <a:rPr lang="en-US" b="0" dirty="0" smtClean="0"/>
              <a:t>Fiscal policy is the set </a:t>
            </a:r>
            <a:r>
              <a:rPr lang="en-US" dirty="0" smtClean="0"/>
              <a:t>of activities of a nation’s government, including taxation and spending, that can affect an economy. </a:t>
            </a:r>
          </a:p>
          <a:p>
            <a:pPr marL="171450" indent="-171450">
              <a:buFont typeface="Arial" panose="020B0604020202020204" pitchFamily="34" charset="0"/>
              <a:buChar char="•"/>
            </a:pPr>
            <a:endParaRPr lang="en-US" dirty="0" smtClean="0"/>
          </a:p>
          <a:p>
            <a:r>
              <a:rPr lang="en-US" b="1" dirty="0" smtClean="0"/>
              <a:t>Notes to the presenter:</a:t>
            </a:r>
          </a:p>
          <a:p>
            <a:pPr marL="171450" indent="-171450">
              <a:buFont typeface="Arial" panose="020B0604020202020204" pitchFamily="34" charset="0"/>
              <a:buChar char="•"/>
            </a:pPr>
            <a:r>
              <a:rPr lang="en-US" dirty="0" smtClean="0"/>
              <a:t>The definitions presume that</a:t>
            </a:r>
            <a:r>
              <a:rPr lang="en-US" baseline="0" dirty="0" smtClean="0"/>
              <a:t> there is a central bank, but some nations (e.g., Monaco) do not have a central bank.</a:t>
            </a:r>
          </a:p>
          <a:p>
            <a:pPr marL="171450" indent="-171450">
              <a:buFont typeface="Arial" panose="020B0604020202020204" pitchFamily="34" charset="0"/>
              <a:buChar char="•"/>
            </a:pPr>
            <a:r>
              <a:rPr lang="en-US" baseline="0" dirty="0" smtClean="0"/>
              <a:t>Is the central bank controlled by the government, or is it independent of the government? It makes a difference in terms of effectiveness because independent central banks are generally able to better achieve price stability than central banks controlled by the government.</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a:t>
            </a:fld>
            <a:endParaRPr lang="en-US"/>
          </a:p>
        </p:txBody>
      </p:sp>
    </p:spTree>
    <p:extLst>
      <p:ext uri="{BB962C8B-B14F-4D97-AF65-F5344CB8AC3E}">
        <p14:creationId xmlns:p14="http://schemas.microsoft.com/office/powerpoint/2010/main" val="62299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smtClean="0">
                <a:solidFill>
                  <a:schemeClr val="tx1"/>
                </a:solidFill>
                <a:effectLst/>
                <a:latin typeface="+mn-lt"/>
                <a:ea typeface="+mn-ea"/>
                <a:cs typeface="+mn-cs"/>
              </a:rPr>
              <a:t>escribe the implementation of monetary policy.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Pages 355</a:t>
            </a:r>
            <a:r>
              <a:rPr lang="en-GB" sz="1200" kern="1200" baseline="0" dirty="0" smtClean="0">
                <a:solidFill>
                  <a:schemeClr val="tx1"/>
                </a:solidFill>
                <a:effectLst/>
                <a:latin typeface="+mn-lt"/>
                <a:ea typeface="+mn-ea"/>
                <a:cs typeface="+mn-cs"/>
              </a:rPr>
              <a:t>–</a:t>
            </a:r>
            <a:r>
              <a:rPr lang="en-US" baseline="0" dirty="0" smtClean="0"/>
              <a:t>356</a:t>
            </a:r>
            <a:endParaRPr lang="en-US" dirty="0" smtClean="0"/>
          </a:p>
          <a:p>
            <a:endParaRPr lang="en-US" dirty="0" smtClean="0"/>
          </a:p>
          <a:p>
            <a:r>
              <a:rPr lang="en-US" dirty="0" smtClean="0"/>
              <a:t>Central banks may use any combination of monetary</a:t>
            </a:r>
            <a:r>
              <a:rPr lang="en-US" baseline="0" dirty="0" smtClean="0"/>
              <a:t> tools to affect the economy. These tools include open market operations, changing a policy rate, and adjusting a reserve requirement.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11</a:t>
            </a:fld>
            <a:endParaRPr lang="en-US"/>
          </a:p>
        </p:txBody>
      </p:sp>
    </p:spTree>
    <p:extLst>
      <p:ext uri="{BB962C8B-B14F-4D97-AF65-F5344CB8AC3E}">
        <p14:creationId xmlns:p14="http://schemas.microsoft.com/office/powerpoint/2010/main" val="229654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smtClean="0">
                <a:solidFill>
                  <a:schemeClr val="tx1"/>
                </a:solidFill>
                <a:effectLst/>
                <a:latin typeface="+mn-lt"/>
                <a:ea typeface="+mn-ea"/>
                <a:cs typeface="+mn-cs"/>
              </a:rPr>
              <a:t>escribe the implementation of monetary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Pages 353</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354, 365</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367</a:t>
            </a:r>
            <a:endParaRPr lang="en-US" sz="1200" kern="1200" dirty="0" smtClean="0">
              <a:solidFill>
                <a:schemeClr val="tx1"/>
              </a:solidFill>
              <a:effectLst/>
              <a:latin typeface="+mn-lt"/>
              <a:ea typeface="+mn-ea"/>
              <a:cs typeface="+mn-cs"/>
            </a:endParaRPr>
          </a:p>
          <a:p>
            <a:endParaRPr lang="en-US" dirty="0" smtClean="0"/>
          </a:p>
          <a:p>
            <a:r>
              <a:rPr lang="en-US" dirty="0" smtClean="0"/>
              <a:t>Central banks may</a:t>
            </a:r>
            <a:r>
              <a:rPr lang="en-US" baseline="0" dirty="0" smtClean="0"/>
              <a:t> establish policies that address inflation or exchange rates. For example, inflation targeting generally involves the use of monetary policies to achieve preset inflation targets.</a:t>
            </a:r>
          </a:p>
          <a:p>
            <a:endParaRPr lang="en-US" baseline="0" dirty="0" smtClean="0"/>
          </a:p>
          <a:p>
            <a:r>
              <a:rPr lang="en-US" b="1" baseline="0" dirty="0" smtClean="0"/>
              <a:t>Notes for the presenter:</a:t>
            </a:r>
          </a:p>
          <a:p>
            <a:pPr marL="171450" indent="-171450">
              <a:buFont typeface="Arial" panose="020B0604020202020204" pitchFamily="34" charset="0"/>
              <a:buChar char="•"/>
            </a:pPr>
            <a:r>
              <a:rPr lang="en-US" baseline="0" dirty="0" smtClean="0"/>
              <a:t>The United States does not have explicit inflation targets, but other countries do (e.g., Canada currently has a 2% target).</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12</a:t>
            </a:fld>
            <a:endParaRPr lang="en-US"/>
          </a:p>
        </p:txBody>
      </p:sp>
    </p:spTree>
    <p:extLst>
      <p:ext uri="{BB962C8B-B14F-4D97-AF65-F5344CB8AC3E}">
        <p14:creationId xmlns:p14="http://schemas.microsoft.com/office/powerpoint/2010/main" val="306220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smtClean="0">
                <a:solidFill>
                  <a:schemeClr val="tx1"/>
                </a:solidFill>
                <a:effectLst/>
                <a:latin typeface="+mn-lt"/>
                <a:ea typeface="+mn-ea"/>
                <a:cs typeface="+mn-cs"/>
              </a:rPr>
              <a:t>escribe the qualities of effective central banks.</a:t>
            </a:r>
            <a:r>
              <a:rPr lang="en-GB"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359–360</a:t>
            </a:r>
            <a:endParaRPr lang="en-US" dirty="0" smtClean="0"/>
          </a:p>
          <a:p>
            <a:endParaRPr lang="en-US" dirty="0" smtClean="0"/>
          </a:p>
          <a:p>
            <a:r>
              <a:rPr lang="en-US" dirty="0" smtClean="0"/>
              <a:t>An effective central bank must be credible, which includes some degree of transparency.</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13</a:t>
            </a:fld>
            <a:endParaRPr lang="en-US" dirty="0"/>
          </a:p>
        </p:txBody>
      </p:sp>
    </p:spTree>
    <p:extLst>
      <p:ext uri="{BB962C8B-B14F-4D97-AF65-F5344CB8AC3E}">
        <p14:creationId xmlns:p14="http://schemas.microsoft.com/office/powerpoint/2010/main" val="2133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err="1" smtClean="0">
                <a:solidFill>
                  <a:schemeClr val="tx1"/>
                </a:solidFill>
                <a:effectLst/>
                <a:latin typeface="+mn-lt"/>
                <a:ea typeface="+mn-ea"/>
                <a:cs typeface="+mn-cs"/>
              </a:rPr>
              <a:t>escribe</a:t>
            </a:r>
            <a:r>
              <a:rPr lang="en-GB" sz="1200" kern="1200" dirty="0" smtClean="0">
                <a:solidFill>
                  <a:schemeClr val="tx1"/>
                </a:solidFill>
                <a:effectLst/>
                <a:latin typeface="+mn-lt"/>
                <a:ea typeface="+mn-ea"/>
                <a:cs typeface="+mn-cs"/>
              </a:rPr>
              <a:t> whether a monetary policy is expansionary or contractionary.</a:t>
            </a:r>
            <a:endParaRPr lang="en-US" sz="1200" kern="1200" dirty="0" smtClean="0">
              <a:solidFill>
                <a:schemeClr val="tx1"/>
              </a:solidFill>
              <a:effectLst/>
              <a:latin typeface="+mn-lt"/>
              <a:ea typeface="+mn-ea"/>
              <a:cs typeface="+mn-cs"/>
            </a:endParaRPr>
          </a:p>
          <a:p>
            <a:r>
              <a:rPr lang="en-US" dirty="0" smtClean="0"/>
              <a:t>Pages 367</a:t>
            </a:r>
            <a:r>
              <a:rPr lang="en-GB" sz="1200" kern="1200" baseline="0" dirty="0" smtClean="0">
                <a:solidFill>
                  <a:schemeClr val="tx1"/>
                </a:solidFill>
                <a:effectLst/>
                <a:latin typeface="+mn-lt"/>
                <a:ea typeface="+mn-ea"/>
                <a:cs typeface="+mn-cs"/>
              </a:rPr>
              <a:t>–368</a:t>
            </a:r>
          </a:p>
          <a:p>
            <a:endParaRPr lang="en-US" dirty="0" smtClean="0"/>
          </a:p>
          <a:p>
            <a:pPr marL="171450" lvl="0" indent="-171450">
              <a:buFont typeface="Arial" panose="020B0604020202020204" pitchFamily="34" charset="0"/>
              <a:buChar char="•"/>
            </a:pPr>
            <a:r>
              <a:rPr lang="en-US" b="0" dirty="0" smtClean="0"/>
              <a:t>Increasing</a:t>
            </a:r>
            <a:r>
              <a:rPr lang="en-US" b="0" baseline="0" dirty="0" smtClean="0"/>
              <a:t> the</a:t>
            </a:r>
            <a:r>
              <a:rPr lang="en-US" b="0" dirty="0" smtClean="0"/>
              <a:t> target rate results in reduced liquidity in the system, and thus, this</a:t>
            </a:r>
            <a:r>
              <a:rPr lang="en-US" b="0" baseline="0" dirty="0" smtClean="0"/>
              <a:t> policy is c</a:t>
            </a:r>
            <a:r>
              <a:rPr lang="en-US" b="0" dirty="0" smtClean="0"/>
              <a:t>ontractionary by slowing the rate of growth in the money supply and the real economy.</a:t>
            </a:r>
          </a:p>
          <a:p>
            <a:pPr marL="171450" lvl="0" indent="-171450">
              <a:buFont typeface="Arial" panose="020B0604020202020204" pitchFamily="34" charset="0"/>
              <a:buChar char="•"/>
            </a:pPr>
            <a:r>
              <a:rPr lang="en-US" b="0" dirty="0" smtClean="0"/>
              <a:t>Cutting the target rate increases liquidity in the system, and thus, this policy is expansionary as it increases the rate of growth in the money supply and the real economy.</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9A4F8672-8174-4157-9CD7-BC591DEEF2E8}" type="slidenum">
              <a:rPr lang="en-US" smtClean="0"/>
              <a:t>14</a:t>
            </a:fld>
            <a:endParaRPr lang="en-US"/>
          </a:p>
        </p:txBody>
      </p:sp>
    </p:spTree>
    <p:extLst>
      <p:ext uri="{BB962C8B-B14F-4D97-AF65-F5344CB8AC3E}">
        <p14:creationId xmlns:p14="http://schemas.microsoft.com/office/powerpoint/2010/main" val="73334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err="1" smtClean="0">
                <a:solidFill>
                  <a:schemeClr val="tx1"/>
                </a:solidFill>
                <a:effectLst/>
                <a:latin typeface="+mn-lt"/>
                <a:ea typeface="+mn-ea"/>
                <a:cs typeface="+mn-cs"/>
              </a:rPr>
              <a:t>escribe</a:t>
            </a:r>
            <a:r>
              <a:rPr lang="en-GB" sz="1200" kern="1200" dirty="0" smtClean="0">
                <a:solidFill>
                  <a:schemeClr val="tx1"/>
                </a:solidFill>
                <a:effectLst/>
                <a:latin typeface="+mn-lt"/>
                <a:ea typeface="+mn-ea"/>
                <a:cs typeface="+mn-cs"/>
              </a:rPr>
              <a:t> the relationships between monetary policy and economic growth, inflation, interest, and exchange 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Pages 348</a:t>
            </a:r>
            <a:r>
              <a:rPr lang="en-GB" sz="1200" kern="1200" baseline="0" dirty="0" smtClean="0">
                <a:solidFill>
                  <a:schemeClr val="tx1"/>
                </a:solidFill>
                <a:effectLst/>
                <a:latin typeface="+mn-lt"/>
                <a:ea typeface="+mn-ea"/>
                <a:cs typeface="+mn-cs"/>
              </a:rPr>
              <a:t>–351</a:t>
            </a:r>
            <a:endParaRPr lang="en-US" sz="1200" kern="1200" dirty="0" smtClean="0">
              <a:solidFill>
                <a:schemeClr val="tx1"/>
              </a:solidFill>
              <a:effectLst/>
              <a:latin typeface="+mn-lt"/>
              <a:ea typeface="+mn-ea"/>
              <a:cs typeface="+mn-cs"/>
            </a:endParaRPr>
          </a:p>
          <a:p>
            <a:endParaRPr lang="en-US" dirty="0" smtClean="0"/>
          </a:p>
          <a:p>
            <a:r>
              <a:rPr lang="en-US" dirty="0" smtClean="0"/>
              <a:t>A central bank may execute</a:t>
            </a:r>
            <a:r>
              <a:rPr lang="en-US" baseline="0" dirty="0" smtClean="0"/>
              <a:t> monetary policy through the policy rate, the money supply (reserve requirement), or open market operations. Each of these mechanisms affects interest rates, which then affect the general economy through inflation expectations, nominal rates of interest, and general prices.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15</a:t>
            </a:fld>
            <a:endParaRPr lang="en-US"/>
          </a:p>
        </p:txBody>
      </p:sp>
    </p:spTree>
    <p:extLst>
      <p:ext uri="{BB962C8B-B14F-4D97-AF65-F5344CB8AC3E}">
        <p14:creationId xmlns:p14="http://schemas.microsoft.com/office/powerpoint/2010/main" val="45271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err="1" smtClean="0">
                <a:solidFill>
                  <a:schemeClr val="tx1"/>
                </a:solidFill>
                <a:effectLst/>
                <a:latin typeface="+mn-lt"/>
                <a:ea typeface="+mn-ea"/>
                <a:cs typeface="+mn-cs"/>
              </a:rPr>
              <a:t>etermine</a:t>
            </a:r>
            <a:r>
              <a:rPr lang="en-GB" sz="1200" kern="1200" dirty="0" smtClean="0">
                <a:solidFill>
                  <a:schemeClr val="tx1"/>
                </a:solidFill>
                <a:effectLst/>
                <a:latin typeface="+mn-lt"/>
                <a:ea typeface="+mn-ea"/>
                <a:cs typeface="+mn-cs"/>
              </a:rPr>
              <a:t> whether a monetary policy is expansionary or contractionary.</a:t>
            </a:r>
            <a:endParaRPr lang="en-US" sz="1200" kern="1200" dirty="0" smtClean="0">
              <a:solidFill>
                <a:schemeClr val="tx1"/>
              </a:solidFill>
              <a:effectLst/>
              <a:latin typeface="+mn-lt"/>
              <a:ea typeface="+mn-ea"/>
              <a:cs typeface="+mn-cs"/>
            </a:endParaRPr>
          </a:p>
          <a:p>
            <a:r>
              <a:rPr lang="en-US" dirty="0" smtClean="0"/>
              <a:t>Pages 367</a:t>
            </a:r>
            <a:r>
              <a:rPr lang="en-GB" sz="1200" kern="1200" baseline="0" dirty="0" smtClean="0">
                <a:solidFill>
                  <a:schemeClr val="tx1"/>
                </a:solidFill>
                <a:effectLst/>
                <a:latin typeface="+mn-lt"/>
                <a:ea typeface="+mn-ea"/>
                <a:cs typeface="+mn-cs"/>
              </a:rPr>
              <a:t>–368</a:t>
            </a:r>
          </a:p>
          <a:p>
            <a:endParaRPr lang="en-US" b="1" dirty="0" smtClean="0"/>
          </a:p>
          <a:p>
            <a:r>
              <a:rPr lang="en-US" b="1" dirty="0" smtClean="0"/>
              <a:t>Notes to the presenter:</a:t>
            </a:r>
          </a:p>
          <a:p>
            <a:pPr marL="171450" indent="-171450">
              <a:buFont typeface="Arial" panose="020B0604020202020204" pitchFamily="34" charset="0"/>
              <a:buChar char="•"/>
            </a:pPr>
            <a:r>
              <a:rPr lang="en-US" dirty="0" smtClean="0"/>
              <a:t>This slide establishes some of the terminology</a:t>
            </a:r>
            <a:r>
              <a:rPr lang="en-US" baseline="0" dirty="0" smtClean="0"/>
              <a:t> and can be used as an example of the interaction between economic activity and price levels.</a:t>
            </a:r>
          </a:p>
          <a:p>
            <a:pPr marL="171450" indent="-171450">
              <a:buFont typeface="Arial" panose="020B0604020202020204" pitchFamily="34" charset="0"/>
              <a:buChar char="•"/>
            </a:pPr>
            <a:r>
              <a:rPr lang="en-US" baseline="0" dirty="0" smtClean="0"/>
              <a:t>Establishing the definition of the neutral rate of interest is important in classifying policies as expansionary or contractionary.</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16</a:t>
            </a:fld>
            <a:endParaRPr lang="en-US"/>
          </a:p>
        </p:txBody>
      </p:sp>
    </p:spTree>
    <p:extLst>
      <p:ext uri="{BB962C8B-B14F-4D97-AF65-F5344CB8AC3E}">
        <p14:creationId xmlns:p14="http://schemas.microsoft.com/office/powerpoint/2010/main" val="2396991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GB" sz="1200" kern="1200" dirty="0" smtClean="0">
                <a:solidFill>
                  <a:schemeClr val="tx1"/>
                </a:solidFill>
                <a:effectLst/>
                <a:latin typeface="+mn-lt"/>
                <a:ea typeface="+mn-ea"/>
                <a:cs typeface="+mn-cs"/>
              </a:rPr>
              <a:t>Describe the limitations of monetary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369–373</a:t>
            </a:r>
            <a:endParaRPr lang="en-US" sz="1200" kern="1200" dirty="0" smtClean="0">
              <a:solidFill>
                <a:schemeClr val="tx1"/>
              </a:solidFill>
              <a:effectLst/>
              <a:latin typeface="+mn-lt"/>
              <a:ea typeface="+mn-ea"/>
              <a:cs typeface="+mn-cs"/>
            </a:endParaRPr>
          </a:p>
          <a:p>
            <a:endParaRPr lang="en-US" dirty="0" smtClean="0"/>
          </a:p>
          <a:p>
            <a:r>
              <a:rPr lang="en-US" dirty="0" smtClean="0"/>
              <a:t>The limitations of monetary policy include the imperfect</a:t>
            </a:r>
            <a:r>
              <a:rPr lang="en-US" baseline="0" dirty="0" smtClean="0"/>
              <a:t> nature of channels (e.g., asset prices or responsiveness of interest rates), which make the efficient transmission of policy challenging.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17</a:t>
            </a:fld>
            <a:endParaRPr lang="en-US"/>
          </a:p>
        </p:txBody>
      </p:sp>
    </p:spTree>
    <p:extLst>
      <p:ext uri="{BB962C8B-B14F-4D97-AF65-F5344CB8AC3E}">
        <p14:creationId xmlns:p14="http://schemas.microsoft.com/office/powerpoint/2010/main" val="185685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err="1" smtClean="0">
                <a:solidFill>
                  <a:schemeClr val="tx1"/>
                </a:solidFill>
                <a:effectLst/>
                <a:latin typeface="+mn-lt"/>
                <a:ea typeface="+mn-ea"/>
                <a:cs typeface="+mn-cs"/>
              </a:rPr>
              <a:t>escribe</a:t>
            </a:r>
            <a:r>
              <a:rPr lang="en-GB" sz="1200" kern="1200" dirty="0" smtClean="0">
                <a:solidFill>
                  <a:schemeClr val="tx1"/>
                </a:solidFill>
                <a:effectLst/>
                <a:latin typeface="+mn-lt"/>
                <a:ea typeface="+mn-ea"/>
                <a:cs typeface="+mn-cs"/>
              </a:rPr>
              <a:t> the roles and objectives of fiscal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LOS: Determine whether a fiscal policy is expansionary or contractionary.</a:t>
            </a:r>
            <a:r>
              <a:rPr lang="en-GB"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Pages 374</a:t>
            </a:r>
            <a:r>
              <a:rPr lang="en-GB" sz="1200" kern="1200" baseline="0" dirty="0" smtClean="0">
                <a:solidFill>
                  <a:schemeClr val="tx1"/>
                </a:solidFill>
                <a:effectLst/>
                <a:latin typeface="+mn-lt"/>
                <a:ea typeface="+mn-ea"/>
                <a:cs typeface="+mn-cs"/>
              </a:rPr>
              <a:t>–</a:t>
            </a:r>
            <a:r>
              <a:rPr lang="en-US" dirty="0" smtClean="0"/>
              <a:t>375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roles and objectives of fiscal policy are to influence aggregate demand using such tools as taxes and government spending.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a:t>
            </a:r>
            <a:r>
              <a:rPr lang="en-US" baseline="0" dirty="0" smtClean="0"/>
              <a:t> e</a:t>
            </a:r>
            <a:r>
              <a:rPr lang="en-US" dirty="0" smtClean="0"/>
              <a:t>xpansionary fiscal policy generally</a:t>
            </a:r>
            <a:r>
              <a:rPr lang="en-US" baseline="0" dirty="0" smtClean="0"/>
              <a:t> includes</a:t>
            </a:r>
            <a:r>
              <a:rPr lang="en-US" dirty="0" smtClean="0"/>
              <a:t> increased spending, whereas a contractionary fiscal policy may increase taxes.</a:t>
            </a:r>
          </a:p>
          <a:p>
            <a:endParaRPr lang="en-US" dirty="0" smtClean="0"/>
          </a:p>
          <a:p>
            <a:r>
              <a:rPr lang="en-US" b="1" dirty="0" smtClean="0"/>
              <a:t>Notes</a:t>
            </a:r>
            <a:r>
              <a:rPr lang="en-US" b="1" baseline="0" dirty="0" smtClean="0"/>
              <a:t> to presenter:</a:t>
            </a:r>
          </a:p>
          <a:p>
            <a:pPr marL="171450" indent="-171450">
              <a:buFont typeface="Arial" panose="020B0604020202020204" pitchFamily="34" charset="0"/>
              <a:buChar char="•"/>
            </a:pPr>
            <a:r>
              <a:rPr lang="en-US" baseline="0" dirty="0" smtClean="0"/>
              <a:t>Per the OECD (stats.oecd.org), taxes as a percentage of GDP in 2012: 35.2% for the United Kingdom, 24.3% for United States, 37.6% for Germany.</a:t>
            </a:r>
          </a:p>
          <a:p>
            <a:pPr marL="171450" indent="-171450">
              <a:buFont typeface="Arial" panose="020B0604020202020204" pitchFamily="34" charset="0"/>
              <a:buChar char="•"/>
            </a:pPr>
            <a:r>
              <a:rPr lang="en-US" baseline="0" dirty="0" smtClean="0"/>
              <a:t>Per the OECD (stats.oecd.org), central government debt as a percentage of GDP in 2010: 85.5% for the United Kingdom, 61.3% for the United States, 44.4% for Germany.</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18</a:t>
            </a:fld>
            <a:endParaRPr lang="en-US"/>
          </a:p>
        </p:txBody>
      </p:sp>
    </p:spTree>
    <p:extLst>
      <p:ext uri="{BB962C8B-B14F-4D97-AF65-F5344CB8AC3E}">
        <p14:creationId xmlns:p14="http://schemas.microsoft.com/office/powerpoint/2010/main" val="344351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LOS: </a:t>
            </a:r>
            <a:r>
              <a:rPr lang="en-US" sz="1200" u="none" kern="1200" dirty="0" smtClean="0">
                <a:solidFill>
                  <a:schemeClr val="tx1"/>
                </a:solidFill>
                <a:effectLst/>
                <a:latin typeface="+mn-lt"/>
                <a:ea typeface="+mn-ea"/>
                <a:cs typeface="+mn-cs"/>
              </a:rPr>
              <a:t>Explain</a:t>
            </a:r>
            <a:r>
              <a:rPr lang="en-US" sz="1200" u="none" kern="1200" baseline="0" dirty="0" smtClean="0">
                <a:solidFill>
                  <a:schemeClr val="tx1"/>
                </a:solidFill>
                <a:effectLst/>
                <a:latin typeface="+mn-lt"/>
                <a:ea typeface="+mn-ea"/>
                <a:cs typeface="+mn-cs"/>
              </a:rPr>
              <a:t> the implementation of fiscal policy and the difficulties of implementation.</a:t>
            </a:r>
            <a:endParaRPr lang="en-US" sz="1200" u="none" kern="1200" dirty="0" smtClean="0">
              <a:solidFill>
                <a:schemeClr val="tx1"/>
              </a:solidFill>
              <a:effectLst/>
              <a:latin typeface="+mn-lt"/>
              <a:ea typeface="+mn-ea"/>
              <a:cs typeface="+mn-cs"/>
            </a:endParaRPr>
          </a:p>
          <a:p>
            <a:r>
              <a:rPr lang="en-US" u="none" dirty="0" smtClean="0"/>
              <a:t>Pages 374</a:t>
            </a:r>
            <a:r>
              <a:rPr lang="en-GB" sz="1200" kern="1200" baseline="0" dirty="0" smtClean="0">
                <a:solidFill>
                  <a:schemeClr val="tx1"/>
                </a:solidFill>
                <a:effectLst/>
                <a:latin typeface="+mn-lt"/>
                <a:ea typeface="+mn-ea"/>
                <a:cs typeface="+mn-cs"/>
              </a:rPr>
              <a:t>–377</a:t>
            </a:r>
            <a:endParaRPr lang="en-US" u="none" dirty="0" smtClean="0"/>
          </a:p>
          <a:p>
            <a:endParaRPr lang="en-US" u="sng" dirty="0" smtClean="0"/>
          </a:p>
          <a:p>
            <a:r>
              <a:rPr lang="en-US" dirty="0" smtClean="0"/>
              <a:t>Automatic stabilizers are self-correcting mechanisms that may exaggerate or exacerbate fiscal policies if not taken into account by the government’s fiscal policy.</a:t>
            </a:r>
          </a:p>
          <a:p>
            <a:endParaRPr lang="en-US" dirty="0" smtClean="0"/>
          </a:p>
          <a:p>
            <a:r>
              <a:rPr lang="en-US" b="1" dirty="0" smtClean="0"/>
              <a:t>Notes to the presenter:</a:t>
            </a:r>
          </a:p>
          <a:p>
            <a:pPr marL="171450" indent="-171450">
              <a:buFont typeface="Arial" panose="020B0604020202020204" pitchFamily="34" charset="0"/>
              <a:buChar char="•"/>
            </a:pPr>
            <a:r>
              <a:rPr lang="en-US" dirty="0" smtClean="0"/>
              <a:t>These definitions</a:t>
            </a:r>
            <a:r>
              <a:rPr lang="en-US" baseline="0" dirty="0" smtClean="0"/>
              <a:t> should be established before discussing concerns about a nation’s debt.</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19</a:t>
            </a:fld>
            <a:endParaRPr lang="en-US"/>
          </a:p>
        </p:txBody>
      </p:sp>
    </p:spTree>
    <p:extLst>
      <p:ext uri="{BB962C8B-B14F-4D97-AF65-F5344CB8AC3E}">
        <p14:creationId xmlns:p14="http://schemas.microsoft.com/office/powerpoint/2010/main" val="381046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GB" sz="1200" kern="1200" dirty="0" smtClean="0">
                <a:solidFill>
                  <a:schemeClr val="tx1"/>
                </a:solidFill>
                <a:effectLst/>
                <a:latin typeface="+mn-lt"/>
                <a:ea typeface="+mn-ea"/>
                <a:cs typeface="+mn-cs"/>
              </a:rPr>
              <a:t>Describe the arguments for and against being concerned with the size of a fiscal deficit relative to gross domestic product (GDP)</a:t>
            </a:r>
            <a:r>
              <a:rPr lang="en-GB"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378–382</a:t>
            </a:r>
            <a:endParaRPr lang="en-US" sz="1200" kern="1200" dirty="0" smtClean="0">
              <a:solidFill>
                <a:schemeClr val="tx1"/>
              </a:solidFill>
              <a:effectLst/>
              <a:latin typeface="+mn-lt"/>
              <a:ea typeface="+mn-ea"/>
              <a:cs typeface="+mn-cs"/>
            </a:endParaRPr>
          </a:p>
          <a:p>
            <a:endParaRPr lang="en-US" dirty="0" smtClean="0"/>
          </a:p>
          <a:p>
            <a:pPr marL="9144" indent="0">
              <a:buFontTx/>
              <a:buNone/>
            </a:pPr>
            <a:r>
              <a:rPr lang="en-US" b="0" i="0" dirty="0" smtClean="0"/>
              <a:t>Reasons not to be concerned about national debt include: (1)</a:t>
            </a:r>
            <a:r>
              <a:rPr lang="en-US" b="0" i="0" baseline="0" dirty="0" smtClean="0"/>
              <a:t> m</a:t>
            </a:r>
            <a:r>
              <a:rPr lang="en-US" b="0" i="0" dirty="0" smtClean="0"/>
              <a:t>uch of a nation’s debt is owed internally; (2) some of the debt may have been incurred to finance capital projects or to enhance human capital, which should contribute to the growth of the economy;</a:t>
            </a:r>
            <a:r>
              <a:rPr lang="en-US" b="0" i="0" baseline="0" dirty="0" smtClean="0"/>
              <a:t> (3) </a:t>
            </a:r>
            <a:r>
              <a:rPr lang="en-US" b="0" i="0" dirty="0" smtClean="0"/>
              <a:t>large deficits may encourage changes in tax laws, which may contain distortions;</a:t>
            </a:r>
            <a:r>
              <a:rPr lang="en-US" b="0" i="0" baseline="0" dirty="0" smtClean="0"/>
              <a:t> (4) p</a:t>
            </a:r>
            <a:r>
              <a:rPr lang="en-US" b="0" i="0" dirty="0" smtClean="0"/>
              <a:t>rivate sector saving may increase; and (5) if there is unemployment, debt is not taking funds from productive uses. </a:t>
            </a:r>
          </a:p>
          <a:p>
            <a:pPr marL="9144" indent="0">
              <a:buFontTx/>
              <a:buNone/>
            </a:pPr>
            <a:endParaRPr lang="en-US" b="0" i="0" dirty="0" smtClean="0"/>
          </a:p>
          <a:p>
            <a:pPr marL="9144" indent="0">
              <a:buFontTx/>
              <a:buNone/>
            </a:pPr>
            <a:r>
              <a:rPr lang="en-US" b="0" i="0" dirty="0" smtClean="0"/>
              <a:t>National debt is a concern</a:t>
            </a:r>
            <a:r>
              <a:rPr lang="en-US" b="0" i="0" baseline="0" dirty="0" smtClean="0"/>
              <a:t> because (1) a h</a:t>
            </a:r>
            <a:r>
              <a:rPr lang="en-US" b="0" i="0" dirty="0" smtClean="0"/>
              <a:t>igh debt-to-GDP ratio may lead to higher taxes and hence disincentives;</a:t>
            </a:r>
            <a:r>
              <a:rPr lang="en-US" b="0" i="0" baseline="0" dirty="0" smtClean="0"/>
              <a:t> (2) there may be a l</a:t>
            </a:r>
            <a:r>
              <a:rPr lang="en-US" b="0" i="0" dirty="0" smtClean="0"/>
              <a:t>ack of confidence in the government, making some policies ineffective;</a:t>
            </a:r>
            <a:r>
              <a:rPr lang="en-US" b="0" i="0" baseline="0" dirty="0" smtClean="0"/>
              <a:t> and (3) g</a:t>
            </a:r>
            <a:r>
              <a:rPr lang="en-US" b="0" i="0" dirty="0" smtClean="0"/>
              <a:t>overnment borrowing diverts funds from more productive uses (referred to as crowding</a:t>
            </a:r>
            <a:r>
              <a:rPr lang="en-US" b="0" i="0" baseline="0" dirty="0" smtClean="0"/>
              <a:t> </a:t>
            </a:r>
            <a:r>
              <a:rPr lang="en-US" b="0" i="0" dirty="0" smtClean="0"/>
              <a:t>out).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20</a:t>
            </a:fld>
            <a:endParaRPr lang="en-US"/>
          </a:p>
        </p:txBody>
      </p:sp>
    </p:spTree>
    <p:extLst>
      <p:ext uri="{BB962C8B-B14F-4D97-AF65-F5344CB8AC3E}">
        <p14:creationId xmlns:p14="http://schemas.microsoft.com/office/powerpoint/2010/main" val="365027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a:t>
            </a:r>
            <a:r>
              <a:rPr lang="en-US" baseline="0" dirty="0" smtClean="0"/>
              <a:t> Describe functions and definitions of money.</a:t>
            </a:r>
            <a:endParaRPr lang="en-US"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smtClean="0">
                <a:solidFill>
                  <a:schemeClr val="tx1"/>
                </a:solidFill>
                <a:effectLst/>
                <a:latin typeface="+mn-lt"/>
                <a:ea typeface="+mn-ea"/>
                <a:cs typeface="+mn-cs"/>
              </a:rPr>
              <a:t>Pages 336–338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0" dirty="0" smtClean="0"/>
              <a:t>Money</a:t>
            </a:r>
            <a:r>
              <a:rPr lang="en-US" dirty="0" smtClean="0"/>
              <a:t> is a medium of exchange that can be used to purchase goods and services and to repay debts. </a:t>
            </a:r>
          </a:p>
          <a:p>
            <a:pPr marL="171450" indent="-171450">
              <a:buFont typeface="Arial" panose="020B0604020202020204" pitchFamily="34" charset="0"/>
              <a:buChar char="•"/>
            </a:pPr>
            <a:r>
              <a:rPr lang="en-US" dirty="0" smtClean="0"/>
              <a:t>Qualities necessary for money to be a medium of exchange: readily acceptable, known value, easily divisible, high value relative to its weight, and difficult to counterfeit.</a:t>
            </a:r>
          </a:p>
          <a:p>
            <a:pPr marL="171450" indent="-171450">
              <a:buFont typeface="Arial" panose="020B0604020202020204" pitchFamily="34" charset="0"/>
              <a:buChar char="•"/>
            </a:pPr>
            <a:r>
              <a:rPr lang="en-US" dirty="0" smtClean="0"/>
              <a:t>Money</a:t>
            </a:r>
            <a:r>
              <a:rPr lang="en-US" baseline="0" dirty="0" smtClean="0"/>
              <a:t> a</a:t>
            </a:r>
            <a:r>
              <a:rPr lang="en-US" dirty="0" smtClean="0"/>
              <a:t>cts as a medium of exchange, provides a way of storing wealth, and provides society with a convenient measure of </a:t>
            </a:r>
            <a:r>
              <a:rPr lang="en-US" smtClean="0"/>
              <a:t>value and a </a:t>
            </a:r>
            <a:r>
              <a:rPr lang="en-US" dirty="0" smtClean="0"/>
              <a:t>unit of account.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a:t>
            </a:fld>
            <a:endParaRPr lang="en-US"/>
          </a:p>
        </p:txBody>
      </p:sp>
    </p:spTree>
    <p:extLst>
      <p:ext uri="{BB962C8B-B14F-4D97-AF65-F5344CB8AC3E}">
        <p14:creationId xmlns:p14="http://schemas.microsoft.com/office/powerpoint/2010/main" val="36112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GB" sz="1200" kern="1200" dirty="0" smtClean="0">
                <a:solidFill>
                  <a:schemeClr val="tx1"/>
                </a:solidFill>
                <a:effectLst/>
                <a:latin typeface="+mn-lt"/>
                <a:ea typeface="+mn-ea"/>
                <a:cs typeface="+mn-cs"/>
              </a:rPr>
              <a:t>Describe the tools of fiscal policy, including their advantages and disadvantages.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Pages 382</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383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Fiscal policy tools</a:t>
            </a:r>
            <a:r>
              <a:rPr lang="en-US" baseline="0" dirty="0" smtClean="0"/>
              <a:t> include t</a:t>
            </a:r>
            <a:r>
              <a:rPr lang="en-US" dirty="0" smtClean="0"/>
              <a:t>ransfer payments (such as welfare and social security), current government spending on goods and services, and capital expenditures.</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21</a:t>
            </a:fld>
            <a:endParaRPr lang="en-US"/>
          </a:p>
        </p:txBody>
      </p:sp>
    </p:spTree>
    <p:extLst>
      <p:ext uri="{BB962C8B-B14F-4D97-AF65-F5344CB8AC3E}">
        <p14:creationId xmlns:p14="http://schemas.microsoft.com/office/powerpoint/2010/main" val="83976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GB" sz="1200" kern="1200" dirty="0" smtClean="0">
                <a:solidFill>
                  <a:schemeClr val="tx1"/>
                </a:solidFill>
                <a:effectLst/>
                <a:latin typeface="+mn-lt"/>
                <a:ea typeface="+mn-ea"/>
                <a:cs typeface="+mn-cs"/>
              </a:rPr>
              <a:t>Describe the tools of fiscal policy, including their advantages and disadvantages.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Page 385</a:t>
            </a:r>
            <a:r>
              <a:rPr lang="en-GB" sz="1200" kern="1200" baseline="0" dirty="0" smtClean="0">
                <a:solidFill>
                  <a:schemeClr val="tx1"/>
                </a:solidFill>
                <a:effectLst/>
                <a:latin typeface="+mn-lt"/>
                <a:ea typeface="+mn-ea"/>
                <a:cs typeface="+mn-cs"/>
              </a:rPr>
              <a:t>–386</a:t>
            </a:r>
            <a:endParaRPr lang="en-GB" sz="1200" kern="1200" dirty="0" smtClean="0">
              <a:solidFill>
                <a:schemeClr val="tx1"/>
              </a:solidFill>
              <a:effectLst/>
              <a:latin typeface="+mn-lt"/>
              <a:ea typeface="+mn-ea"/>
              <a:cs typeface="+mn-cs"/>
            </a:endParaRPr>
          </a:p>
          <a:p>
            <a:endParaRPr lang="en-US" dirty="0" smtClean="0"/>
          </a:p>
          <a:p>
            <a:pPr marL="9144" indent="0">
              <a:buFontTx/>
              <a:buNone/>
            </a:pPr>
            <a:r>
              <a:rPr lang="en-US" i="0" dirty="0" smtClean="0"/>
              <a:t>The advantages of fiscal policy tools include the fact that indirect taxes can be adjusted quickly and that social policies can be affected quickly using excise taxes (e.g., on tobacco).</a:t>
            </a:r>
          </a:p>
          <a:p>
            <a:pPr marL="9144" indent="0">
              <a:buFontTx/>
              <a:buNone/>
            </a:pPr>
            <a:endParaRPr lang="en-US" i="0" dirty="0" smtClean="0"/>
          </a:p>
          <a:p>
            <a:pPr marL="9144" indent="0">
              <a:buFontTx/>
              <a:buNone/>
            </a:pPr>
            <a:r>
              <a:rPr lang="en-US" i="0" dirty="0" smtClean="0"/>
              <a:t>The disadvantages of fiscal policy tools include that direct </a:t>
            </a:r>
            <a:r>
              <a:rPr lang="en-US" dirty="0" smtClean="0"/>
              <a:t>taxes are difficult to change quickly because of their complexity</a:t>
            </a:r>
            <a:r>
              <a:rPr lang="en-US" baseline="0" dirty="0" smtClean="0"/>
              <a:t> and that c</a:t>
            </a:r>
            <a:r>
              <a:rPr lang="en-US" dirty="0" smtClean="0"/>
              <a:t>apital spending takes planning and time to implement, which makes it a slow-acting and possibly ill-timed tool.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22</a:t>
            </a:fld>
            <a:endParaRPr lang="en-US"/>
          </a:p>
        </p:txBody>
      </p:sp>
    </p:spTree>
    <p:extLst>
      <p:ext uri="{BB962C8B-B14F-4D97-AF65-F5344CB8AC3E}">
        <p14:creationId xmlns:p14="http://schemas.microsoft.com/office/powerpoint/2010/main" val="862851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err="1" smtClean="0">
                <a:solidFill>
                  <a:schemeClr val="tx1"/>
                </a:solidFill>
                <a:effectLst/>
                <a:latin typeface="+mn-lt"/>
                <a:ea typeface="+mn-ea"/>
                <a:cs typeface="+mn-cs"/>
              </a:rPr>
              <a:t>etermine</a:t>
            </a:r>
            <a:r>
              <a:rPr lang="en-GB" sz="1200" kern="1200" dirty="0" smtClean="0">
                <a:solidFill>
                  <a:schemeClr val="tx1"/>
                </a:solidFill>
                <a:effectLst/>
                <a:latin typeface="+mn-lt"/>
                <a:ea typeface="+mn-ea"/>
                <a:cs typeface="+mn-cs"/>
              </a:rPr>
              <a:t> whether a fiscal policy is expansionary or contractionary.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Pages 386–387</a:t>
            </a:r>
            <a:endParaRPr lang="en-US" sz="1200" kern="1200" dirty="0" smtClean="0">
              <a:solidFill>
                <a:schemeClr val="tx1"/>
              </a:solidFill>
              <a:effectLst/>
              <a:latin typeface="+mn-lt"/>
              <a:ea typeface="+mn-ea"/>
              <a:cs typeface="+mn-cs"/>
            </a:endParaRPr>
          </a:p>
          <a:p>
            <a:endParaRPr lang="en-US" dirty="0" smtClean="0"/>
          </a:p>
          <a:p>
            <a:r>
              <a:rPr lang="en-US" dirty="0" smtClean="0"/>
              <a:t>A fiscal policy is contractionary if it reduces </a:t>
            </a:r>
            <a:r>
              <a:rPr lang="en-US" baseline="0" dirty="0" smtClean="0"/>
              <a:t>output, whereas a fiscal policy is expansionary if it increases output. The fiscal multiplier is a summary of the relationship between the marginal propensity to consume, the tax rate, output, and government spending, and we can use this relationship to predict the outcomes of fiscal policies on aggregate demand. </a:t>
            </a:r>
            <a:endParaRPr lang="en-US" dirty="0" smtClean="0"/>
          </a:p>
          <a:p>
            <a:endParaRPr lang="en-US" dirty="0" smtClean="0"/>
          </a:p>
          <a:p>
            <a:r>
              <a:rPr lang="en-US" b="1" dirty="0" smtClean="0"/>
              <a:t>Notes to the presenter:</a:t>
            </a:r>
          </a:p>
          <a:p>
            <a:r>
              <a:rPr lang="en-US" dirty="0" smtClean="0"/>
              <a:t>The purpose of presenting the equation </a:t>
            </a:r>
            <a:r>
              <a:rPr lang="en-US" baseline="0" dirty="0" smtClean="0"/>
              <a:t>is to provide a guide for the impact of government spending and taxes on equilibrium output. For example, if the MPC is held constant and the tax rate is increased, this multiplier indicates that this would be a contractionary policy.</a:t>
            </a:r>
          </a:p>
          <a:p>
            <a:endParaRPr lang="en-US" baseline="0" dirty="0" smtClean="0"/>
          </a:p>
          <a:p>
            <a:r>
              <a:rPr lang="en-US" b="1" baseline="0" dirty="0" smtClean="0"/>
              <a:t>Questions for discussion:</a:t>
            </a:r>
          </a:p>
          <a:p>
            <a:pPr marL="228600" lvl="0" indent="-228600">
              <a:buFont typeface="+mj-lt"/>
              <a:buAutoNum type="arabicPeriod"/>
            </a:pPr>
            <a:r>
              <a:rPr lang="en-US" baseline="0" dirty="0" smtClean="0"/>
              <a:t>If tax rates are lowered and if the marginal propensity to consume remains constant at 90%, what is the expected effect of the change in taxes? Why?</a:t>
            </a:r>
          </a:p>
          <a:p>
            <a:pPr marL="457200" lvl="1" indent="0">
              <a:buFont typeface="+mj-lt"/>
              <a:buNone/>
            </a:pPr>
            <a:r>
              <a:rPr lang="en-US" i="1" baseline="0" dirty="0" smtClean="0"/>
              <a:t>Answer:</a:t>
            </a:r>
            <a:r>
              <a:rPr lang="en-US" baseline="0" dirty="0" smtClean="0"/>
              <a:t> Increased multiplier, so a more significant effect of any change in personal income</a:t>
            </a:r>
          </a:p>
          <a:p>
            <a:pPr marL="457200" lvl="1" indent="0">
              <a:buFont typeface="+mj-lt"/>
              <a:buNone/>
            </a:pPr>
            <a:endParaRPr lang="en-US" baseline="0" dirty="0" smtClean="0"/>
          </a:p>
          <a:p>
            <a:pPr marL="228600" indent="-228600">
              <a:buFont typeface="+mj-lt"/>
              <a:buAutoNum type="arabicPeriod"/>
            </a:pPr>
            <a:r>
              <a:rPr lang="en-US" baseline="0" dirty="0" smtClean="0"/>
              <a:t>Based on a marginal propensity to consume of 80% and a tax rate of 30%, what is the effect of </a:t>
            </a:r>
            <a:r>
              <a:rPr lang="en-US" baseline="0" dirty="0" smtClean="0">
                <a:latin typeface="Eurostile"/>
              </a:rPr>
              <a:t>€</a:t>
            </a:r>
            <a:r>
              <a:rPr lang="en-US" baseline="0" dirty="0" smtClean="0"/>
              <a:t>100 more in personal income?</a:t>
            </a:r>
          </a:p>
          <a:p>
            <a:pPr lvl="1"/>
            <a:r>
              <a:rPr lang="en-US" i="1" baseline="0" dirty="0" smtClean="0"/>
              <a:t>Answer:</a:t>
            </a:r>
            <a:r>
              <a:rPr lang="en-US" baseline="0" dirty="0" smtClean="0"/>
              <a:t> </a:t>
            </a:r>
            <a:r>
              <a:rPr lang="en-US" baseline="0" dirty="0" smtClean="0">
                <a:latin typeface="Eurostile"/>
              </a:rPr>
              <a:t>€</a:t>
            </a:r>
            <a:r>
              <a:rPr lang="en-US" baseline="0" dirty="0" smtClean="0"/>
              <a:t>100 × 1/</a:t>
            </a:r>
            <a:r>
              <a:rPr lang="en-US" baseline="0" dirty="0" smtClean="0">
                <a:sym typeface="Symbol"/>
              </a:rPr>
              <a:t>[1 – (0.80)(0.70)] = </a:t>
            </a:r>
            <a:r>
              <a:rPr lang="en-US" baseline="0" dirty="0" smtClean="0">
                <a:latin typeface="Eurostile"/>
              </a:rPr>
              <a:t>€</a:t>
            </a:r>
            <a:r>
              <a:rPr lang="en-US" baseline="0" dirty="0" smtClean="0"/>
              <a:t>100 × 2.2727 = </a:t>
            </a:r>
            <a:r>
              <a:rPr lang="en-US" baseline="0" dirty="0" smtClean="0">
                <a:latin typeface="Eurostile"/>
              </a:rPr>
              <a:t>€227</a:t>
            </a:r>
            <a:r>
              <a:rPr lang="en-US" baseline="0" dirty="0" smtClean="0"/>
              <a:t>.27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23</a:t>
            </a:fld>
            <a:endParaRPr lang="en-US"/>
          </a:p>
        </p:txBody>
      </p:sp>
    </p:spTree>
    <p:extLst>
      <p:ext uri="{BB962C8B-B14F-4D97-AF65-F5344CB8AC3E}">
        <p14:creationId xmlns:p14="http://schemas.microsoft.com/office/powerpoint/2010/main" val="142871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GB" sz="1200" kern="1200" dirty="0" smtClean="0">
                <a:solidFill>
                  <a:schemeClr val="tx1"/>
                </a:solidFill>
                <a:effectLst/>
                <a:latin typeface="+mn-lt"/>
                <a:ea typeface="+mn-ea"/>
                <a:cs typeface="+mn-cs"/>
              </a:rPr>
              <a:t>Describe the implementation of fiscal policy and the difficulties of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388</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390</a:t>
            </a:r>
            <a:endParaRPr lang="en-US" sz="1200" kern="1200" dirty="0" smtClean="0">
              <a:solidFill>
                <a:schemeClr val="tx1"/>
              </a:solidFill>
              <a:effectLst/>
              <a:latin typeface="+mn-lt"/>
              <a:ea typeface="+mn-ea"/>
              <a:cs typeface="+mn-cs"/>
            </a:endParaRPr>
          </a:p>
          <a:p>
            <a:endParaRPr lang="en-US" dirty="0" smtClean="0"/>
          </a:p>
          <a:p>
            <a:r>
              <a:rPr lang="en-US" dirty="0" smtClean="0"/>
              <a:t>Fiscal policy is difficult to use to stabilize aggregate demand because there are time</a:t>
            </a:r>
            <a:r>
              <a:rPr lang="en-US" baseline="0" dirty="0" smtClean="0"/>
              <a:t> lags from detecting the need for a fiscal policy change to actually having some fiscal policy action implemented and affecting the economy. In addition, it is difficult to predict the course of the economy with and without executing changes in fiscal policies. </a:t>
            </a:r>
            <a:endParaRPr lang="en-US" dirty="0" smtClean="0"/>
          </a:p>
          <a:p>
            <a:endParaRPr lang="en-US" dirty="0" smtClean="0"/>
          </a:p>
          <a:p>
            <a:r>
              <a:rPr lang="en-US" b="1" dirty="0" smtClean="0"/>
              <a:t>Notes to the presenter:</a:t>
            </a:r>
          </a:p>
          <a:p>
            <a:pPr marL="171450" indent="-171450">
              <a:buFont typeface="Arial" panose="020B0604020202020204" pitchFamily="34" charset="0"/>
              <a:buChar char="•"/>
            </a:pPr>
            <a:r>
              <a:rPr lang="en-US" dirty="0" smtClean="0"/>
              <a:t>There are many “working parts” to the economy, so a given policy action that is ill-timed may have</a:t>
            </a:r>
            <a:r>
              <a:rPr lang="en-US" baseline="0" dirty="0" smtClean="0"/>
              <a:t> unintended consequences. The many working parts including employment and inflation.</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24</a:t>
            </a:fld>
            <a:endParaRPr lang="en-US"/>
          </a:p>
        </p:txBody>
      </p:sp>
    </p:spTree>
    <p:extLst>
      <p:ext uri="{BB962C8B-B14F-4D97-AF65-F5344CB8AC3E}">
        <p14:creationId xmlns:p14="http://schemas.microsoft.com/office/powerpoint/2010/main" val="104762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a:t>
            </a:r>
            <a:r>
              <a:rPr lang="en-GB" sz="1200" kern="1200" dirty="0" err="1" smtClean="0">
                <a:solidFill>
                  <a:schemeClr val="tx1"/>
                </a:solidFill>
                <a:effectLst/>
                <a:latin typeface="+mn-lt"/>
                <a:ea typeface="+mn-ea"/>
                <a:cs typeface="+mn-cs"/>
              </a:rPr>
              <a:t>escribe</a:t>
            </a:r>
            <a:r>
              <a:rPr lang="en-GB" sz="1200" kern="1200" dirty="0" smtClean="0">
                <a:solidFill>
                  <a:schemeClr val="tx1"/>
                </a:solidFill>
                <a:effectLst/>
                <a:latin typeface="+mn-lt"/>
                <a:ea typeface="+mn-ea"/>
                <a:cs typeface="+mn-cs"/>
              </a:rPr>
              <a:t> the interaction of monetary policy and fiscal policy.</a:t>
            </a:r>
          </a:p>
          <a:p>
            <a:r>
              <a:rPr lang="en-GB" sz="1200" kern="1200" dirty="0" smtClean="0">
                <a:solidFill>
                  <a:schemeClr val="tx1"/>
                </a:solidFill>
                <a:effectLst/>
                <a:latin typeface="+mn-lt"/>
                <a:ea typeface="+mn-ea"/>
                <a:cs typeface="+mn-cs"/>
              </a:rPr>
              <a:t>Pages 392–397</a:t>
            </a:r>
          </a:p>
          <a:p>
            <a:endParaRPr lang="en-GB" sz="1200" kern="1200" dirty="0" smtClean="0">
              <a:solidFill>
                <a:schemeClr val="tx1"/>
              </a:solidFill>
              <a:effectLst/>
              <a:latin typeface="+mn-lt"/>
              <a:ea typeface="+mn-ea"/>
              <a:cs typeface="+mn-cs"/>
            </a:endParaRPr>
          </a:p>
          <a:p>
            <a:pPr marL="0" indent="0">
              <a:buFontTx/>
              <a:buNone/>
            </a:pPr>
            <a:r>
              <a:rPr lang="en-US" dirty="0" smtClean="0"/>
              <a:t>Monetary and fiscal policy use different channels to affect the economy but may have similar policy objectives. They</a:t>
            </a:r>
            <a:r>
              <a:rPr lang="en-US" baseline="0" dirty="0" smtClean="0"/>
              <a:t> </a:t>
            </a:r>
            <a:r>
              <a:rPr lang="en-US" dirty="0" smtClean="0"/>
              <a:t>may conflict with one another, or they may enhance one another. Because of the potential for monetary and fiscal policies to work against each other, coordination between the government and the central bank is important.</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25</a:t>
            </a:fld>
            <a:endParaRPr lang="en-US"/>
          </a:p>
        </p:txBody>
      </p:sp>
    </p:spTree>
    <p:extLst>
      <p:ext uri="{BB962C8B-B14F-4D97-AF65-F5344CB8AC3E}">
        <p14:creationId xmlns:p14="http://schemas.microsoft.com/office/powerpoint/2010/main" val="268557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none" dirty="0" smtClean="0"/>
              <a:t>Explain the money creation process.</a:t>
            </a:r>
            <a:endParaRPr lang="en-GB"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baseline="0" dirty="0" smtClean="0">
                <a:solidFill>
                  <a:schemeClr val="tx1"/>
                </a:solidFill>
                <a:effectLst/>
                <a:latin typeface="+mn-lt"/>
                <a:ea typeface="+mn-ea"/>
                <a:cs typeface="+mn-cs"/>
              </a:rPr>
              <a:t>Pages 338</a:t>
            </a:r>
            <a:r>
              <a:rPr lang="en-GB" sz="1200" kern="1200" dirty="0" smtClean="0">
                <a:solidFill>
                  <a:schemeClr val="tx1"/>
                </a:solidFill>
                <a:effectLst/>
                <a:latin typeface="+mn-lt"/>
                <a:ea typeface="+mn-ea"/>
                <a:cs typeface="+mn-cs"/>
              </a:rPr>
              <a:t>–</a:t>
            </a:r>
            <a:r>
              <a:rPr lang="en-GB" sz="1200" u="none" kern="1200" baseline="0" dirty="0" smtClean="0">
                <a:solidFill>
                  <a:schemeClr val="tx1"/>
                </a:solidFill>
                <a:effectLst/>
                <a:latin typeface="+mn-lt"/>
                <a:ea typeface="+mn-ea"/>
                <a:cs typeface="+mn-cs"/>
              </a:rPr>
              <a:t>341</a:t>
            </a:r>
            <a:endParaRPr lang="en-US" sz="1200" kern="1200" dirty="0" smtClean="0">
              <a:solidFill>
                <a:schemeClr val="tx1"/>
              </a:solidFill>
              <a:effectLst/>
              <a:latin typeface="+mn-lt"/>
              <a:ea typeface="+mn-ea"/>
              <a:cs typeface="+mn-cs"/>
            </a:endParaRPr>
          </a:p>
          <a:p>
            <a:endParaRPr lang="en-US" dirty="0" smtClean="0"/>
          </a:p>
          <a:p>
            <a:r>
              <a:rPr lang="en-US" dirty="0" smtClean="0"/>
              <a:t>The amount of money in the banking system is a function of the reserve requirement, which is the percentage of deposited funds that a bank must keep on hand. As demand</a:t>
            </a:r>
            <a:r>
              <a:rPr lang="en-US" baseline="0" dirty="0" smtClean="0"/>
              <a:t> deposits are created and a portion of these funds are lent by banks, money is created. </a:t>
            </a:r>
            <a:r>
              <a:rPr lang="en-US" dirty="0" smtClean="0"/>
              <a:t>The effect of the reserve requirement on the money supply is summarized with the </a:t>
            </a:r>
            <a:r>
              <a:rPr lang="en-US" b="0" dirty="0" smtClean="0"/>
              <a:t>money multiplier, which is the inverse of the reserve requirement. </a:t>
            </a:r>
          </a:p>
          <a:p>
            <a:endParaRPr lang="en-US" b="0" dirty="0" smtClean="0"/>
          </a:p>
          <a:p>
            <a:r>
              <a:rPr lang="en-US" b="1" dirty="0" smtClean="0"/>
              <a:t>Notes to the presenter:</a:t>
            </a:r>
          </a:p>
          <a:p>
            <a:pPr marL="171450" indent="-171450">
              <a:buFont typeface="Arial" panose="020B0604020202020204" pitchFamily="34" charset="0"/>
              <a:buChar char="•"/>
            </a:pPr>
            <a:r>
              <a:rPr lang="en-US" b="0" dirty="0" smtClean="0"/>
              <a:t>In the United</a:t>
            </a:r>
            <a:r>
              <a:rPr lang="en-US" b="0" baseline="0" dirty="0" smtClean="0"/>
              <a:t> States</a:t>
            </a:r>
            <a:r>
              <a:rPr lang="en-US" b="0" dirty="0" smtClean="0"/>
              <a:t>, the Board of Governors of the Federal</a:t>
            </a:r>
            <a:r>
              <a:rPr lang="en-US" b="0" baseline="0" dirty="0" smtClean="0"/>
              <a:t> Reserve System establishes the reserve requirement. For banks with more than $89 million in transaction accounts, the current reserve requirement is 10%.</a:t>
            </a:r>
            <a:endParaRPr lang="en-US" b="0" dirty="0"/>
          </a:p>
        </p:txBody>
      </p:sp>
      <p:sp>
        <p:nvSpPr>
          <p:cNvPr id="4" name="Slide Number Placeholder 3"/>
          <p:cNvSpPr>
            <a:spLocks noGrp="1"/>
          </p:cNvSpPr>
          <p:nvPr>
            <p:ph type="sldNum" sz="quarter" idx="10"/>
          </p:nvPr>
        </p:nvSpPr>
        <p:spPr/>
        <p:txBody>
          <a:bodyPr/>
          <a:lstStyle/>
          <a:p>
            <a:fld id="{9A4F8672-8174-4157-9CD7-BC591DEEF2E8}" type="slidenum">
              <a:rPr lang="en-US" smtClean="0"/>
              <a:t>4</a:t>
            </a:fld>
            <a:endParaRPr lang="en-US"/>
          </a:p>
        </p:txBody>
      </p:sp>
    </p:spTree>
    <p:extLst>
      <p:ext uri="{BB962C8B-B14F-4D97-AF65-F5344CB8AC3E}">
        <p14:creationId xmlns:p14="http://schemas.microsoft.com/office/powerpoint/2010/main" val="381969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u="none" dirty="0" smtClean="0"/>
              <a:t>Explain the money creation process.</a:t>
            </a:r>
            <a:endParaRPr lang="en-GB"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baseline="0" dirty="0" smtClean="0">
                <a:solidFill>
                  <a:schemeClr val="tx1"/>
                </a:solidFill>
                <a:effectLst/>
                <a:latin typeface="+mn-lt"/>
                <a:ea typeface="+mn-ea"/>
                <a:cs typeface="+mn-cs"/>
              </a:rPr>
              <a:t>Pages 338</a:t>
            </a:r>
            <a:r>
              <a:rPr lang="en-GB" sz="1200" kern="1200" dirty="0" smtClean="0">
                <a:solidFill>
                  <a:schemeClr val="tx1"/>
                </a:solidFill>
                <a:effectLst/>
                <a:latin typeface="+mn-lt"/>
                <a:ea typeface="+mn-ea"/>
                <a:cs typeface="+mn-cs"/>
              </a:rPr>
              <a:t>–</a:t>
            </a:r>
            <a:r>
              <a:rPr lang="en-GB" sz="1200" u="none" kern="1200" baseline="0" dirty="0" smtClean="0">
                <a:solidFill>
                  <a:schemeClr val="tx1"/>
                </a:solidFill>
                <a:effectLst/>
                <a:latin typeface="+mn-lt"/>
                <a:ea typeface="+mn-ea"/>
                <a:cs typeface="+mn-cs"/>
              </a:rPr>
              <a:t>341</a:t>
            </a:r>
            <a:endParaRPr lang="en-US" sz="1200" kern="1200" dirty="0" smtClean="0">
              <a:solidFill>
                <a:schemeClr val="tx1"/>
              </a:solidFill>
              <a:effectLst/>
              <a:latin typeface="+mn-lt"/>
              <a:ea typeface="+mn-ea"/>
              <a:cs typeface="+mn-cs"/>
            </a:endParaRPr>
          </a:p>
          <a:p>
            <a:endParaRPr lang="en-US" dirty="0" smtClean="0"/>
          </a:p>
          <a:p>
            <a:r>
              <a:rPr lang="en-US" b="1" dirty="0" smtClean="0"/>
              <a:t>Notes to the presenter:</a:t>
            </a:r>
          </a:p>
          <a:p>
            <a:pPr marL="171450" indent="-171450">
              <a:buFont typeface="Arial" panose="020B0604020202020204" pitchFamily="34" charset="0"/>
              <a:buChar char="•"/>
            </a:pPr>
            <a:r>
              <a:rPr lang="en-US" dirty="0" smtClean="0"/>
              <a:t>This</a:t>
            </a:r>
            <a:r>
              <a:rPr lang="en-US" baseline="0" dirty="0" smtClean="0"/>
              <a:t> a simplified example, similar to what is depicted in Exhibit 7-2. These are only the first three steps in the process; with a 5% reserve requirement, the </a:t>
            </a:r>
            <a:r>
              <a:rPr lang="en-US" sz="1200" dirty="0" smtClean="0">
                <a:latin typeface="+mn-lt"/>
              </a:rPr>
              <a:t>€</a:t>
            </a:r>
            <a:r>
              <a:rPr lang="en-US" baseline="0" dirty="0" smtClean="0"/>
              <a:t>100 deposit will create </a:t>
            </a:r>
            <a:r>
              <a:rPr lang="en-US" sz="1200" dirty="0" smtClean="0">
                <a:latin typeface="+mn-lt"/>
              </a:rPr>
              <a:t>€</a:t>
            </a:r>
            <a:r>
              <a:rPr lang="en-US" baseline="0" dirty="0" smtClean="0"/>
              <a:t>2,000 of funds if carried out to the extreme.</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5</a:t>
            </a:fld>
            <a:endParaRPr lang="en-US"/>
          </a:p>
        </p:txBody>
      </p:sp>
    </p:spTree>
    <p:extLst>
      <p:ext uri="{BB962C8B-B14F-4D97-AF65-F5344CB8AC3E}">
        <p14:creationId xmlns:p14="http://schemas.microsoft.com/office/powerpoint/2010/main" val="354828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Describe functions and definitions of money.</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338–341</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Money stock includes coins and currency in circulation plus deposits in banks and other financial institutions which can be used to make purchases of goods and services.</a:t>
            </a:r>
          </a:p>
          <a:p>
            <a:endParaRPr lang="en-US" dirty="0" smtClean="0"/>
          </a:p>
          <a:p>
            <a:r>
              <a:rPr lang="en-US" b="1" dirty="0" smtClean="0"/>
              <a:t>Notes to the presenter:</a:t>
            </a:r>
          </a:p>
          <a:p>
            <a:pPr marL="171450" indent="-171450">
              <a:buFont typeface="Arial" panose="020B0604020202020204" pitchFamily="34" charset="0"/>
              <a:buChar char="•"/>
            </a:pPr>
            <a:r>
              <a:rPr lang="en-US" dirty="0" smtClean="0"/>
              <a:t>Money is defined on p. 336, and then again on p.</a:t>
            </a:r>
            <a:r>
              <a:rPr lang="en-US" baseline="0" dirty="0" smtClean="0"/>
              <a:t> 340</a:t>
            </a:r>
            <a:r>
              <a:rPr lang="en-GB" sz="1200" kern="1200" baseline="0" dirty="0" smtClean="0">
                <a:solidFill>
                  <a:schemeClr val="tx1"/>
                </a:solidFill>
                <a:effectLst/>
                <a:latin typeface="+mn-lt"/>
                <a:ea typeface="+mn-ea"/>
                <a:cs typeface="+mn-cs"/>
              </a:rPr>
              <a:t>–</a:t>
            </a:r>
            <a:r>
              <a:rPr lang="en-US" baseline="0" dirty="0" smtClean="0"/>
              <a:t>341.</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6</a:t>
            </a:fld>
            <a:endParaRPr lang="en-US"/>
          </a:p>
        </p:txBody>
      </p:sp>
    </p:spTree>
    <p:extLst>
      <p:ext uri="{BB962C8B-B14F-4D97-AF65-F5344CB8AC3E}">
        <p14:creationId xmlns:p14="http://schemas.microsoft.com/office/powerpoint/2010/main" val="241273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smtClean="0">
                <a:solidFill>
                  <a:schemeClr val="tx1"/>
                </a:solidFill>
                <a:effectLst/>
                <a:latin typeface="+mn-lt"/>
                <a:ea typeface="+mn-ea"/>
                <a:cs typeface="+mn-cs"/>
              </a:rPr>
              <a:t>escribe theories of the demand for and supply of money.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341–345</a:t>
            </a:r>
            <a:endParaRPr lang="en-US" sz="1200" kern="1200" dirty="0" smtClean="0">
              <a:solidFill>
                <a:schemeClr val="tx1"/>
              </a:solidFill>
              <a:effectLst/>
              <a:latin typeface="+mn-lt"/>
              <a:ea typeface="+mn-ea"/>
              <a:cs typeface="+mn-cs"/>
            </a:endParaRPr>
          </a:p>
          <a:p>
            <a:endParaRPr lang="en-US" dirty="0" smtClean="0"/>
          </a:p>
          <a:p>
            <a:r>
              <a:rPr lang="en-US" dirty="0" smtClean="0"/>
              <a:t>The quantity theory of money states that total spending is proportional</a:t>
            </a:r>
            <a:r>
              <a:rPr lang="en-US" baseline="0" dirty="0" smtClean="0"/>
              <a:t> to the quantity of money and, if there is money neutrality, then the money supply does not affect output of the velocity of money but does affect the price level. </a:t>
            </a:r>
            <a:endParaRPr lang="en-US" dirty="0" smtClean="0"/>
          </a:p>
        </p:txBody>
      </p:sp>
      <p:sp>
        <p:nvSpPr>
          <p:cNvPr id="4" name="Slide Number Placeholder 3"/>
          <p:cNvSpPr>
            <a:spLocks noGrp="1"/>
          </p:cNvSpPr>
          <p:nvPr>
            <p:ph type="sldNum" sz="quarter" idx="10"/>
          </p:nvPr>
        </p:nvSpPr>
        <p:spPr/>
        <p:txBody>
          <a:bodyPr/>
          <a:lstStyle/>
          <a:p>
            <a:fld id="{9A4F8672-8174-4157-9CD7-BC591DEEF2E8}" type="slidenum">
              <a:rPr lang="en-US" smtClean="0"/>
              <a:t>7</a:t>
            </a:fld>
            <a:endParaRPr lang="en-US"/>
          </a:p>
        </p:txBody>
      </p:sp>
    </p:spTree>
    <p:extLst>
      <p:ext uri="{BB962C8B-B14F-4D97-AF65-F5344CB8AC3E}">
        <p14:creationId xmlns:p14="http://schemas.microsoft.com/office/powerpoint/2010/main" val="278639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smtClean="0">
                <a:solidFill>
                  <a:schemeClr val="tx1"/>
                </a:solidFill>
                <a:effectLst/>
                <a:latin typeface="+mn-lt"/>
                <a:ea typeface="+mn-ea"/>
                <a:cs typeface="+mn-cs"/>
              </a:rPr>
              <a:t>escribe theories of the demand for and supply of money.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Pages 341–345</a:t>
            </a:r>
            <a:endParaRPr lang="en-US" sz="1200" kern="1200" dirty="0" smtClean="0">
              <a:solidFill>
                <a:schemeClr val="tx1"/>
              </a:solidFill>
              <a:effectLst/>
              <a:latin typeface="+mn-lt"/>
              <a:ea typeface="+mn-ea"/>
              <a:cs typeface="+mn-cs"/>
            </a:endParaRPr>
          </a:p>
          <a:p>
            <a:endParaRPr lang="en-US" dirty="0" smtClean="0"/>
          </a:p>
          <a:p>
            <a:r>
              <a:rPr lang="en-US" dirty="0" smtClean="0"/>
              <a:t>The</a:t>
            </a:r>
            <a:r>
              <a:rPr lang="en-US" baseline="0" dirty="0" smtClean="0"/>
              <a:t> demand for money arises from transaction, precautionary, and speculative motives. The supply of money is assumed to be fixed (that is, unchanged by the nominal rate of interest), but changes in the supply of money will affect price levels and nominal rates of interest. </a:t>
            </a:r>
          </a:p>
          <a:p>
            <a:endParaRPr lang="en-US" baseline="0" dirty="0" smtClean="0"/>
          </a:p>
          <a:p>
            <a:r>
              <a:rPr lang="en-US" b="1" baseline="0" dirty="0" smtClean="0"/>
              <a:t>Notes for the presenter:</a:t>
            </a:r>
          </a:p>
          <a:p>
            <a:pPr marL="628650" lvl="1" indent="-171450">
              <a:buFont typeface="Arial" panose="020B0604020202020204" pitchFamily="34" charset="0"/>
              <a:buChar char="•"/>
            </a:pPr>
            <a:r>
              <a:rPr lang="en-US" baseline="0" dirty="0" smtClean="0"/>
              <a:t>See Exhibit 7-4 for the graph of the money supply and money demand curves (nominal rate on the vertical axis, quantity of money on the horizontal axis).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8</a:t>
            </a:fld>
            <a:endParaRPr lang="en-US"/>
          </a:p>
        </p:txBody>
      </p:sp>
    </p:spTree>
    <p:extLst>
      <p:ext uri="{BB962C8B-B14F-4D97-AF65-F5344CB8AC3E}">
        <p14:creationId xmlns:p14="http://schemas.microsoft.com/office/powerpoint/2010/main" val="393159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D</a:t>
            </a:r>
            <a:r>
              <a:rPr lang="en-GB" sz="1200" kern="1200" dirty="0" smtClean="0">
                <a:solidFill>
                  <a:schemeClr val="tx1"/>
                </a:solidFill>
                <a:effectLst/>
                <a:latin typeface="+mn-lt"/>
                <a:ea typeface="+mn-ea"/>
                <a:cs typeface="+mn-cs"/>
              </a:rPr>
              <a:t>escribe the Fisher effect.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Pages 345</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348</a:t>
            </a:r>
            <a:endParaRPr lang="en-US" sz="1200" kern="1200" dirty="0" smtClean="0">
              <a:solidFill>
                <a:schemeClr val="tx1"/>
              </a:solidFill>
              <a:effectLst/>
              <a:latin typeface="+mn-lt"/>
              <a:ea typeface="+mn-ea"/>
              <a:cs typeface="+mn-cs"/>
            </a:endParaRPr>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t>
            </a:r>
            <a:r>
              <a:rPr lang="en-US" b="0" dirty="0" smtClean="0"/>
              <a:t>Fisher effect </a:t>
            </a:r>
            <a:r>
              <a:rPr lang="en-US" dirty="0" smtClean="0"/>
              <a:t>states that the real rate of interest is stable over time, so changes in nominal interest rates are the</a:t>
            </a:r>
            <a:r>
              <a:rPr lang="en-US" baseline="0" dirty="0" smtClean="0"/>
              <a:t> result of </a:t>
            </a:r>
            <a:r>
              <a:rPr lang="en-US" dirty="0" smtClean="0"/>
              <a:t>changes in inflation expectations.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Interest</a:t>
            </a:r>
            <a:r>
              <a:rPr lang="en-US" baseline="0" dirty="0" smtClean="0"/>
              <a:t> rates are thus composed of the real rate of interest, a premium for expected inflation, and a risk premium.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9</a:t>
            </a:fld>
            <a:endParaRPr lang="en-US"/>
          </a:p>
        </p:txBody>
      </p:sp>
    </p:spTree>
    <p:extLst>
      <p:ext uri="{BB962C8B-B14F-4D97-AF65-F5344CB8AC3E}">
        <p14:creationId xmlns:p14="http://schemas.microsoft.com/office/powerpoint/2010/main" val="77825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D</a:t>
            </a:r>
            <a:r>
              <a:rPr lang="en-GB" sz="1200" kern="1200" dirty="0" smtClean="0">
                <a:solidFill>
                  <a:schemeClr val="tx1"/>
                </a:solidFill>
                <a:effectLst/>
                <a:latin typeface="+mn-lt"/>
                <a:ea typeface="+mn-ea"/>
                <a:cs typeface="+mn-cs"/>
              </a:rPr>
              <a:t>escribe the roles and objectives of central banks.</a:t>
            </a:r>
          </a:p>
          <a:p>
            <a:r>
              <a:rPr lang="en-GB" sz="1200" kern="1200" dirty="0" smtClean="0">
                <a:solidFill>
                  <a:schemeClr val="tx1"/>
                </a:solidFill>
                <a:effectLst/>
                <a:latin typeface="+mn-lt"/>
                <a:ea typeface="+mn-ea"/>
                <a:cs typeface="+mn-cs"/>
              </a:rPr>
              <a:t>Pages 348</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353</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The </a:t>
            </a:r>
            <a:r>
              <a:rPr lang="en-US" b="0" dirty="0" smtClean="0"/>
              <a:t>central bank of </a:t>
            </a:r>
            <a:r>
              <a:rPr lang="en-US" dirty="0" smtClean="0"/>
              <a:t>a nation is the banker to the government, to other banks, and the supplier of the nation’s currency. </a:t>
            </a:r>
          </a:p>
          <a:p>
            <a:pPr marL="171450" indent="-171450">
              <a:buFont typeface="Arial" panose="020B0604020202020204" pitchFamily="34" charset="0"/>
              <a:buChar char="•"/>
            </a:pPr>
            <a:r>
              <a:rPr lang="en-US" dirty="0" smtClean="0"/>
              <a:t>Central banks are often charged with</a:t>
            </a:r>
            <a:r>
              <a:rPr lang="en-US" baseline="0" dirty="0" smtClean="0"/>
              <a:t> </a:t>
            </a:r>
            <a:r>
              <a:rPr lang="en-US" dirty="0" smtClean="0"/>
              <a:t>supervising the nation’s banking system, regulating and overseeing the payments system, managing a nation’s foreign currency and gold reserves, and operating a nation’s monetary policy. </a:t>
            </a:r>
          </a:p>
          <a:p>
            <a:pPr marL="171450" indent="-171450">
              <a:buFont typeface="Arial" panose="020B0604020202020204" pitchFamily="34" charset="0"/>
              <a:buChar char="•"/>
            </a:pPr>
            <a:r>
              <a:rPr lang="en-US" dirty="0" smtClean="0"/>
              <a:t>The objective of the central bank may be the stability of the financial system and management of the payments system. </a:t>
            </a:r>
          </a:p>
          <a:p>
            <a:endParaRPr lang="en-US" dirty="0" smtClean="0"/>
          </a:p>
          <a:p>
            <a:r>
              <a:rPr lang="en-US" b="1" dirty="0" smtClean="0"/>
              <a:t>Notes for the presenter:</a:t>
            </a:r>
          </a:p>
          <a:p>
            <a:pPr marL="171450" indent="-171450">
              <a:buFont typeface="Arial" panose="020B0604020202020204" pitchFamily="34" charset="0"/>
              <a:buChar char="•"/>
            </a:pPr>
            <a:r>
              <a:rPr lang="en-US" dirty="0" smtClean="0"/>
              <a:t>The European Central Bank has been serving</a:t>
            </a:r>
            <a:r>
              <a:rPr lang="en-US" baseline="0" dirty="0" smtClean="0"/>
              <a:t> as the central bank for the European Union since 1999.</a:t>
            </a:r>
          </a:p>
          <a:p>
            <a:pPr marL="171450" indent="-171450">
              <a:buFont typeface="Arial" panose="020B0604020202020204" pitchFamily="34" charset="0"/>
              <a:buChar char="•"/>
            </a:pPr>
            <a:r>
              <a:rPr lang="en-US" baseline="0" dirty="0" smtClean="0"/>
              <a:t>The People’s Bank of China is the central bank for China.</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10</a:t>
            </a:fld>
            <a:endParaRPr lang="en-US"/>
          </a:p>
        </p:txBody>
      </p:sp>
    </p:spTree>
    <p:extLst>
      <p:ext uri="{BB962C8B-B14F-4D97-AF65-F5344CB8AC3E}">
        <p14:creationId xmlns:p14="http://schemas.microsoft.com/office/powerpoint/2010/main" val="154591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Copyright © 2014 CFA Institute</a:t>
            </a:r>
            <a:endParaRPr/>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2014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2014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a:t>Click to edit Master title style</a:t>
            </a: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smtClean="0"/>
              <a:t>Copyright © 2014 CFA Institute</a:t>
            </a:r>
            <a:endParaRPr lang="en-US"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2014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2014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r>
              <a:rPr lang="en-US" smtClean="0"/>
              <a:t>Copyright © 2014 CFA Institute</a:t>
            </a:r>
            <a:endParaRPr/>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a:t>Click to edit Master title style</a:t>
            </a: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smtClean="0"/>
              <a:t>Copyright © 2014 CFA Institute</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smtClean="0"/>
              <a:t>Copyright © 2014 CFA Institute</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smtClean="0"/>
              <a:t>Copyright © 2014 CFA Institute</a:t>
            </a:r>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2014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2014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Copyright © 2014 CFA Institute</a:t>
            </a:r>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smtClean="0"/>
              <a:t>Copyright © 2014 CFA Institute</a:t>
            </a:r>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Copyright © 2014 CFA Institute</a:t>
            </a:r>
            <a:endParaRPr/>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r>
              <a:rPr lang="en-US" smtClean="0"/>
              <a:t>Copyright © 2014 CFA Institute</a:t>
            </a:r>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smtClean="0"/>
              <a:t>Copyright © 2014 CFA Institute</a:t>
            </a:r>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r>
              <a:rPr lang="en-US" smtClean="0"/>
              <a:t>Copyright © 2014 CFA Institute</a:t>
            </a:r>
            <a:endParaRPr/>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endParaRPr/>
          </a:p>
        </p:txBody>
      </p:sp>
      <p:sp>
        <p:nvSpPr>
          <p:cNvPr id="5" name="Footer Placeholder 4"/>
          <p:cNvSpPr>
            <a:spLocks noGrp="1"/>
          </p:cNvSpPr>
          <p:nvPr>
            <p:ph type="ftr" sz="quarter" idx="11"/>
          </p:nvPr>
        </p:nvSpPr>
        <p:spPr bwMode="black"/>
        <p:txBody>
          <a:bodyPr/>
          <a:lstStyle/>
          <a:p>
            <a:r>
              <a:rPr lang="en-US" smtClean="0"/>
              <a:t>Copyright © 2014 CFA Institute</a:t>
            </a:r>
            <a:endParaRPr/>
          </a:p>
        </p:txBody>
      </p:sp>
      <p:sp>
        <p:nvSpPr>
          <p:cNvPr id="6" name="Slide Number Placeholder 5"/>
          <p:cNvSpPr>
            <a:spLocks noGrp="1"/>
          </p:cNvSpPr>
          <p:nvPr>
            <p:ph type="sldNum" sz="quarter" idx="12"/>
          </p:nvPr>
        </p:nvSpPr>
        <p:spPr bwMode="black"/>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Copyright © 2014 CFA Institute</a:t>
            </a:r>
            <a:endParaRPr/>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Copyright © 2014 CFA Institute</a:t>
            </a:r>
            <a:endParaRPr/>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Copyright © 2014 CFA Institute</a:t>
            </a:r>
            <a:endParaRPr/>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Copyright © 2014 CFA Institute</a:t>
            </a:r>
            <a:endParaRPr/>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bwMode="white">
          <a:xfrm>
            <a:off x="381000" y="6429716"/>
            <a:ext cx="2895600" cy="399367"/>
          </a:xfrm>
          <a:prstGeom prst="rect">
            <a:avLst/>
          </a:prstGeom>
        </p:spPr>
        <p:txBody>
          <a:bodyPr vert="horz" lIns="91440" tIns="45720" rIns="91440" bIns="45720" rtlCol="0" anchor="ctr"/>
          <a:lstStyle>
            <a:lvl1pPr algn="l">
              <a:defRPr sz="1100">
                <a:solidFill>
                  <a:schemeClr val="bg1"/>
                </a:solidFill>
              </a:defRPr>
            </a:lvl1pPr>
          </a:lstStyle>
          <a:p>
            <a:r>
              <a:rPr lang="en-US" smtClean="0"/>
              <a:t>Copyright © 2014 CFA Institute</a:t>
            </a: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r>
              <a:rPr lang="en-US" smtClean="0"/>
              <a:t>Copyright © 2014 CFA Institute</a:t>
            </a:r>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Monetary and fiscal policy</a:t>
            </a:r>
            <a:endParaRPr lang="en-US" dirty="0"/>
          </a:p>
        </p:txBody>
      </p:sp>
      <p:sp>
        <p:nvSpPr>
          <p:cNvPr id="3" name="Subtitle 2"/>
          <p:cNvSpPr>
            <a:spLocks noGrp="1"/>
          </p:cNvSpPr>
          <p:nvPr>
            <p:ph type="subTitle" idx="1"/>
          </p:nvPr>
        </p:nvSpPr>
        <p:spPr/>
        <p:txBody>
          <a:bodyPr/>
          <a:lstStyle/>
          <a:p>
            <a:r>
              <a:rPr lang="en-US" dirty="0" smtClean="0"/>
              <a:t>Presenter’s name</a:t>
            </a:r>
          </a:p>
          <a:p>
            <a:r>
              <a:rPr lang="en-US" dirty="0" smtClean="0"/>
              <a:t>Presenter’s title</a:t>
            </a:r>
          </a:p>
          <a:p>
            <a:r>
              <a:rPr lang="en-US" dirty="0" err="1" smtClean="0"/>
              <a:t>dd</a:t>
            </a:r>
            <a:r>
              <a:rPr lang="en-US" dirty="0" smtClean="0"/>
              <a:t> Month </a:t>
            </a:r>
            <a:r>
              <a:rPr lang="en-US" dirty="0" err="1" smtClean="0"/>
              <a:t>yyyy</a:t>
            </a:r>
            <a:endParaRPr lang="en-US" dirty="0"/>
          </a:p>
        </p:txBody>
      </p:sp>
    </p:spTree>
    <p:extLst>
      <p:ext uri="{BB962C8B-B14F-4D97-AF65-F5344CB8AC3E}">
        <p14:creationId xmlns:p14="http://schemas.microsoft.com/office/powerpoint/2010/main" val="89674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Role of Central banks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central bank </a:t>
            </a:r>
            <a:r>
              <a:rPr lang="en-US" dirty="0" smtClean="0"/>
              <a:t>of a nation is the banker to the government, to other banks, and the supplier of the nation’s currency.</a:t>
            </a:r>
          </a:p>
          <a:p>
            <a:r>
              <a:rPr lang="en-US" dirty="0" smtClean="0"/>
              <a:t>Central banks are often charged with</a:t>
            </a:r>
          </a:p>
          <a:p>
            <a:pPr lvl="1"/>
            <a:r>
              <a:rPr lang="en-US" dirty="0" smtClean="0"/>
              <a:t>supervising the nation’s banking system. </a:t>
            </a:r>
          </a:p>
          <a:p>
            <a:pPr lvl="1"/>
            <a:r>
              <a:rPr lang="en-US" dirty="0" smtClean="0"/>
              <a:t>regulating and overseeing the payments system.</a:t>
            </a:r>
          </a:p>
          <a:p>
            <a:pPr lvl="1"/>
            <a:r>
              <a:rPr lang="en-US" dirty="0" smtClean="0"/>
              <a:t>managing a nation’s foreign currency and gold reserves.</a:t>
            </a:r>
          </a:p>
          <a:p>
            <a:pPr lvl="1"/>
            <a:r>
              <a:rPr lang="en-US" dirty="0" smtClean="0"/>
              <a:t>operating a nation’s monetary policy.</a:t>
            </a:r>
          </a:p>
          <a:p>
            <a:r>
              <a:rPr lang="en-US" dirty="0" smtClean="0"/>
              <a:t>Often</a:t>
            </a:r>
            <a:r>
              <a:rPr lang="en-US" dirty="0"/>
              <a:t>, the objective of the central bank is the stability of the financial system and management of the payments system.</a:t>
            </a:r>
          </a:p>
          <a:p>
            <a:pPr lvl="1"/>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10</a:t>
            </a:fld>
            <a:endParaRPr lang="en-US"/>
          </a:p>
        </p:txBody>
      </p:sp>
    </p:spTree>
    <p:extLst>
      <p:ext uri="{BB962C8B-B14F-4D97-AF65-F5344CB8AC3E}">
        <p14:creationId xmlns:p14="http://schemas.microsoft.com/office/powerpoint/2010/main" val="231219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Monetary policy tools</a:t>
            </a:r>
            <a:endParaRPr lang="en-US" dirty="0"/>
          </a:p>
        </p:txBody>
      </p:sp>
      <p:sp>
        <p:nvSpPr>
          <p:cNvPr id="3" name="Content Placeholder 2"/>
          <p:cNvSpPr>
            <a:spLocks noGrp="1"/>
          </p:cNvSpPr>
          <p:nvPr>
            <p:ph idx="1"/>
          </p:nvPr>
        </p:nvSpPr>
        <p:spPr/>
        <p:txBody>
          <a:bodyPr>
            <a:normAutofit fontScale="92500" lnSpcReduction="20000"/>
          </a:bodyPr>
          <a:lstStyle/>
          <a:p>
            <a:pPr marL="228600" indent="-228600">
              <a:buNone/>
            </a:pPr>
            <a:r>
              <a:rPr lang="en-US" dirty="0" smtClean="0"/>
              <a:t>1. Open market operations</a:t>
            </a:r>
          </a:p>
          <a:p>
            <a:pPr marL="486918" lvl="1" indent="-285750"/>
            <a:r>
              <a:rPr lang="en-US" b="1" dirty="0" smtClean="0"/>
              <a:t>Open market operations</a:t>
            </a:r>
            <a:r>
              <a:rPr lang="en-US" dirty="0" smtClean="0"/>
              <a:t> are the purchases and sales of government bonds from and to commercial banks or market makers.</a:t>
            </a:r>
          </a:p>
          <a:p>
            <a:pPr marL="228600" indent="-220663">
              <a:buNone/>
            </a:pPr>
            <a:r>
              <a:rPr lang="en-US" dirty="0" smtClean="0"/>
              <a:t>2. Changing the policy rate</a:t>
            </a:r>
          </a:p>
          <a:p>
            <a:pPr marL="494855" lvl="1" indent="-285750"/>
            <a:r>
              <a:rPr lang="en-US" dirty="0" smtClean="0"/>
              <a:t>Establishing a policy rate (official policy rate or interest rate) that influences other rates in the economy.</a:t>
            </a:r>
          </a:p>
          <a:p>
            <a:pPr lvl="2"/>
            <a:r>
              <a:rPr lang="en-US" b="1" dirty="0" smtClean="0"/>
              <a:t>Repurchase rate </a:t>
            </a:r>
            <a:r>
              <a:rPr lang="en-US" dirty="0" smtClean="0"/>
              <a:t>(repo rate) is the rate at which the central bank agrees to buy or sell bonds to commercial banks through a </a:t>
            </a:r>
            <a:r>
              <a:rPr lang="en-US" b="1" dirty="0" smtClean="0"/>
              <a:t>repurchase agreement</a:t>
            </a:r>
            <a:r>
              <a:rPr lang="en-US" dirty="0" smtClean="0"/>
              <a:t>. </a:t>
            </a:r>
          </a:p>
          <a:p>
            <a:pPr lvl="3"/>
            <a:r>
              <a:rPr lang="en-US" dirty="0" smtClean="0"/>
              <a:t>In the United States,</a:t>
            </a:r>
          </a:p>
          <a:p>
            <a:pPr lvl="4"/>
            <a:r>
              <a:rPr lang="en-US" dirty="0" smtClean="0"/>
              <a:t>the</a:t>
            </a:r>
            <a:r>
              <a:rPr lang="en-US" b="1" dirty="0" smtClean="0"/>
              <a:t> discount rate </a:t>
            </a:r>
            <a:r>
              <a:rPr lang="en-US" dirty="0" smtClean="0"/>
              <a:t>is the rate at which member banks borrow from the central bank.</a:t>
            </a:r>
          </a:p>
          <a:p>
            <a:pPr lvl="4"/>
            <a:r>
              <a:rPr lang="en-US" dirty="0" smtClean="0"/>
              <a:t>the </a:t>
            </a:r>
            <a:r>
              <a:rPr lang="en-US" b="1" dirty="0" smtClean="0"/>
              <a:t>federal funds rate </a:t>
            </a:r>
            <a:r>
              <a:rPr lang="en-US" dirty="0" smtClean="0"/>
              <a:t>is the rate on interbank lending on overnight borrowing or reserves.</a:t>
            </a:r>
          </a:p>
          <a:p>
            <a:pPr marL="228600" indent="-220663">
              <a:buNone/>
            </a:pPr>
            <a:r>
              <a:rPr lang="en-US" dirty="0" smtClean="0"/>
              <a:t>3. Changing the reserve requirements</a:t>
            </a:r>
          </a:p>
          <a:p>
            <a:pPr marL="494855" lvl="1" indent="-285750"/>
            <a:r>
              <a:rPr lang="en-US" dirty="0" smtClean="0"/>
              <a:t>A </a:t>
            </a:r>
            <a:r>
              <a:rPr lang="en-US" b="1" dirty="0" smtClean="0"/>
              <a:t>reserve requirement </a:t>
            </a:r>
            <a:r>
              <a:rPr lang="en-US" dirty="0" smtClean="0"/>
              <a:t>is a requirement by the central bank that banks keep a specified percentage of their deposits on hand, which thus affects the supply of money.</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11</a:t>
            </a:fld>
            <a:endParaRPr lang="en-US"/>
          </a:p>
        </p:txBody>
      </p:sp>
    </p:spTree>
    <p:extLst>
      <p:ext uri="{BB962C8B-B14F-4D97-AF65-F5344CB8AC3E}">
        <p14:creationId xmlns:p14="http://schemas.microsoft.com/office/powerpoint/2010/main" val="42850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Policies of the Central bank</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Inflation targeting</a:t>
            </a:r>
          </a:p>
          <a:p>
            <a:pPr lvl="1"/>
            <a:r>
              <a:rPr lang="en-US" dirty="0" smtClean="0"/>
              <a:t>Central banks are often involved in price-level stability.</a:t>
            </a:r>
          </a:p>
          <a:p>
            <a:pPr lvl="2"/>
            <a:r>
              <a:rPr lang="en-US" dirty="0" smtClean="0"/>
              <a:t>Unexpected inflation is costly because </a:t>
            </a:r>
            <a:r>
              <a:rPr lang="en-US" dirty="0"/>
              <a:t>it is not factored into wage negotiations and </a:t>
            </a:r>
            <a:r>
              <a:rPr lang="en-US" dirty="0" smtClean="0"/>
              <a:t>contracts, and the uncertainty </a:t>
            </a:r>
            <a:r>
              <a:rPr lang="en-US" dirty="0"/>
              <a:t>regarding inflation can affect (and </a:t>
            </a:r>
            <a:r>
              <a:rPr lang="en-US" dirty="0" smtClean="0"/>
              <a:t>exacerbate) </a:t>
            </a:r>
            <a:r>
              <a:rPr lang="en-US" dirty="0"/>
              <a:t>the business </a:t>
            </a:r>
            <a:r>
              <a:rPr lang="en-US" dirty="0" smtClean="0"/>
              <a:t>cycle.</a:t>
            </a:r>
            <a:endParaRPr lang="en-US" dirty="0"/>
          </a:p>
          <a:p>
            <a:pPr lvl="2"/>
            <a:r>
              <a:rPr lang="en-US" dirty="0" smtClean="0"/>
              <a:t>Inflation targeting is the maintenance of price stability using monetary policy.</a:t>
            </a:r>
          </a:p>
          <a:p>
            <a:pPr lvl="2"/>
            <a:r>
              <a:rPr lang="en-US" dirty="0" smtClean="0"/>
              <a:t>Common target: 2% based on the CPI</a:t>
            </a:r>
          </a:p>
          <a:p>
            <a:pPr lvl="1"/>
            <a:r>
              <a:rPr lang="en-US" dirty="0" smtClean="0"/>
              <a:t>In developing nations, there are challenges to price stability (e.g., illiquid government bond market, changing economy, changing definition of money supply, and lack of credibility).</a:t>
            </a:r>
          </a:p>
          <a:p>
            <a:r>
              <a:rPr lang="en-US" b="1" dirty="0"/>
              <a:t>Exchange rate targeting </a:t>
            </a:r>
            <a:r>
              <a:rPr lang="en-US" dirty="0" smtClean="0"/>
              <a:t>is used </a:t>
            </a:r>
            <a:r>
              <a:rPr lang="en-US" dirty="0"/>
              <a:t>by some </a:t>
            </a:r>
            <a:r>
              <a:rPr lang="en-US" dirty="0" smtClean="0"/>
              <a:t>countries.</a:t>
            </a:r>
            <a:endParaRPr lang="en-US" dirty="0"/>
          </a:p>
          <a:p>
            <a:pPr lvl="1"/>
            <a:r>
              <a:rPr lang="en-US" dirty="0"/>
              <a:t>Exchange rate targeting requires setting a band </a:t>
            </a:r>
            <a:r>
              <a:rPr lang="en-US" dirty="0" smtClean="0"/>
              <a:t>for the </a:t>
            </a:r>
            <a:r>
              <a:rPr lang="en-US" dirty="0"/>
              <a:t>target exchange rate against a major currency</a:t>
            </a:r>
            <a:r>
              <a:rPr lang="en-US" dirty="0" smtClean="0"/>
              <a:t>. </a:t>
            </a:r>
            <a:endParaRPr lang="en-US" dirty="0"/>
          </a:p>
          <a:p>
            <a:pPr lvl="1"/>
            <a:r>
              <a:rPr lang="en-US" dirty="0" smtClean="0"/>
              <a:t>The central </a:t>
            </a:r>
            <a:r>
              <a:rPr lang="en-US" dirty="0"/>
              <a:t>bank buys and sells foreign currency </a:t>
            </a:r>
            <a:r>
              <a:rPr lang="en-US" dirty="0" smtClean="0"/>
              <a:t>toward </a:t>
            </a:r>
            <a:r>
              <a:rPr lang="en-US" dirty="0"/>
              <a:t>the goal.</a:t>
            </a:r>
          </a:p>
          <a:p>
            <a:pPr lvl="1"/>
            <a:r>
              <a:rPr lang="en-US" dirty="0"/>
              <a:t>Risk: Speculators may trade against the monetary </a:t>
            </a:r>
            <a:r>
              <a:rPr lang="en-US" dirty="0" smtClean="0"/>
              <a:t>authority.</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12</a:t>
            </a:fld>
            <a:endParaRPr lang="en-US"/>
          </a:p>
        </p:txBody>
      </p:sp>
    </p:spTree>
    <p:extLst>
      <p:ext uri="{BB962C8B-B14F-4D97-AF65-F5344CB8AC3E}">
        <p14:creationId xmlns:p14="http://schemas.microsoft.com/office/powerpoint/2010/main" val="134938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Effectiveness of a Central bank</a:t>
            </a:r>
            <a:endParaRPr lang="en-US" dirty="0"/>
          </a:p>
        </p:txBody>
      </p:sp>
      <p:sp>
        <p:nvSpPr>
          <p:cNvPr id="3" name="Content Placeholder 2"/>
          <p:cNvSpPr>
            <a:spLocks noGrp="1"/>
          </p:cNvSpPr>
          <p:nvPr>
            <p:ph idx="1"/>
          </p:nvPr>
        </p:nvSpPr>
        <p:spPr/>
        <p:txBody>
          <a:bodyPr/>
          <a:lstStyle/>
          <a:p>
            <a:pPr marL="9144" indent="0">
              <a:buNone/>
            </a:pPr>
            <a:r>
              <a:rPr lang="en-US" dirty="0"/>
              <a:t>Characteristics of </a:t>
            </a:r>
            <a:r>
              <a:rPr lang="en-US" dirty="0" smtClean="0"/>
              <a:t>effective central banks:</a:t>
            </a:r>
            <a:endParaRPr lang="en-US" dirty="0"/>
          </a:p>
          <a:p>
            <a:pPr lvl="1"/>
            <a:r>
              <a:rPr lang="en-US" dirty="0" smtClean="0"/>
              <a:t>Independent</a:t>
            </a:r>
          </a:p>
          <a:p>
            <a:pPr lvl="2"/>
            <a:r>
              <a:rPr lang="en-US" dirty="0" smtClean="0"/>
              <a:t>Central </a:t>
            </a:r>
            <a:r>
              <a:rPr lang="en-US" dirty="0"/>
              <a:t>banks are often independent of the government, but the degree of independence varies among nations.</a:t>
            </a:r>
          </a:p>
          <a:p>
            <a:pPr lvl="1"/>
            <a:r>
              <a:rPr lang="en-US" dirty="0" smtClean="0"/>
              <a:t>Credible</a:t>
            </a:r>
          </a:p>
          <a:p>
            <a:pPr lvl="2"/>
            <a:r>
              <a:rPr lang="en-US" dirty="0" smtClean="0"/>
              <a:t>Credibility </a:t>
            </a:r>
            <a:r>
              <a:rPr lang="en-US" dirty="0"/>
              <a:t>of central banks is necessary for efficient execution of monetary policy.</a:t>
            </a:r>
          </a:p>
          <a:p>
            <a:pPr lvl="3"/>
            <a:r>
              <a:rPr lang="en-US" dirty="0"/>
              <a:t>Transparency is one aspect of </a:t>
            </a:r>
            <a:r>
              <a:rPr lang="en-US" dirty="0" smtClean="0"/>
              <a:t>credibility.</a:t>
            </a:r>
          </a:p>
          <a:p>
            <a:pPr lvl="1"/>
            <a:endParaRPr lang="en-US" dirty="0" smtClean="0"/>
          </a:p>
          <a:p>
            <a:pPr marL="210312" lvl="1" indent="0">
              <a:buNone/>
            </a:pPr>
            <a:endParaRPr lang="en-US" dirty="0"/>
          </a:p>
          <a:p>
            <a:pPr lvl="2"/>
            <a:endParaRPr lang="en-US" dirty="0" smtClean="0"/>
          </a:p>
          <a:p>
            <a:pPr lvl="1"/>
            <a:endParaRPr lang="en-US" dirty="0"/>
          </a:p>
          <a:p>
            <a:pPr marL="9144" indent="0">
              <a:buNone/>
            </a:pP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13</a:t>
            </a:fld>
            <a:endParaRPr lang="en-US"/>
          </a:p>
        </p:txBody>
      </p:sp>
    </p:spTree>
    <p:extLst>
      <p:ext uri="{BB962C8B-B14F-4D97-AF65-F5344CB8AC3E}">
        <p14:creationId xmlns:p14="http://schemas.microsoft.com/office/powerpoint/2010/main" val="239787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policies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7933244"/>
              </p:ext>
            </p:extLst>
          </p:nvPr>
        </p:nvGraphicFramePr>
        <p:xfrm>
          <a:off x="381000" y="1752600"/>
          <a:ext cx="837565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2014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14</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843323570"/>
              </p:ext>
            </p:extLst>
          </p:nvPr>
        </p:nvGraphicFramePr>
        <p:xfrm>
          <a:off x="457200" y="3810000"/>
          <a:ext cx="837565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1211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Relationships</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15</a:t>
            </a:fld>
            <a:endParaRPr lang="en-US"/>
          </a:p>
        </p:txBody>
      </p:sp>
      <p:sp>
        <p:nvSpPr>
          <p:cNvPr id="7" name="Rounded Rectangle 6"/>
          <p:cNvSpPr/>
          <p:nvPr/>
        </p:nvSpPr>
        <p:spPr>
          <a:xfrm>
            <a:off x="3611880" y="1413510"/>
            <a:ext cx="1645920" cy="914400"/>
          </a:xfrm>
          <a:prstGeom prst="roundRect">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Exchange Rates</a:t>
            </a:r>
            <a:endParaRPr lang="en-US" dirty="0"/>
          </a:p>
        </p:txBody>
      </p:sp>
      <p:sp>
        <p:nvSpPr>
          <p:cNvPr id="9" name="Rounded Rectangle 8"/>
          <p:cNvSpPr/>
          <p:nvPr/>
        </p:nvSpPr>
        <p:spPr>
          <a:xfrm>
            <a:off x="1082040" y="3329940"/>
            <a:ext cx="1645920" cy="914400"/>
          </a:xfrm>
          <a:prstGeom prst="roundRect">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Interest Rates</a:t>
            </a:r>
            <a:endParaRPr lang="en-US" dirty="0"/>
          </a:p>
        </p:txBody>
      </p:sp>
      <p:sp>
        <p:nvSpPr>
          <p:cNvPr id="10" name="Rounded Rectangle 9"/>
          <p:cNvSpPr/>
          <p:nvPr/>
        </p:nvSpPr>
        <p:spPr>
          <a:xfrm>
            <a:off x="3581400" y="5173980"/>
            <a:ext cx="1645920" cy="914400"/>
          </a:xfrm>
          <a:prstGeom prst="roundRect">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Inflation Expectations</a:t>
            </a:r>
            <a:endParaRPr lang="en-US" dirty="0"/>
          </a:p>
        </p:txBody>
      </p:sp>
      <p:sp>
        <p:nvSpPr>
          <p:cNvPr id="11" name="Rounded Rectangle 10"/>
          <p:cNvSpPr/>
          <p:nvPr/>
        </p:nvSpPr>
        <p:spPr>
          <a:xfrm>
            <a:off x="6324600" y="3276600"/>
            <a:ext cx="1645920" cy="914400"/>
          </a:xfrm>
          <a:prstGeom prst="roundRect">
            <a:avLst/>
          </a:prstGeom>
          <a:solidFill>
            <a:schemeClr val="accent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Prices</a:t>
            </a:r>
            <a:endParaRPr lang="en-US" dirty="0"/>
          </a:p>
        </p:txBody>
      </p:sp>
      <p:sp>
        <p:nvSpPr>
          <p:cNvPr id="12" name="Rounded Rectangle 11"/>
          <p:cNvSpPr/>
          <p:nvPr/>
        </p:nvSpPr>
        <p:spPr>
          <a:xfrm>
            <a:off x="3554730" y="3352800"/>
            <a:ext cx="1645920" cy="914400"/>
          </a:xfrm>
          <a:prstGeom prst="roundRect">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Economic Growth</a:t>
            </a:r>
            <a:endParaRPr lang="en-US" dirty="0"/>
          </a:p>
        </p:txBody>
      </p:sp>
      <p:cxnSp>
        <p:nvCxnSpPr>
          <p:cNvPr id="14" name="Straight Arrow Connector 13"/>
          <p:cNvCxnSpPr/>
          <p:nvPr/>
        </p:nvCxnSpPr>
        <p:spPr>
          <a:xfrm>
            <a:off x="4377690" y="2327910"/>
            <a:ext cx="26670" cy="1002030"/>
          </a:xfrm>
          <a:prstGeom prst="straightConnector1">
            <a:avLst/>
          </a:prstGeom>
          <a:ln w="1270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0" y="3810000"/>
            <a:ext cx="906780" cy="0"/>
          </a:xfrm>
          <a:prstGeom prst="straightConnector1">
            <a:avLst/>
          </a:prstGeom>
          <a:ln w="1270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34000" y="4244340"/>
            <a:ext cx="1813560" cy="1386841"/>
          </a:xfrm>
          <a:prstGeom prst="straightConnector1">
            <a:avLst/>
          </a:prstGeom>
          <a:ln w="12700">
            <a:solidFill>
              <a:schemeClr val="tx2"/>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4244340"/>
            <a:ext cx="1524000" cy="1386840"/>
          </a:xfrm>
          <a:prstGeom prst="straightConnector1">
            <a:avLst/>
          </a:prstGeom>
          <a:ln w="1270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27960" y="3810000"/>
            <a:ext cx="826770" cy="0"/>
          </a:xfrm>
          <a:prstGeom prst="straightConnector1">
            <a:avLst/>
          </a:prstGeom>
          <a:ln w="1270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828800" y="2057400"/>
            <a:ext cx="1725930" cy="1219200"/>
          </a:xfrm>
          <a:prstGeom prst="straightConnector1">
            <a:avLst/>
          </a:prstGeom>
          <a:ln w="1270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257800" y="2057400"/>
            <a:ext cx="1889760" cy="1143000"/>
          </a:xfrm>
          <a:prstGeom prst="straightConnector1">
            <a:avLst/>
          </a:prstGeom>
          <a:ln w="12700">
            <a:solidFill>
              <a:schemeClr val="tx2"/>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Pam\AppData\Local\Microsoft\Windows\Temporary Internet Files\Content.IE5\BUT9NPRI\MC9004403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 y="1264920"/>
            <a:ext cx="1478280" cy="147828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91515" y="1413510"/>
            <a:ext cx="697230" cy="407670"/>
          </a:xfrm>
          <a:prstGeom prst="snip2SameRect">
            <a:avLst/>
          </a:prstGeom>
          <a:solidFill>
            <a:schemeClr val="accent5">
              <a:lumMod val="20000"/>
              <a:lumOff val="80000"/>
            </a:schemeClr>
          </a:solidFill>
          <a:effectLst>
            <a:softEdge rad="63500"/>
          </a:effectLst>
        </p:spPr>
        <p:txBody>
          <a:bodyPr wrap="none" rtlCol="0">
            <a:noAutofit/>
          </a:bodyPr>
          <a:lstStyle/>
          <a:p>
            <a:pPr algn="ctr"/>
            <a:r>
              <a:rPr lang="en-US" sz="1000" b="1" dirty="0" smtClean="0"/>
              <a:t>CENTRAL</a:t>
            </a:r>
          </a:p>
          <a:p>
            <a:pPr algn="ctr"/>
            <a:r>
              <a:rPr lang="en-US" sz="1000" b="1" dirty="0" smtClean="0"/>
              <a:t>BANK</a:t>
            </a:r>
            <a:endParaRPr lang="en-US" sz="1000" b="1" dirty="0"/>
          </a:p>
        </p:txBody>
      </p:sp>
      <p:cxnSp>
        <p:nvCxnSpPr>
          <p:cNvPr id="42" name="Straight Arrow Connector 41"/>
          <p:cNvCxnSpPr/>
          <p:nvPr/>
        </p:nvCxnSpPr>
        <p:spPr>
          <a:xfrm>
            <a:off x="1295400" y="2628900"/>
            <a:ext cx="411480" cy="571500"/>
          </a:xfrm>
          <a:prstGeom prst="straightConnector1">
            <a:avLst/>
          </a:prstGeom>
          <a:ln w="12700">
            <a:solidFill>
              <a:schemeClr val="tx1">
                <a:lumMod val="95000"/>
                <a:lumOff val="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1870710"/>
            <a:ext cx="1649730" cy="0"/>
          </a:xfrm>
          <a:prstGeom prst="straightConnector1">
            <a:avLst/>
          </a:prstGeom>
          <a:ln w="15875">
            <a:solidFill>
              <a:schemeClr val="tx1">
                <a:lumMod val="95000"/>
                <a:lumOff val="5000"/>
              </a:schemeClr>
            </a:solidFill>
            <a:prstDash val="dash"/>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8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Neutral rate</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neutral rate of interest </a:t>
            </a:r>
            <a:r>
              <a:rPr lang="en-US" dirty="0" smtClean="0"/>
              <a:t>is the interest rate that neither encourages nor discourages growth.</a:t>
            </a:r>
          </a:p>
          <a:p>
            <a:pPr marL="9144" indent="0" algn="ctr">
              <a:buNone/>
            </a:pPr>
            <a:r>
              <a:rPr lang="en-US" dirty="0" smtClean="0"/>
              <a:t>Neutral rate = Trend growth + Inflation target</a:t>
            </a:r>
          </a:p>
          <a:p>
            <a:pPr lvl="1"/>
            <a:r>
              <a:rPr lang="en-US" dirty="0" smtClean="0"/>
              <a:t>Expansionary and contractionary policies are evaluated in comparison with the neutral rate of interest.</a:t>
            </a:r>
          </a:p>
          <a:p>
            <a:r>
              <a:rPr lang="en-US" dirty="0"/>
              <a:t>Inflation shocks </a:t>
            </a:r>
            <a:r>
              <a:rPr lang="en-US" dirty="0" smtClean="0"/>
              <a:t>(that is, deviations from expected inflation) may </a:t>
            </a:r>
            <a:r>
              <a:rPr lang="en-US" dirty="0"/>
              <a:t>arise from </a:t>
            </a:r>
            <a:r>
              <a:rPr lang="en-US" dirty="0" smtClean="0"/>
              <a:t>a</a:t>
            </a:r>
            <a:endParaRPr lang="en-US" dirty="0"/>
          </a:p>
          <a:p>
            <a:pPr lvl="1"/>
            <a:r>
              <a:rPr lang="en-US" b="1" dirty="0"/>
              <a:t>Demand shock</a:t>
            </a:r>
            <a:r>
              <a:rPr lang="en-US" dirty="0"/>
              <a:t>, which is pressure from increased consumption and investment.</a:t>
            </a:r>
          </a:p>
          <a:p>
            <a:pPr lvl="1"/>
            <a:r>
              <a:rPr lang="en-US" b="1" dirty="0"/>
              <a:t>Supply shock</a:t>
            </a:r>
            <a:r>
              <a:rPr lang="en-US" dirty="0"/>
              <a:t>, which is pressure for an </a:t>
            </a:r>
            <a:r>
              <a:rPr lang="en-US" dirty="0" smtClean="0"/>
              <a:t>increased </a:t>
            </a:r>
            <a:r>
              <a:rPr lang="en-US" dirty="0"/>
              <a:t>price level from an increase in prices of inputs (for example, oil).</a:t>
            </a:r>
          </a:p>
          <a:p>
            <a:r>
              <a:rPr lang="en-US" dirty="0" smtClean="0"/>
              <a:t>Monetary authorities should determine the source of inflationary pressure before applying any particular policy.</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16</a:t>
            </a:fld>
            <a:endParaRPr lang="en-US"/>
          </a:p>
        </p:txBody>
      </p:sp>
    </p:spTree>
    <p:extLst>
      <p:ext uri="{BB962C8B-B14F-4D97-AF65-F5344CB8AC3E}">
        <p14:creationId xmlns:p14="http://schemas.microsoft.com/office/powerpoint/2010/main" val="316432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 of monetary policy</a:t>
            </a:r>
            <a:endParaRPr lang="en-US" dirty="0"/>
          </a:p>
        </p:txBody>
      </p:sp>
      <p:sp>
        <p:nvSpPr>
          <p:cNvPr id="3" name="Content Placeholder 2"/>
          <p:cNvSpPr>
            <a:spLocks noGrp="1"/>
          </p:cNvSpPr>
          <p:nvPr>
            <p:ph idx="1"/>
          </p:nvPr>
        </p:nvSpPr>
        <p:spPr/>
        <p:txBody>
          <a:bodyPr/>
          <a:lstStyle/>
          <a:p>
            <a:r>
              <a:rPr lang="en-US" dirty="0" smtClean="0"/>
              <a:t>Problems may arise in the monetary policy transmission mechanism:</a:t>
            </a:r>
          </a:p>
          <a:p>
            <a:pPr lvl="1"/>
            <a:r>
              <a:rPr lang="en-US" dirty="0"/>
              <a:t>Such </a:t>
            </a:r>
            <a:r>
              <a:rPr lang="en-US" dirty="0" smtClean="0"/>
              <a:t>channels </a:t>
            </a:r>
            <a:r>
              <a:rPr lang="en-US" dirty="0"/>
              <a:t>as </a:t>
            </a:r>
            <a:r>
              <a:rPr lang="en-US" dirty="0" smtClean="0"/>
              <a:t>asset prices, interest rates, expectations, and exchange rates may not be efficient means.</a:t>
            </a:r>
          </a:p>
          <a:p>
            <a:pPr lvl="1"/>
            <a:r>
              <a:rPr lang="en-US" dirty="0" smtClean="0"/>
              <a:t>A liquidity trap is an example of a problem in transmission.</a:t>
            </a:r>
          </a:p>
          <a:p>
            <a:pPr lvl="2"/>
            <a:r>
              <a:rPr lang="en-US" dirty="0" smtClean="0"/>
              <a:t>A </a:t>
            </a:r>
            <a:r>
              <a:rPr lang="en-US" b="1" dirty="0" smtClean="0"/>
              <a:t>liquidity trap </a:t>
            </a:r>
            <a:r>
              <a:rPr lang="en-US" dirty="0" smtClean="0"/>
              <a:t>occurs when market participants hold large cash balances, so changes in the money supply will not affect real activity.</a:t>
            </a:r>
          </a:p>
          <a:p>
            <a:r>
              <a:rPr lang="en-US" dirty="0" smtClean="0"/>
              <a:t>One policy mechanism is </a:t>
            </a:r>
            <a:r>
              <a:rPr lang="en-US" b="1" dirty="0" smtClean="0"/>
              <a:t>quantitative easing </a:t>
            </a:r>
            <a:r>
              <a:rPr lang="en-US" dirty="0" smtClean="0"/>
              <a:t>(QE), which is an increase in the money supply intended to stimulate the economy.</a:t>
            </a:r>
          </a:p>
          <a:p>
            <a:pPr lvl="1"/>
            <a:r>
              <a:rPr lang="en-US" dirty="0" smtClean="0"/>
              <a:t>QE can take different forms (e.g., purchase of specific securities, such as mortgage bonds).</a:t>
            </a:r>
          </a:p>
          <a:p>
            <a:pPr lvl="1"/>
            <a:r>
              <a:rPr lang="en-US" dirty="0" smtClean="0"/>
              <a:t>A risk of QE is that if the securities with credit risk are purchased, the central bank is taking on a significant risk.</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17</a:t>
            </a:fld>
            <a:endParaRPr lang="en-US"/>
          </a:p>
        </p:txBody>
      </p:sp>
    </p:spTree>
    <p:extLst>
      <p:ext uri="{BB962C8B-B14F-4D97-AF65-F5344CB8AC3E}">
        <p14:creationId xmlns:p14="http://schemas.microsoft.com/office/powerpoint/2010/main" val="374837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Fiscal policy</a:t>
            </a:r>
            <a:endParaRPr lang="en-US" dirty="0"/>
          </a:p>
        </p:txBody>
      </p:sp>
      <p:sp>
        <p:nvSpPr>
          <p:cNvPr id="3" name="Content Placeholder 2"/>
          <p:cNvSpPr>
            <a:spLocks noGrp="1"/>
          </p:cNvSpPr>
          <p:nvPr>
            <p:ph idx="1"/>
          </p:nvPr>
        </p:nvSpPr>
        <p:spPr/>
        <p:txBody>
          <a:bodyPr/>
          <a:lstStyle/>
          <a:p>
            <a:r>
              <a:rPr lang="en-US" dirty="0" smtClean="0"/>
              <a:t>The objectives of fiscal policy are to influence aggregate demand using such </a:t>
            </a:r>
            <a:r>
              <a:rPr lang="en-US" dirty="0"/>
              <a:t>tools as </a:t>
            </a:r>
            <a:r>
              <a:rPr lang="en-US" dirty="0" smtClean="0"/>
              <a:t>taxes and government spending.</a:t>
            </a:r>
          </a:p>
          <a:p>
            <a:r>
              <a:rPr lang="en-US" dirty="0" smtClean="0"/>
              <a:t>The effectiveness of fiscal policies depends on the particular economy, and there is debate over whether particular tools are helpful:</a:t>
            </a:r>
          </a:p>
          <a:p>
            <a:pPr lvl="1"/>
            <a:r>
              <a:rPr lang="en-US" dirty="0" smtClean="0"/>
              <a:t>Keynesians believe that fiscal policy is effective in affecting aggregate demand.</a:t>
            </a:r>
          </a:p>
          <a:p>
            <a:pPr lvl="1"/>
            <a:r>
              <a:rPr lang="en-US" dirty="0" smtClean="0"/>
              <a:t>Monetarists believe that fiscal policy effectiveness is only temporary.</a:t>
            </a:r>
          </a:p>
          <a:p>
            <a:r>
              <a:rPr lang="en-US" dirty="0" smtClean="0"/>
              <a:t>Government receipts are generally taxes on income and taxes on goods and services. </a:t>
            </a:r>
          </a:p>
          <a:p>
            <a:r>
              <a:rPr lang="en-US" dirty="0" smtClean="0"/>
              <a:t>Fiscal </a:t>
            </a:r>
            <a:r>
              <a:rPr lang="en-US" dirty="0"/>
              <a:t>p</a:t>
            </a:r>
            <a:r>
              <a:rPr lang="en-US" dirty="0" smtClean="0"/>
              <a:t>olicy examples:</a:t>
            </a:r>
          </a:p>
          <a:p>
            <a:pPr lvl="1"/>
            <a:r>
              <a:rPr lang="en-US" dirty="0" smtClean="0"/>
              <a:t>Expansionary fiscal policy: Increase spending</a:t>
            </a:r>
          </a:p>
          <a:p>
            <a:pPr lvl="1"/>
            <a:r>
              <a:rPr lang="en-US" dirty="0" smtClean="0"/>
              <a:t>Contractionary fiscal policy: Increase taxes</a:t>
            </a:r>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18</a:t>
            </a:fld>
            <a:endParaRPr lang="en-US"/>
          </a:p>
        </p:txBody>
      </p:sp>
    </p:spTree>
    <p:extLst>
      <p:ext uri="{BB962C8B-B14F-4D97-AF65-F5344CB8AC3E}">
        <p14:creationId xmlns:p14="http://schemas.microsoft.com/office/powerpoint/2010/main" val="19191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 surplus/debt</a:t>
            </a:r>
            <a:endParaRPr lang="en-US" dirty="0"/>
          </a:p>
        </p:txBody>
      </p:sp>
      <p:sp>
        <p:nvSpPr>
          <p:cNvPr id="3" name="Content Placeholder 2"/>
          <p:cNvSpPr>
            <a:spLocks noGrp="1"/>
          </p:cNvSpPr>
          <p:nvPr>
            <p:ph idx="1"/>
          </p:nvPr>
        </p:nvSpPr>
        <p:spPr/>
        <p:txBody>
          <a:bodyPr/>
          <a:lstStyle/>
          <a:p>
            <a:r>
              <a:rPr lang="en-US" dirty="0" smtClean="0"/>
              <a:t>A </a:t>
            </a:r>
            <a:r>
              <a:rPr lang="en-US" b="1" dirty="0" smtClean="0"/>
              <a:t>budget surplus </a:t>
            </a:r>
            <a:r>
              <a:rPr lang="en-US" dirty="0" smtClean="0"/>
              <a:t>exists if government revenues exceed government spending.</a:t>
            </a:r>
          </a:p>
          <a:p>
            <a:r>
              <a:rPr lang="en-US" dirty="0" smtClean="0"/>
              <a:t>A </a:t>
            </a:r>
            <a:r>
              <a:rPr lang="en-US" b="1" dirty="0" smtClean="0"/>
              <a:t>budget deficit </a:t>
            </a:r>
            <a:r>
              <a:rPr lang="en-US" dirty="0" smtClean="0"/>
              <a:t>exists if government revenues are less than government spending.</a:t>
            </a:r>
          </a:p>
          <a:p>
            <a:r>
              <a:rPr lang="en-US" dirty="0" smtClean="0"/>
              <a:t>Automatic stabilizers are self-correcting mechanisms.</a:t>
            </a:r>
          </a:p>
          <a:p>
            <a:pPr lvl="1"/>
            <a:r>
              <a:rPr lang="en-US" dirty="0" smtClean="0"/>
              <a:t>Examples: </a:t>
            </a:r>
          </a:p>
          <a:p>
            <a:pPr lvl="2"/>
            <a:r>
              <a:rPr lang="en-US" dirty="0" smtClean="0"/>
              <a:t>In a downturn, government transfer payments increase (for example, unemployment benefits).</a:t>
            </a:r>
          </a:p>
          <a:p>
            <a:pPr lvl="2"/>
            <a:r>
              <a:rPr lang="en-US" dirty="0" smtClean="0"/>
              <a:t>In a booming economy, taxes increase (especially if progressive).</a:t>
            </a:r>
          </a:p>
          <a:p>
            <a:pPr lvl="1"/>
            <a:r>
              <a:rPr lang="en-US" dirty="0" smtClean="0"/>
              <a:t>These stabilizers may exaggerate or exacerbate fiscal policies if not taken into account by the government.</a:t>
            </a:r>
          </a:p>
          <a:p>
            <a:r>
              <a:rPr lang="en-US" dirty="0" smtClean="0"/>
              <a:t>The national debt of a country increases with government deficits. </a:t>
            </a:r>
          </a:p>
          <a:p>
            <a:pPr lvl="1"/>
            <a:r>
              <a:rPr lang="en-US" dirty="0" smtClean="0"/>
              <a:t>At some point, a nation will be considered insolvent.</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19</a:t>
            </a:fld>
            <a:endParaRPr lang="en-US"/>
          </a:p>
        </p:txBody>
      </p:sp>
    </p:spTree>
    <p:extLst>
      <p:ext uri="{BB962C8B-B14F-4D97-AF65-F5344CB8AC3E}">
        <p14:creationId xmlns:p14="http://schemas.microsoft.com/office/powerpoint/2010/main" val="104476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Introduction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2266942"/>
              </p:ext>
            </p:extLst>
          </p:nvPr>
        </p:nvGraphicFramePr>
        <p:xfrm>
          <a:off x="838200" y="1752599"/>
          <a:ext cx="7696200" cy="2667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a:t>
            </a:fld>
            <a:endParaRPr lang="en-US"/>
          </a:p>
        </p:txBody>
      </p:sp>
    </p:spTree>
    <p:extLst>
      <p:ext uri="{BB962C8B-B14F-4D97-AF65-F5344CB8AC3E}">
        <p14:creationId xmlns:p14="http://schemas.microsoft.com/office/powerpoint/2010/main" val="311766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Issue: Concern about national debt?</a:t>
            </a:r>
            <a:endParaRPr lang="en-US" dirty="0"/>
          </a:p>
        </p:txBody>
      </p:sp>
      <p:sp>
        <p:nvSpPr>
          <p:cNvPr id="3" name="Content Placeholder 2"/>
          <p:cNvSpPr>
            <a:spLocks noGrp="1"/>
          </p:cNvSpPr>
          <p:nvPr>
            <p:ph sz="half" idx="1"/>
          </p:nvPr>
        </p:nvSpPr>
        <p:spPr/>
        <p:txBody>
          <a:bodyPr>
            <a:normAutofit/>
          </a:bodyPr>
          <a:lstStyle/>
          <a:p>
            <a:pPr marL="9144" indent="0">
              <a:buNone/>
            </a:pPr>
            <a:r>
              <a:rPr lang="en-US" i="1" dirty="0" smtClean="0"/>
              <a:t>No concern regarding national debt:</a:t>
            </a:r>
          </a:p>
          <a:p>
            <a:r>
              <a:rPr lang="en-US" dirty="0" smtClean="0"/>
              <a:t>Much of a nation’s debt is owed internally.</a:t>
            </a:r>
          </a:p>
          <a:p>
            <a:r>
              <a:rPr lang="en-US" dirty="0" smtClean="0"/>
              <a:t>Some of the debt may have been incurred to finance capital projects or to enhance human capital, which should contribute to the growth of the economy.</a:t>
            </a:r>
          </a:p>
          <a:p>
            <a:r>
              <a:rPr lang="en-US" dirty="0" smtClean="0"/>
              <a:t>Large deficits may encourage changes in tax laws, which may contain distortions.</a:t>
            </a:r>
          </a:p>
          <a:p>
            <a:r>
              <a:rPr lang="en-US" dirty="0" smtClean="0"/>
              <a:t>Private sector saving may increase.</a:t>
            </a:r>
          </a:p>
          <a:p>
            <a:r>
              <a:rPr lang="en-US" dirty="0" smtClean="0"/>
              <a:t>If there is unemployment, debt is not taking funds from productive uses.</a:t>
            </a:r>
          </a:p>
        </p:txBody>
      </p:sp>
      <p:sp>
        <p:nvSpPr>
          <p:cNvPr id="6" name="Content Placeholder 5"/>
          <p:cNvSpPr>
            <a:spLocks noGrp="1"/>
          </p:cNvSpPr>
          <p:nvPr>
            <p:ph sz="half" idx="2"/>
          </p:nvPr>
        </p:nvSpPr>
        <p:spPr/>
        <p:txBody>
          <a:bodyPr/>
          <a:lstStyle/>
          <a:p>
            <a:pPr marL="9144" indent="0">
              <a:buNone/>
            </a:pPr>
            <a:r>
              <a:rPr lang="en-US" i="1" dirty="0"/>
              <a:t>National debt as a concern:</a:t>
            </a:r>
          </a:p>
          <a:p>
            <a:r>
              <a:rPr lang="en-US" dirty="0" smtClean="0"/>
              <a:t>A high debt-to-GDP ratio </a:t>
            </a:r>
            <a:r>
              <a:rPr lang="en-US" dirty="0"/>
              <a:t>may lead to higher taxes and hence disincentives.</a:t>
            </a:r>
          </a:p>
          <a:p>
            <a:r>
              <a:rPr lang="en-US" dirty="0"/>
              <a:t>Lack of confidence in the </a:t>
            </a:r>
            <a:r>
              <a:rPr lang="en-US" dirty="0" smtClean="0"/>
              <a:t>government may exist, </a:t>
            </a:r>
            <a:r>
              <a:rPr lang="en-US" dirty="0"/>
              <a:t>making some policies ineffective.</a:t>
            </a:r>
          </a:p>
          <a:p>
            <a:r>
              <a:rPr lang="en-US" dirty="0"/>
              <a:t>Government borrowing diverts funds from more productive uses (referred to as </a:t>
            </a:r>
            <a:r>
              <a:rPr lang="en-US" b="1" dirty="0" smtClean="0"/>
              <a:t>crowding out</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20</a:t>
            </a:fld>
            <a:endParaRPr lang="en-US"/>
          </a:p>
        </p:txBody>
      </p:sp>
    </p:spTree>
    <p:extLst>
      <p:ext uri="{BB962C8B-B14F-4D97-AF65-F5344CB8AC3E}">
        <p14:creationId xmlns:p14="http://schemas.microsoft.com/office/powerpoint/2010/main" val="249604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Fiscal policy tools</a:t>
            </a:r>
            <a:endParaRPr lang="en-US" dirty="0"/>
          </a:p>
        </p:txBody>
      </p:sp>
      <p:sp>
        <p:nvSpPr>
          <p:cNvPr id="3" name="Content Placeholder 2"/>
          <p:cNvSpPr>
            <a:spLocks noGrp="1"/>
          </p:cNvSpPr>
          <p:nvPr>
            <p:ph idx="1"/>
          </p:nvPr>
        </p:nvSpPr>
        <p:spPr/>
        <p:txBody>
          <a:bodyPr/>
          <a:lstStyle/>
          <a:p>
            <a:r>
              <a:rPr lang="en-US" dirty="0" smtClean="0"/>
              <a:t>Fiscal policy tools include</a:t>
            </a:r>
          </a:p>
          <a:p>
            <a:pPr lvl="1"/>
            <a:r>
              <a:rPr lang="en-US" dirty="0" smtClean="0"/>
              <a:t>transfer payments, such as welfare and social security</a:t>
            </a:r>
          </a:p>
          <a:p>
            <a:pPr lvl="1"/>
            <a:r>
              <a:rPr lang="en-US" dirty="0" smtClean="0"/>
              <a:t>current government spending on goods and services</a:t>
            </a:r>
          </a:p>
          <a:p>
            <a:pPr lvl="1"/>
            <a:r>
              <a:rPr lang="en-US" dirty="0" smtClean="0"/>
              <a:t>capital expenditures (e.g., spending on infrastructure)</a:t>
            </a:r>
          </a:p>
          <a:p>
            <a:r>
              <a:rPr lang="en-US" dirty="0" smtClean="0"/>
              <a:t>Government spending may be justified on economic and social grounds.</a:t>
            </a:r>
          </a:p>
          <a:p>
            <a:r>
              <a:rPr lang="en-US" dirty="0" smtClean="0"/>
              <a:t>Government revenues include</a:t>
            </a:r>
          </a:p>
          <a:p>
            <a:pPr lvl="1"/>
            <a:r>
              <a:rPr lang="en-US" dirty="0" smtClean="0"/>
              <a:t>direct taxes, including income taxes.</a:t>
            </a:r>
          </a:p>
          <a:p>
            <a:pPr lvl="1"/>
            <a:r>
              <a:rPr lang="en-US" dirty="0" smtClean="0"/>
              <a:t>indirect taxes, such as excise duties and taxes on gambling income.</a:t>
            </a:r>
          </a:p>
          <a:p>
            <a:r>
              <a:rPr lang="en-US" dirty="0" smtClean="0"/>
              <a:t>Taxes generate government revenues and may be used for income redistribution.</a:t>
            </a:r>
          </a:p>
          <a:p>
            <a:pPr lvl="1"/>
            <a:r>
              <a:rPr lang="en-US" dirty="0" smtClean="0"/>
              <a:t>Desirable properties of a tax policy are simplicity, efficiency, fairness, and revenue sufficiency.</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21</a:t>
            </a:fld>
            <a:endParaRPr lang="en-US"/>
          </a:p>
        </p:txBody>
      </p:sp>
    </p:spTree>
    <p:extLst>
      <p:ext uri="{BB962C8B-B14F-4D97-AF65-F5344CB8AC3E}">
        <p14:creationId xmlns:p14="http://schemas.microsoft.com/office/powerpoint/2010/main" val="322945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Fiscal policy tools</a:t>
            </a:r>
            <a:endParaRPr lang="en-US" dirty="0"/>
          </a:p>
        </p:txBody>
      </p:sp>
      <p:sp>
        <p:nvSpPr>
          <p:cNvPr id="7" name="Content Placeholder 6"/>
          <p:cNvSpPr>
            <a:spLocks noGrp="1"/>
          </p:cNvSpPr>
          <p:nvPr>
            <p:ph sz="half" idx="1"/>
          </p:nvPr>
        </p:nvSpPr>
        <p:spPr/>
        <p:txBody>
          <a:bodyPr/>
          <a:lstStyle/>
          <a:p>
            <a:pPr marL="9144" indent="0">
              <a:buNone/>
            </a:pPr>
            <a:r>
              <a:rPr lang="en-US" i="1" dirty="0" smtClean="0"/>
              <a:t>Advantages of fiscal policy tools</a:t>
            </a:r>
          </a:p>
          <a:p>
            <a:r>
              <a:rPr lang="en-US" dirty="0" smtClean="0"/>
              <a:t>Indirect taxes can be adjusted quickly.</a:t>
            </a:r>
          </a:p>
          <a:p>
            <a:r>
              <a:rPr lang="en-US" dirty="0" smtClean="0"/>
              <a:t>Social policies can be affected quickly using excise taxes (e.g., on tobacco).</a:t>
            </a:r>
            <a:endParaRPr lang="en-US" dirty="0"/>
          </a:p>
        </p:txBody>
      </p:sp>
      <p:sp>
        <p:nvSpPr>
          <p:cNvPr id="8" name="Content Placeholder 7"/>
          <p:cNvSpPr>
            <a:spLocks noGrp="1"/>
          </p:cNvSpPr>
          <p:nvPr>
            <p:ph sz="half" idx="2"/>
          </p:nvPr>
        </p:nvSpPr>
        <p:spPr/>
        <p:txBody>
          <a:bodyPr/>
          <a:lstStyle/>
          <a:p>
            <a:pPr marL="9144" indent="0">
              <a:buNone/>
            </a:pPr>
            <a:r>
              <a:rPr lang="en-US" i="1" dirty="0" smtClean="0"/>
              <a:t>Disadvantages of fiscal policy tools</a:t>
            </a:r>
          </a:p>
          <a:p>
            <a:r>
              <a:rPr lang="en-US" dirty="0" smtClean="0"/>
              <a:t>Direct taxes are difficult to change quickly because of their complexity.</a:t>
            </a:r>
          </a:p>
          <a:p>
            <a:r>
              <a:rPr lang="en-US" dirty="0" smtClean="0"/>
              <a:t>Capital spending takes planning and time to implement, which makes it a slow-acting and possibly ill-timed tool.</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22</a:t>
            </a:fld>
            <a:endParaRPr lang="en-US"/>
          </a:p>
        </p:txBody>
      </p:sp>
    </p:spTree>
    <p:extLst>
      <p:ext uri="{BB962C8B-B14F-4D97-AF65-F5344CB8AC3E}">
        <p14:creationId xmlns:p14="http://schemas.microsoft.com/office/powerpoint/2010/main" val="421584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fiscal multiplier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b="1" dirty="0" smtClean="0"/>
                  <a:t>marginal propensity to consume </a:t>
                </a:r>
                <a:r>
                  <a:rPr lang="en-US" dirty="0" smtClean="0"/>
                  <a:t>(</a:t>
                </a:r>
                <a:r>
                  <a:rPr lang="en-US" dirty="0" err="1" smtClean="0"/>
                  <a:t>MPC</a:t>
                </a:r>
                <a:r>
                  <a:rPr lang="en-US" dirty="0" smtClean="0"/>
                  <a:t>) is the proportion of additional income that is spent on consumption.</a:t>
                </a:r>
              </a:p>
              <a:p>
                <a:pPr lvl="1"/>
                <a:r>
                  <a:rPr lang="en-US" dirty="0" smtClean="0"/>
                  <a:t>The complement of the </a:t>
                </a:r>
                <a:r>
                  <a:rPr lang="en-US" dirty="0" err="1" smtClean="0"/>
                  <a:t>MPC</a:t>
                </a:r>
                <a:r>
                  <a:rPr lang="en-US" dirty="0" smtClean="0"/>
                  <a:t> is the </a:t>
                </a:r>
                <a:r>
                  <a:rPr lang="en-US" b="1" dirty="0" smtClean="0"/>
                  <a:t>marginal propensity to save</a:t>
                </a:r>
                <a:r>
                  <a:rPr lang="en-US" dirty="0" smtClean="0"/>
                  <a:t> (MPS).</a:t>
                </a:r>
              </a:p>
              <a:p>
                <a:pPr lvl="1"/>
                <a:r>
                  <a:rPr lang="en-US" dirty="0" smtClean="0"/>
                  <a:t>MPC determines the effectiveness of fiscal policies that affect income.</a:t>
                </a:r>
              </a:p>
              <a:p>
                <a:r>
                  <a:rPr lang="en-US" dirty="0" smtClean="0"/>
                  <a:t>The </a:t>
                </a:r>
                <a:r>
                  <a:rPr lang="en-US" b="1" dirty="0" smtClean="0"/>
                  <a:t>fiscal multiplier </a:t>
                </a:r>
                <a:r>
                  <a:rPr lang="en-US" dirty="0" smtClean="0"/>
                  <a:t>is a measure of the effectiveness of fiscal policy and is the change in output for a change in spending or taxation:</a:t>
                </a:r>
              </a:p>
              <a:p>
                <a:pPr marL="9144" indent="0">
                  <a:buNone/>
                </a:pPr>
                <a14:m>
                  <m:oMathPara xmlns:m="http://schemas.openxmlformats.org/officeDocument/2006/math">
                    <m:oMathParaPr>
                      <m:jc m:val="centerGroup"/>
                    </m:oMathParaPr>
                    <m:oMath xmlns:m="http://schemas.openxmlformats.org/officeDocument/2006/math">
                      <m:r>
                        <m:rPr>
                          <m:nor/>
                        </m:rPr>
                        <a:rPr lang="en-US" b="0" i="0" smtClean="0"/>
                        <m:t>Fiscal</m:t>
                      </m:r>
                      <m:r>
                        <m:rPr>
                          <m:nor/>
                        </m:rPr>
                        <a:rPr lang="en-US" b="0" i="0" smtClean="0"/>
                        <m:t> </m:t>
                      </m:r>
                      <m:r>
                        <m:rPr>
                          <m:nor/>
                        </m:rPr>
                        <a:rPr lang="en-US" b="0" i="0" smtClean="0"/>
                        <m:t>multiplier</m:t>
                      </m:r>
                      <m:r>
                        <m:rPr>
                          <m:nor/>
                        </m:rPr>
                        <a:rPr lang="en-US" b="0" i="0" smtClean="0"/>
                        <m:t> </m:t>
                      </m:r>
                      <m:r>
                        <a:rPr lang="en-US" b="0" i="1" smtClean="0">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(1−</m:t>
                          </m:r>
                          <m:r>
                            <m:rPr>
                              <m:sty m:val="p"/>
                            </m:rPr>
                            <a:rPr lang="en-US" b="0" i="0" smtClean="0">
                              <a:latin typeface="Cambria Math"/>
                            </a:rPr>
                            <m:t>MPC</m:t>
                          </m:r>
                          <m:r>
                            <a:rPr lang="en-US" i="1">
                              <a:latin typeface="Cambria Math"/>
                            </a:rPr>
                            <m:t>)</m:t>
                          </m:r>
                        </m:den>
                      </m:f>
                      <m:r>
                        <a:rPr lang="en-US" b="0" i="1" smtClean="0">
                          <a:latin typeface="Cambria Math"/>
                        </a:rPr>
                        <m:t>= </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rPr>
                            <m:t>𝑐</m:t>
                          </m:r>
                          <m:r>
                            <a:rPr lang="en-US" b="0" i="1" smtClean="0">
                              <a:latin typeface="Cambria Math"/>
                            </a:rPr>
                            <m:t>)</m:t>
                          </m:r>
                        </m:den>
                      </m:f>
                    </m:oMath>
                  </m:oMathPara>
                </a14:m>
                <a:endParaRPr lang="en-US" dirty="0" smtClean="0"/>
              </a:p>
              <a:p>
                <a:pPr marL="210312" lvl="1" indent="0">
                  <a:buNone/>
                </a:pPr>
                <a:r>
                  <a:rPr lang="en-US" dirty="0" smtClean="0"/>
                  <a:t>where </a:t>
                </a:r>
                <a:r>
                  <a:rPr lang="en-US" i="1" dirty="0" smtClean="0"/>
                  <a:t>c</a:t>
                </a:r>
                <a:r>
                  <a:rPr lang="en-US" dirty="0" smtClean="0"/>
                  <a:t> is the marginal propensity to consume, and 0 &lt; </a:t>
                </a:r>
                <a:r>
                  <a:rPr lang="en-US" i="1" dirty="0" smtClean="0"/>
                  <a:t>c</a:t>
                </a:r>
                <a:r>
                  <a:rPr lang="en-US" dirty="0" smtClean="0"/>
                  <a:t> </a:t>
                </a:r>
                <a:r>
                  <a:rPr lang="en-US" smtClean="0"/>
                  <a:t>&lt; 1.</a:t>
                </a:r>
                <a:endParaRPr lang="en-US" dirty="0" smtClean="0"/>
              </a:p>
              <a:p>
                <a:r>
                  <a:rPr lang="en-US" dirty="0" smtClean="0"/>
                  <a:t>With taxes, </a:t>
                </a:r>
              </a:p>
              <a:p>
                <a:pPr marL="9144" indent="0">
                  <a:buNone/>
                </a:pPr>
                <a14:m>
                  <m:oMathPara xmlns:m="http://schemas.openxmlformats.org/officeDocument/2006/math">
                    <m:oMathParaPr>
                      <m:jc m:val="centerGroup"/>
                    </m:oMathParaPr>
                    <m:oMath xmlns:m="http://schemas.openxmlformats.org/officeDocument/2006/math">
                      <m:r>
                        <m:rPr>
                          <m:nor/>
                        </m:rPr>
                        <a:rPr lang="en-US"/>
                        <m:t>Fiscal</m:t>
                      </m:r>
                      <m:r>
                        <m:rPr>
                          <m:nor/>
                        </m:rPr>
                        <a:rPr lang="en-US"/>
                        <m:t> </m:t>
                      </m:r>
                      <m:r>
                        <m:rPr>
                          <m:nor/>
                        </m:rPr>
                        <a:rPr lang="en-US"/>
                        <m:t>multiplier</m:t>
                      </m:r>
                      <m:r>
                        <m:rPr>
                          <m:nor/>
                        </m:rPr>
                        <a:rPr lang="en-US" b="0" i="0" smtClean="0"/>
                        <m:t> </m:t>
                      </m:r>
                      <m:r>
                        <m:rPr>
                          <m:nor/>
                        </m:rPr>
                        <a:rPr lang="en-US" b="0" i="0" smtClean="0"/>
                        <m:t>with</m:t>
                      </m:r>
                      <m:r>
                        <m:rPr>
                          <m:nor/>
                        </m:rPr>
                        <a:rPr lang="en-US" b="0" i="0" smtClean="0"/>
                        <m:t> </m:t>
                      </m:r>
                      <m:r>
                        <m:rPr>
                          <m:nor/>
                        </m:rPr>
                        <a:rPr lang="en-US" b="0" i="0" smtClean="0"/>
                        <m:t>taxes</m:t>
                      </m:r>
                      <m:r>
                        <m:rPr>
                          <m:nor/>
                        </m:rPr>
                        <a:rPr lang="en-US"/>
                        <m:t> </m:t>
                      </m:r>
                      <m:r>
                        <a:rPr lang="en-US" i="1">
                          <a:latin typeface="Cambria Math"/>
                        </a:rPr>
                        <m:t>= </m:t>
                      </m:r>
                      <m:f>
                        <m:fPr>
                          <m:ctrlPr>
                            <a:rPr lang="en-US" i="1">
                              <a:latin typeface="Cambria Math" panose="02040503050406030204" pitchFamily="18" charset="0"/>
                            </a:rPr>
                          </m:ctrlPr>
                        </m:fPr>
                        <m:num>
                          <m:r>
                            <a:rPr lang="en-US" i="1">
                              <a:latin typeface="Cambria Math"/>
                            </a:rPr>
                            <m:t>1</m:t>
                          </m:r>
                        </m:num>
                        <m:den>
                          <m:d>
                            <m:dPr>
                              <m:begChr m:val="["/>
                              <m:endChr m:val="]"/>
                              <m:ctrlPr>
                                <a:rPr lang="en-US" i="1" smtClean="0">
                                  <a:latin typeface="Cambria Math" panose="02040503050406030204" pitchFamily="18" charset="0"/>
                                </a:rPr>
                              </m:ctrlPr>
                            </m:dPr>
                            <m:e>
                              <m:r>
                                <a:rPr lang="en-US" b="0" i="1" smtClean="0">
                                  <a:latin typeface="Cambria Math"/>
                                </a:rPr>
                                <m:t>1−</m:t>
                              </m:r>
                              <m:r>
                                <a:rPr lang="en-US" b="0" i="1" smtClean="0">
                                  <a:latin typeface="Cambria Math"/>
                                </a:rPr>
                                <m:t>𝑐</m:t>
                              </m:r>
                              <m:d>
                                <m:dPr>
                                  <m:ctrlPr>
                                    <a:rPr lang="en-US" b="0" i="1" smtClean="0">
                                      <a:latin typeface="Cambria Math" panose="02040503050406030204" pitchFamily="18" charset="0"/>
                                    </a:rPr>
                                  </m:ctrlPr>
                                </m:dPr>
                                <m:e>
                                  <m:r>
                                    <a:rPr lang="en-US" b="0" i="1" smtClean="0">
                                      <a:latin typeface="Cambria Math"/>
                                    </a:rPr>
                                    <m:t>1−</m:t>
                                  </m:r>
                                  <m:r>
                                    <a:rPr lang="en-US" b="0" i="1" smtClean="0">
                                      <a:latin typeface="Cambria Math"/>
                                    </a:rPr>
                                    <m:t>𝑡</m:t>
                                  </m:r>
                                </m:e>
                              </m:d>
                            </m:e>
                          </m:d>
                        </m:den>
                      </m:f>
                    </m:oMath>
                  </m:oMathPara>
                </a14:m>
                <a:endParaRPr lang="en-US" dirty="0"/>
              </a:p>
              <a:p>
                <a:r>
                  <a:rPr lang="en-US" dirty="0" smtClean="0"/>
                  <a:t>If government spending increases by the same amount as the increase in taxes, output rises because </a:t>
                </a:r>
                <a:r>
                  <a:rPr lang="en-US" i="1" dirty="0" smtClean="0"/>
                  <a:t>c</a:t>
                </a:r>
                <a:r>
                  <a:rPr lang="en-US" dirty="0" smtClean="0"/>
                  <a:t> &lt; 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37" t="-64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23</a:t>
            </a:fld>
            <a:endParaRPr lang="en-US"/>
          </a:p>
        </p:txBody>
      </p:sp>
    </p:spTree>
    <p:extLst>
      <p:ext uri="{BB962C8B-B14F-4D97-AF65-F5344CB8AC3E}">
        <p14:creationId xmlns:p14="http://schemas.microsoft.com/office/powerpoint/2010/main" val="150385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Effectiveness of fiscal policy</a:t>
            </a:r>
            <a:endParaRPr lang="en-US" dirty="0"/>
          </a:p>
        </p:txBody>
      </p:sp>
      <p:sp>
        <p:nvSpPr>
          <p:cNvPr id="3" name="Content Placeholder 2"/>
          <p:cNvSpPr>
            <a:spLocks noGrp="1"/>
          </p:cNvSpPr>
          <p:nvPr>
            <p:ph idx="1"/>
          </p:nvPr>
        </p:nvSpPr>
        <p:spPr/>
        <p:txBody>
          <a:bodyPr/>
          <a:lstStyle/>
          <a:p>
            <a:r>
              <a:rPr lang="en-US" dirty="0" smtClean="0"/>
              <a:t>The budget (whether surplus or deficit) may not indicate a government’s fiscal stance because automatic stabilizers may affect the budget.</a:t>
            </a:r>
          </a:p>
          <a:p>
            <a:pPr lvl="1"/>
            <a:r>
              <a:rPr lang="en-US" dirty="0" smtClean="0"/>
              <a:t>Should look at the </a:t>
            </a:r>
            <a:r>
              <a:rPr lang="en-US" b="1" dirty="0" smtClean="0"/>
              <a:t>structurally adjusted </a:t>
            </a:r>
            <a:r>
              <a:rPr lang="en-US" dirty="0" smtClean="0"/>
              <a:t>(or cyclically adjusted) </a:t>
            </a:r>
            <a:r>
              <a:rPr lang="en-US" b="1" dirty="0" smtClean="0"/>
              <a:t>budget deficit</a:t>
            </a:r>
            <a:r>
              <a:rPr lang="en-US" dirty="0" smtClean="0"/>
              <a:t>. </a:t>
            </a:r>
          </a:p>
          <a:p>
            <a:r>
              <a:rPr lang="en-US" dirty="0" smtClean="0"/>
              <a:t>Fiscal policy is difficult to use to stabilize aggregate demand because</a:t>
            </a:r>
          </a:p>
          <a:p>
            <a:pPr lvl="1"/>
            <a:r>
              <a:rPr lang="en-US" dirty="0" smtClean="0"/>
              <a:t>there are lags.</a:t>
            </a:r>
          </a:p>
          <a:p>
            <a:pPr lvl="2"/>
            <a:r>
              <a:rPr lang="en-US" dirty="0" smtClean="0"/>
              <a:t>There is a lag between a slowing economy and the data to assess such (the </a:t>
            </a:r>
            <a:r>
              <a:rPr lang="en-US" b="1" dirty="0" smtClean="0"/>
              <a:t>recognition lag</a:t>
            </a:r>
            <a:r>
              <a:rPr lang="en-US" dirty="0" smtClean="0"/>
              <a:t>).</a:t>
            </a:r>
          </a:p>
          <a:p>
            <a:pPr lvl="2"/>
            <a:r>
              <a:rPr lang="en-US" dirty="0" smtClean="0"/>
              <a:t>It may take several months to implement (the </a:t>
            </a:r>
            <a:r>
              <a:rPr lang="en-US" b="1" dirty="0" smtClean="0"/>
              <a:t>action lag</a:t>
            </a:r>
            <a:r>
              <a:rPr lang="en-US" dirty="0" smtClean="0"/>
              <a:t>).</a:t>
            </a:r>
          </a:p>
          <a:p>
            <a:pPr lvl="2"/>
            <a:r>
              <a:rPr lang="en-US" dirty="0" smtClean="0"/>
              <a:t>It may take time for there to be any impact on the economy (the </a:t>
            </a:r>
            <a:r>
              <a:rPr lang="en-US" b="1" dirty="0" smtClean="0"/>
              <a:t>impact lag</a:t>
            </a:r>
            <a:r>
              <a:rPr lang="en-US" dirty="0" smtClean="0"/>
              <a:t>). </a:t>
            </a:r>
          </a:p>
          <a:p>
            <a:pPr lvl="1"/>
            <a:r>
              <a:rPr lang="en-US" dirty="0" smtClean="0"/>
              <a:t>it is difficult to predict where the economy is heading apart from any fiscal policy, and some policies may make things worse.</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24</a:t>
            </a:fld>
            <a:endParaRPr lang="en-US"/>
          </a:p>
        </p:txBody>
      </p:sp>
    </p:spTree>
    <p:extLst>
      <p:ext uri="{BB962C8B-B14F-4D97-AF65-F5344CB8AC3E}">
        <p14:creationId xmlns:p14="http://schemas.microsoft.com/office/powerpoint/2010/main" val="5405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Monetary and fiscal policy</a:t>
            </a:r>
            <a:endParaRPr lang="en-US" dirty="0"/>
          </a:p>
        </p:txBody>
      </p:sp>
      <p:sp>
        <p:nvSpPr>
          <p:cNvPr id="3" name="Content Placeholder 2"/>
          <p:cNvSpPr>
            <a:spLocks noGrp="1"/>
          </p:cNvSpPr>
          <p:nvPr>
            <p:ph idx="1"/>
          </p:nvPr>
        </p:nvSpPr>
        <p:spPr/>
        <p:txBody>
          <a:bodyPr/>
          <a:lstStyle/>
          <a:p>
            <a:r>
              <a:rPr lang="en-US" dirty="0" smtClean="0"/>
              <a:t>Monetary and fiscal policy use different channels to affect the economy but may have similar policy objectives.</a:t>
            </a:r>
          </a:p>
          <a:p>
            <a:pPr lvl="1"/>
            <a:r>
              <a:rPr lang="en-US" dirty="0" smtClean="0"/>
              <a:t>These policies may conflict with one another, or they may enhance one another.</a:t>
            </a:r>
          </a:p>
          <a:p>
            <a:pPr lvl="1"/>
            <a:r>
              <a:rPr lang="en-US" dirty="0" smtClean="0"/>
              <a:t>Because of the potential for monetary and fiscal policies to work against each other, coordination between the government and the central bank is important.</a:t>
            </a:r>
          </a:p>
          <a:p>
            <a:pPr lvl="1"/>
            <a:r>
              <a:rPr lang="en-US" dirty="0" smtClean="0"/>
              <a:t>Both types of policies are challenging because of lags in data and the inability to predict the future path of the economy.</a:t>
            </a:r>
          </a:p>
          <a:p>
            <a:r>
              <a:rPr lang="en-US" dirty="0" smtClean="0"/>
              <a:t>An example of interaction </a:t>
            </a:r>
            <a:r>
              <a:rPr lang="en-US" smtClean="0"/>
              <a:t>is quantitative </a:t>
            </a:r>
            <a:r>
              <a:rPr lang="en-US" dirty="0" smtClean="0"/>
              <a:t>easing.</a:t>
            </a:r>
          </a:p>
          <a:p>
            <a:pPr lvl="1"/>
            <a:r>
              <a:rPr lang="en-US" dirty="0" smtClean="0"/>
              <a:t>A potential problem of quantitative easing is that when it is used to purchase government debt, fiscal and monetary policy interact.</a:t>
            </a:r>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25</a:t>
            </a:fld>
            <a:endParaRPr lang="en-US"/>
          </a:p>
        </p:txBody>
      </p:sp>
    </p:spTree>
    <p:extLst>
      <p:ext uri="{BB962C8B-B14F-4D97-AF65-F5344CB8AC3E}">
        <p14:creationId xmlns:p14="http://schemas.microsoft.com/office/powerpoint/2010/main" val="1068441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 and Summary</a:t>
            </a:r>
            <a:endParaRPr lang="en-US" dirty="0"/>
          </a:p>
        </p:txBody>
      </p:sp>
      <p:sp>
        <p:nvSpPr>
          <p:cNvPr id="3" name="Content Placeholder 2"/>
          <p:cNvSpPr>
            <a:spLocks noGrp="1"/>
          </p:cNvSpPr>
          <p:nvPr>
            <p:ph idx="1"/>
          </p:nvPr>
        </p:nvSpPr>
        <p:spPr>
          <a:xfrm>
            <a:off x="381000" y="1447800"/>
            <a:ext cx="8375904" cy="4876800"/>
          </a:xfrm>
        </p:spPr>
        <p:txBody>
          <a:bodyPr>
            <a:normAutofit fontScale="92500" lnSpcReduction="20000"/>
          </a:bodyPr>
          <a:lstStyle/>
          <a:p>
            <a:pPr lvl="0"/>
            <a:r>
              <a:rPr lang="en-GB" dirty="0"/>
              <a:t>Governments can influence the performance of their economies by using </a:t>
            </a:r>
            <a:r>
              <a:rPr lang="en-GB" dirty="0" smtClean="0"/>
              <a:t>monetary </a:t>
            </a:r>
            <a:r>
              <a:rPr lang="en-GB" dirty="0"/>
              <a:t>and fiscal policy. </a:t>
            </a:r>
            <a:endParaRPr lang="en-US" dirty="0"/>
          </a:p>
          <a:p>
            <a:pPr lvl="0"/>
            <a:r>
              <a:rPr lang="en-GB" dirty="0"/>
              <a:t>Money </a:t>
            </a:r>
            <a:r>
              <a:rPr lang="en-GB" dirty="0" smtClean="0"/>
              <a:t>acts </a:t>
            </a:r>
            <a:r>
              <a:rPr lang="en-GB" dirty="0"/>
              <a:t>as a medium of exchange, provides individuals with a way of storing </a:t>
            </a:r>
            <a:r>
              <a:rPr lang="en-GB" dirty="0" smtClean="0"/>
              <a:t>wealth, </a:t>
            </a:r>
            <a:r>
              <a:rPr lang="en-GB" dirty="0"/>
              <a:t>and provides society with a convenient unit of account. </a:t>
            </a:r>
            <a:endParaRPr lang="en-GB" dirty="0" smtClean="0"/>
          </a:p>
          <a:p>
            <a:pPr lvl="0"/>
            <a:r>
              <a:rPr lang="en-GB" dirty="0" smtClean="0"/>
              <a:t>The </a:t>
            </a:r>
            <a:r>
              <a:rPr lang="en-GB" dirty="0"/>
              <a:t>banking system </a:t>
            </a:r>
            <a:r>
              <a:rPr lang="en-GB" dirty="0" smtClean="0"/>
              <a:t>creates money through the </a:t>
            </a:r>
            <a:r>
              <a:rPr lang="en-GB" dirty="0"/>
              <a:t>process of fractional reserve banking</a:t>
            </a:r>
            <a:r>
              <a:rPr lang="en-GB" dirty="0" smtClean="0"/>
              <a:t>.</a:t>
            </a:r>
            <a:endParaRPr lang="en-US" dirty="0"/>
          </a:p>
          <a:p>
            <a:pPr lvl="0"/>
            <a:r>
              <a:rPr lang="en-GB" dirty="0" smtClean="0"/>
              <a:t>There </a:t>
            </a:r>
            <a:r>
              <a:rPr lang="en-GB" dirty="0"/>
              <a:t>are three basic motives for holding money: </a:t>
            </a:r>
            <a:r>
              <a:rPr lang="en-GB" dirty="0" smtClean="0"/>
              <a:t>transactions related</a:t>
            </a:r>
            <a:r>
              <a:rPr lang="en-GB" dirty="0"/>
              <a:t>, precautionary, and speculative.</a:t>
            </a:r>
            <a:endParaRPr lang="en-US" dirty="0"/>
          </a:p>
          <a:p>
            <a:pPr lvl="0"/>
            <a:r>
              <a:rPr lang="en-GB" dirty="0" smtClean="0"/>
              <a:t>The </a:t>
            </a:r>
            <a:r>
              <a:rPr lang="en-GB" dirty="0"/>
              <a:t>nominal rate of interest is </a:t>
            </a:r>
            <a:r>
              <a:rPr lang="en-GB" dirty="0" smtClean="0"/>
              <a:t>composed </a:t>
            </a:r>
            <a:r>
              <a:rPr lang="en-GB" dirty="0"/>
              <a:t>of three components: a real required rate of return, a component to compensate lenders for future inflation, and a risk premium to compensate lenders for </a:t>
            </a:r>
            <a:r>
              <a:rPr lang="en-GB" dirty="0" smtClean="0"/>
              <a:t>uncertainty.</a:t>
            </a:r>
            <a:endParaRPr lang="en-US" dirty="0"/>
          </a:p>
          <a:p>
            <a:pPr lvl="0"/>
            <a:r>
              <a:rPr lang="en-GB" dirty="0"/>
              <a:t>Central banks take on multiple roles in modern economies. They are usually the monopoly supplier of their currency, the lender of last resort to the banking sector, </a:t>
            </a:r>
            <a:r>
              <a:rPr lang="en-GB" dirty="0" smtClean="0"/>
              <a:t>the </a:t>
            </a:r>
            <a:r>
              <a:rPr lang="en-GB" dirty="0"/>
              <a:t>government’s bank and bank of the banks, and they often supervise banks. </a:t>
            </a:r>
            <a:endParaRPr lang="en-GB" dirty="0" smtClean="0"/>
          </a:p>
          <a:p>
            <a:pPr lvl="0"/>
            <a:r>
              <a:rPr lang="en-GB" dirty="0" smtClean="0"/>
              <a:t>For </a:t>
            </a:r>
            <a:r>
              <a:rPr lang="en-GB" dirty="0"/>
              <a:t>a central bank to be able to implement monetary policy objectively, it should have a degree of independence from </a:t>
            </a:r>
            <a:r>
              <a:rPr lang="en-GB" dirty="0" smtClean="0"/>
              <a:t>the government</a:t>
            </a:r>
            <a:r>
              <a:rPr lang="en-GB" dirty="0"/>
              <a:t>, be credible, and be transparent in its goals and objectives.</a:t>
            </a:r>
            <a:endParaRPr lang="en-US" dirty="0"/>
          </a:p>
          <a:p>
            <a:pPr lvl="0"/>
            <a:r>
              <a:rPr lang="en-GB" dirty="0" smtClean="0"/>
              <a:t>There </a:t>
            </a:r>
            <a:r>
              <a:rPr lang="en-GB" dirty="0"/>
              <a:t>are definite limits to the power of monetary policy</a:t>
            </a:r>
            <a:r>
              <a:rPr lang="en-GB" dirty="0" smtClean="0"/>
              <a:t>.</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26</a:t>
            </a:fld>
            <a:endParaRPr lang="en-US"/>
          </a:p>
        </p:txBody>
      </p:sp>
    </p:spTree>
    <p:extLst>
      <p:ext uri="{BB962C8B-B14F-4D97-AF65-F5344CB8AC3E}">
        <p14:creationId xmlns:p14="http://schemas.microsoft.com/office/powerpoint/2010/main" val="300070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 and summary</a:t>
            </a:r>
            <a:endParaRPr lang="en-US" dirty="0"/>
          </a:p>
        </p:txBody>
      </p:sp>
      <p:sp>
        <p:nvSpPr>
          <p:cNvPr id="3" name="Content Placeholder 2"/>
          <p:cNvSpPr>
            <a:spLocks noGrp="1"/>
          </p:cNvSpPr>
          <p:nvPr>
            <p:ph idx="1"/>
          </p:nvPr>
        </p:nvSpPr>
        <p:spPr/>
        <p:txBody>
          <a:bodyPr>
            <a:normAutofit/>
          </a:bodyPr>
          <a:lstStyle/>
          <a:p>
            <a:pPr lvl="0"/>
            <a:r>
              <a:rPr lang="en-GB" dirty="0" smtClean="0"/>
              <a:t>By </a:t>
            </a:r>
            <a:r>
              <a:rPr lang="en-GB" dirty="0"/>
              <a:t>the setting of its policy rate, a central bank hopes to influence the real economy via the policy rate’s impact on other market interest rates, asset prices, the exchange rate, and the expectations of economic agents.</a:t>
            </a:r>
            <a:endParaRPr lang="en-US" dirty="0"/>
          </a:p>
          <a:p>
            <a:pPr lvl="0"/>
            <a:r>
              <a:rPr lang="en-GB" dirty="0"/>
              <a:t>Inflation targeting is the most common monetary policy—although exchange rate targeting is also used, particularly in developing economies. Quantitative easing attempts to spur aggregate demand by </a:t>
            </a:r>
            <a:r>
              <a:rPr lang="en-GB" dirty="0" smtClean="0"/>
              <a:t>increasing </a:t>
            </a:r>
            <a:r>
              <a:rPr lang="en-GB" dirty="0"/>
              <a:t>the money supply.</a:t>
            </a:r>
            <a:endParaRPr lang="en-US" dirty="0"/>
          </a:p>
          <a:p>
            <a:pPr lvl="0"/>
            <a:r>
              <a:rPr lang="en-GB" dirty="0"/>
              <a:t>Fiscal policy involves the use of government spending and revenue </a:t>
            </a:r>
            <a:r>
              <a:rPr lang="en-GB" dirty="0" smtClean="0"/>
              <a:t>raising </a:t>
            </a:r>
            <a:r>
              <a:rPr lang="en-GB" dirty="0"/>
              <a:t>to </a:t>
            </a:r>
            <a:r>
              <a:rPr lang="en-GB" dirty="0" smtClean="0"/>
              <a:t>affect </a:t>
            </a:r>
            <a:r>
              <a:rPr lang="en-GB" dirty="0"/>
              <a:t>a number of aspects of the </a:t>
            </a:r>
            <a:r>
              <a:rPr lang="en-GB" dirty="0" smtClean="0"/>
              <a:t>economy.</a:t>
            </a:r>
            <a:endParaRPr lang="en-US" dirty="0"/>
          </a:p>
          <a:p>
            <a:pPr lvl="0"/>
            <a:r>
              <a:rPr lang="en-GB" dirty="0"/>
              <a:t>The tools that governments use in implementing fiscal policy are related to the way in which they raise revenue and the different forms of expenditure. </a:t>
            </a:r>
            <a:endParaRPr lang="en-US" dirty="0"/>
          </a:p>
          <a:p>
            <a:pPr lvl="0"/>
            <a:r>
              <a:rPr lang="en-GB" dirty="0" smtClean="0"/>
              <a:t>Fiscal </a:t>
            </a:r>
            <a:r>
              <a:rPr lang="en-GB" dirty="0"/>
              <a:t>policy can </a:t>
            </a:r>
            <a:r>
              <a:rPr lang="en-GB" dirty="0" smtClean="0"/>
              <a:t>play </a:t>
            </a:r>
            <a:r>
              <a:rPr lang="en-GB" dirty="0"/>
              <a:t>an important role in stabilizing an economy.</a:t>
            </a:r>
            <a:endParaRPr lang="en-US" dirty="0"/>
          </a:p>
          <a:p>
            <a:pPr lvl="0"/>
            <a:r>
              <a:rPr lang="en-GB" dirty="0"/>
              <a:t>Although both fiscal and monetary policy can alter aggregate demand, they work through different </a:t>
            </a:r>
            <a:r>
              <a:rPr lang="en-GB" dirty="0" smtClean="0"/>
              <a:t>channels. The </a:t>
            </a:r>
            <a:r>
              <a:rPr lang="en-GB" dirty="0"/>
              <a:t>policies </a:t>
            </a:r>
            <a:r>
              <a:rPr lang="en-GB"/>
              <a:t>are </a:t>
            </a:r>
            <a:r>
              <a:rPr lang="en-GB" smtClean="0"/>
              <a:t>thus </a:t>
            </a:r>
            <a:r>
              <a:rPr lang="en-GB"/>
              <a:t>not </a:t>
            </a:r>
            <a:r>
              <a:rPr lang="en-GB" smtClean="0"/>
              <a:t>interchangeable </a:t>
            </a:r>
            <a:r>
              <a:rPr lang="en-GB" dirty="0"/>
              <a:t>and </a:t>
            </a:r>
            <a:r>
              <a:rPr lang="en-GB" dirty="0" smtClean="0"/>
              <a:t>can conceivably work </a:t>
            </a:r>
            <a:r>
              <a:rPr lang="en-GB" dirty="0"/>
              <a:t>against one another unless the government and central bank coordinate their objectives.</a:t>
            </a:r>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27</a:t>
            </a:fld>
            <a:endParaRPr lang="en-US"/>
          </a:p>
        </p:txBody>
      </p:sp>
    </p:spTree>
    <p:extLst>
      <p:ext uri="{BB962C8B-B14F-4D97-AF65-F5344CB8AC3E}">
        <p14:creationId xmlns:p14="http://schemas.microsoft.com/office/powerpoint/2010/main" val="212820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Monetary Policy</a:t>
            </a:r>
            <a:endParaRPr lang="en-US" dirty="0"/>
          </a:p>
        </p:txBody>
      </p:sp>
      <p:sp>
        <p:nvSpPr>
          <p:cNvPr id="3" name="Content Placeholder 2"/>
          <p:cNvSpPr>
            <a:spLocks noGrp="1"/>
          </p:cNvSpPr>
          <p:nvPr>
            <p:ph idx="1"/>
          </p:nvPr>
        </p:nvSpPr>
        <p:spPr/>
        <p:txBody>
          <a:bodyPr/>
          <a:lstStyle/>
          <a:p>
            <a:r>
              <a:rPr lang="en-US" b="1" dirty="0" smtClean="0"/>
              <a:t>Money</a:t>
            </a:r>
            <a:r>
              <a:rPr lang="en-US" dirty="0" smtClean="0"/>
              <a:t> is a medium of exchange that can be used to purchase goods and services and to repay debts.</a:t>
            </a:r>
          </a:p>
          <a:p>
            <a:r>
              <a:rPr lang="en-US" dirty="0" smtClean="0"/>
              <a:t>Qualities necessary for money to be a medium of exchange:</a:t>
            </a:r>
          </a:p>
          <a:p>
            <a:pPr marL="553212" lvl="1" indent="-342900">
              <a:buFont typeface="+mj-lt"/>
              <a:buAutoNum type="arabicPeriod"/>
            </a:pPr>
            <a:r>
              <a:rPr lang="en-US" dirty="0" smtClean="0"/>
              <a:t>Readily acceptable</a:t>
            </a:r>
          </a:p>
          <a:p>
            <a:pPr marL="553212" lvl="1" indent="-342900">
              <a:buFont typeface="+mj-lt"/>
              <a:buAutoNum type="arabicPeriod"/>
            </a:pPr>
            <a:r>
              <a:rPr lang="en-US" dirty="0" smtClean="0"/>
              <a:t>Known value</a:t>
            </a:r>
          </a:p>
          <a:p>
            <a:pPr marL="553212" lvl="1" indent="-342900">
              <a:buFont typeface="+mj-lt"/>
              <a:buAutoNum type="arabicPeriod"/>
            </a:pPr>
            <a:r>
              <a:rPr lang="en-US" dirty="0" smtClean="0"/>
              <a:t>Easily divisible</a:t>
            </a:r>
          </a:p>
          <a:p>
            <a:pPr marL="553212" lvl="1" indent="-342900">
              <a:buFont typeface="+mj-lt"/>
              <a:buAutoNum type="arabicPeriod"/>
            </a:pPr>
            <a:r>
              <a:rPr lang="en-US" dirty="0" smtClean="0"/>
              <a:t>High value relative to its weight</a:t>
            </a:r>
          </a:p>
          <a:p>
            <a:pPr marL="553212" lvl="1" indent="-342900">
              <a:buFont typeface="+mj-lt"/>
              <a:buAutoNum type="arabicPeriod"/>
            </a:pPr>
            <a:r>
              <a:rPr lang="en-US" dirty="0" smtClean="0"/>
              <a:t>Difficult to counterfeit</a:t>
            </a:r>
          </a:p>
          <a:p>
            <a:r>
              <a:rPr lang="en-US" dirty="0" smtClean="0"/>
              <a:t>Money has importance in an economy because it</a:t>
            </a:r>
          </a:p>
          <a:p>
            <a:pPr lvl="1"/>
            <a:r>
              <a:rPr lang="en-US" dirty="0" smtClean="0"/>
              <a:t>acts as a medium of exchange,</a:t>
            </a:r>
          </a:p>
          <a:p>
            <a:pPr lvl="1"/>
            <a:r>
              <a:rPr lang="en-US" dirty="0" smtClean="0"/>
              <a:t>provides a way of storing wealth, and</a:t>
            </a:r>
          </a:p>
          <a:p>
            <a:pPr lvl="1"/>
            <a:r>
              <a:rPr lang="en-US" dirty="0" smtClean="0"/>
              <a:t>provides society with a convenient measure of value and a unit of account.</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3</a:t>
            </a:fld>
            <a:endParaRPr lang="en-US"/>
          </a:p>
        </p:txBody>
      </p:sp>
    </p:spTree>
    <p:extLst>
      <p:ext uri="{BB962C8B-B14F-4D97-AF65-F5344CB8AC3E}">
        <p14:creationId xmlns:p14="http://schemas.microsoft.com/office/powerpoint/2010/main" val="29548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Creating money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b="1" dirty="0" smtClean="0"/>
                  <a:t>reserve requirement </a:t>
                </a:r>
                <a:r>
                  <a:rPr lang="en-US" dirty="0" smtClean="0"/>
                  <a:t>is the percentage of deposited funds that a bank must keep in reserve (that is, not lend out).</a:t>
                </a:r>
              </a:p>
              <a:p>
                <a:r>
                  <a:rPr lang="en-US" dirty="0" smtClean="0"/>
                  <a:t>The amount of money in the banking system is a function of the reserve requirement:</a:t>
                </a:r>
              </a:p>
              <a:p>
                <a:pPr lvl="1"/>
                <a:r>
                  <a:rPr lang="en-US" dirty="0" smtClean="0"/>
                  <a:t>The higher the reserve requirement, the less funds available to lend.</a:t>
                </a:r>
              </a:p>
              <a:p>
                <a:pPr lvl="1"/>
                <a:r>
                  <a:rPr lang="en-US" dirty="0" smtClean="0"/>
                  <a:t>The lower the reserve requirement, the more funds available to lend.</a:t>
                </a:r>
              </a:p>
              <a:p>
                <a:r>
                  <a:rPr lang="en-US" dirty="0" smtClean="0"/>
                  <a:t>The effect of the reserve requirement on the money supply is summarized with the </a:t>
                </a:r>
                <a:r>
                  <a:rPr lang="en-US" b="1" dirty="0" smtClean="0"/>
                  <a:t>money multiplier</a:t>
                </a:r>
                <a:r>
                  <a:rPr lang="en-US" dirty="0" smtClean="0"/>
                  <a:t>:</a:t>
                </a:r>
              </a:p>
              <a:p>
                <a:pPr marL="9144" indent="0">
                  <a:buNone/>
                </a:pPr>
                <a14:m>
                  <m:oMathPara xmlns:m="http://schemas.openxmlformats.org/officeDocument/2006/math">
                    <m:oMathParaPr>
                      <m:jc m:val="centerGroup"/>
                    </m:oMathParaPr>
                    <m:oMath xmlns:m="http://schemas.openxmlformats.org/officeDocument/2006/math">
                      <m:r>
                        <m:rPr>
                          <m:nor/>
                        </m:rPr>
                        <a:rPr lang="en-US" b="0" i="0" smtClean="0"/>
                        <m:t>Money</m:t>
                      </m:r>
                      <m:r>
                        <m:rPr>
                          <m:nor/>
                        </m:rPr>
                        <a:rPr lang="en-US" b="0" i="0" smtClean="0"/>
                        <m:t> </m:t>
                      </m:r>
                      <m:r>
                        <m:rPr>
                          <m:nor/>
                        </m:rPr>
                        <a:rPr lang="en-US" b="0" i="0" smtClean="0"/>
                        <m:t>multiplier</m:t>
                      </m:r>
                      <m:r>
                        <m:rPr>
                          <m:nor/>
                        </m:rPr>
                        <a:rPr lang="en-US" b="0" i="0" smtClean="0"/>
                        <m:t> =</m:t>
                      </m:r>
                      <m:f>
                        <m:fPr>
                          <m:ctrlPr>
                            <a:rPr lang="en-US" b="0" i="1" smtClean="0">
                              <a:latin typeface="Cambria Math" panose="02040503050406030204" pitchFamily="18" charset="0"/>
                            </a:rPr>
                          </m:ctrlPr>
                        </m:fPr>
                        <m:num>
                          <m:r>
                            <m:rPr>
                              <m:nor/>
                            </m:rPr>
                            <a:rPr lang="en-US" b="0" i="0" smtClean="0"/>
                            <m:t>1</m:t>
                          </m:r>
                        </m:num>
                        <m:den>
                          <m:r>
                            <m:rPr>
                              <m:nor/>
                            </m:rPr>
                            <a:rPr lang="en-US" b="0" i="0" smtClean="0"/>
                            <m:t> </m:t>
                          </m:r>
                          <m:r>
                            <m:rPr>
                              <m:nor/>
                            </m:rPr>
                            <a:rPr lang="en-US" b="0" i="0" smtClean="0"/>
                            <m:t>Reserve</m:t>
                          </m:r>
                          <m:r>
                            <m:rPr>
                              <m:nor/>
                            </m:rPr>
                            <a:rPr lang="en-US" b="0" i="0" smtClean="0"/>
                            <m:t> </m:t>
                          </m:r>
                          <m:r>
                            <m:rPr>
                              <m:nor/>
                            </m:rPr>
                            <a:rPr lang="en-US" b="0" i="0" smtClean="0"/>
                            <m:t>requirement</m:t>
                          </m:r>
                        </m:den>
                      </m:f>
                      <m:r>
                        <m:rPr>
                          <m:nor/>
                        </m:rPr>
                        <a:rPr lang="en-US" b="0" i="0" smtClean="0"/>
                        <m:t> </m:t>
                      </m:r>
                    </m:oMath>
                  </m:oMathPara>
                </a14:m>
                <a:endParaRPr lang="en-US" dirty="0" smtClean="0"/>
              </a:p>
              <a:p>
                <a:pPr lvl="1"/>
                <a:r>
                  <a:rPr lang="en-US" dirty="0" smtClean="0"/>
                  <a:t>If the reserve requirement is 5%, the money multiplier is 20 times.</a:t>
                </a:r>
              </a:p>
              <a:p>
                <a:pPr lvl="1"/>
                <a:r>
                  <a:rPr lang="en-US" dirty="0" smtClean="0"/>
                  <a:t>If the reserve requirement is 10%, the money multiplier is 10 times.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37" t="-646" r="-43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4</a:t>
            </a:fld>
            <a:endParaRPr lang="en-US"/>
          </a:p>
        </p:txBody>
      </p:sp>
    </p:spTree>
    <p:extLst>
      <p:ext uri="{BB962C8B-B14F-4D97-AF65-F5344CB8AC3E}">
        <p14:creationId xmlns:p14="http://schemas.microsoft.com/office/powerpoint/2010/main" val="101448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of money creation</a:t>
            </a:r>
            <a:endParaRPr lang="en-US" dirty="0"/>
          </a:p>
        </p:txBody>
      </p:sp>
      <p:sp>
        <p:nvSpPr>
          <p:cNvPr id="3" name="Content Placeholder 2"/>
          <p:cNvSpPr>
            <a:spLocks noGrp="1"/>
          </p:cNvSpPr>
          <p:nvPr>
            <p:ph idx="1"/>
          </p:nvPr>
        </p:nvSpPr>
        <p:spPr/>
        <p:txBody>
          <a:bodyPr/>
          <a:lstStyle/>
          <a:p>
            <a:pPr marL="9144" indent="0" algn="ctr">
              <a:spcBef>
                <a:spcPts val="0"/>
              </a:spcBef>
              <a:buNone/>
            </a:pPr>
            <a:r>
              <a:rPr lang="en-US" i="1" dirty="0" smtClean="0"/>
              <a:t>Assume that banks must keep 5% of deposits in reserve</a:t>
            </a:r>
          </a:p>
          <a:p>
            <a:pPr marL="9144" indent="0" algn="ctr">
              <a:spcBef>
                <a:spcPts val="0"/>
              </a:spcBef>
              <a:buNone/>
            </a:pPr>
            <a:r>
              <a:rPr lang="en-US" i="1" dirty="0" smtClean="0"/>
              <a:t>Money multiplier = 1/0.05 = 20 times</a:t>
            </a:r>
          </a:p>
          <a:p>
            <a:pPr marL="9144"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63293555"/>
              </p:ext>
            </p:extLst>
          </p:nvPr>
        </p:nvGraphicFramePr>
        <p:xfrm>
          <a:off x="457200" y="2209799"/>
          <a:ext cx="8534400" cy="4142909"/>
        </p:xfrm>
        <a:graphic>
          <a:graphicData uri="http://schemas.openxmlformats.org/drawingml/2006/table">
            <a:tbl>
              <a:tblPr>
                <a:tableStyleId>{5C22544A-7EE6-4342-B048-85BDC9FD1C3A}</a:tableStyleId>
              </a:tblPr>
              <a:tblGrid>
                <a:gridCol w="5105400"/>
                <a:gridCol w="228600"/>
                <a:gridCol w="838200"/>
                <a:gridCol w="1143000"/>
                <a:gridCol w="1219200"/>
              </a:tblGrid>
              <a:tr h="560478">
                <a:tc>
                  <a:txBody>
                    <a:bodyPr/>
                    <a:lstStyle/>
                    <a:p>
                      <a:endParaRPr lang="en-US" sz="1600" b="0" i="1" dirty="0">
                        <a:latin typeface="+mn-lt"/>
                      </a:endParaRPr>
                    </a:p>
                  </a:txBody>
                  <a:tcPr anchor="ctr">
                    <a:lnB w="12700" cap="flat" cmpd="sng" algn="ctr">
                      <a:solidFill>
                        <a:schemeClr val="tx1"/>
                      </a:solidFill>
                      <a:prstDash val="solid"/>
                      <a:round/>
                      <a:headEnd type="none" w="med" len="med"/>
                      <a:tailEnd type="none" w="med" len="med"/>
                    </a:lnB>
                    <a:noFill/>
                  </a:tcPr>
                </a:tc>
                <a:tc>
                  <a:txBody>
                    <a:bodyPr/>
                    <a:lstStyle/>
                    <a:p>
                      <a:endParaRPr lang="en-US" sz="1600" b="0" i="1"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600" b="0" i="0" dirty="0" smtClean="0">
                          <a:latin typeface="+mn-lt"/>
                        </a:rPr>
                        <a:t>Money Supply</a:t>
                      </a:r>
                      <a:endParaRPr lang="en-US" sz="1600" b="0" i="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600" b="0" i="0" dirty="0" smtClean="0">
                          <a:latin typeface="+mn-lt"/>
                        </a:rPr>
                        <a:t>Bank Assets</a:t>
                      </a:r>
                      <a:endParaRPr lang="en-US" sz="1600" b="0" i="0" dirty="0">
                        <a:latin typeface="+mn-lt"/>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600" b="0" i="0" dirty="0" smtClean="0">
                          <a:latin typeface="+mn-lt"/>
                        </a:rPr>
                        <a:t>Bank Liabilities</a:t>
                      </a:r>
                      <a:endParaRPr lang="en-US" sz="1600" b="0" i="0" dirty="0">
                        <a:latin typeface="+mn-lt"/>
                      </a:endParaRPr>
                    </a:p>
                  </a:txBody>
                  <a:tcPr>
                    <a:lnB w="12700" cap="flat" cmpd="sng" algn="ctr">
                      <a:solidFill>
                        <a:schemeClr val="tx1"/>
                      </a:solidFill>
                      <a:prstDash val="solid"/>
                      <a:round/>
                      <a:headEnd type="none" w="med" len="med"/>
                      <a:tailEnd type="none" w="med" len="med"/>
                    </a:lnB>
                    <a:noFill/>
                  </a:tcPr>
                </a:tc>
              </a:tr>
              <a:tr h="1032459">
                <a:tc>
                  <a:txBody>
                    <a:bodyPr/>
                    <a:lstStyle/>
                    <a:p>
                      <a:r>
                        <a:rPr lang="en-US" sz="1600" b="1" dirty="0" smtClean="0">
                          <a:latin typeface="+mn-lt"/>
                        </a:rPr>
                        <a:t>Step 1: </a:t>
                      </a:r>
                      <a:r>
                        <a:rPr lang="en-US" sz="1600" dirty="0" smtClean="0">
                          <a:latin typeface="+mn-lt"/>
                        </a:rPr>
                        <a:t>Person A deposits €100 in </a:t>
                      </a:r>
                      <a:r>
                        <a:rPr lang="en-US" sz="1600" dirty="0" err="1" smtClean="0">
                          <a:latin typeface="+mn-lt"/>
                        </a:rPr>
                        <a:t>OneBank</a:t>
                      </a:r>
                      <a:r>
                        <a:rPr lang="en-US" sz="1600" dirty="0" smtClean="0">
                          <a:latin typeface="+mn-lt"/>
                        </a:rPr>
                        <a:t>.</a:t>
                      </a:r>
                    </a:p>
                    <a:p>
                      <a:pPr marL="285750" lvl="0" indent="-285750">
                        <a:buFont typeface="Arial" panose="020B0604020202020204" pitchFamily="34" charset="0"/>
                        <a:buChar char="•"/>
                      </a:pPr>
                      <a:r>
                        <a:rPr lang="en-US" sz="1600" dirty="0" smtClean="0">
                          <a:latin typeface="+mn-lt"/>
                        </a:rPr>
                        <a:t>Person A has an asset at OneBank for €100.</a:t>
                      </a:r>
                    </a:p>
                    <a:p>
                      <a:pPr marL="285750" lvl="0" indent="-285750">
                        <a:buFont typeface="Arial" panose="020B0604020202020204" pitchFamily="34" charset="0"/>
                        <a:buChar char="•"/>
                      </a:pPr>
                      <a:r>
                        <a:rPr lang="en-US" sz="1600" dirty="0" smtClean="0">
                          <a:latin typeface="+mn-lt"/>
                        </a:rPr>
                        <a:t>OneBank has a liability to Person A for €100</a:t>
                      </a:r>
                      <a:r>
                        <a:rPr lang="en-US" sz="1600" baseline="0" dirty="0" smtClean="0">
                          <a:latin typeface="+mn-lt"/>
                        </a:rPr>
                        <a:t> and an asset of </a:t>
                      </a:r>
                      <a:r>
                        <a:rPr lang="en-US" sz="1600" dirty="0" smtClean="0">
                          <a:latin typeface="+mn-lt"/>
                        </a:rPr>
                        <a:t>€100.</a:t>
                      </a:r>
                      <a:r>
                        <a:rPr lang="en-US" sz="1600" baseline="0" dirty="0" smtClean="0">
                          <a:latin typeface="+mn-lt"/>
                        </a:rPr>
                        <a:t> </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latin typeface="+mn-lt"/>
                        </a:rPr>
                        <a:t>€100 </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€100 </a:t>
                      </a:r>
                    </a:p>
                    <a:p>
                      <a:pPr algn="ct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€100 </a:t>
                      </a:r>
                    </a:p>
                    <a:p>
                      <a:pPr algn="ct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4441">
                <a:tc>
                  <a:txBody>
                    <a:bodyPr/>
                    <a:lstStyle/>
                    <a:p>
                      <a:r>
                        <a:rPr lang="en-US" sz="1600" b="1" dirty="0" smtClean="0">
                          <a:latin typeface="+mn-lt"/>
                        </a:rPr>
                        <a:t>Step 2: </a:t>
                      </a:r>
                      <a:r>
                        <a:rPr lang="en-US" sz="1600" dirty="0" smtClean="0">
                          <a:latin typeface="+mn-lt"/>
                        </a:rPr>
                        <a:t>OneBank loans €95 to Person B by putting it in a checking account.</a:t>
                      </a:r>
                    </a:p>
                    <a:p>
                      <a:pPr marL="285750" lvl="0" indent="-285750">
                        <a:buFont typeface="Arial" panose="020B0604020202020204" pitchFamily="34" charset="0"/>
                        <a:buChar char="•"/>
                      </a:pPr>
                      <a:r>
                        <a:rPr lang="en-US" sz="1600" dirty="0" smtClean="0">
                          <a:latin typeface="+mn-lt"/>
                        </a:rPr>
                        <a:t>Person B has a liability to </a:t>
                      </a:r>
                      <a:r>
                        <a:rPr lang="en-US" sz="1600" dirty="0" err="1" smtClean="0">
                          <a:latin typeface="+mn-lt"/>
                        </a:rPr>
                        <a:t>OneBank</a:t>
                      </a:r>
                      <a:r>
                        <a:rPr lang="en-US" sz="1600" dirty="0" smtClean="0">
                          <a:latin typeface="+mn-lt"/>
                        </a:rPr>
                        <a:t> for €95, and an asset of €95 in the checking account.</a:t>
                      </a:r>
                    </a:p>
                    <a:p>
                      <a:pPr marL="285750" lvl="0" indent="-285750">
                        <a:buFont typeface="Arial" panose="020B0604020202020204" pitchFamily="34" charset="0"/>
                        <a:buChar char="•"/>
                      </a:pPr>
                      <a:r>
                        <a:rPr lang="en-US" sz="1600" dirty="0" smtClean="0">
                          <a:latin typeface="+mn-lt"/>
                        </a:rPr>
                        <a:t>OneBank has an asset (loan) to Person B for €95 and a liability for the demand deposit of €95. </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latin typeface="+mn-lt"/>
                        </a:rPr>
                        <a:t>€195 </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latin typeface="+mn-lt"/>
                        </a:rPr>
                        <a:t>€195 </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latin typeface="+mn-lt"/>
                        </a:rPr>
                        <a:t>€195 </a:t>
                      </a:r>
                      <a:endParaRPr lang="en-US" sz="1600"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2509">
                <a:tc>
                  <a:txBody>
                    <a:bodyPr/>
                    <a:lstStyle/>
                    <a:p>
                      <a:pPr marL="0" lvl="0" indent="0">
                        <a:buFont typeface="Arial" panose="020B0604020202020204" pitchFamily="34" charset="0"/>
                        <a:buNone/>
                      </a:pPr>
                      <a:r>
                        <a:rPr lang="en-US" sz="1600" b="1" dirty="0" smtClean="0">
                          <a:latin typeface="+mn-lt"/>
                        </a:rPr>
                        <a:t>Step 3: </a:t>
                      </a:r>
                      <a:r>
                        <a:rPr lang="en-US" sz="1600" dirty="0" smtClean="0">
                          <a:latin typeface="+mn-lt"/>
                        </a:rPr>
                        <a:t>Person B uses</a:t>
                      </a:r>
                      <a:r>
                        <a:rPr lang="en-US" sz="1600" baseline="0" dirty="0" smtClean="0">
                          <a:latin typeface="+mn-lt"/>
                        </a:rPr>
                        <a:t> the </a:t>
                      </a:r>
                      <a:r>
                        <a:rPr lang="en-US" sz="1600" dirty="0" smtClean="0">
                          <a:latin typeface="+mn-lt"/>
                        </a:rPr>
                        <a:t>€</a:t>
                      </a:r>
                      <a:r>
                        <a:rPr lang="en-US" sz="1600" baseline="0" dirty="0" smtClean="0">
                          <a:latin typeface="+mn-lt"/>
                        </a:rPr>
                        <a:t>90 to buy from Person C.</a:t>
                      </a:r>
                    </a:p>
                    <a:p>
                      <a:pPr marL="285750" lvl="0" indent="-285750">
                        <a:buFont typeface="Arial" panose="020B0604020202020204" pitchFamily="34" charset="0"/>
                        <a:buChar char="•"/>
                      </a:pPr>
                      <a:r>
                        <a:rPr lang="en-US" sz="1600" baseline="0" dirty="0" smtClean="0">
                          <a:latin typeface="+mn-lt"/>
                        </a:rPr>
                        <a:t>Person C deposits the funds in </a:t>
                      </a:r>
                      <a:r>
                        <a:rPr lang="en-US" sz="1600" baseline="0" dirty="0" err="1" smtClean="0">
                          <a:latin typeface="+mn-lt"/>
                        </a:rPr>
                        <a:t>TwoBank</a:t>
                      </a:r>
                      <a:r>
                        <a:rPr lang="en-US" sz="1600" baseline="0" dirty="0" smtClean="0">
                          <a:latin typeface="+mn-lt"/>
                        </a:rPr>
                        <a:t>.</a:t>
                      </a:r>
                    </a:p>
                    <a:p>
                      <a:pPr marL="285750" lvl="0" indent="-285750">
                        <a:buFont typeface="Arial" panose="020B0604020202020204" pitchFamily="34" charset="0"/>
                        <a:buChar char="•"/>
                      </a:pPr>
                      <a:r>
                        <a:rPr lang="en-US" sz="1600" baseline="0" dirty="0" err="1" smtClean="0">
                          <a:latin typeface="+mn-lt"/>
                        </a:rPr>
                        <a:t>TwoBank</a:t>
                      </a:r>
                      <a:r>
                        <a:rPr lang="en-US" sz="1600" baseline="0" dirty="0" smtClean="0">
                          <a:latin typeface="+mn-lt"/>
                        </a:rPr>
                        <a:t> lends </a:t>
                      </a:r>
                      <a:r>
                        <a:rPr lang="en-US" sz="1600" dirty="0" smtClean="0">
                          <a:latin typeface="+mn-lt"/>
                        </a:rPr>
                        <a:t>€</a:t>
                      </a:r>
                      <a:r>
                        <a:rPr lang="en-US" sz="1600" baseline="0" dirty="0" smtClean="0">
                          <a:latin typeface="+mn-lt"/>
                        </a:rPr>
                        <a:t>85.5 to Person D.</a:t>
                      </a:r>
                      <a:endParaRPr lang="en-US" sz="1600" dirty="0">
                        <a:latin typeface="+mn-lt"/>
                      </a:endParaRPr>
                    </a:p>
                  </a:txBody>
                  <a:tcPr>
                    <a:lnT w="12700" cap="flat" cmpd="sng" algn="ctr">
                      <a:solidFill>
                        <a:schemeClr val="tx1"/>
                      </a:solidFill>
                      <a:prstDash val="solid"/>
                      <a:round/>
                      <a:headEnd type="none" w="med" len="med"/>
                      <a:tailEnd type="none" w="med" len="med"/>
                    </a:lnT>
                    <a:noFill/>
                  </a:tcPr>
                </a:tc>
                <a:tc>
                  <a:txBody>
                    <a:bodyPr/>
                    <a:lstStyle/>
                    <a:p>
                      <a:endParaRPr lang="en-US" sz="1600" dirty="0">
                        <a:latin typeface="+mn-lt"/>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1600" dirty="0" smtClean="0">
                          <a:latin typeface="+mn-lt"/>
                        </a:rPr>
                        <a:t>€280.5</a:t>
                      </a:r>
                      <a:endParaRPr lang="en-US" sz="1600" dirty="0">
                        <a:latin typeface="+mn-lt"/>
                      </a:endParaRPr>
                    </a:p>
                  </a:txBody>
                  <a:tcP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€280.5</a:t>
                      </a:r>
                    </a:p>
                    <a:p>
                      <a:pPr algn="ctr"/>
                      <a:endParaRPr lang="en-US" sz="1600" dirty="0">
                        <a:latin typeface="+mn-lt"/>
                      </a:endParaRPr>
                    </a:p>
                  </a:txBody>
                  <a:tcP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€280.5</a:t>
                      </a:r>
                    </a:p>
                    <a:p>
                      <a:pPr algn="ctr"/>
                      <a:endParaRPr lang="en-US" sz="1600" dirty="0">
                        <a:latin typeface="+mn-lt"/>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261460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definitions of money</a:t>
            </a:r>
            <a:endParaRPr lang="en-US" dirty="0"/>
          </a:p>
        </p:txBody>
      </p:sp>
      <p:sp>
        <p:nvSpPr>
          <p:cNvPr id="3" name="Content Placeholder 2"/>
          <p:cNvSpPr>
            <a:spLocks noGrp="1"/>
          </p:cNvSpPr>
          <p:nvPr>
            <p:ph idx="1"/>
          </p:nvPr>
        </p:nvSpPr>
        <p:spPr/>
        <p:txBody>
          <a:bodyPr/>
          <a:lstStyle/>
          <a:p>
            <a:r>
              <a:rPr lang="en-US" b="1" dirty="0" smtClean="0"/>
              <a:t>Money stock </a:t>
            </a:r>
            <a:r>
              <a:rPr lang="en-US" dirty="0" smtClean="0"/>
              <a:t>includes coins and currency in circulation, plus deposits in banks and other financial institutions, which can be used to make purchases of goods and services.</a:t>
            </a:r>
          </a:p>
          <a:p>
            <a:pPr lvl="1"/>
            <a:r>
              <a:rPr lang="en-US" b="1" dirty="0" smtClean="0"/>
              <a:t>Narrow money </a:t>
            </a:r>
            <a:r>
              <a:rPr lang="en-US" dirty="0" smtClean="0"/>
              <a:t>includes notes and coins in circulation plus highly liquid deposits.</a:t>
            </a:r>
          </a:p>
          <a:p>
            <a:pPr lvl="1"/>
            <a:r>
              <a:rPr lang="en-US" b="1" dirty="0" smtClean="0"/>
              <a:t>Broad money </a:t>
            </a:r>
            <a:r>
              <a:rPr lang="en-US" dirty="0" smtClean="0"/>
              <a:t>includes narrow money plus all liquid assets that can be used to make purchases.</a:t>
            </a:r>
          </a:p>
          <a:p>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6</a:t>
            </a:fld>
            <a:endParaRPr lang="en-US"/>
          </a:p>
        </p:txBody>
      </p:sp>
    </p:spTree>
    <p:extLst>
      <p:ext uri="{BB962C8B-B14F-4D97-AF65-F5344CB8AC3E}">
        <p14:creationId xmlns:p14="http://schemas.microsoft.com/office/powerpoint/2010/main" val="143939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Quantity theory of money</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quantity theory of money </a:t>
            </a:r>
            <a:r>
              <a:rPr lang="en-US" dirty="0" smtClean="0"/>
              <a:t>states that total spending is proportional to the quantity of money.</a:t>
            </a:r>
          </a:p>
          <a:p>
            <a:r>
              <a:rPr lang="en-US" dirty="0" smtClean="0"/>
              <a:t>The </a:t>
            </a:r>
            <a:r>
              <a:rPr lang="en-US" b="1" dirty="0" smtClean="0"/>
              <a:t>quantity equation of exchange</a:t>
            </a:r>
            <a:r>
              <a:rPr lang="en-US" dirty="0" smtClean="0"/>
              <a:t>:</a:t>
            </a:r>
          </a:p>
          <a:p>
            <a:pPr marL="9144" indent="0" algn="ctr">
              <a:buNone/>
            </a:pPr>
            <a:r>
              <a:rPr lang="en-US" i="1" dirty="0" smtClean="0"/>
              <a:t>M</a:t>
            </a:r>
            <a:r>
              <a:rPr lang="en-US" dirty="0" smtClean="0"/>
              <a:t> × </a:t>
            </a:r>
            <a:r>
              <a:rPr lang="en-US" i="1" dirty="0" smtClean="0"/>
              <a:t>V</a:t>
            </a:r>
            <a:r>
              <a:rPr lang="en-US" dirty="0" smtClean="0"/>
              <a:t> = </a:t>
            </a:r>
            <a:r>
              <a:rPr lang="en-US" i="1" dirty="0" smtClean="0"/>
              <a:t>P</a:t>
            </a:r>
            <a:r>
              <a:rPr lang="en-US" dirty="0" smtClean="0"/>
              <a:t> × </a:t>
            </a:r>
            <a:r>
              <a:rPr lang="en-US" i="1" dirty="0" smtClean="0"/>
              <a:t>Y</a:t>
            </a:r>
            <a:endParaRPr lang="en-US" dirty="0" smtClean="0"/>
          </a:p>
          <a:p>
            <a:pPr marL="411480" lvl="2" indent="0">
              <a:buNone/>
            </a:pPr>
            <a:r>
              <a:rPr lang="en-US" dirty="0" smtClean="0"/>
              <a:t>where</a:t>
            </a:r>
          </a:p>
          <a:p>
            <a:pPr marL="612648" lvl="3" indent="0">
              <a:buNone/>
            </a:pPr>
            <a:r>
              <a:rPr lang="en-US" i="1" dirty="0" smtClean="0"/>
              <a:t>M</a:t>
            </a:r>
            <a:r>
              <a:rPr lang="en-US" dirty="0" smtClean="0"/>
              <a:t> = Money supply</a:t>
            </a:r>
          </a:p>
          <a:p>
            <a:pPr marL="612648" lvl="3" indent="0">
              <a:buNone/>
            </a:pPr>
            <a:r>
              <a:rPr lang="en-US" i="1" dirty="0" smtClean="0"/>
              <a:t>V</a:t>
            </a:r>
            <a:r>
              <a:rPr lang="en-US" dirty="0" smtClean="0"/>
              <a:t> = Velocity of the circulation of money</a:t>
            </a:r>
          </a:p>
          <a:p>
            <a:pPr marL="612648" lvl="3" indent="0">
              <a:buNone/>
            </a:pPr>
            <a:r>
              <a:rPr lang="en-US" i="1" dirty="0" smtClean="0"/>
              <a:t>P</a:t>
            </a:r>
            <a:r>
              <a:rPr lang="en-US" dirty="0" smtClean="0"/>
              <a:t> = Average price level</a:t>
            </a:r>
          </a:p>
          <a:p>
            <a:pPr marL="612648" lvl="3" indent="0">
              <a:buNone/>
            </a:pPr>
            <a:r>
              <a:rPr lang="en-US" i="1" dirty="0" smtClean="0"/>
              <a:t>Y</a:t>
            </a:r>
            <a:r>
              <a:rPr lang="en-US" dirty="0" smtClean="0"/>
              <a:t> = Real output</a:t>
            </a:r>
          </a:p>
          <a:p>
            <a:r>
              <a:rPr lang="en-US" b="1" dirty="0" smtClean="0"/>
              <a:t>Money neutrality </a:t>
            </a:r>
            <a:r>
              <a:rPr lang="en-US" dirty="0" smtClean="0"/>
              <a:t>is a situation in which an increase in the money supply (</a:t>
            </a:r>
            <a:r>
              <a:rPr lang="en-US" i="1" dirty="0" smtClean="0"/>
              <a:t>M</a:t>
            </a:r>
            <a:r>
              <a:rPr lang="en-US" dirty="0" smtClean="0"/>
              <a:t>) will not affect output (</a:t>
            </a:r>
            <a:r>
              <a:rPr lang="en-US" i="1" dirty="0" smtClean="0"/>
              <a:t>Y</a:t>
            </a:r>
            <a:r>
              <a:rPr lang="en-US" dirty="0" smtClean="0"/>
              <a:t>) or the velocity of money (</a:t>
            </a:r>
            <a:r>
              <a:rPr lang="en-US" i="1" dirty="0" smtClean="0"/>
              <a:t>V</a:t>
            </a:r>
            <a:r>
              <a:rPr lang="en-US" dirty="0" smtClean="0"/>
              <a:t>), but it will affect the price level, </a:t>
            </a:r>
            <a:r>
              <a:rPr lang="en-US" i="1" dirty="0" smtClean="0"/>
              <a:t>P</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7</a:t>
            </a:fld>
            <a:endParaRPr lang="en-US"/>
          </a:p>
        </p:txBody>
      </p:sp>
    </p:spTree>
    <p:extLst>
      <p:ext uri="{BB962C8B-B14F-4D97-AF65-F5344CB8AC3E}">
        <p14:creationId xmlns:p14="http://schemas.microsoft.com/office/powerpoint/2010/main" val="414696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demand for and supply of money</a:t>
            </a:r>
            <a:endParaRPr lang="en-US" dirty="0"/>
          </a:p>
        </p:txBody>
      </p:sp>
      <p:sp>
        <p:nvSpPr>
          <p:cNvPr id="3" name="Content Placeholder 2"/>
          <p:cNvSpPr>
            <a:spLocks noGrp="1"/>
          </p:cNvSpPr>
          <p:nvPr>
            <p:ph idx="1"/>
          </p:nvPr>
        </p:nvSpPr>
        <p:spPr/>
        <p:txBody>
          <a:bodyPr/>
          <a:lstStyle/>
          <a:p>
            <a:r>
              <a:rPr lang="en-US" dirty="0" smtClean="0"/>
              <a:t>Motives for holding money:</a:t>
            </a:r>
          </a:p>
          <a:p>
            <a:pPr marL="553212" lvl="1" indent="-342900">
              <a:buFont typeface="+mj-lt"/>
              <a:buAutoNum type="arabicPeriod"/>
            </a:pPr>
            <a:r>
              <a:rPr lang="en-US" dirty="0" smtClean="0"/>
              <a:t>Transactions-related motives: </a:t>
            </a:r>
            <a:r>
              <a:rPr lang="en-US" b="1" dirty="0" smtClean="0"/>
              <a:t>Transactions money balances</a:t>
            </a:r>
            <a:r>
              <a:rPr lang="en-US" dirty="0" smtClean="0"/>
              <a:t> are related to the need for liquidity for transactions and are positively related to GDP.</a:t>
            </a:r>
          </a:p>
          <a:p>
            <a:pPr marL="553212" lvl="1" indent="-342900">
              <a:buFont typeface="+mj-lt"/>
              <a:buAutoNum type="arabicPeriod"/>
            </a:pPr>
            <a:r>
              <a:rPr lang="en-US" dirty="0" smtClean="0"/>
              <a:t>Precautionary motives: </a:t>
            </a:r>
            <a:r>
              <a:rPr lang="en-US" b="1" dirty="0" smtClean="0"/>
              <a:t>Precautionary money balances</a:t>
            </a:r>
            <a:r>
              <a:rPr lang="en-US" dirty="0" smtClean="0"/>
              <a:t> provide a buffer for unexpected events.</a:t>
            </a:r>
          </a:p>
          <a:p>
            <a:pPr marL="553212" lvl="1" indent="-342900">
              <a:buFont typeface="+mj-lt"/>
              <a:buAutoNum type="arabicPeriod"/>
            </a:pPr>
            <a:r>
              <a:rPr lang="en-US" dirty="0" smtClean="0"/>
              <a:t>Speculative motives: </a:t>
            </a:r>
            <a:r>
              <a:rPr lang="en-US" b="1" dirty="0" smtClean="0"/>
              <a:t>Portfolio demand for money</a:t>
            </a:r>
            <a:r>
              <a:rPr lang="en-US" dirty="0" smtClean="0"/>
              <a:t>, in which money is held in anticipation that other assets will decline in value.</a:t>
            </a:r>
          </a:p>
          <a:p>
            <a:pPr lvl="2"/>
            <a:r>
              <a:rPr lang="en-US" dirty="0" smtClean="0"/>
              <a:t>Speculative balances are lower when returns on other financial assets increase.</a:t>
            </a:r>
          </a:p>
          <a:p>
            <a:r>
              <a:rPr lang="en-US" dirty="0" smtClean="0"/>
              <a:t>The supply of money is assumed to be fixed, but any change in the supply will affect the price level.</a:t>
            </a:r>
          </a:p>
          <a:p>
            <a:pPr lvl="1"/>
            <a:r>
              <a:rPr lang="en-US" dirty="0" smtClean="0"/>
              <a:t>The supply curve is vertical (Nominal rate – Quantity of money), hence any changes in the demand for money will affect price levels and nominal interest rates.</a:t>
            </a:r>
            <a:endParaRPr lang="en-US" dirty="0"/>
          </a:p>
        </p:txBody>
      </p:sp>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8</a:t>
            </a:fld>
            <a:endParaRPr lang="en-US"/>
          </a:p>
        </p:txBody>
      </p:sp>
    </p:spTree>
    <p:extLst>
      <p:ext uri="{BB962C8B-B14F-4D97-AF65-F5344CB8AC3E}">
        <p14:creationId xmlns:p14="http://schemas.microsoft.com/office/powerpoint/2010/main" val="365086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Fisher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b="1" dirty="0" smtClean="0"/>
                  <a:t>Fisher effect </a:t>
                </a:r>
                <a:r>
                  <a:rPr lang="en-US" dirty="0" smtClean="0"/>
                  <a:t>states that the real rate of interest is stable over time, so changes in nominal interest rates are because of changes in inflation expectations.</a:t>
                </a:r>
              </a:p>
              <a:p>
                <a:pPr marL="9144" indent="0" algn="r">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a:rPr>
                            <m:t>𝑅</m:t>
                          </m:r>
                        </m:e>
                        <m:sub>
                          <m:r>
                            <a:rPr lang="en-US" b="0" i="1" smtClean="0">
                              <a:latin typeface="Cambria Math"/>
                            </a:rPr>
                            <m:t>𝑛𝑜𝑚</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𝑟𝑒𝑎𝑙</m:t>
                          </m:r>
                        </m:sub>
                      </m:sSub>
                      <m:r>
                        <a:rPr lang="en-US" b="0" i="1" smtClean="0">
                          <a:latin typeface="Cambria Math"/>
                        </a:rPr>
                        <m:t>+</m:t>
                      </m:r>
                      <m:sSup>
                        <m:sSupPr>
                          <m:ctrlPr>
                            <a:rPr lang="en-US" b="0" i="1" smtClean="0">
                              <a:latin typeface="Cambria Math" panose="02040503050406030204" pitchFamily="18" charset="0"/>
                            </a:rPr>
                          </m:ctrlPr>
                        </m:sSupPr>
                        <m:e>
                          <m:r>
                            <m:rPr>
                              <m:sty m:val="p"/>
                            </m:rPr>
                            <a:rPr lang="en-US" b="0" i="0" smtClean="0">
                              <a:latin typeface="Cambria Math"/>
                              <a:ea typeface="Cambria Math"/>
                            </a:rPr>
                            <m:t>π</m:t>
                          </m:r>
                        </m:e>
                        <m:sup>
                          <m:r>
                            <a:rPr lang="en-US" b="0" i="1" smtClean="0">
                              <a:latin typeface="Cambria Math"/>
                            </a:rPr>
                            <m:t>𝑒</m:t>
                          </m:r>
                        </m:sup>
                      </m:sSup>
                    </m:oMath>
                  </m:oMathPara>
                </a14:m>
                <a:endParaRPr lang="en-US" dirty="0"/>
              </a:p>
              <a:p>
                <a:pPr marL="210312" lvl="1" indent="0">
                  <a:buNone/>
                </a:pPr>
                <a:r>
                  <a:rPr lang="en-GB" dirty="0"/>
                  <a:t> </a:t>
                </a:r>
                <a:r>
                  <a:rPr lang="en-GB" dirty="0" smtClean="0"/>
                  <a:t>where</a:t>
                </a:r>
              </a:p>
              <a:p>
                <a:pPr marL="411480" lvl="2" indent="0">
                  <a:buNone/>
                </a:pPr>
                <a:r>
                  <a:rPr lang="en-GB" i="1" dirty="0" err="1" smtClean="0"/>
                  <a:t>R</a:t>
                </a:r>
                <a:r>
                  <a:rPr lang="en-GB" i="1" baseline="-25000" dirty="0" err="1" smtClean="0"/>
                  <a:t>nom</a:t>
                </a:r>
                <a:r>
                  <a:rPr lang="en-GB" baseline="-25000" dirty="0" smtClean="0"/>
                  <a:t> </a:t>
                </a:r>
                <a:r>
                  <a:rPr lang="en-GB" dirty="0" smtClean="0"/>
                  <a:t>is the nominal interest rate</a:t>
                </a:r>
                <a:endParaRPr lang="en-GB" baseline="-25000" dirty="0" smtClean="0"/>
              </a:p>
              <a:p>
                <a:pPr marL="411480" lvl="2" indent="0">
                  <a:buNone/>
                </a:pPr>
                <a:r>
                  <a:rPr lang="en-GB" i="1" dirty="0" err="1" smtClean="0"/>
                  <a:t>R</a:t>
                </a:r>
                <a:r>
                  <a:rPr lang="en-GB" i="1" baseline="-25000" dirty="0" err="1" smtClean="0"/>
                  <a:t>real</a:t>
                </a:r>
                <a:r>
                  <a:rPr lang="en-GB" baseline="-25000" dirty="0" smtClean="0"/>
                  <a:t> </a:t>
                </a:r>
                <a:r>
                  <a:rPr lang="en-GB" dirty="0" smtClean="0"/>
                  <a:t>is the real rate of interest</a:t>
                </a:r>
                <a:endParaRPr lang="en-US" dirty="0"/>
              </a:p>
              <a:p>
                <a:pPr marL="411480" lvl="2" indent="0">
                  <a:buNone/>
                </a:pPr>
                <a14:m>
                  <m:oMath xmlns:m="http://schemas.openxmlformats.org/officeDocument/2006/math">
                    <m:sSup>
                      <m:sSupPr>
                        <m:ctrlPr>
                          <a:rPr lang="en-US" i="1">
                            <a:latin typeface="Cambria Math" panose="02040503050406030204" pitchFamily="18" charset="0"/>
                          </a:rPr>
                        </m:ctrlPr>
                      </m:sSupPr>
                      <m:e>
                        <m:r>
                          <m:rPr>
                            <m:sty m:val="p"/>
                          </m:rPr>
                          <a:rPr lang="en-US">
                            <a:latin typeface="Cambria Math"/>
                            <a:ea typeface="Cambria Math"/>
                          </a:rPr>
                          <m:t>π</m:t>
                        </m:r>
                      </m:e>
                      <m:sup>
                        <m:r>
                          <a:rPr lang="en-US" i="1">
                            <a:latin typeface="Cambria Math"/>
                          </a:rPr>
                          <m:t>𝑒</m:t>
                        </m:r>
                      </m:sup>
                    </m:sSup>
                  </m:oMath>
                </a14:m>
                <a:r>
                  <a:rPr lang="en-GB" i="1" baseline="30000" dirty="0" smtClean="0"/>
                  <a:t> </a:t>
                </a:r>
                <a:r>
                  <a:rPr lang="en-GB" dirty="0" smtClean="0"/>
                  <a:t>is the expected rate of inflation</a:t>
                </a:r>
              </a:p>
              <a:p>
                <a:r>
                  <a:rPr lang="en-GB" dirty="0" smtClean="0"/>
                  <a:t>Investors demand a </a:t>
                </a:r>
                <a:r>
                  <a:rPr lang="en-GB" b="1" dirty="0" smtClean="0"/>
                  <a:t>risk premium </a:t>
                </a:r>
                <a:r>
                  <a:rPr lang="en-GB" dirty="0" smtClean="0"/>
                  <a:t>for bearing uncertainty regarding inflation and real growth.</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37" t="-64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Copyright © 2014 CFA Institute</a:t>
            </a:r>
            <a:endParaRPr lang="en-US"/>
          </a:p>
        </p:txBody>
      </p:sp>
      <p:sp>
        <p:nvSpPr>
          <p:cNvPr id="5" name="Slide Number Placeholder 4"/>
          <p:cNvSpPr>
            <a:spLocks noGrp="1"/>
          </p:cNvSpPr>
          <p:nvPr>
            <p:ph type="sldNum" sz="quarter" idx="12"/>
          </p:nvPr>
        </p:nvSpPr>
        <p:spPr/>
        <p:txBody>
          <a:bodyPr/>
          <a:lstStyle/>
          <a:p>
            <a:fld id="{4E4A4924-7CC3-4BF6-9C5C-A8E770D15754}" type="slidenum">
              <a:rPr lang="en-US" smtClean="0"/>
              <a:t>9</a:t>
            </a:fld>
            <a:endParaRPr lang="en-US"/>
          </a:p>
        </p:txBody>
      </p:sp>
      <p:graphicFrame>
        <p:nvGraphicFramePr>
          <p:cNvPr id="6" name="Diagram 5"/>
          <p:cNvGraphicFramePr/>
          <p:nvPr>
            <p:extLst>
              <p:ext uri="{D42A27DB-BD31-4B8C-83A1-F6EECF244321}">
                <p14:modId xmlns:p14="http://schemas.microsoft.com/office/powerpoint/2010/main" val="3169818040"/>
              </p:ext>
            </p:extLst>
          </p:nvPr>
        </p:nvGraphicFramePr>
        <p:xfrm>
          <a:off x="914400" y="4876800"/>
          <a:ext cx="7315200" cy="119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4130028"/>
      </p:ext>
    </p:extLst>
  </p:cSld>
  <p:clrMapOvr>
    <a:masterClrMapping/>
  </p:clrMapOvr>
</p:sld>
</file>

<file path=ppt/theme/theme1.xml><?xml version="1.0" encoding="utf-8"?>
<a:theme xmlns:a="http://schemas.openxmlformats.org/drawingml/2006/main" name="CFA">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Props1.xml><?xml version="1.0" encoding="utf-8"?>
<ds:datastoreItem xmlns:ds="http://schemas.openxmlformats.org/officeDocument/2006/customXml" ds:itemID="{678825E4-311D-48B0-9CBE-13BF900484B6}">
  <ds:schemaRefs>
    <ds:schemaRef ds:uri="http://schemas.microsoft.com/sharepoint/v3/contenttype/forms"/>
  </ds:schemaRefs>
</ds:datastoreItem>
</file>

<file path=customXml/itemProps2.xml><?xml version="1.0" encoding="utf-8"?>
<ds:datastoreItem xmlns:ds="http://schemas.openxmlformats.org/officeDocument/2006/customXml" ds:itemID="{F175DAA6-DC3B-4B33-8DB8-5C9832A43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8293BA-1EA0-4048-B5E1-CABC5CC3B86A}">
  <ds:schemaRefs>
    <ds:schemaRef ds:uri="http://schemas.microsoft.com/office/2006/metadata/properties"/>
    <ds:schemaRef ds:uri="http://schemas.microsoft.com/office/infopath/2007/PartnerControls"/>
    <ds:schemaRef ds:uri="http://schemas.microsoft.com/sharepoint/v3"/>
    <ds:schemaRef ds:uri="cef37edc-38f4-4be1-b42b-d530856c8944"/>
  </ds:schemaRefs>
</ds:datastoreItem>
</file>

<file path=docProps/app.xml><?xml version="1.0" encoding="utf-8"?>
<Properties xmlns="http://schemas.openxmlformats.org/officeDocument/2006/extended-properties" xmlns:vt="http://schemas.openxmlformats.org/officeDocument/2006/docPropsVTypes">
  <Template/>
  <TotalTime>4733</TotalTime>
  <Words>5054</Words>
  <Application>Microsoft Office PowerPoint</Application>
  <PresentationFormat>On-screen Show (4:3)</PresentationFormat>
  <Paragraphs>481</Paragraphs>
  <Slides>27</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Cambria Math</vt:lpstr>
      <vt:lpstr>Eurostile</vt:lpstr>
      <vt:lpstr>Symbol</vt:lpstr>
      <vt:lpstr>CFA</vt:lpstr>
      <vt:lpstr>Alternate Title Slides, Dividers and TOC</vt:lpstr>
      <vt:lpstr> Monetary and fiscal policy</vt:lpstr>
      <vt:lpstr>1. Introduction</vt:lpstr>
      <vt:lpstr>2. Monetary Policy</vt:lpstr>
      <vt:lpstr>Creating money</vt:lpstr>
      <vt:lpstr>Process of money creation</vt:lpstr>
      <vt:lpstr>definitions of money</vt:lpstr>
      <vt:lpstr>Quantity theory of money</vt:lpstr>
      <vt:lpstr>The demand for and supply of money</vt:lpstr>
      <vt:lpstr>The Fisher Effect</vt:lpstr>
      <vt:lpstr>The Role of Central banks</vt:lpstr>
      <vt:lpstr>Monetary policy tools</vt:lpstr>
      <vt:lpstr>Policies of the Central bank</vt:lpstr>
      <vt:lpstr>Effectiveness of a Central bank</vt:lpstr>
      <vt:lpstr>Types of policies</vt:lpstr>
      <vt:lpstr>Relationships</vt:lpstr>
      <vt:lpstr>Neutral rate</vt:lpstr>
      <vt:lpstr>Limitations of monetary policy</vt:lpstr>
      <vt:lpstr>3. Fiscal policy</vt:lpstr>
      <vt:lpstr>Budget surplus/debt</vt:lpstr>
      <vt:lpstr>Issue: Concern about national debt?</vt:lpstr>
      <vt:lpstr>Fiscal policy tools</vt:lpstr>
      <vt:lpstr>Fiscal policy tools</vt:lpstr>
      <vt:lpstr>The fiscal multiplier</vt:lpstr>
      <vt:lpstr>Effectiveness of fiscal policy</vt:lpstr>
      <vt:lpstr>Monetary and fiscal policy</vt:lpstr>
      <vt:lpstr>Conclusions and Summary</vt:lpstr>
      <vt:lpstr>Conclusions and summary</vt:lpstr>
    </vt:vector>
  </TitlesOfParts>
  <Company>CFA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Monetary and fiscal policy</dc:title>
  <dc:creator>David Larrabee</dc:creator>
  <cp:lastModifiedBy>8p</cp:lastModifiedBy>
  <cp:revision>130</cp:revision>
  <dcterms:created xsi:type="dcterms:W3CDTF">2012-05-31T13:58:40Z</dcterms:created>
  <dcterms:modified xsi:type="dcterms:W3CDTF">2017-05-07T09:23:58Z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1213069</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ContentTypeId">
    <vt:lpwstr>0x010100F03A8E2D0F095B4E96780378BF441975</vt:lpwstr>
  </property>
  <property fmtid="{D5CDD505-2E9C-101B-9397-08002B2CF9AE}" pid="6" name="Order">
    <vt:r8>10000</vt:r8>
  </property>
  <property fmtid="{D5CDD505-2E9C-101B-9397-08002B2CF9AE}" pid="7" name="TemplateUrl">
    <vt:lpwstr/>
  </property>
  <property fmtid="{D5CDD505-2E9C-101B-9397-08002B2CF9AE}" pid="8" name="xd_Signature">
    <vt:bool>false</vt:bool>
  </property>
  <property fmtid="{D5CDD505-2E9C-101B-9397-08002B2CF9AE}" pid="9" name="xd_ProgID">
    <vt:lpwstr/>
  </property>
  <property fmtid="{D5CDD505-2E9C-101B-9397-08002B2CF9AE}" pid="10" name="_dlc_Exempt">
    <vt:bool>false</vt:bool>
  </property>
  <property fmtid="{D5CDD505-2E9C-101B-9397-08002B2CF9AE}" pid="11" name="_SourceUrl">
    <vt:lpwstr/>
  </property>
  <property fmtid="{D5CDD505-2E9C-101B-9397-08002B2CF9AE}" pid="12" name="_SharedFileIndex">
    <vt:lpwstr/>
  </property>
  <property fmtid="{D5CDD505-2E9C-101B-9397-08002B2CF9AE}" pid="13" name="_dlc_policyId">
    <vt:lpwstr/>
  </property>
  <property fmtid="{D5CDD505-2E9C-101B-9397-08002B2CF9AE}" pid="14" name="ItemRetentionFormula">
    <vt:lpwstr/>
  </property>
</Properties>
</file>