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  <p:sldId id="269" r:id="rId9"/>
    <p:sldId id="274" r:id="rId10"/>
    <p:sldId id="265" r:id="rId11"/>
    <p:sldId id="266" r:id="rId12"/>
    <p:sldId id="272" r:id="rId13"/>
    <p:sldId id="277" r:id="rId14"/>
    <p:sldId id="271" r:id="rId15"/>
    <p:sldId id="268" r:id="rId16"/>
    <p:sldId id="276" r:id="rId17"/>
    <p:sldId id="275" r:id="rId18"/>
    <p:sldId id="279" r:id="rId19"/>
    <p:sldId id="278" r:id="rId20"/>
    <p:sldId id="267" r:id="rId21"/>
    <p:sldId id="280" r:id="rId22"/>
    <p:sldId id="281" r:id="rId23"/>
    <p:sldId id="282" r:id="rId24"/>
    <p:sldId id="283" r:id="rId25"/>
    <p:sldId id="284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855DC-4C7E-425A-B3B8-49FC00D74B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CE146-1621-4A59-A074-A0007A615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304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B068B-9405-4630-8D95-E30DE0D2EA3F}" type="slidenum">
              <a:rPr lang="en-029" smtClean="0"/>
              <a:pPr/>
              <a:t>2</a:t>
            </a:fld>
            <a:endParaRPr lang="en-029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B068B-9405-4630-8D95-E30DE0D2EA3F}" type="slidenum">
              <a:rPr lang="en-029" smtClean="0"/>
              <a:pPr/>
              <a:t>4</a:t>
            </a:fld>
            <a:endParaRPr lang="en-029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029" baseline="0" dirty="0" smtClean="0"/>
              <a:t>The proceeds of crime can be anything cash, property, shares, cars, art work etc.  </a:t>
            </a:r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B068B-9405-4630-8D95-E30DE0D2EA3F}" type="slidenum">
              <a:rPr lang="en-029" smtClean="0"/>
              <a:pPr/>
              <a:t>9</a:t>
            </a:fld>
            <a:endParaRPr lang="en-0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11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475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5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55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12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984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654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515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566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784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20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DC9C-B096-44CE-82D3-3E13948AF24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DCC3F-6382-4185-A025-C4B678D0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140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7/7f/Durian_-_Gatekeepers.jpe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8077200" cy="1219200"/>
          </a:xfrm>
        </p:spPr>
        <p:txBody>
          <a:bodyPr>
            <a:noAutofit/>
          </a:bodyPr>
          <a:lstStyle/>
          <a:p>
            <a:pPr algn="ctr"/>
            <a:r>
              <a:rPr lang="en-JM" sz="6600" dirty="0" smtClean="0"/>
              <a:t>MONEY LAUNDERING</a:t>
            </a:r>
            <a:endParaRPr lang="en-JM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854696" cy="962464"/>
          </a:xfrm>
        </p:spPr>
        <p:txBody>
          <a:bodyPr>
            <a:normAutofit/>
          </a:bodyPr>
          <a:lstStyle/>
          <a:p>
            <a:pPr algn="ctr"/>
            <a:r>
              <a:rPr lang="en-JM" sz="4800" dirty="0" smtClean="0"/>
              <a:t>“The Basics”</a:t>
            </a:r>
            <a:endParaRPr lang="en-JM" sz="4800" dirty="0"/>
          </a:p>
        </p:txBody>
      </p:sp>
      <p:pic>
        <p:nvPicPr>
          <p:cNvPr id="5" name="Picture 4" descr="mari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200400"/>
            <a:ext cx="6019800" cy="326217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07F-62AD-457A-AE9E-9CF34CD44F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643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Gatekeepers </a:t>
            </a:r>
            <a:endParaRPr lang="en-US" dirty="0"/>
          </a:p>
        </p:txBody>
      </p:sp>
      <p:pic>
        <p:nvPicPr>
          <p:cNvPr id="4" name="Content Placeholder 3" descr="File:Durian - Gatekeepers.jpe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05781"/>
            <a:ext cx="82296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0782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Gatekeepers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two (</a:t>
            </a:r>
            <a:r>
              <a:rPr lang="en-US" dirty="0" smtClean="0"/>
              <a:t>2) categories of businesses within the regulated sector: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Financial institutions: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Designated non-financial institutions:</a:t>
            </a:r>
          </a:p>
        </p:txBody>
      </p:sp>
    </p:spTree>
    <p:extLst>
      <p:ext uri="{BB962C8B-B14F-4D97-AF65-F5344CB8AC3E}">
        <p14:creationId xmlns="" xmlns:p14="http://schemas.microsoft.com/office/powerpoint/2010/main" val="3558470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Gatekeepers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029" dirty="0" smtClean="0"/>
              <a:t>Businesses in the regulated sector are required</a:t>
            </a:r>
          </a:p>
          <a:p>
            <a:pPr>
              <a:spcBef>
                <a:spcPts val="0"/>
              </a:spcBef>
              <a:buNone/>
            </a:pPr>
            <a:r>
              <a:rPr lang="en-029" dirty="0" smtClean="0"/>
              <a:t>to comply with the requirements of  POCA and </a:t>
            </a:r>
          </a:p>
          <a:p>
            <a:pPr>
              <a:spcBef>
                <a:spcPts val="0"/>
              </a:spcBef>
              <a:buNone/>
            </a:pPr>
            <a:r>
              <a:rPr lang="en-029" dirty="0" smtClean="0"/>
              <a:t>its regulations as well as the directions of the </a:t>
            </a:r>
          </a:p>
          <a:p>
            <a:pPr>
              <a:spcBef>
                <a:spcPts val="0"/>
              </a:spcBef>
              <a:buNone/>
            </a:pPr>
            <a:r>
              <a:rPr lang="en-029" dirty="0" smtClean="0"/>
              <a:t>C</a:t>
            </a:r>
            <a:r>
              <a:rPr lang="en-029" dirty="0" smtClean="0"/>
              <a:t>ompetent and Supervisory Authorities. </a:t>
            </a:r>
            <a:endParaRPr lang="en-029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Some Regulatory Requirements of Businesses within the Regulated Sector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029" dirty="0" smtClean="0"/>
              <a:t>1. Reporting </a:t>
            </a:r>
          </a:p>
          <a:p>
            <a:pPr>
              <a:buNone/>
            </a:pPr>
            <a:r>
              <a:rPr lang="en-029" dirty="0" smtClean="0"/>
              <a:t>2. Record keeping </a:t>
            </a:r>
          </a:p>
          <a:p>
            <a:pPr>
              <a:buNone/>
            </a:pPr>
            <a:r>
              <a:rPr lang="en-029" dirty="0" smtClean="0"/>
              <a:t>3 Establishing internal control mechanisms</a:t>
            </a:r>
          </a:p>
          <a:p>
            <a:pPr>
              <a:buNone/>
            </a:pPr>
            <a:r>
              <a:rPr lang="en-029" dirty="0" smtClean="0"/>
              <a:t>4. Undertaking risk based assessments </a:t>
            </a:r>
            <a:endParaRPr lang="en-029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Penalties for Money Laundering and Terrorism financing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b="1" dirty="0" smtClean="0"/>
              <a:t>Money laundering</a:t>
            </a:r>
            <a:r>
              <a:rPr lang="en-029" dirty="0" smtClean="0"/>
              <a:t>: individual- fine $3 million and/or imprisonment up to 20 years; body corporate- fine</a:t>
            </a:r>
          </a:p>
          <a:p>
            <a:r>
              <a:rPr lang="en-JM" b="1" dirty="0" smtClean="0"/>
              <a:t>Failure to implement regulatory controls by regulated </a:t>
            </a:r>
            <a:r>
              <a:rPr lang="en-JM" b="1" dirty="0" smtClean="0"/>
              <a:t>businesses </a:t>
            </a:r>
            <a:r>
              <a:rPr lang="en-JM" dirty="0" smtClean="0"/>
              <a:t>– fine up to $400, 000</a:t>
            </a:r>
          </a:p>
          <a:p>
            <a:r>
              <a:rPr lang="en-JM" b="1" dirty="0" smtClean="0"/>
              <a:t>Failure to report and tipping off </a:t>
            </a:r>
            <a:r>
              <a:rPr lang="en-JM" dirty="0" smtClean="0"/>
              <a:t>-  fine up to $1 million and or imprisonment up to 12 months</a:t>
            </a:r>
            <a:endParaRPr lang="en-029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‘Know Your Customers’ </a:t>
            </a:r>
            <a:endParaRPr lang="en-US" dirty="0"/>
          </a:p>
        </p:txBody>
      </p:sp>
      <p:pic>
        <p:nvPicPr>
          <p:cNvPr id="4" name="Content Placeholder 3" descr="illust_25_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600200"/>
            <a:ext cx="5562600" cy="4038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0764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‘Know Your Customers’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en-029" dirty="0" smtClean="0"/>
              <a:t>Business in the regulated sector are prohibited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/>
              <a:t>from forming a business relationship or 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/>
              <a:t>engaging in a one-off transaction unless</a:t>
            </a:r>
            <a:r>
              <a:rPr lang="en-029" dirty="0" smtClean="0">
                <a:solidFill>
                  <a:srgbClr val="FF0000"/>
                </a:solidFill>
              </a:rPr>
              <a:t> it takes 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solidFill>
                  <a:srgbClr val="FF0000"/>
                </a:solidFill>
              </a:rPr>
              <a:t>the necessary steps </a:t>
            </a:r>
            <a:r>
              <a:rPr lang="en-029" dirty="0" smtClean="0">
                <a:solidFill>
                  <a:srgbClr val="FF0000"/>
                </a:solidFill>
              </a:rPr>
              <a:t>to establish the identity of 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solidFill>
                  <a:srgbClr val="FF0000"/>
                </a:solidFill>
              </a:rPr>
              <a:t>the other part and </a:t>
            </a:r>
            <a:r>
              <a:rPr lang="en-029" dirty="0" smtClean="0">
                <a:solidFill>
                  <a:srgbClr val="FF0000"/>
                </a:solidFill>
              </a:rPr>
              <a:t>verify </a:t>
            </a:r>
            <a:r>
              <a:rPr lang="en-029" dirty="0" smtClean="0">
                <a:solidFill>
                  <a:srgbClr val="FF0000"/>
                </a:solidFill>
              </a:rPr>
              <a:t>that identity</a:t>
            </a:r>
            <a:r>
              <a:rPr lang="en-029" dirty="0" smtClean="0">
                <a:solidFill>
                  <a:srgbClr val="FF0000"/>
                </a:solidFill>
              </a:rPr>
              <a:t>.</a:t>
            </a:r>
          </a:p>
          <a:p>
            <a:endParaRPr lang="en-029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and Verification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029" b="1" dirty="0" smtClean="0"/>
              <a:t>IDENTIFICATION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/>
              <a:t>   Customers are to produce satisfactory evidence of their identity once they engage in business transaction with a financial institution.</a:t>
            </a:r>
          </a:p>
          <a:p>
            <a:pPr>
              <a:spcBef>
                <a:spcPts val="0"/>
              </a:spcBef>
              <a:buNone/>
            </a:pPr>
            <a:endParaRPr lang="en-029" dirty="0" smtClean="0"/>
          </a:p>
          <a:p>
            <a:pPr>
              <a:spcBef>
                <a:spcPts val="0"/>
              </a:spcBef>
              <a:buNone/>
            </a:pPr>
            <a:r>
              <a:rPr lang="en-029" dirty="0" smtClean="0"/>
              <a:t>Exceptions:</a:t>
            </a:r>
          </a:p>
          <a:p>
            <a:pPr>
              <a:spcBef>
                <a:spcPts val="0"/>
              </a:spcBef>
              <a:buNone/>
            </a:pPr>
            <a:r>
              <a:rPr lang="en-029" dirty="0" smtClean="0"/>
              <a:t> </a:t>
            </a:r>
            <a:r>
              <a:rPr lang="en-029" dirty="0" smtClean="0"/>
              <a:t>a. A regulated business</a:t>
            </a:r>
          </a:p>
          <a:p>
            <a:pPr>
              <a:spcBef>
                <a:spcPts val="0"/>
              </a:spcBef>
              <a:buNone/>
            </a:pPr>
            <a:r>
              <a:rPr lang="en-029" dirty="0" smtClean="0"/>
              <a:t> </a:t>
            </a:r>
            <a:r>
              <a:rPr lang="en-029" dirty="0" smtClean="0"/>
              <a:t>b. Small one-off transactions</a:t>
            </a:r>
          </a:p>
          <a:p>
            <a:pPr>
              <a:spcBef>
                <a:spcPts val="0"/>
              </a:spcBef>
              <a:buNone/>
            </a:pPr>
            <a:r>
              <a:rPr lang="en-029" dirty="0" smtClean="0"/>
              <a:t> </a:t>
            </a:r>
            <a:r>
              <a:rPr lang="en-029" dirty="0" smtClean="0"/>
              <a:t>c. electronic arrangements</a:t>
            </a:r>
            <a:endParaRPr lang="en-029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and Verification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029" dirty="0" smtClean="0"/>
              <a:t>Some examples of satisfactory evidence include:</a:t>
            </a:r>
          </a:p>
          <a:p>
            <a:pPr>
              <a:buNone/>
            </a:pPr>
            <a:r>
              <a:rPr lang="en-029" dirty="0" smtClean="0"/>
              <a:t> </a:t>
            </a:r>
            <a:r>
              <a:rPr lang="en-029" dirty="0" smtClean="0"/>
              <a:t> A valid Passport </a:t>
            </a:r>
          </a:p>
          <a:p>
            <a:pPr>
              <a:buNone/>
            </a:pPr>
            <a:r>
              <a:rPr lang="en-029" dirty="0" smtClean="0"/>
              <a:t>  A valid National ID</a:t>
            </a:r>
          </a:p>
          <a:p>
            <a:pPr>
              <a:buNone/>
            </a:pPr>
            <a:r>
              <a:rPr lang="en-029" dirty="0" smtClean="0"/>
              <a:t> </a:t>
            </a:r>
            <a:r>
              <a:rPr lang="en-029" dirty="0" smtClean="0"/>
              <a:t> A valid Driver’s Licence</a:t>
            </a:r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and Verification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029" b="1" dirty="0" smtClean="0"/>
              <a:t>VERIFICATION</a:t>
            </a:r>
          </a:p>
          <a:p>
            <a:pPr>
              <a:buNone/>
            </a:pPr>
            <a:r>
              <a:rPr lang="en-029" dirty="0" smtClean="0"/>
              <a:t> </a:t>
            </a:r>
            <a:r>
              <a:rPr lang="en-029" dirty="0" smtClean="0"/>
              <a:t>  Verifying </a:t>
            </a:r>
            <a:r>
              <a:rPr lang="en-029" dirty="0" smtClean="0"/>
              <a:t>a customer’s identity consists of </a:t>
            </a:r>
            <a:r>
              <a:rPr lang="en-029" dirty="0" smtClean="0"/>
              <a:t>checking the </a:t>
            </a:r>
            <a:r>
              <a:rPr lang="en-029" dirty="0" smtClean="0"/>
              <a:t>information provided by the customer against information obtained from a reliable and independent source. </a:t>
            </a:r>
            <a:endParaRPr lang="en-029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JM" sz="4400" b="1" dirty="0" smtClean="0"/>
              <a:t>WHAT IS MONEY LAUNDERING?</a:t>
            </a:r>
            <a:endParaRPr lang="en-JM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JM" sz="3200" b="1" dirty="0" smtClean="0"/>
              <a:t>ALL </a:t>
            </a:r>
          </a:p>
          <a:p>
            <a:pPr lvl="1">
              <a:buFont typeface="Arial" pitchFamily="34" charset="0"/>
              <a:buChar char="•"/>
            </a:pPr>
            <a:r>
              <a:rPr lang="en-JM" sz="3200" dirty="0" smtClean="0"/>
              <a:t>Procedures, </a:t>
            </a:r>
          </a:p>
          <a:p>
            <a:pPr lvl="1">
              <a:buFont typeface="Arial" pitchFamily="34" charset="0"/>
              <a:buChar char="•"/>
            </a:pPr>
            <a:r>
              <a:rPr lang="en-JM" sz="3200" dirty="0" smtClean="0"/>
              <a:t>Methods and </a:t>
            </a:r>
          </a:p>
          <a:p>
            <a:pPr lvl="1">
              <a:buFont typeface="Arial" pitchFamily="34" charset="0"/>
              <a:buChar char="•"/>
            </a:pPr>
            <a:r>
              <a:rPr lang="en-JM" sz="3200" dirty="0" smtClean="0"/>
              <a:t>Transactions </a:t>
            </a:r>
          </a:p>
          <a:p>
            <a:pPr marL="365760" lvl="1">
              <a:lnSpc>
                <a:spcPts val="120"/>
              </a:lnSpc>
              <a:spcBef>
                <a:spcPts val="0"/>
              </a:spcBef>
              <a:buNone/>
            </a:pPr>
            <a:r>
              <a:rPr lang="en-JM" sz="3200" dirty="0" smtClean="0"/>
              <a:t>    </a:t>
            </a:r>
          </a:p>
          <a:p>
            <a:pPr marL="365760" lvl="1">
              <a:lnSpc>
                <a:spcPct val="40000"/>
              </a:lnSpc>
              <a:spcBef>
                <a:spcPts val="0"/>
              </a:spcBef>
              <a:buNone/>
            </a:pPr>
            <a:r>
              <a:rPr lang="en-JM" sz="3200" dirty="0" smtClean="0"/>
              <a:t>   </a:t>
            </a:r>
          </a:p>
          <a:p>
            <a:pPr marL="365760" lvl="1" algn="just">
              <a:spcBef>
                <a:spcPts val="0"/>
              </a:spcBef>
              <a:buNone/>
            </a:pPr>
            <a:r>
              <a:rPr lang="en-JM" sz="3200" dirty="0" smtClean="0"/>
              <a:t>   designed to </a:t>
            </a:r>
            <a:r>
              <a:rPr lang="en-JM" sz="3200" b="1" u="sng" dirty="0" smtClean="0"/>
              <a:t>change the identity</a:t>
            </a:r>
            <a:r>
              <a:rPr lang="en-JM" sz="3200" b="1" dirty="0" smtClean="0"/>
              <a:t> </a:t>
            </a:r>
            <a:r>
              <a:rPr lang="en-JM" sz="3200" dirty="0" smtClean="0"/>
              <a:t>of the source of </a:t>
            </a:r>
            <a:r>
              <a:rPr lang="en-JM" sz="3200" b="1" dirty="0" smtClean="0"/>
              <a:t>illegally obtained money</a:t>
            </a:r>
            <a:r>
              <a:rPr lang="en-JM" sz="3200" dirty="0" smtClean="0"/>
              <a:t> so that it appears to have come from a </a:t>
            </a:r>
            <a:r>
              <a:rPr lang="en-JM" sz="3200" b="1" dirty="0" smtClean="0"/>
              <a:t>legitimate source.</a:t>
            </a:r>
            <a:endParaRPr lang="en-JM" sz="3200" b="1" dirty="0"/>
          </a:p>
        </p:txBody>
      </p:sp>
      <p:pic>
        <p:nvPicPr>
          <p:cNvPr id="4" name="Picture 3" descr="money_laundering_13166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752600"/>
            <a:ext cx="3276600" cy="2313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07F-62AD-457A-AE9E-9CF34CD44F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061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Regulation 7A(4) </a:t>
            </a:r>
            <a:r>
              <a:rPr lang="en-US" dirty="0" smtClean="0"/>
              <a:t>of the </a:t>
            </a:r>
            <a:r>
              <a:rPr lang="en-US" b="1" dirty="0" smtClean="0"/>
              <a:t>MLPR </a:t>
            </a:r>
            <a:r>
              <a:rPr lang="en-US" dirty="0" smtClean="0"/>
              <a:t>requires that,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smtClean="0"/>
              <a:t>a business relationship or one-off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transaction </a:t>
            </a:r>
            <a:r>
              <a:rPr lang="en-US" dirty="0" smtClean="0"/>
              <a:t>is determined to be high-risk, 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business </a:t>
            </a:r>
            <a:r>
              <a:rPr lang="en-US" dirty="0" smtClean="0"/>
              <a:t>in the regulated sector shall carry out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enhanced </a:t>
            </a:r>
            <a:r>
              <a:rPr lang="en-US" dirty="0" smtClean="0"/>
              <a:t>due diligence measures which includes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but </a:t>
            </a:r>
            <a:r>
              <a:rPr lang="en-US" dirty="0" smtClean="0"/>
              <a:t>is not limited to the following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029" dirty="0" smtClean="0"/>
          </a:p>
          <a:p>
            <a:pPr lvl="0">
              <a:buNone/>
            </a:pPr>
            <a:r>
              <a:rPr lang="en-US" dirty="0" smtClean="0"/>
              <a:t>    1. Obtain </a:t>
            </a:r>
            <a:r>
              <a:rPr lang="en-US" dirty="0" smtClean="0"/>
              <a:t>senior management approval to </a:t>
            </a:r>
            <a:r>
              <a:rPr lang="en-US" dirty="0" smtClean="0"/>
              <a:t>  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commence </a:t>
            </a:r>
            <a:r>
              <a:rPr lang="en-US" dirty="0" smtClean="0"/>
              <a:t>or continue the business 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relationship </a:t>
            </a:r>
            <a:r>
              <a:rPr lang="en-US" dirty="0" smtClean="0"/>
              <a:t>or one off transaction.</a:t>
            </a:r>
            <a:endParaRPr lang="en-029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3560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	2. Verification </a:t>
            </a:r>
            <a:r>
              <a:rPr lang="en-US" dirty="0" smtClean="0"/>
              <a:t>of the source of funds or wealth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held </a:t>
            </a:r>
            <a:r>
              <a:rPr lang="en-US" dirty="0" smtClean="0"/>
              <a:t>by the applicant for business and all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other </a:t>
            </a:r>
            <a:r>
              <a:rPr lang="en-US" dirty="0" smtClean="0"/>
              <a:t>persons concerned in the business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relationship </a:t>
            </a:r>
            <a:r>
              <a:rPr lang="en-US" dirty="0" smtClean="0"/>
              <a:t>or one off transaction.</a:t>
            </a:r>
            <a:endParaRPr lang="en-029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029" dirty="0" smtClean="0"/>
          </a:p>
          <a:p>
            <a:pPr lvl="0">
              <a:buNone/>
            </a:pPr>
            <a:r>
              <a:rPr lang="en-US" dirty="0" smtClean="0"/>
              <a:t>	3. Enhanced </a:t>
            </a:r>
            <a:r>
              <a:rPr lang="en-US" dirty="0" smtClean="0"/>
              <a:t>monitoring throughout the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   course </a:t>
            </a:r>
            <a:r>
              <a:rPr lang="en-US" dirty="0" smtClean="0"/>
              <a:t>of the business relationship or one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   off </a:t>
            </a:r>
            <a:r>
              <a:rPr lang="en-US" dirty="0" smtClean="0"/>
              <a:t>transaction.</a:t>
            </a:r>
            <a:endParaRPr lang="en-029" dirty="0" smtClean="0"/>
          </a:p>
          <a:p>
            <a:endParaRPr lang="en-029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Enhanced Due Diligence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029" b="1" dirty="0" smtClean="0"/>
              <a:t>Politically Exposed Persons</a:t>
            </a:r>
            <a:endParaRPr lang="en-029" b="1" dirty="0" smtClean="0"/>
          </a:p>
          <a:p>
            <a:pPr algn="just">
              <a:buNone/>
            </a:pPr>
            <a:r>
              <a:rPr lang="en-US" dirty="0" smtClean="0"/>
              <a:t>Financial institutions are required to </a:t>
            </a:r>
            <a:r>
              <a:rPr lang="en-US" dirty="0" smtClean="0"/>
              <a:t>implement</a:t>
            </a:r>
          </a:p>
          <a:p>
            <a:pPr algn="just">
              <a:buNone/>
            </a:pPr>
            <a:r>
              <a:rPr lang="en-US" dirty="0" smtClean="0"/>
              <a:t>“Enhanced </a:t>
            </a:r>
            <a:r>
              <a:rPr lang="en-US" dirty="0" smtClean="0"/>
              <a:t>Due Diligence” for transactions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involving </a:t>
            </a:r>
            <a:r>
              <a:rPr lang="en-US" dirty="0" smtClean="0"/>
              <a:t>high risk activities, businesses, foreign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countries</a:t>
            </a:r>
            <a:r>
              <a:rPr lang="en-US" dirty="0" smtClean="0"/>
              <a:t>, linked accounts and politically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exposed </a:t>
            </a:r>
            <a:r>
              <a:rPr lang="en-US" dirty="0" smtClean="0"/>
              <a:t>persons</a:t>
            </a:r>
            <a:endParaRPr lang="en-029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Politically Exposed Persons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029" dirty="0" smtClean="0"/>
              <a:t>A Politically Exposed Person </a:t>
            </a:r>
            <a:r>
              <a:rPr lang="en-US" dirty="0" smtClean="0"/>
              <a:t>is any individual who in relation to any State carries out functions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analogous </a:t>
            </a:r>
            <a:r>
              <a:rPr lang="en-US" dirty="0" smtClean="0"/>
              <a:t>to any of the following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029" dirty="0" smtClean="0"/>
          </a:p>
          <a:p>
            <a:pPr lvl="0"/>
            <a:r>
              <a:rPr lang="en-US" dirty="0" smtClean="0"/>
              <a:t>a head of state;</a:t>
            </a:r>
            <a:endParaRPr lang="en-029" dirty="0" smtClean="0"/>
          </a:p>
          <a:p>
            <a:pPr lvl="0"/>
            <a:r>
              <a:rPr lang="en-US" dirty="0" smtClean="0"/>
              <a:t>a head of government;</a:t>
            </a:r>
            <a:endParaRPr lang="en-029" dirty="0" smtClean="0"/>
          </a:p>
          <a:p>
            <a:pPr lvl="0"/>
            <a:r>
              <a:rPr lang="en-US" dirty="0" smtClean="0"/>
              <a:t>a member of any House of Parliament; </a:t>
            </a:r>
            <a:endParaRPr lang="en-029" dirty="0" smtClean="0"/>
          </a:p>
          <a:p>
            <a:pPr lvl="0"/>
            <a:r>
              <a:rPr lang="en-US" dirty="0" smtClean="0"/>
              <a:t>a Minister of Government;</a:t>
            </a:r>
            <a:endParaRPr lang="en-029" dirty="0" smtClean="0"/>
          </a:p>
          <a:p>
            <a:pPr lvl="0"/>
            <a:r>
              <a:rPr lang="en-US" dirty="0" smtClean="0"/>
              <a:t>A member of the judiciary;</a:t>
            </a:r>
            <a:endParaRPr lang="en-029" dirty="0" smtClean="0"/>
          </a:p>
          <a:p>
            <a:pPr lvl="0"/>
            <a:r>
              <a:rPr lang="en-US" dirty="0" smtClean="0"/>
              <a:t>a military official above the rank of Captain;</a:t>
            </a:r>
            <a:endParaRPr lang="en-029" dirty="0" smtClean="0"/>
          </a:p>
          <a:p>
            <a:pPr lvl="0"/>
            <a:r>
              <a:rPr lang="en-US" dirty="0" smtClean="0"/>
              <a:t>a member of the police of or above the rank of Assistant Commissioner;</a:t>
            </a:r>
            <a:endParaRPr lang="en-029" dirty="0" smtClean="0"/>
          </a:p>
          <a:p>
            <a:endParaRPr lang="en-029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 Permanent Secretary, Chief Technical Director or chief officer in charge of the operations of a Ministry, department of Government, executive agency or statutory body; </a:t>
            </a:r>
            <a:endParaRPr lang="en-029" dirty="0" smtClean="0"/>
          </a:p>
          <a:p>
            <a:pPr lvl="0"/>
            <a:r>
              <a:rPr lang="en-US" dirty="0" smtClean="0"/>
              <a:t>a director or chief executive of any company in which the Government owns a controlling interest;</a:t>
            </a:r>
            <a:endParaRPr lang="en-029" dirty="0" smtClean="0"/>
          </a:p>
          <a:p>
            <a:pPr lvl="0"/>
            <a:r>
              <a:rPr lang="en-US" dirty="0" smtClean="0"/>
              <a:t>an official of any political party;</a:t>
            </a:r>
            <a:endParaRPr lang="en-029" dirty="0" smtClean="0"/>
          </a:p>
          <a:p>
            <a:pPr lvl="0"/>
            <a:r>
              <a:rPr lang="en-US" dirty="0" smtClean="0"/>
              <a:t>an individual who carries out any prominent function at the behest of an international organisation;</a:t>
            </a:r>
            <a:endParaRPr lang="en-029" dirty="0" smtClean="0"/>
          </a:p>
          <a:p>
            <a:pPr lvl="0"/>
            <a:r>
              <a:rPr lang="en-US" dirty="0" smtClean="0"/>
              <a:t>an individual who is a relative or is known to be a close associate of any of the above.</a:t>
            </a:r>
            <a:endParaRPr lang="en-029" dirty="0" smtClean="0"/>
          </a:p>
          <a:p>
            <a:endParaRPr lang="en-029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“Close associate” means an individual who is a business partner, or associated in any other form, in a common commercial enterprise with the person concerned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029" dirty="0" smtClean="0"/>
          </a:p>
          <a:p>
            <a:r>
              <a:rPr lang="en-US" dirty="0" smtClean="0"/>
              <a:t>“Relative” means the person’s spouse (legal and common law), child, step child, adopted child, spouse of child, parents, brother or sister. </a:t>
            </a:r>
            <a:endParaRPr lang="en-029" dirty="0" smtClean="0"/>
          </a:p>
          <a:p>
            <a:endParaRPr lang="en-029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Kidz on the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smtClean="0">
                <a:latin typeface="Arial Narrow" pitchFamily="34" charset="0"/>
              </a:rPr>
              <a:t>In 2013 there were numerous amendments to POCA and Regulations (consequential amendments were also made to other pieces of legislations). Chief among these amendments were:</a:t>
            </a:r>
          </a:p>
          <a:p>
            <a:pPr marL="514350" indent="-514350" algn="just">
              <a:buAutoNum type="arabicPeriod"/>
            </a:pPr>
            <a:r>
              <a:rPr lang="en-US" sz="3000" dirty="0" smtClean="0">
                <a:latin typeface="Arial Narrow" pitchFamily="34" charset="0"/>
              </a:rPr>
              <a:t>A prohibition on cash transactions over $1 M – exceptions being regulated deposit-takers and cambios;</a:t>
            </a:r>
          </a:p>
          <a:p>
            <a:pPr marL="514350" indent="-514350" algn="just">
              <a:buAutoNum type="arabicPeriod"/>
            </a:pPr>
            <a:r>
              <a:rPr lang="en-US" sz="3000" dirty="0" smtClean="0">
                <a:latin typeface="Arial Narrow" pitchFamily="34" charset="0"/>
              </a:rPr>
              <a:t>Requirement of a Risk Based Approach to products, technologies, customers and transactions;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34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smtClean="0">
                <a:latin typeface="Arial Narrow" pitchFamily="34" charset="0"/>
              </a:rPr>
              <a:t>3. Application of statutory sanctions by the Competent Authority where another legislation allows for regulatory actions to be taken in respect of offences under paragraph  6 (2) of the Regulations;</a:t>
            </a:r>
          </a:p>
          <a:p>
            <a:pPr marL="0" indent="0" algn="just">
              <a:buNone/>
            </a:pPr>
            <a:endParaRPr lang="en-US" sz="2800" dirty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Arial Narrow" pitchFamily="34" charset="0"/>
              </a:rPr>
              <a:t>4. Provision of guidance to regulated businesses as to high risk relationships and the need for enhanced due diligence;</a:t>
            </a:r>
          </a:p>
          <a:p>
            <a:pPr marL="0" indent="0" algn="just">
              <a:buNone/>
            </a:pPr>
            <a:endParaRPr lang="en-US" sz="2800" dirty="0">
              <a:latin typeface="Arial Narrow" pitchFamily="34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56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endParaRPr lang="en-029" dirty="0" smtClean="0"/>
          </a:p>
          <a:p>
            <a:endParaRPr lang="en-029" dirty="0" smtClean="0"/>
          </a:p>
          <a:p>
            <a:pPr>
              <a:buNone/>
            </a:pPr>
            <a:r>
              <a:rPr lang="en-029" smtClean="0"/>
              <a:t>                                    The End!</a:t>
            </a:r>
            <a:endParaRPr lang="en-029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b="1" dirty="0"/>
              <a:t>STAGES OF MONEY LAUNDERING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                                                           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   	  Step 3: Integration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                             Step 2: Layering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                </a:t>
            </a:r>
            <a:r>
              <a:rPr lang="en-US" sz="2400" dirty="0" smtClean="0"/>
              <a:t>Step 1: Placement</a:t>
            </a:r>
            <a:endParaRPr lang="en-US" sz="2400" dirty="0"/>
          </a:p>
        </p:txBody>
      </p:sp>
      <p:cxnSp>
        <p:nvCxnSpPr>
          <p:cNvPr id="5" name="Elbow Connector 4"/>
          <p:cNvCxnSpPr/>
          <p:nvPr/>
        </p:nvCxnSpPr>
        <p:spPr>
          <a:xfrm flipV="1">
            <a:off x="1447800" y="3810000"/>
            <a:ext cx="3733800" cy="1219200"/>
          </a:xfrm>
          <a:prstGeom prst="bentConnector3">
            <a:avLst>
              <a:gd name="adj1" fmla="val 63853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3856182" y="2438400"/>
            <a:ext cx="4678218" cy="137160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259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JM" sz="4400" b="1" dirty="0" smtClean="0"/>
              <a:t>STAGES OF MONEY LAUNDERING</a:t>
            </a:r>
            <a:endParaRPr lang="en-JM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JM" sz="2800" dirty="0" smtClean="0"/>
              <a:t>   </a:t>
            </a:r>
            <a:r>
              <a:rPr lang="en-JM" sz="2800" b="1" dirty="0" smtClean="0"/>
              <a:t>Money Laundering is a dynamic three (3) stage process:</a:t>
            </a:r>
          </a:p>
          <a:p>
            <a:pPr marL="822960" lvl="1" indent="-457200" algn="just">
              <a:buNone/>
            </a:pPr>
            <a:endParaRPr lang="en-JM" sz="1050" b="1" dirty="0" smtClean="0">
              <a:solidFill>
                <a:srgbClr val="FF0000"/>
              </a:solidFill>
            </a:endParaRPr>
          </a:p>
          <a:p>
            <a:pPr marL="822960" lvl="1" indent="-457200" algn="just">
              <a:buNone/>
            </a:pPr>
            <a:r>
              <a:rPr lang="en-JM" sz="2800" b="1" dirty="0" smtClean="0">
                <a:solidFill>
                  <a:srgbClr val="FF0000"/>
                </a:solidFill>
              </a:rPr>
              <a:t>1. PLACEMENT</a:t>
            </a:r>
            <a:r>
              <a:rPr lang="en-JM" sz="2800" b="1" dirty="0" smtClean="0"/>
              <a:t> – </a:t>
            </a:r>
            <a:r>
              <a:rPr lang="en-JM" sz="2800" dirty="0" smtClean="0"/>
              <a:t>moving the funds from direct association with the crime</a:t>
            </a:r>
            <a:r>
              <a:rPr lang="en-JM" sz="2800" dirty="0" smtClean="0"/>
              <a:t>; </a:t>
            </a:r>
            <a:r>
              <a:rPr lang="en-JM" sz="2800" dirty="0" smtClean="0">
                <a:solidFill>
                  <a:srgbClr val="FF0000"/>
                </a:solidFill>
              </a:rPr>
              <a:t>examples</a:t>
            </a:r>
            <a:endParaRPr lang="en-JM" sz="2800" dirty="0" smtClean="0">
              <a:solidFill>
                <a:srgbClr val="FF0000"/>
              </a:solidFill>
            </a:endParaRPr>
          </a:p>
          <a:p>
            <a:pPr marL="822960" lvl="1" indent="-457200" algn="just">
              <a:buNone/>
            </a:pPr>
            <a:endParaRPr lang="en-JM" sz="1400" dirty="0" smtClean="0"/>
          </a:p>
          <a:p>
            <a:pPr marL="822960" lvl="1" indent="-457200" algn="just">
              <a:buNone/>
            </a:pPr>
            <a:r>
              <a:rPr lang="en-JM" sz="2800" b="1" dirty="0" smtClean="0">
                <a:solidFill>
                  <a:srgbClr val="FF0000"/>
                </a:solidFill>
              </a:rPr>
              <a:t>2. LAYERING</a:t>
            </a:r>
            <a:r>
              <a:rPr lang="en-JM" sz="2800" b="1" dirty="0" smtClean="0"/>
              <a:t> – </a:t>
            </a:r>
            <a:r>
              <a:rPr lang="en-JM" sz="2800" dirty="0" smtClean="0"/>
              <a:t>disguising the trail to foil pursuit; and</a:t>
            </a:r>
            <a:r>
              <a:rPr lang="en-JM" sz="2800" b="1" dirty="0" smtClean="0"/>
              <a:t> </a:t>
            </a:r>
          </a:p>
          <a:p>
            <a:pPr marL="822960" lvl="1" indent="-457200" algn="just">
              <a:buNone/>
            </a:pPr>
            <a:endParaRPr lang="en-JM" sz="1800" b="1" dirty="0" smtClean="0"/>
          </a:p>
          <a:p>
            <a:pPr marL="822960" lvl="1" indent="-457200" algn="just">
              <a:buNone/>
            </a:pPr>
            <a:r>
              <a:rPr lang="en-JM" sz="2800" b="1" dirty="0" smtClean="0">
                <a:solidFill>
                  <a:srgbClr val="FF0000"/>
                </a:solidFill>
              </a:rPr>
              <a:t>3. INTEGRATION</a:t>
            </a:r>
            <a:r>
              <a:rPr lang="en-JM" sz="2800" b="1" dirty="0" smtClean="0"/>
              <a:t> –  </a:t>
            </a:r>
            <a:r>
              <a:rPr lang="en-JM" sz="2800" dirty="0" smtClean="0"/>
              <a:t>making the money available to the criminal once again with its occupational and geographic origins hidden from view</a:t>
            </a:r>
            <a:endParaRPr lang="en-JM" sz="2800" b="1" dirty="0" smtClean="0"/>
          </a:p>
          <a:p>
            <a:pPr marL="822960" lvl="1" indent="-457200">
              <a:buNone/>
            </a:pPr>
            <a:endParaRPr lang="en-JM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07F-62AD-457A-AE9E-9CF34CD44F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370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>
                <a:latin typeface="Arial Narrow" pitchFamily="34" charset="0"/>
              </a:rPr>
              <a:t>PLACEMENT</a:t>
            </a:r>
            <a:endParaRPr lang="en-029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latin typeface="Arial Narrow" pitchFamily="34" charset="0"/>
              </a:rPr>
              <a:t>This is the first step in the money laundering process 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latin typeface="Arial Narrow" pitchFamily="34" charset="0"/>
              </a:rPr>
              <a:t>and involves the introduction of the money into  the 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latin typeface="Arial Narrow" pitchFamily="34" charset="0"/>
              </a:rPr>
              <a:t>financial system. </a:t>
            </a:r>
          </a:p>
          <a:p>
            <a:pPr algn="just">
              <a:spcBef>
                <a:spcPts val="0"/>
              </a:spcBef>
              <a:buNone/>
            </a:pPr>
            <a:endParaRPr lang="en-029" dirty="0" smtClean="0">
              <a:latin typeface="Arial Narrow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latin typeface="Arial Narrow" pitchFamily="34" charset="0"/>
              </a:rPr>
              <a:t>In most instances, the money from illicit sources are 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latin typeface="Arial Narrow" pitchFamily="34" charset="0"/>
              </a:rPr>
              <a:t>co-mingled with money from legitimate business. </a:t>
            </a:r>
          </a:p>
          <a:p>
            <a:pPr algn="just">
              <a:spcBef>
                <a:spcPts val="0"/>
              </a:spcBef>
              <a:buNone/>
            </a:pPr>
            <a:endParaRPr lang="en-029" dirty="0" smtClean="0">
              <a:latin typeface="Arial Narrow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latin typeface="Arial Narrow" pitchFamily="34" charset="0"/>
              </a:rPr>
              <a:t>This is the stage that the launderers are most </a:t>
            </a:r>
          </a:p>
          <a:p>
            <a:pPr algn="just">
              <a:spcBef>
                <a:spcPts val="0"/>
              </a:spcBef>
              <a:buNone/>
            </a:pPr>
            <a:r>
              <a:rPr lang="en-029" dirty="0" smtClean="0">
                <a:latin typeface="Arial Narrow" pitchFamily="34" charset="0"/>
              </a:rPr>
              <a:t>Vulnerable; hence the need for relevant gatekeepers.</a:t>
            </a:r>
            <a:endParaRPr lang="en-029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39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LAYERING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n-029" sz="2800" dirty="0" smtClean="0">
                <a:latin typeface="Arial Narrow" pitchFamily="34" charset="0"/>
              </a:rPr>
              <a:t>Having introduced the monies into the financial system, steps </a:t>
            </a:r>
          </a:p>
          <a:p>
            <a:pPr algn="just">
              <a:spcBef>
                <a:spcPts val="0"/>
              </a:spcBef>
              <a:buNone/>
            </a:pPr>
            <a:r>
              <a:rPr lang="en-029" sz="2800" dirty="0" smtClean="0">
                <a:latin typeface="Arial Narrow" pitchFamily="34" charset="0"/>
              </a:rPr>
              <a:t>are taken to disguise the source of the funding; as such layers </a:t>
            </a:r>
          </a:p>
          <a:p>
            <a:pPr algn="just">
              <a:spcBef>
                <a:spcPts val="0"/>
              </a:spcBef>
              <a:buNone/>
            </a:pPr>
            <a:r>
              <a:rPr lang="en-029" sz="2800" dirty="0" smtClean="0">
                <a:latin typeface="Arial Narrow" pitchFamily="34" charset="0"/>
              </a:rPr>
              <a:t>of transactions are carried</a:t>
            </a:r>
            <a:r>
              <a:rPr lang="en-029" sz="2800" dirty="0">
                <a:latin typeface="Arial Narrow" pitchFamily="34" charset="0"/>
              </a:rPr>
              <a:t> </a:t>
            </a:r>
            <a:r>
              <a:rPr lang="en-029" sz="2800" dirty="0" smtClean="0">
                <a:latin typeface="Arial Narrow" pitchFamily="34" charset="0"/>
              </a:rPr>
              <a:t>out. Layering can take place </a:t>
            </a:r>
          </a:p>
          <a:p>
            <a:pPr algn="just">
              <a:spcBef>
                <a:spcPts val="0"/>
              </a:spcBef>
              <a:buNone/>
            </a:pPr>
            <a:r>
              <a:rPr lang="en-029" sz="2800" dirty="0" smtClean="0">
                <a:latin typeface="Arial Narrow" pitchFamily="34" charset="0"/>
              </a:rPr>
              <a:t>through electronic transfer of funds</a:t>
            </a:r>
            <a:r>
              <a:rPr lang="en-029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029" sz="2800" dirty="0" smtClean="0">
                <a:latin typeface="Arial Narrow" pitchFamily="34" charset="0"/>
              </a:rPr>
              <a:t>…</a:t>
            </a:r>
          </a:p>
          <a:p>
            <a:pPr algn="just">
              <a:spcBef>
                <a:spcPts val="0"/>
              </a:spcBef>
              <a:buNone/>
            </a:pPr>
            <a:endParaRPr lang="en-029" sz="2800" dirty="0" smtClean="0">
              <a:latin typeface="Arial Narrow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029" sz="2800" dirty="0" smtClean="0">
                <a:latin typeface="Arial Narrow" pitchFamily="34" charset="0"/>
              </a:rPr>
              <a:t>At this stage, there is usually difficulty in detecting and </a:t>
            </a:r>
          </a:p>
          <a:p>
            <a:pPr algn="just">
              <a:spcBef>
                <a:spcPts val="0"/>
              </a:spcBef>
              <a:buNone/>
            </a:pPr>
            <a:r>
              <a:rPr lang="en-029" sz="2800" dirty="0" smtClean="0">
                <a:latin typeface="Arial Narrow" pitchFamily="34" charset="0"/>
              </a:rPr>
              <a:t>investigating money laundering.</a:t>
            </a:r>
            <a:endParaRPr lang="en-029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87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INTEGRATION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029" dirty="0" smtClean="0">
                <a:latin typeface="Arial Narrow" pitchFamily="34" charset="0"/>
              </a:rPr>
              <a:t>This is the final stage of the money laundering </a:t>
            </a:r>
            <a:endParaRPr lang="en-029" dirty="0">
              <a:latin typeface="Arial Narrow" pitchFamily="34" charset="0"/>
            </a:endParaRPr>
          </a:p>
          <a:p>
            <a:pPr algn="just">
              <a:buNone/>
            </a:pPr>
            <a:r>
              <a:rPr lang="en-029" dirty="0" smtClean="0">
                <a:latin typeface="Arial Narrow" pitchFamily="34" charset="0"/>
              </a:rPr>
              <a:t>process. At this stage, the  monies are integrated into</a:t>
            </a:r>
          </a:p>
          <a:p>
            <a:pPr algn="just">
              <a:buNone/>
            </a:pPr>
            <a:r>
              <a:rPr lang="en-029" dirty="0" smtClean="0">
                <a:latin typeface="Arial Narrow" pitchFamily="34" charset="0"/>
              </a:rPr>
              <a:t>the legitimate economy and assimilated with all other </a:t>
            </a:r>
          </a:p>
          <a:p>
            <a:pPr algn="just">
              <a:buNone/>
            </a:pPr>
            <a:r>
              <a:rPr lang="en-029" dirty="0" smtClean="0">
                <a:latin typeface="Arial Narrow" pitchFamily="34" charset="0"/>
              </a:rPr>
              <a:t>assets and can be used for any purpose.</a:t>
            </a:r>
          </a:p>
          <a:p>
            <a:pPr algn="just">
              <a:buNone/>
            </a:pPr>
            <a:endParaRPr lang="en-029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en-029" dirty="0" smtClean="0">
                <a:latin typeface="Arial Narrow" pitchFamily="34" charset="0"/>
              </a:rPr>
              <a:t>The aim at this stage is to reunite the funds with the </a:t>
            </a:r>
          </a:p>
          <a:p>
            <a:pPr algn="just">
              <a:buNone/>
            </a:pPr>
            <a:r>
              <a:rPr lang="en-029" dirty="0" smtClean="0">
                <a:latin typeface="Arial Narrow" pitchFamily="34" charset="0"/>
              </a:rPr>
              <a:t>criminal in a manner that doesn’t raise suspicion and </a:t>
            </a:r>
          </a:p>
          <a:p>
            <a:pPr algn="just">
              <a:buNone/>
            </a:pPr>
            <a:r>
              <a:rPr lang="en-029" dirty="0" smtClean="0">
                <a:latin typeface="Arial Narrow" pitchFamily="34" charset="0"/>
              </a:rPr>
              <a:t>appears to be legitimate.</a:t>
            </a:r>
            <a:endParaRPr lang="en-029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653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Proceeds of Crime Act</a:t>
            </a:r>
          </a:p>
          <a:p>
            <a:r>
              <a:rPr lang="en-US" dirty="0" smtClean="0"/>
              <a:t>The Proceeds of Crime (Money laundering Prevention) Regulations</a:t>
            </a:r>
          </a:p>
          <a:p>
            <a:r>
              <a:rPr lang="en-US" dirty="0" smtClean="0"/>
              <a:t>Terrorism Prevention Act</a:t>
            </a:r>
          </a:p>
          <a:p>
            <a:r>
              <a:rPr lang="en-US" dirty="0" smtClean="0"/>
              <a:t>Et 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758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JM" sz="4400" b="1" dirty="0" smtClean="0"/>
              <a:t>PROCEEDS OF CRIME ACT (POCA)</a:t>
            </a:r>
            <a:endParaRPr lang="en-JM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848600" cy="4648200"/>
          </a:xfrm>
        </p:spPr>
        <p:txBody>
          <a:bodyPr>
            <a:noAutofit/>
          </a:bodyPr>
          <a:lstStyle/>
          <a:p>
            <a:pPr algn="just"/>
            <a:r>
              <a:rPr lang="en-JM" sz="2900" b="1" dirty="0" smtClean="0"/>
              <a:t>Introduced for two (2) major reasons:</a:t>
            </a:r>
          </a:p>
          <a:p>
            <a:pPr algn="just"/>
            <a:endParaRPr lang="en-JM" sz="1050" dirty="0" smtClean="0"/>
          </a:p>
          <a:p>
            <a:pPr marL="822960" lvl="1" indent="-457200" algn="just">
              <a:buFont typeface="+mj-lt"/>
              <a:buAutoNum type="arabicParenR"/>
            </a:pPr>
            <a:r>
              <a:rPr lang="en-JM" sz="2900" dirty="0" smtClean="0"/>
              <a:t>To strengthen government’s efforts to detect and confiscate money and property obtained through criminal acts; </a:t>
            </a:r>
          </a:p>
          <a:p>
            <a:pPr marL="822960" lvl="1" indent="-457200" algn="just">
              <a:buNone/>
            </a:pPr>
            <a:r>
              <a:rPr lang="en-JM" sz="2900" dirty="0" smtClean="0"/>
              <a:t>     and</a:t>
            </a:r>
          </a:p>
          <a:p>
            <a:pPr marL="822960" lvl="1" indent="-457200" algn="just">
              <a:buFont typeface="+mj-lt"/>
              <a:buAutoNum type="arabicParenR"/>
            </a:pPr>
            <a:endParaRPr lang="en-JM" sz="1600" dirty="0" smtClean="0"/>
          </a:p>
          <a:p>
            <a:pPr marL="822960" lvl="1" indent="-457200" algn="just">
              <a:spcBef>
                <a:spcPts val="0"/>
              </a:spcBef>
              <a:buNone/>
            </a:pPr>
            <a:r>
              <a:rPr lang="en-JM" sz="2800" dirty="0" smtClean="0">
                <a:solidFill>
                  <a:srgbClr val="0070C0"/>
                </a:solidFill>
              </a:rPr>
              <a:t>2) </a:t>
            </a:r>
            <a:r>
              <a:rPr lang="en-JM" sz="2900" dirty="0" smtClean="0"/>
              <a:t>To better prevent instances of </a:t>
            </a:r>
          </a:p>
          <a:p>
            <a:pPr marL="822960" lvl="1" indent="-457200" algn="just">
              <a:spcBef>
                <a:spcPts val="0"/>
              </a:spcBef>
              <a:buNone/>
            </a:pPr>
            <a:r>
              <a:rPr lang="en-JM" sz="2900" dirty="0" smtClean="0"/>
              <a:t>     money laundering.</a:t>
            </a:r>
          </a:p>
          <a:p>
            <a:endParaRPr lang="en-JM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07F-62AD-457A-AE9E-9CF34CD44F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659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1134</Words>
  <Application>Microsoft Office PowerPoint</Application>
  <PresentationFormat>On-screen Show (4:3)</PresentationFormat>
  <Paragraphs>175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MONEY LAUNDERING</vt:lpstr>
      <vt:lpstr>WHAT IS MONEY LAUNDERING?</vt:lpstr>
      <vt:lpstr>STAGES OF MONEY LAUNDERING</vt:lpstr>
      <vt:lpstr>STAGES OF MONEY LAUNDERING</vt:lpstr>
      <vt:lpstr>PLACEMENT</vt:lpstr>
      <vt:lpstr>LAYERING</vt:lpstr>
      <vt:lpstr>INTEGRATION</vt:lpstr>
      <vt:lpstr>The Legal framework</vt:lpstr>
      <vt:lpstr>PROCEEDS OF CRIME ACT (POCA)</vt:lpstr>
      <vt:lpstr>The Gatekeepers </vt:lpstr>
      <vt:lpstr>The Gatekeepers</vt:lpstr>
      <vt:lpstr>The Gatekeepers </vt:lpstr>
      <vt:lpstr>Some Regulatory Requirements of Businesses within the Regulated Sector</vt:lpstr>
      <vt:lpstr>Penalties for Money Laundering and Terrorism financing</vt:lpstr>
      <vt:lpstr>‘Know Your Customers’ </vt:lpstr>
      <vt:lpstr>‘Know Your Customers’</vt:lpstr>
      <vt:lpstr>Identification and Verification </vt:lpstr>
      <vt:lpstr>Identification and Verification </vt:lpstr>
      <vt:lpstr>Identification and Verification </vt:lpstr>
      <vt:lpstr>Enhanced Due Diligence</vt:lpstr>
      <vt:lpstr>Slide 21</vt:lpstr>
      <vt:lpstr>Enhanced Due Diligence</vt:lpstr>
      <vt:lpstr>Politically Exposed Persons</vt:lpstr>
      <vt:lpstr>Slide 24</vt:lpstr>
      <vt:lpstr>Slide 25</vt:lpstr>
      <vt:lpstr>New Kidz on the Block</vt:lpstr>
      <vt:lpstr>Slide 27</vt:lpstr>
      <vt:lpstr>Slide 28</vt:lpstr>
    </vt:vector>
  </TitlesOfParts>
  <Company>Financial Services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LAUNDERING</dc:title>
  <dc:creator>Shakeira Dunkley</dc:creator>
  <cp:lastModifiedBy>Shakeira</cp:lastModifiedBy>
  <cp:revision>59</cp:revision>
  <dcterms:created xsi:type="dcterms:W3CDTF">2015-03-26T17:46:30Z</dcterms:created>
  <dcterms:modified xsi:type="dcterms:W3CDTF">2015-03-29T19:20:39Z</dcterms:modified>
</cp:coreProperties>
</file>