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 id="2147483772" r:id="rId2"/>
  </p:sldMasterIdLst>
  <p:notesMasterIdLst>
    <p:notesMasterId r:id="rId12"/>
  </p:notesMasterIdLst>
  <p:handoutMasterIdLst>
    <p:handoutMasterId r:id="rId13"/>
  </p:handoutMasterIdLst>
  <p:sldIdLst>
    <p:sldId id="256" r:id="rId3"/>
    <p:sldId id="257" r:id="rId4"/>
    <p:sldId id="282" r:id="rId5"/>
    <p:sldId id="283" r:id="rId6"/>
    <p:sldId id="259" r:id="rId7"/>
    <p:sldId id="284" r:id="rId8"/>
    <p:sldId id="285" r:id="rId9"/>
    <p:sldId id="261" r:id="rId10"/>
    <p:sldId id="286" r:id="rId11"/>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3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78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4"/>
    </p:cViewPr>
  </p:sorterViewPr>
  <p:notesViewPr>
    <p:cSldViewPr>
      <p:cViewPr varScale="1">
        <p:scale>
          <a:sx n="51" d="100"/>
          <a:sy n="51" d="100"/>
        </p:scale>
        <p:origin x="-2910" y="-96"/>
      </p:cViewPr>
      <p:guideLst>
        <p:guide orient="horz" pos="2897"/>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atin typeface="Tahoma" charset="0"/>
              </a:defRPr>
            </a:lvl1pPr>
          </a:lstStyle>
          <a:p>
            <a:pPr>
              <a:defRPr/>
            </a:pPr>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1440" tIns="45720" rIns="91440" bIns="45720" rtlCol="0" anchor="b"/>
          <a:lstStyle>
            <a:lvl1pPr algn="l">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lIns="91440" tIns="45720" rIns="91440" bIns="45720" rtlCol="0" anchor="b"/>
          <a:lstStyle>
            <a:lvl1pPr algn="r">
              <a:defRPr sz="1000">
                <a:latin typeface="Arial" pitchFamily="34" charset="0"/>
                <a:cs typeface="Arial" pitchFamily="34" charset="0"/>
              </a:defRPr>
            </a:lvl1pPr>
          </a:lstStyle>
          <a:p>
            <a:pPr>
              <a:defRPr/>
            </a:pPr>
            <a:fld id="{B326AB14-82A9-48FC-8F8E-0A80336D727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0041" tIns="45020" rIns="90041" bIns="450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0041" tIns="45020" rIns="90041" bIns="45020" rtlCol="0"/>
          <a:lstStyle>
            <a:lvl1pPr algn="r" eaLnBrk="1" hangingPunct="1">
              <a:defRPr sz="1200">
                <a:latin typeface="Arial" charset="0"/>
              </a:defRPr>
            </a:lvl1pPr>
          </a:lstStyle>
          <a:p>
            <a:pPr>
              <a:defRPr/>
            </a:pPr>
            <a:fld id="{FEEE6C2C-853D-4FEB-B050-34252BAC814B}" type="datetimeFigureOut">
              <a:rPr lang="en-US"/>
              <a:pPr>
                <a:defRPr/>
              </a:pPr>
              <a:t>20-Nov-2012</a:t>
            </a:fld>
            <a:endParaRPr lang="en-US"/>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0041" tIns="45020" rIns="90041" bIns="45020" rtlCol="0" anchor="ctr"/>
          <a:lstStyle/>
          <a:p>
            <a:pPr lvl="0"/>
            <a:endParaRPr lang="en-US" noProof="0" smtClean="0"/>
          </a:p>
        </p:txBody>
      </p:sp>
      <p:sp>
        <p:nvSpPr>
          <p:cNvPr id="5" name="Notes Placeholder 4"/>
          <p:cNvSpPr>
            <a:spLocks noGrp="1"/>
          </p:cNvSpPr>
          <p:nvPr>
            <p:ph type="body" sz="quarter" idx="3"/>
          </p:nvPr>
        </p:nvSpPr>
        <p:spPr>
          <a:xfrm>
            <a:off x="685800" y="4370388"/>
            <a:ext cx="5486400" cy="4140200"/>
          </a:xfrm>
          <a:prstGeom prst="rect">
            <a:avLst/>
          </a:prstGeom>
        </p:spPr>
        <p:txBody>
          <a:bodyPr vert="horz" wrap="square" lIns="90041" tIns="45020" rIns="90041" bIns="450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737600"/>
            <a:ext cx="2971800" cy="460375"/>
          </a:xfrm>
          <a:prstGeom prst="rect">
            <a:avLst/>
          </a:prstGeom>
        </p:spPr>
        <p:txBody>
          <a:bodyPr vert="horz" lIns="90041" tIns="45020" rIns="90041" bIns="450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0041" tIns="45020" rIns="90041" bIns="45020" rtlCol="0" anchor="b"/>
          <a:lstStyle>
            <a:lvl1pPr algn="r" eaLnBrk="1" hangingPunct="1">
              <a:defRPr sz="1200">
                <a:latin typeface="Arial" charset="0"/>
              </a:defRPr>
            </a:lvl1pPr>
          </a:lstStyle>
          <a:p>
            <a:pPr>
              <a:defRPr/>
            </a:pPr>
            <a:fld id="{FFC4A3A0-1D58-4F16-B175-230B55E2920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1378"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GB" sz="2400">
              <a:latin typeface="Times New Roman" pitchFamily="18" charset="0"/>
            </a:endParaRPr>
          </a:p>
        </p:txBody>
      </p:sp>
      <p:sp>
        <p:nvSpPr>
          <p:cNvPr id="101379"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GB" sz="2400">
              <a:latin typeface="Times New Roman" pitchFamily="18" charset="0"/>
            </a:endParaRPr>
          </a:p>
        </p:txBody>
      </p:sp>
      <p:sp>
        <p:nvSpPr>
          <p:cNvPr id="101380"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GB">
              <a:latin typeface="Arial" charset="0"/>
            </a:endParaRPr>
          </a:p>
        </p:txBody>
      </p:sp>
      <p:sp>
        <p:nvSpPr>
          <p:cNvPr id="10138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GB"/>
              <a:t>Click to edit Master title style</a:t>
            </a:r>
          </a:p>
        </p:txBody>
      </p:sp>
      <p:sp>
        <p:nvSpPr>
          <p:cNvPr id="10138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GB"/>
              <a:t>Click to edit Master subtitle style</a:t>
            </a:r>
          </a:p>
        </p:txBody>
      </p:sp>
      <p:sp>
        <p:nvSpPr>
          <p:cNvPr id="101383" name="Rectangle 7"/>
          <p:cNvSpPr>
            <a:spLocks noGrp="1" noChangeArrowheads="1"/>
          </p:cNvSpPr>
          <p:nvPr>
            <p:ph type="dt" sz="half" idx="2"/>
          </p:nvPr>
        </p:nvSpPr>
        <p:spPr/>
        <p:txBody>
          <a:bodyPr/>
          <a:lstStyle>
            <a:lvl1pPr>
              <a:defRPr/>
            </a:lvl1pPr>
          </a:lstStyle>
          <a:p>
            <a:fld id="{ED654213-CF32-47AA-B462-412513C2F9E8}" type="datetimeFigureOut">
              <a:rPr lang="en-US"/>
              <a:pPr/>
              <a:t>20-Nov-2012</a:t>
            </a:fld>
            <a:endParaRPr lang="en-GB"/>
          </a:p>
        </p:txBody>
      </p:sp>
      <p:sp>
        <p:nvSpPr>
          <p:cNvPr id="101384" name="Rectangle 8"/>
          <p:cNvSpPr>
            <a:spLocks noGrp="1" noChangeArrowheads="1"/>
          </p:cNvSpPr>
          <p:nvPr>
            <p:ph type="ftr" sz="quarter" idx="3"/>
          </p:nvPr>
        </p:nvSpPr>
        <p:spPr>
          <a:xfrm>
            <a:off x="3352800" y="6391275"/>
            <a:ext cx="2895600" cy="457200"/>
          </a:xfrm>
        </p:spPr>
        <p:txBody>
          <a:bodyPr/>
          <a:lstStyle>
            <a:lvl1pPr>
              <a:defRPr/>
            </a:lvl1pPr>
          </a:lstStyle>
          <a:p>
            <a:endParaRPr lang="en-GB"/>
          </a:p>
        </p:txBody>
      </p:sp>
      <p:sp>
        <p:nvSpPr>
          <p:cNvPr id="101385" name="Rectangle 9"/>
          <p:cNvSpPr>
            <a:spLocks noGrp="1" noChangeArrowheads="1"/>
          </p:cNvSpPr>
          <p:nvPr>
            <p:ph type="sldNum" sz="quarter" idx="4"/>
          </p:nvPr>
        </p:nvSpPr>
        <p:spPr>
          <a:xfrm>
            <a:off x="6858000" y="6391275"/>
            <a:ext cx="1600200" cy="457200"/>
          </a:xfrm>
        </p:spPr>
        <p:txBody>
          <a:bodyPr/>
          <a:lstStyle>
            <a:lvl1pPr>
              <a:defRPr/>
            </a:lvl1pPr>
          </a:lstStyle>
          <a:p>
            <a:fld id="{E40C47C7-0886-4EBF-A8D1-1C352E24765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9FD13B2-AD64-4338-9FB7-73F4DC2A8DCB}" type="datetimeFigureOut">
              <a:rPr lang="en-US"/>
              <a:pPr/>
              <a:t>20-Nov-2012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77EF6BB-2E99-4C94-9E74-BBAC9C136B97}"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6EF91F7-B5D7-4D24-BBDC-83013C1E3822}" type="datetimeFigureOut">
              <a:rPr lang="en-US"/>
              <a:pPr/>
              <a:t>20-Nov-2012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30C8446-AFC7-4D5E-86A1-46B78596D982}"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5121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5121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fld id="{12FF1627-DBA2-4CF1-8617-3D1B71A39767}" type="datetimeFigureOut">
              <a:rPr lang="en-US"/>
              <a:pPr>
                <a:defRPr/>
              </a:pPr>
              <a:t>20-Nov-2012</a:t>
            </a:fld>
            <a:endParaRPr lang="en-US"/>
          </a:p>
        </p:txBody>
      </p:sp>
      <p:sp>
        <p:nvSpPr>
          <p:cNvPr id="19" name="Rectangle 19"/>
          <p:cNvSpPr>
            <a:spLocks noGrp="1" noChangeArrowheads="1"/>
          </p:cNvSpPr>
          <p:nvPr>
            <p:ph type="ftr" sz="quarter" idx="11"/>
          </p:nvPr>
        </p:nvSpPr>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BA131BCA-A3AC-48AD-AB5B-0C5B06F59F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E9303E6-0B86-4B9D-8630-8E1D38155514}" type="datetimeFigureOut">
              <a:rPr lang="en-US"/>
              <a:pPr/>
              <a:t>20-Nov-2012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7AE8B74-4674-4AFE-9428-2BBE5F0EDAB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AE00BF2-D41F-4C10-9F02-CCB3D4208C31}" type="datetimeFigureOut">
              <a:rPr lang="en-US"/>
              <a:pPr/>
              <a:t>20-Nov-2012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B525C19-4AE3-4D27-B41C-3AC4A2C2CE14}"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C207D96-C26E-4685-AE5E-3624F1A40E6D}" type="datetimeFigureOut">
              <a:rPr lang="en-US"/>
              <a:pPr/>
              <a:t>20-Nov-2012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C4A6E21-912F-499C-B57B-6172086E6C3F}"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B1955E4-2196-4128-9FD5-519B623AD387}" type="datetimeFigureOut">
              <a:rPr lang="en-US"/>
              <a:pPr/>
              <a:t>20-Nov-2012</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391241C-A2DB-498C-A544-60B84DFD9CB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4AE9747-D4EB-49E0-BBFD-B94891AF4DB4}" type="datetimeFigureOut">
              <a:rPr lang="en-US"/>
              <a:pPr/>
              <a:t>20-Nov-2012</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85E10F6-4ED6-451D-89FC-AB4FB612499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30C2152-322C-40B3-96FE-160910D2DF41}" type="datetimeFigureOut">
              <a:rPr lang="en-US"/>
              <a:pPr/>
              <a:t>20-Nov-2012</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358E20E-8A19-4267-9DBB-BB2E78ABCE7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A88F032-94B8-4148-9AD3-3F748A5B01E0}" type="datetimeFigureOut">
              <a:rPr lang="en-US"/>
              <a:pPr/>
              <a:t>20-Nov-2012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60FB49F-F1BB-4DE3-9ECB-D6EA49E5C6D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215D7A-1029-48B3-8AE6-D1EEE3D77D13}" type="datetimeFigureOut">
              <a:rPr lang="en-US"/>
              <a:pPr/>
              <a:t>20-Nov-2012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2216700-9984-4B97-8F6D-946BC11A877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0355"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035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fld id="{A43A348C-DCB9-48F1-97AD-E1648CDDFCE1}" type="datetimeFigureOut">
              <a:rPr lang="en-US"/>
              <a:pPr/>
              <a:t>20-Nov-2012</a:t>
            </a:fld>
            <a:endParaRPr lang="en-GB"/>
          </a:p>
        </p:txBody>
      </p:sp>
      <p:sp>
        <p:nvSpPr>
          <p:cNvPr id="10035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GB"/>
          </a:p>
        </p:txBody>
      </p:sp>
      <p:sp>
        <p:nvSpPr>
          <p:cNvPr id="10035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fld id="{C662F3BB-7BF9-491B-92B8-ECD4BC6B2BB8}" type="slidenum">
              <a:rPr lang="en-GB"/>
              <a:pPr/>
              <a:t>‹#›</a:t>
            </a:fld>
            <a:endParaRPr lang="en-GB"/>
          </a:p>
        </p:txBody>
      </p:sp>
      <p:grpSp>
        <p:nvGrpSpPr>
          <p:cNvPr id="100359" name="Group 7"/>
          <p:cNvGrpSpPr>
            <a:grpSpLocks/>
          </p:cNvGrpSpPr>
          <p:nvPr/>
        </p:nvGrpSpPr>
        <p:grpSpPr bwMode="auto">
          <a:xfrm>
            <a:off x="168275" y="228600"/>
            <a:ext cx="8823325" cy="6096000"/>
            <a:chOff x="106" y="144"/>
            <a:chExt cx="5558" cy="3840"/>
          </a:xfrm>
        </p:grpSpPr>
        <p:sp>
          <p:nvSpPr>
            <p:cNvPr id="10036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GB" sz="2400">
                <a:latin typeface="Times New Roman" pitchFamily="18" charset="0"/>
              </a:endParaRPr>
            </a:p>
          </p:txBody>
        </p:sp>
        <p:sp>
          <p:nvSpPr>
            <p:cNvPr id="10036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9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9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fld id="{70318A8E-2289-42BB-91C5-48320C9C1A5F}" type="datetimeFigureOut">
              <a:rPr lang="en-US"/>
              <a:pPr>
                <a:defRPr/>
              </a:pPr>
              <a:t>20-Nov-2012</a:t>
            </a:fld>
            <a:endParaRPr lang="en-US"/>
          </a:p>
        </p:txBody>
      </p:sp>
      <p:sp>
        <p:nvSpPr>
          <p:cNvPr id="35"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36"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a:defRPr/>
            </a:pPr>
            <a:fld id="{7F2E2E1B-20C8-472F-AF60-CF24F037668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3" r:id="rId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1295400" y="762000"/>
            <a:ext cx="6096000" cy="5257800"/>
          </a:xfrm>
        </p:spPr>
        <p:txBody>
          <a:bodyPr anchor="ctr"/>
          <a:lstStyle/>
          <a:p>
            <a:pPr algn="ctr"/>
            <a:r>
              <a:rPr lang="en-US" sz="6800" i="1"/>
              <a:t>Money</a:t>
            </a:r>
            <a:br>
              <a:rPr lang="en-US" sz="6800" i="1"/>
            </a:br>
            <a:r>
              <a:rPr lang="en-US" sz="6800" i="1"/>
              <a:t>Laundering </a:t>
            </a:r>
            <a:br>
              <a:rPr lang="en-US" sz="6800" i="1"/>
            </a:br>
            <a:r>
              <a:rPr lang="en-US" sz="6800" i="1"/>
              <a:t>Awareness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nchor="ctr"/>
          <a:lstStyle/>
          <a:p>
            <a:r>
              <a:rPr lang="en-US">
                <a:effectLst>
                  <a:outerShdw blurRad="38100" dist="38100" dir="2700000" algn="tl">
                    <a:srgbClr val="C0C0C0"/>
                  </a:outerShdw>
                </a:effectLst>
              </a:rPr>
              <a:t>Objectives</a:t>
            </a:r>
          </a:p>
        </p:txBody>
      </p:sp>
      <p:sp>
        <p:nvSpPr>
          <p:cNvPr id="14339" name="Rectangle 3"/>
          <p:cNvSpPr>
            <a:spLocks noGrp="1" noChangeArrowheads="1"/>
          </p:cNvSpPr>
          <p:nvPr>
            <p:ph type="body" idx="4294967295"/>
          </p:nvPr>
        </p:nvSpPr>
        <p:spPr/>
        <p:txBody>
          <a:bodyPr/>
          <a:lstStyle/>
          <a:p>
            <a:r>
              <a:rPr lang="en-US" sz="2800">
                <a:effectLst>
                  <a:outerShdw blurRad="38100" dist="38100" dir="2700000" algn="tl">
                    <a:srgbClr val="C0C0C0"/>
                  </a:outerShdw>
                </a:effectLst>
              </a:rPr>
              <a:t>Define Money Laundering</a:t>
            </a:r>
            <a:br>
              <a:rPr lang="en-US" sz="2800">
                <a:effectLst>
                  <a:outerShdw blurRad="38100" dist="38100" dir="2700000" algn="tl">
                    <a:srgbClr val="C0C0C0"/>
                  </a:outerShdw>
                </a:effectLst>
              </a:rPr>
            </a:br>
            <a:endParaRPr lang="en-US" sz="2800">
              <a:effectLst>
                <a:outerShdw blurRad="38100" dist="38100" dir="2700000" algn="tl">
                  <a:srgbClr val="C0C0C0"/>
                </a:outerShdw>
              </a:effectLst>
            </a:endParaRPr>
          </a:p>
          <a:p>
            <a:r>
              <a:rPr lang="en-US" sz="2800">
                <a:effectLst>
                  <a:outerShdw blurRad="38100" dist="38100" dir="2700000" algn="tl">
                    <a:srgbClr val="C0C0C0"/>
                  </a:outerShdw>
                </a:effectLst>
              </a:rPr>
              <a:t>Recognize the Three Stages</a:t>
            </a:r>
            <a:br>
              <a:rPr lang="en-US" sz="2800">
                <a:effectLst>
                  <a:outerShdw blurRad="38100" dist="38100" dir="2700000" algn="tl">
                    <a:srgbClr val="C0C0C0"/>
                  </a:outerShdw>
                </a:effectLst>
              </a:rPr>
            </a:br>
            <a:endParaRPr lang="en-US" sz="2800">
              <a:effectLst>
                <a:outerShdw blurRad="38100" dist="38100" dir="2700000" algn="tl">
                  <a:srgbClr val="C0C0C0"/>
                </a:outerShdw>
              </a:effectLst>
            </a:endParaRPr>
          </a:p>
          <a:p>
            <a:r>
              <a:rPr lang="en-US" sz="2800">
                <a:effectLst>
                  <a:outerShdw blurRad="38100" dist="38100" dir="2700000" algn="tl">
                    <a:srgbClr val="C0C0C0"/>
                  </a:outerShdw>
                </a:effectLst>
              </a:rPr>
              <a:t>Work through a practical exercise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36613" y="609600"/>
            <a:ext cx="7621587" cy="990600"/>
          </a:xfrm>
        </p:spPr>
        <p:txBody>
          <a:bodyPr anchor="ctr"/>
          <a:lstStyle/>
          <a:p>
            <a:r>
              <a:rPr lang="en-US">
                <a:effectLst>
                  <a:outerShdw blurRad="38100" dist="38100" dir="2700000" algn="tl">
                    <a:srgbClr val="C0C0C0"/>
                  </a:outerShdw>
                </a:effectLst>
              </a:rPr>
              <a:t>Definitions…</a:t>
            </a:r>
          </a:p>
        </p:txBody>
      </p:sp>
      <p:sp>
        <p:nvSpPr>
          <p:cNvPr id="16387" name="Rectangle 3"/>
          <p:cNvSpPr>
            <a:spLocks noGrp="1" noChangeArrowheads="1"/>
          </p:cNvSpPr>
          <p:nvPr>
            <p:ph type="body" idx="4294967295"/>
          </p:nvPr>
        </p:nvSpPr>
        <p:spPr>
          <a:xfrm>
            <a:off x="762000" y="1752600"/>
            <a:ext cx="7696200" cy="4267200"/>
          </a:xfrm>
        </p:spPr>
        <p:txBody>
          <a:bodyPr/>
          <a:lstStyle/>
          <a:p>
            <a:pPr>
              <a:lnSpc>
                <a:spcPct val="80000"/>
              </a:lnSpc>
            </a:pPr>
            <a:r>
              <a:rPr lang="en-GB" sz="2600"/>
              <a:t>OECD </a:t>
            </a:r>
            <a:br>
              <a:rPr lang="en-GB" sz="2600"/>
            </a:br>
            <a:r>
              <a:rPr lang="en-GB" sz="2600"/>
              <a:t>A</a:t>
            </a:r>
            <a:r>
              <a:rPr lang="en-GB" sz="2600">
                <a:effectLst>
                  <a:outerShdw blurRad="38100" dist="38100" dir="2700000" algn="tl">
                    <a:srgbClr val="C0C0C0"/>
                  </a:outerShdw>
                </a:effectLst>
              </a:rPr>
              <a:t>ttempt to conceal or disguise the ownership or source of the proceeds of criminal activity </a:t>
            </a:r>
          </a:p>
          <a:p>
            <a:pPr>
              <a:lnSpc>
                <a:spcPct val="80000"/>
              </a:lnSpc>
              <a:buFont typeface="Wingdings" pitchFamily="2" charset="2"/>
              <a:buNone/>
            </a:pPr>
            <a:r>
              <a:rPr lang="en-GB" sz="2600">
                <a:effectLst>
                  <a:outerShdw blurRad="38100" dist="38100" dir="2700000" algn="tl">
                    <a:srgbClr val="C0C0C0"/>
                  </a:outerShdw>
                </a:effectLst>
              </a:rPr>
              <a:t>	</a:t>
            </a:r>
          </a:p>
          <a:p>
            <a:pPr>
              <a:lnSpc>
                <a:spcPct val="80000"/>
              </a:lnSpc>
              <a:buFont typeface="Wingdings" pitchFamily="2" charset="2"/>
              <a:buNone/>
            </a:pPr>
            <a:r>
              <a:rPr lang="en-GB" sz="2600">
                <a:effectLst>
                  <a:outerShdw blurRad="38100" dist="38100" dir="2700000" algn="tl">
                    <a:srgbClr val="C0C0C0"/>
                  </a:outerShdw>
                </a:effectLst>
              </a:rPr>
              <a:t>	and to integrate them into the legitimate financial systems in such a way that they cannot be distinguished from assets acquired by legitimate means. </a:t>
            </a:r>
          </a:p>
          <a:p>
            <a:pPr>
              <a:lnSpc>
                <a:spcPct val="80000"/>
              </a:lnSpc>
            </a:pPr>
            <a:endParaRPr lang="en-GB" sz="2600">
              <a:effectLst>
                <a:outerShdw blurRad="38100" dist="38100" dir="2700000" algn="tl">
                  <a:srgbClr val="C0C0C0"/>
                </a:outerShdw>
              </a:effectLst>
            </a:endParaRPr>
          </a:p>
          <a:p>
            <a:pPr>
              <a:lnSpc>
                <a:spcPct val="80000"/>
              </a:lnSpc>
              <a:buFont typeface="Wingdings" pitchFamily="2" charset="2"/>
              <a:buNone/>
            </a:pPr>
            <a:r>
              <a:rPr lang="en-GB" sz="2600">
                <a:effectLst>
                  <a:outerShdw blurRad="38100" dist="38100" dir="2700000" algn="tl">
                    <a:srgbClr val="C0C0C0"/>
                  </a:outerShdw>
                </a:effectLst>
              </a:rPr>
              <a:t>	Typically this involves the conversion of cash-based proceeds into account-based forms of money.</a:t>
            </a:r>
            <a:endParaRPr lang="en-US" sz="90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03275" y="762000"/>
            <a:ext cx="7654925" cy="762000"/>
          </a:xfrm>
        </p:spPr>
        <p:txBody>
          <a:bodyPr anchor="ctr"/>
          <a:lstStyle/>
          <a:p>
            <a:r>
              <a:rPr lang="en-US">
                <a:effectLst>
                  <a:outerShdw blurRad="38100" dist="38100" dir="2700000" algn="tl">
                    <a:srgbClr val="C0C0C0"/>
                  </a:outerShdw>
                </a:effectLst>
              </a:rPr>
              <a:t>Definitions…</a:t>
            </a:r>
          </a:p>
        </p:txBody>
      </p:sp>
      <p:sp>
        <p:nvSpPr>
          <p:cNvPr id="16387" name="Rectangle 3"/>
          <p:cNvSpPr>
            <a:spLocks noGrp="1" noChangeArrowheads="1"/>
          </p:cNvSpPr>
          <p:nvPr>
            <p:ph type="body" idx="4294967295"/>
          </p:nvPr>
        </p:nvSpPr>
        <p:spPr>
          <a:xfrm>
            <a:off x="762000" y="1752600"/>
            <a:ext cx="7696200" cy="4572000"/>
          </a:xfrm>
        </p:spPr>
        <p:txBody>
          <a:bodyPr/>
          <a:lstStyle/>
          <a:p>
            <a:pPr algn="just">
              <a:lnSpc>
                <a:spcPct val="80000"/>
              </a:lnSpc>
            </a:pPr>
            <a:r>
              <a:rPr lang="en-GB" sz="2600"/>
              <a:t>EC directive 1990 </a:t>
            </a:r>
          </a:p>
          <a:p>
            <a:pPr algn="just">
              <a:lnSpc>
                <a:spcPct val="80000"/>
              </a:lnSpc>
              <a:buFont typeface="Wingdings" pitchFamily="2" charset="2"/>
              <a:buNone/>
            </a:pPr>
            <a:r>
              <a:rPr lang="en-GB" sz="2600">
                <a:effectLst>
                  <a:outerShdw blurRad="38100" dist="38100" dir="2700000" algn="tl">
                    <a:srgbClr val="C0C0C0"/>
                  </a:outerShdw>
                </a:effectLst>
              </a:rPr>
              <a:t>	Conversion or transfer of property, knowing such property is derived from serious crime, </a:t>
            </a:r>
          </a:p>
          <a:p>
            <a:pPr algn="just">
              <a:lnSpc>
                <a:spcPct val="80000"/>
              </a:lnSpc>
              <a:buFont typeface="Wingdings" pitchFamily="2" charset="2"/>
              <a:buNone/>
            </a:pPr>
            <a:endParaRPr lang="en-GB" sz="2600">
              <a:effectLst>
                <a:outerShdw blurRad="38100" dist="38100" dir="2700000" algn="tl">
                  <a:srgbClr val="C0C0C0"/>
                </a:outerShdw>
              </a:effectLst>
            </a:endParaRPr>
          </a:p>
          <a:p>
            <a:pPr algn="just">
              <a:lnSpc>
                <a:spcPct val="80000"/>
              </a:lnSpc>
              <a:buFont typeface="Wingdings" pitchFamily="2" charset="2"/>
              <a:buNone/>
            </a:pPr>
            <a:r>
              <a:rPr lang="en-GB" sz="2600">
                <a:effectLst>
                  <a:outerShdw blurRad="38100" dist="38100" dir="2700000" algn="tl">
                    <a:srgbClr val="C0C0C0"/>
                  </a:outerShdw>
                </a:effectLst>
              </a:rPr>
              <a:t>	for the purpose of concealing or disguising the illicit origin of the property or of assisting any person who is involved in committing such an offence or offences to evade the legal consequences of his actions</a:t>
            </a:r>
          </a:p>
          <a:p>
            <a:pPr algn="just">
              <a:lnSpc>
                <a:spcPct val="80000"/>
              </a:lnSpc>
              <a:buFont typeface="Wingdings" pitchFamily="2" charset="2"/>
              <a:buNone/>
            </a:pPr>
            <a:endParaRPr lang="en-GB" sz="2600">
              <a:effectLst>
                <a:outerShdw blurRad="38100" dist="38100" dir="2700000" algn="tl">
                  <a:srgbClr val="C0C0C0"/>
                </a:outerShdw>
              </a:effectLst>
            </a:endParaRPr>
          </a:p>
          <a:p>
            <a:pPr algn="just">
              <a:lnSpc>
                <a:spcPct val="80000"/>
              </a:lnSpc>
              <a:buFont typeface="Wingdings" pitchFamily="2" charset="2"/>
              <a:buNone/>
            </a:pPr>
            <a:r>
              <a:rPr lang="en-GB" sz="2600">
                <a:effectLst>
                  <a:outerShdw blurRad="38100" dist="38100" dir="2700000" algn="tl">
                    <a:srgbClr val="C0C0C0"/>
                  </a:outerShdw>
                </a:effectLst>
              </a:rPr>
              <a:t>	and the concealment or disguise of the true nature, source, location, disposition, movement, rights with respect to, or ownership of property.</a:t>
            </a:r>
            <a:endParaRPr lang="en-US" sz="2600">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36613" y="685800"/>
            <a:ext cx="7621587" cy="914400"/>
          </a:xfrm>
        </p:spPr>
        <p:txBody>
          <a:bodyPr anchor="ctr"/>
          <a:lstStyle/>
          <a:p>
            <a:r>
              <a:rPr lang="en-US">
                <a:effectLst>
                  <a:outerShdw blurRad="38100" dist="38100" dir="2700000" algn="tl">
                    <a:srgbClr val="C0C0C0"/>
                  </a:outerShdw>
                </a:effectLst>
              </a:rPr>
              <a:t>So there are three key elements</a:t>
            </a:r>
          </a:p>
        </p:txBody>
      </p:sp>
      <p:sp>
        <p:nvSpPr>
          <p:cNvPr id="16387" name="Rectangle 3"/>
          <p:cNvSpPr>
            <a:spLocks noGrp="1" noChangeArrowheads="1"/>
          </p:cNvSpPr>
          <p:nvPr>
            <p:ph type="body" idx="4294967295"/>
          </p:nvPr>
        </p:nvSpPr>
        <p:spPr>
          <a:xfrm>
            <a:off x="762000" y="1789113"/>
            <a:ext cx="7620000" cy="2859087"/>
          </a:xfrm>
        </p:spPr>
        <p:txBody>
          <a:bodyPr/>
          <a:lstStyle/>
          <a:p>
            <a:pPr>
              <a:lnSpc>
                <a:spcPct val="80000"/>
              </a:lnSpc>
            </a:pPr>
            <a:r>
              <a:rPr lang="en-US" sz="3600">
                <a:effectLst>
                  <a:outerShdw blurRad="38100" dist="38100" dir="2700000" algn="tl">
                    <a:srgbClr val="C0C0C0"/>
                  </a:outerShdw>
                </a:effectLst>
              </a:rPr>
              <a:t>Proceeds</a:t>
            </a:r>
          </a:p>
          <a:p>
            <a:pPr>
              <a:lnSpc>
                <a:spcPct val="80000"/>
              </a:lnSpc>
              <a:buFont typeface="Wingdings" pitchFamily="2" charset="2"/>
              <a:buNone/>
            </a:pPr>
            <a:endParaRPr lang="en-US" sz="3600">
              <a:effectLst>
                <a:outerShdw blurRad="38100" dist="38100" dir="2700000" algn="tl">
                  <a:srgbClr val="C0C0C0"/>
                </a:outerShdw>
              </a:effectLst>
            </a:endParaRPr>
          </a:p>
          <a:p>
            <a:pPr>
              <a:lnSpc>
                <a:spcPct val="80000"/>
              </a:lnSpc>
            </a:pPr>
            <a:r>
              <a:rPr lang="en-US" sz="3600">
                <a:effectLst>
                  <a:outerShdw blurRad="38100" dist="38100" dir="2700000" algn="tl">
                    <a:srgbClr val="C0C0C0"/>
                  </a:outerShdw>
                </a:effectLst>
              </a:rPr>
              <a:t>Transaction</a:t>
            </a:r>
          </a:p>
          <a:p>
            <a:pPr>
              <a:lnSpc>
                <a:spcPct val="80000"/>
              </a:lnSpc>
              <a:buFont typeface="Wingdings" pitchFamily="2" charset="2"/>
              <a:buNone/>
            </a:pPr>
            <a:endParaRPr lang="en-US" sz="3600">
              <a:effectLst>
                <a:outerShdw blurRad="38100" dist="38100" dir="2700000" algn="tl">
                  <a:srgbClr val="C0C0C0"/>
                </a:outerShdw>
              </a:effectLst>
            </a:endParaRPr>
          </a:p>
          <a:p>
            <a:pPr>
              <a:lnSpc>
                <a:spcPct val="80000"/>
              </a:lnSpc>
            </a:pPr>
            <a:r>
              <a:rPr lang="en-US" sz="3600">
                <a:effectLst>
                  <a:outerShdw blurRad="38100" dist="38100" dir="2700000" algn="tl">
                    <a:srgbClr val="C0C0C0"/>
                  </a:outerShdw>
                </a:effectLst>
              </a:rPr>
              <a:t>Knowledge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fade">
                                      <p:cBhvr>
                                        <p:cTn id="14" dur="1000"/>
                                        <p:tgtEl>
                                          <p:spTgt spid="16387">
                                            <p:txEl>
                                              <p:pRg st="2" end="2"/>
                                            </p:txEl>
                                          </p:spTgt>
                                        </p:tgtEl>
                                      </p:cBhvr>
                                    </p:animEffect>
                                    <p:anim calcmode="lin" valueType="num">
                                      <p:cBhvr>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fade">
                                      <p:cBhvr>
                                        <p:cTn id="21" dur="1000"/>
                                        <p:tgtEl>
                                          <p:spTgt spid="16387">
                                            <p:txEl>
                                              <p:pRg st="4" end="4"/>
                                            </p:txEl>
                                          </p:spTgt>
                                        </p:tgtEl>
                                      </p:cBhvr>
                                    </p:animEffect>
                                    <p:anim calcmode="lin" valueType="num">
                                      <p:cBhvr>
                                        <p:cTn id="2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36613" y="685800"/>
            <a:ext cx="7621587" cy="914400"/>
          </a:xfrm>
        </p:spPr>
        <p:txBody>
          <a:bodyPr anchor="ctr"/>
          <a:lstStyle/>
          <a:p>
            <a:r>
              <a:rPr lang="en-US">
                <a:effectLst>
                  <a:outerShdw blurRad="38100" dist="38100" dir="2700000" algn="tl">
                    <a:srgbClr val="C0C0C0"/>
                  </a:outerShdw>
                </a:effectLst>
              </a:rPr>
              <a:t>The international dimension</a:t>
            </a:r>
          </a:p>
        </p:txBody>
      </p:sp>
      <p:sp>
        <p:nvSpPr>
          <p:cNvPr id="16387" name="Rectangle 3"/>
          <p:cNvSpPr>
            <a:spLocks noGrp="1" noChangeArrowheads="1"/>
          </p:cNvSpPr>
          <p:nvPr>
            <p:ph type="body" idx="4294967295"/>
          </p:nvPr>
        </p:nvSpPr>
        <p:spPr>
          <a:xfrm>
            <a:off x="762000" y="1789113"/>
            <a:ext cx="7620000" cy="4383087"/>
          </a:xfrm>
        </p:spPr>
        <p:txBody>
          <a:bodyPr/>
          <a:lstStyle/>
          <a:p>
            <a:r>
              <a:rPr lang="en-US" sz="2600">
                <a:effectLst>
                  <a:outerShdw blurRad="38100" dist="38100" dir="2700000" algn="tl">
                    <a:srgbClr val="C0C0C0"/>
                  </a:outerShdw>
                </a:effectLst>
              </a:rPr>
              <a:t>FATF – 40 recommendations predominately covering aspects of money laundering.</a:t>
            </a:r>
          </a:p>
          <a:p>
            <a:endParaRPr lang="en-US" sz="2600">
              <a:effectLst>
                <a:outerShdw blurRad="38100" dist="38100" dir="2700000" algn="tl">
                  <a:srgbClr val="C0C0C0"/>
                </a:outerShdw>
              </a:effectLst>
            </a:endParaRPr>
          </a:p>
          <a:p>
            <a:r>
              <a:rPr lang="en-US" sz="2600">
                <a:effectLst>
                  <a:outerShdw blurRad="38100" dist="38100" dir="2700000" algn="tl">
                    <a:srgbClr val="C0C0C0"/>
                  </a:outerShdw>
                </a:effectLst>
              </a:rPr>
              <a:t>Produce typologies and best practice papers on specific risk areas.  A useful online resource.</a:t>
            </a:r>
          </a:p>
          <a:p>
            <a:endParaRPr lang="en-US" sz="2600">
              <a:effectLst>
                <a:outerShdw blurRad="38100" dist="38100" dir="2700000" algn="tl">
                  <a:srgbClr val="C0C0C0"/>
                </a:outerShdw>
              </a:effectLst>
            </a:endParaRPr>
          </a:p>
          <a:p>
            <a:r>
              <a:rPr lang="en-US" sz="2600">
                <a:effectLst>
                  <a:outerShdw blurRad="38100" dist="38100" dir="2700000" algn="tl">
                    <a:srgbClr val="C0C0C0"/>
                  </a:outerShdw>
                </a:effectLst>
              </a:rPr>
              <a:t>Refreshing mutual evaluation criteria.  Discussing feasibility of evaluating effectiveness of implemented AML regimes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36613" y="685800"/>
            <a:ext cx="7621587" cy="914400"/>
          </a:xfrm>
        </p:spPr>
        <p:txBody>
          <a:bodyPr anchor="ctr"/>
          <a:lstStyle/>
          <a:p>
            <a:r>
              <a:rPr lang="en-US">
                <a:effectLst>
                  <a:outerShdw blurRad="38100" dist="38100" dir="2700000" algn="tl">
                    <a:srgbClr val="C0C0C0"/>
                  </a:outerShdw>
                </a:effectLst>
              </a:rPr>
              <a:t>The international dimension(2)</a:t>
            </a:r>
          </a:p>
        </p:txBody>
      </p:sp>
      <p:sp>
        <p:nvSpPr>
          <p:cNvPr id="16387" name="Rectangle 3"/>
          <p:cNvSpPr>
            <a:spLocks noGrp="1" noChangeArrowheads="1"/>
          </p:cNvSpPr>
          <p:nvPr>
            <p:ph type="body" idx="4294967295"/>
          </p:nvPr>
        </p:nvSpPr>
        <p:spPr>
          <a:xfrm>
            <a:off x="762000" y="1789113"/>
            <a:ext cx="7620000" cy="4383087"/>
          </a:xfrm>
        </p:spPr>
        <p:txBody>
          <a:bodyPr/>
          <a:lstStyle/>
          <a:p>
            <a:pPr>
              <a:lnSpc>
                <a:spcPct val="90000"/>
              </a:lnSpc>
            </a:pPr>
            <a:r>
              <a:rPr lang="en-US" sz="2600">
                <a:effectLst>
                  <a:outerShdw blurRad="38100" dist="38100" dir="2700000" algn="tl">
                    <a:srgbClr val="C0C0C0"/>
                  </a:outerShdw>
                </a:effectLst>
              </a:rPr>
              <a:t>Each FATF member will have its own AML legislation, which may use different language to describe the threat but the main ML processes are:</a:t>
            </a:r>
            <a:br>
              <a:rPr lang="en-US" sz="2600">
                <a:effectLst>
                  <a:outerShdw blurRad="38100" dist="38100" dir="2700000" algn="tl">
                    <a:srgbClr val="C0C0C0"/>
                  </a:outerShdw>
                </a:effectLst>
              </a:rPr>
            </a:br>
            <a:endParaRPr lang="en-US" sz="2600">
              <a:effectLst>
                <a:outerShdw blurRad="38100" dist="38100" dir="2700000" algn="tl">
                  <a:srgbClr val="C0C0C0"/>
                </a:outerShdw>
              </a:effectLst>
            </a:endParaRPr>
          </a:p>
          <a:p>
            <a:pPr>
              <a:lnSpc>
                <a:spcPct val="90000"/>
              </a:lnSpc>
            </a:pPr>
            <a:r>
              <a:rPr lang="en-US" sz="2600" i="1" u="sng">
                <a:effectLst>
                  <a:outerShdw blurRad="38100" dist="38100" dir="2700000" algn="tl">
                    <a:srgbClr val="C0C0C0"/>
                  </a:outerShdw>
                </a:effectLst>
              </a:rPr>
              <a:t>PLACEMENT</a:t>
            </a:r>
            <a:br>
              <a:rPr lang="en-US" sz="2600" i="1" u="sng">
                <a:effectLst>
                  <a:outerShdw blurRad="38100" dist="38100" dir="2700000" algn="tl">
                    <a:srgbClr val="C0C0C0"/>
                  </a:outerShdw>
                </a:effectLst>
              </a:rPr>
            </a:br>
            <a:endParaRPr lang="en-US" sz="2600" i="1" u="sng">
              <a:effectLst>
                <a:outerShdw blurRad="38100" dist="38100" dir="2700000" algn="tl">
                  <a:srgbClr val="C0C0C0"/>
                </a:outerShdw>
              </a:effectLst>
            </a:endParaRPr>
          </a:p>
          <a:p>
            <a:pPr>
              <a:lnSpc>
                <a:spcPct val="90000"/>
              </a:lnSpc>
            </a:pPr>
            <a:r>
              <a:rPr lang="en-US" sz="2600" i="1" u="sng">
                <a:effectLst>
                  <a:outerShdw blurRad="38100" dist="38100" dir="2700000" algn="tl">
                    <a:srgbClr val="C0C0C0"/>
                  </a:outerShdw>
                </a:effectLst>
              </a:rPr>
              <a:t>LAYERING</a:t>
            </a:r>
            <a:r>
              <a:rPr lang="en-US" sz="2600">
                <a:effectLst>
                  <a:outerShdw blurRad="38100" dist="38100" dir="2700000" algn="tl">
                    <a:srgbClr val="C0C0C0"/>
                  </a:outerShdw>
                </a:effectLst>
              </a:rPr>
              <a:t/>
            </a:r>
            <a:br>
              <a:rPr lang="en-US" sz="2600">
                <a:effectLst>
                  <a:outerShdw blurRad="38100" dist="38100" dir="2700000" algn="tl">
                    <a:srgbClr val="C0C0C0"/>
                  </a:outerShdw>
                </a:effectLst>
              </a:rPr>
            </a:br>
            <a:endParaRPr lang="en-US" sz="2600">
              <a:effectLst>
                <a:outerShdw blurRad="38100" dist="38100" dir="2700000" algn="tl">
                  <a:srgbClr val="C0C0C0"/>
                </a:outerShdw>
              </a:effectLst>
            </a:endParaRPr>
          </a:p>
          <a:p>
            <a:pPr>
              <a:lnSpc>
                <a:spcPct val="90000"/>
              </a:lnSpc>
            </a:pPr>
            <a:r>
              <a:rPr lang="en-US" sz="2600" i="1" u="sng">
                <a:effectLst>
                  <a:outerShdw blurRad="38100" dist="38100" dir="2700000" algn="tl">
                    <a:srgbClr val="C0C0C0"/>
                  </a:outerShdw>
                </a:effectLst>
              </a:rPr>
              <a:t>INTEGRATION</a:t>
            </a:r>
          </a:p>
          <a:p>
            <a:pPr>
              <a:lnSpc>
                <a:spcPct val="90000"/>
              </a:lnSpc>
              <a:buFont typeface="Wingdings" pitchFamily="2" charset="2"/>
              <a:buNone/>
            </a:pPr>
            <a:r>
              <a:rPr lang="en-US" sz="2600">
                <a:effectLst>
                  <a:outerShdw blurRad="38100" dist="38100" dir="2700000" algn="tl">
                    <a:srgbClr val="C0C0C0"/>
                  </a:outerShdw>
                </a:effectLst>
              </a:rPr>
              <a:t>	</a:t>
            </a:r>
            <a:r>
              <a:rPr lang="en-US" sz="2600" b="1">
                <a:effectLst>
                  <a:outerShdw blurRad="38100" dist="38100" dir="2700000" algn="tl">
                    <a:srgbClr val="C0C0C0"/>
                  </a:outerShdw>
                </a:effectLst>
              </a:rPr>
              <a:t>Justification				Investment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0" y="0"/>
          <a:ext cx="9144000" cy="6834188"/>
        </p:xfrm>
        <a:graphic>
          <a:graphicData uri="http://schemas.openxmlformats.org/presentationml/2006/ole">
            <p:oleObj spid="_x0000_s1026" name="Bitmap Image" r:id="rId3" imgW="10116962" imgH="7497221" progId="Paint.Picture">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836613" y="685800"/>
            <a:ext cx="7621587" cy="914400"/>
          </a:xfrm>
        </p:spPr>
        <p:txBody>
          <a:bodyPr anchor="ctr"/>
          <a:lstStyle/>
          <a:p>
            <a:r>
              <a:rPr lang="en-US">
                <a:effectLst>
                  <a:outerShdw blurRad="38100" dist="38100" dir="2700000" algn="tl">
                    <a:srgbClr val="C0C0C0"/>
                  </a:outerShdw>
                </a:effectLst>
              </a:rPr>
              <a:t>Putting you to the test!</a:t>
            </a:r>
          </a:p>
        </p:txBody>
      </p:sp>
      <p:sp>
        <p:nvSpPr>
          <p:cNvPr id="16387" name="Rectangle 3"/>
          <p:cNvSpPr>
            <a:spLocks noGrp="1" noChangeArrowheads="1"/>
          </p:cNvSpPr>
          <p:nvPr>
            <p:ph type="body" idx="4294967295"/>
          </p:nvPr>
        </p:nvSpPr>
        <p:spPr>
          <a:xfrm>
            <a:off x="762000" y="1789113"/>
            <a:ext cx="7620000" cy="4383087"/>
          </a:xfrm>
        </p:spPr>
        <p:txBody>
          <a:bodyPr/>
          <a:lstStyle/>
          <a:p>
            <a:pPr>
              <a:lnSpc>
                <a:spcPct val="90000"/>
              </a:lnSpc>
            </a:pPr>
            <a:r>
              <a:rPr lang="en-US" sz="2600">
                <a:effectLst>
                  <a:outerShdw blurRad="38100" dist="38100" dir="2700000" algn="tl">
                    <a:srgbClr val="C0C0C0"/>
                  </a:outerShdw>
                </a:effectLst>
              </a:rPr>
              <a:t>You have generated $5 million from criminal activity.</a:t>
            </a:r>
            <a:br>
              <a:rPr lang="en-US" sz="2600">
                <a:effectLst>
                  <a:outerShdw blurRad="38100" dist="38100" dir="2700000" algn="tl">
                    <a:srgbClr val="C0C0C0"/>
                  </a:outerShdw>
                </a:effectLst>
              </a:rPr>
            </a:br>
            <a:endParaRPr lang="en-US" sz="2600">
              <a:effectLst>
                <a:outerShdw blurRad="38100" dist="38100" dir="2700000" algn="tl">
                  <a:srgbClr val="C0C0C0"/>
                </a:outerShdw>
              </a:effectLst>
            </a:endParaRPr>
          </a:p>
          <a:p>
            <a:pPr>
              <a:lnSpc>
                <a:spcPct val="90000"/>
              </a:lnSpc>
            </a:pPr>
            <a:r>
              <a:rPr lang="en-US" sz="2600">
                <a:effectLst>
                  <a:outerShdw blurRad="38100" dist="38100" dir="2700000" algn="tl">
                    <a:srgbClr val="C0C0C0"/>
                  </a:outerShdw>
                </a:effectLst>
              </a:rPr>
              <a:t>Devise a scheme to launder the proceeds based on the main laundering processes.</a:t>
            </a:r>
            <a:br>
              <a:rPr lang="en-US" sz="2600">
                <a:effectLst>
                  <a:outerShdw blurRad="38100" dist="38100" dir="2700000" algn="tl">
                    <a:srgbClr val="C0C0C0"/>
                  </a:outerShdw>
                </a:effectLst>
              </a:rPr>
            </a:br>
            <a:endParaRPr lang="en-US" sz="2600">
              <a:effectLst>
                <a:outerShdw blurRad="38100" dist="38100" dir="2700000" algn="tl">
                  <a:srgbClr val="C0C0C0"/>
                </a:outerShdw>
              </a:effectLst>
            </a:endParaRPr>
          </a:p>
          <a:p>
            <a:pPr>
              <a:lnSpc>
                <a:spcPct val="90000"/>
              </a:lnSpc>
            </a:pPr>
            <a:r>
              <a:rPr lang="en-US" sz="2600">
                <a:effectLst>
                  <a:outerShdw blurRad="38100" dist="38100" dir="2700000" algn="tl">
                    <a:srgbClr val="C0C0C0"/>
                  </a:outerShdw>
                </a:effectLst>
              </a:rPr>
              <a:t>This is a one-time scheme so make it realistic and practical.</a:t>
            </a:r>
            <a:br>
              <a:rPr lang="en-US" sz="2600">
                <a:effectLst>
                  <a:outerShdw blurRad="38100" dist="38100" dir="2700000" algn="tl">
                    <a:srgbClr val="C0C0C0"/>
                  </a:outerShdw>
                </a:effectLst>
              </a:rPr>
            </a:br>
            <a:endParaRPr lang="en-US" sz="2600">
              <a:effectLst>
                <a:outerShdw blurRad="38100" dist="38100" dir="2700000" algn="tl">
                  <a:srgbClr val="C0C0C0"/>
                </a:outerShdw>
              </a:effectLst>
            </a:endParaRPr>
          </a:p>
          <a:p>
            <a:pPr>
              <a:lnSpc>
                <a:spcPct val="90000"/>
              </a:lnSpc>
            </a:pPr>
            <a:r>
              <a:rPr lang="en-US" sz="2600">
                <a:effectLst>
                  <a:outerShdw blurRad="38100" dist="38100" dir="2700000" algn="tl">
                    <a:srgbClr val="C0C0C0"/>
                  </a:outerShdw>
                </a:effectLst>
              </a:rPr>
              <a:t>The best scheme will be suitably rewarded… but be warned on Day 2 that might change!</a:t>
            </a:r>
            <a:endParaRPr lang="en-US" sz="2600" b="1">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620</TotalTime>
  <Words>112</Words>
  <Application>Microsoft Office PowerPoint</Application>
  <PresentationFormat>On-screen Show (4:3)</PresentationFormat>
  <Paragraphs>41</Paragraphs>
  <Slides>9</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8" baseType="lpstr">
      <vt:lpstr>Tahoma</vt:lpstr>
      <vt:lpstr>Arial</vt:lpstr>
      <vt:lpstr>Wingdings</vt:lpstr>
      <vt:lpstr>Calibri</vt:lpstr>
      <vt:lpstr>Arial Black</vt:lpstr>
      <vt:lpstr>Times New Roman</vt:lpstr>
      <vt:lpstr>Studio</vt:lpstr>
      <vt:lpstr>2_Shimmer</vt:lpstr>
      <vt:lpstr>Bitmap Image</vt:lpstr>
      <vt:lpstr>Money Laundering  Awareness</vt:lpstr>
      <vt:lpstr>Objectives</vt:lpstr>
      <vt:lpstr>Definitions…</vt:lpstr>
      <vt:lpstr>Definitions…</vt:lpstr>
      <vt:lpstr>So there are three key elements</vt:lpstr>
      <vt:lpstr>The international dimension</vt:lpstr>
      <vt:lpstr>The international dimension(2)</vt:lpstr>
      <vt:lpstr>Slide 8</vt:lpstr>
      <vt:lpstr>Putting you to the test!</vt:lpstr>
    </vt:vector>
  </TitlesOfParts>
  <Company>Internal Revenue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Laundering  Awareness</dc:title>
  <dc:creator>mjbala</dc:creator>
  <cp:lastModifiedBy>johnson_m</cp:lastModifiedBy>
  <cp:revision>37</cp:revision>
  <dcterms:created xsi:type="dcterms:W3CDTF">2010-05-30T13:00:09Z</dcterms:created>
  <dcterms:modified xsi:type="dcterms:W3CDTF">2012-11-20T08:32:12Z</dcterms:modified>
</cp:coreProperties>
</file>