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76" r:id="rId3"/>
    <p:sldId id="278" r:id="rId4"/>
    <p:sldId id="279" r:id="rId5"/>
    <p:sldId id="287" r:id="rId6"/>
    <p:sldId id="282" r:id="rId7"/>
    <p:sldId id="275" r:id="rId8"/>
    <p:sldId id="281" r:id="rId9"/>
    <p:sldId id="264" r:id="rId10"/>
    <p:sldId id="265" r:id="rId11"/>
    <p:sldId id="270" r:id="rId12"/>
    <p:sldId id="271" r:id="rId13"/>
    <p:sldId id="257" r:id="rId14"/>
    <p:sldId id="260" r:id="rId15"/>
    <p:sldId id="262" r:id="rId16"/>
    <p:sldId id="269" r:id="rId17"/>
    <p:sldId id="283" r:id="rId18"/>
    <p:sldId id="263" r:id="rId19"/>
    <p:sldId id="284" r:id="rId20"/>
    <p:sldId id="285" r:id="rId21"/>
    <p:sldId id="286" r:id="rId22"/>
    <p:sldId id="258" r:id="rId23"/>
    <p:sldId id="266" r:id="rId24"/>
    <p:sldId id="267" r:id="rId25"/>
    <p:sldId id="268" r:id="rId26"/>
    <p:sldId id="274" r:id="rId27"/>
  </p:sldIdLst>
  <p:sldSz cx="9144000" cy="6858000" type="screen4x3"/>
  <p:notesSz cx="6946900" cy="92837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  <a:srgbClr val="CC6600"/>
    <a:srgbClr val="996633"/>
    <a:srgbClr val="993300"/>
    <a:srgbClr val="FFCC99"/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4" autoAdjust="0"/>
  </p:normalViewPr>
  <p:slideViewPr>
    <p:cSldViewPr>
      <p:cViewPr varScale="1">
        <p:scale>
          <a:sx n="107" d="100"/>
          <a:sy n="107" d="100"/>
        </p:scale>
        <p:origin x="-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fld id="{DDBA541E-EE36-453A-A35F-48F90DEB1D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07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A541E-EE36-453A-A35F-48F90DEB1D2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3352800"/>
            <a:ext cx="6324600" cy="1371600"/>
          </a:xfrm>
        </p:spPr>
        <p:txBody>
          <a:bodyPr/>
          <a:lstStyle>
            <a:lvl1pPr>
              <a:lnSpc>
                <a:spcPct val="90000"/>
              </a:lnSpc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24400"/>
            <a:ext cx="6324600" cy="685800"/>
          </a:xfrm>
        </p:spPr>
        <p:txBody>
          <a:bodyPr/>
          <a:lstStyle>
            <a:lvl1pPr marL="0" indent="0">
              <a:lnSpc>
                <a:spcPct val="80000"/>
              </a:lnSpc>
              <a:buFont typeface="Wingdings" pitchFamily="2" charset="2"/>
              <a:buNone/>
              <a:defRPr sz="2400"/>
            </a:lvl1pPr>
          </a:lstStyle>
          <a:p>
            <a:r>
              <a:rPr lang="pl-PL" dirty="0" smtClean="0"/>
              <a:t>Kliknij, aby edytować styl wzorca podtytułu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>
            <a:off x="467544" y="404664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0" u="none" strike="noStrike" kern="1200" baseline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Ukraine (nr 46514): Expert Mission on</a:t>
            </a:r>
            <a:r>
              <a:rPr lang="pl-PL" sz="2000" b="1" i="0" u="none" strike="noStrike" kern="1200" baseline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2000" b="1" i="0" u="none" strike="noStrike" kern="1200" baseline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Supervision </a:t>
            </a:r>
            <a:endParaRPr lang="pl-PL" sz="2000" b="1" i="0" u="none" strike="noStrike" kern="1200" baseline="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algn="ctr"/>
            <a:r>
              <a:rPr lang="en-US" sz="2000" b="1" i="0" u="none" strike="noStrike" kern="1200" baseline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of Investment Funds` Activities - TAIEX</a:t>
            </a:r>
            <a:endParaRPr lang="pl-PL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1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1" name="camera.wav"/>
          </p:stSnd>
        </p:sndAc>
      </p:transition>
    </mc:Choice>
    <mc:Fallback xmlns="">
      <p:transition spd="slow">
        <p:cover dir="rd"/>
        <p:sndAc>
          <p:stSnd>
            <p:snd r:embed="rId3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38950" y="685800"/>
            <a:ext cx="1771650" cy="4876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524000" y="685800"/>
            <a:ext cx="5162550" cy="4876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1" name="camera.wav"/>
          </p:stSnd>
        </p:sndAc>
      </p:transition>
    </mc:Choice>
    <mc:Fallback xmlns="">
      <p:transition spd="slow">
        <p:cover dir="rd"/>
        <p:sndAc>
          <p:stSnd>
            <p:snd r:embed="rId3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 descr="Papeteria"/>
          <p:cNvSpPr>
            <a:spLocks noChangeArrowheads="1"/>
          </p:cNvSpPr>
          <p:nvPr userDrawn="1"/>
        </p:nvSpPr>
        <p:spPr bwMode="auto">
          <a:xfrm>
            <a:off x="571472" y="928670"/>
            <a:ext cx="8072494" cy="609600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endParaRPr lang="pl-PL" dirty="0" err="1" smtClean="0">
              <a:solidFill>
                <a:srgbClr val="0000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7929618" cy="500066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5" name="Symbol zastępczy zawartości 3"/>
          <p:cNvSpPr>
            <a:spLocks noGrp="1"/>
          </p:cNvSpPr>
          <p:nvPr>
            <p:ph sz="half" idx="2"/>
          </p:nvPr>
        </p:nvSpPr>
        <p:spPr>
          <a:xfrm>
            <a:off x="571472" y="2354250"/>
            <a:ext cx="8072494" cy="3951288"/>
          </a:xfr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  <a:lvl2pPr>
              <a:buFont typeface="Courier New" pitchFamily="49" charset="0"/>
              <a:buChar char="o"/>
              <a:defRPr sz="15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endParaRPr lang="pl-PL" dirty="0"/>
          </a:p>
        </p:txBody>
      </p:sp>
      <p:sp>
        <p:nvSpPr>
          <p:cNvPr id="3" name="Prostokąt 2"/>
          <p:cNvSpPr/>
          <p:nvPr userDrawn="1"/>
        </p:nvSpPr>
        <p:spPr>
          <a:xfrm>
            <a:off x="899592" y="6388489"/>
            <a:ext cx="80724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b="1" i="0" u="none" strike="noStrike" kern="1200" baseline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Ukraine (nr 46514): Expert Mission on Supervision of Investment Funds` Activities - TAIEX</a:t>
            </a:r>
            <a:endParaRPr lang="pl-PL" sz="1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1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Prostokąt 3"/>
          <p:cNvSpPr/>
          <p:nvPr userDrawn="1"/>
        </p:nvSpPr>
        <p:spPr>
          <a:xfrm>
            <a:off x="899592" y="6388489"/>
            <a:ext cx="80724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b="1" i="0" u="none" strike="noStrike" kern="1200" baseline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Ukraine (nr 46514): Expert Mission on Supervision of Investment Funds` Activities - TAIEX</a:t>
            </a:r>
            <a:endParaRPr lang="pl-PL" sz="1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1" name="camera.wav"/>
          </p:stSnd>
        </p:sndAc>
      </p:transition>
    </mc:Choice>
    <mc:Fallback xmlns="">
      <p:transition spd="slow">
        <p:cover dir="rd"/>
        <p:sndAc>
          <p:stSnd>
            <p:snd r:embed="rId3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Papeteria"/>
          <p:cNvSpPr>
            <a:spLocks noChangeArrowheads="1"/>
          </p:cNvSpPr>
          <p:nvPr userDrawn="1"/>
        </p:nvSpPr>
        <p:spPr bwMode="auto">
          <a:xfrm>
            <a:off x="571472" y="928670"/>
            <a:ext cx="8072494" cy="609600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endParaRPr lang="pl-PL" dirty="0" err="1" smtClean="0">
              <a:solidFill>
                <a:srgbClr val="000000"/>
              </a:solidFill>
            </a:endParaRPr>
          </a:p>
        </p:txBody>
      </p:sp>
      <p:sp>
        <p:nvSpPr>
          <p:cNvPr id="6" name="Tytuł 1"/>
          <p:cNvSpPr txBox="1">
            <a:spLocks/>
          </p:cNvSpPr>
          <p:nvPr userDrawn="1"/>
        </p:nvSpPr>
        <p:spPr bwMode="auto">
          <a:xfrm>
            <a:off x="642910" y="928670"/>
            <a:ext cx="792961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Kliknij, aby edytować styl</a:t>
            </a:r>
            <a:endParaRPr kumimoji="0" lang="pl-PL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ymbol zastępczy zawartości 3"/>
          <p:cNvSpPr>
            <a:spLocks noGrp="1"/>
          </p:cNvSpPr>
          <p:nvPr>
            <p:ph sz="half" idx="2"/>
          </p:nvPr>
        </p:nvSpPr>
        <p:spPr>
          <a:xfrm>
            <a:off x="571472" y="2354250"/>
            <a:ext cx="4040188" cy="3951288"/>
          </a:xfrm>
        </p:spPr>
        <p:txBody>
          <a:bodyPr/>
          <a:lstStyle>
            <a:lvl1pPr>
              <a:defRPr sz="1600"/>
            </a:lvl1pPr>
            <a:lvl2pPr>
              <a:buFont typeface="Courier New" pitchFamily="49" charset="0"/>
              <a:buChar char="o"/>
              <a:defRPr sz="15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endParaRPr lang="pl-PL" dirty="0"/>
          </a:p>
        </p:txBody>
      </p:sp>
      <p:sp>
        <p:nvSpPr>
          <p:cNvPr id="8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59297" y="2354250"/>
            <a:ext cx="4041775" cy="3951288"/>
          </a:xfrm>
        </p:spPr>
        <p:txBody>
          <a:bodyPr/>
          <a:lstStyle>
            <a:lvl1pPr>
              <a:defRPr sz="1600"/>
            </a:lvl1pPr>
            <a:lvl2pPr>
              <a:buFont typeface="Courier New" pitchFamily="49" charset="0"/>
              <a:buChar char="o"/>
              <a:defRPr sz="15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</p:txBody>
      </p:sp>
      <p:sp>
        <p:nvSpPr>
          <p:cNvPr id="9" name="Prostokąt 8"/>
          <p:cNvSpPr/>
          <p:nvPr userDrawn="1"/>
        </p:nvSpPr>
        <p:spPr>
          <a:xfrm>
            <a:off x="899592" y="6388489"/>
            <a:ext cx="80724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b="1" i="0" u="none" strike="noStrike" kern="1200" baseline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Ukraine (nr 46514): Expert Mission on Supervision of Investment Funds` Activities - TAIEX</a:t>
            </a:r>
            <a:endParaRPr lang="pl-PL" sz="1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1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71472" y="1714488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71472" y="2354250"/>
            <a:ext cx="4040188" cy="3951288"/>
          </a:xfrm>
        </p:spPr>
        <p:txBody>
          <a:bodyPr/>
          <a:lstStyle>
            <a:lvl1pPr>
              <a:defRPr sz="1600"/>
            </a:lvl1pPr>
            <a:lvl2pPr>
              <a:buFont typeface="Courier New" pitchFamily="49" charset="0"/>
              <a:buChar char="o"/>
              <a:defRPr sz="15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759297" y="1714488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59297" y="2354250"/>
            <a:ext cx="4041775" cy="3951288"/>
          </a:xfrm>
        </p:spPr>
        <p:txBody>
          <a:bodyPr/>
          <a:lstStyle>
            <a:lvl1pPr>
              <a:defRPr sz="1600"/>
            </a:lvl1pPr>
            <a:lvl2pPr>
              <a:buFont typeface="Courier New" pitchFamily="49" charset="0"/>
              <a:buChar char="o"/>
              <a:defRPr sz="15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</p:txBody>
      </p:sp>
      <p:sp>
        <p:nvSpPr>
          <p:cNvPr id="7" name="Rectangle 4" descr="Papeteria"/>
          <p:cNvSpPr>
            <a:spLocks noChangeArrowheads="1"/>
          </p:cNvSpPr>
          <p:nvPr userDrawn="1"/>
        </p:nvSpPr>
        <p:spPr bwMode="auto">
          <a:xfrm>
            <a:off x="571472" y="928670"/>
            <a:ext cx="8072494" cy="609600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endParaRPr lang="pl-PL" dirty="0" err="1" smtClean="0">
              <a:solidFill>
                <a:srgbClr val="000000"/>
              </a:solidFill>
            </a:endParaRPr>
          </a:p>
        </p:txBody>
      </p:sp>
      <p:sp>
        <p:nvSpPr>
          <p:cNvPr id="8" name="Tytuł 1"/>
          <p:cNvSpPr txBox="1">
            <a:spLocks/>
          </p:cNvSpPr>
          <p:nvPr userDrawn="1"/>
        </p:nvSpPr>
        <p:spPr bwMode="auto">
          <a:xfrm>
            <a:off x="642910" y="928670"/>
            <a:ext cx="792961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Kliknij, aby edytować styl</a:t>
            </a:r>
            <a:endParaRPr kumimoji="0" lang="pl-PL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Prostokąt 8"/>
          <p:cNvSpPr/>
          <p:nvPr userDrawn="1"/>
        </p:nvSpPr>
        <p:spPr>
          <a:xfrm>
            <a:off x="899592" y="6388489"/>
            <a:ext cx="80724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b="1" i="0" u="none" strike="noStrike" kern="1200" baseline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Ukraine (nr 46514): Expert Mission on Supervision of Investment Funds` Activities - TAIEX</a:t>
            </a:r>
            <a:endParaRPr lang="pl-PL" sz="1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1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 descr="Papeteria"/>
          <p:cNvSpPr>
            <a:spLocks noChangeArrowheads="1"/>
          </p:cNvSpPr>
          <p:nvPr userDrawn="1"/>
        </p:nvSpPr>
        <p:spPr bwMode="auto">
          <a:xfrm>
            <a:off x="571472" y="928670"/>
            <a:ext cx="8072494" cy="609600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endParaRPr lang="pl-PL" dirty="0" err="1" smtClean="0">
              <a:solidFill>
                <a:srgbClr val="000000"/>
              </a:solidFill>
            </a:endParaRPr>
          </a:p>
        </p:txBody>
      </p:sp>
      <p:sp>
        <p:nvSpPr>
          <p:cNvPr id="4" name="Tytuł 1"/>
          <p:cNvSpPr txBox="1">
            <a:spLocks/>
          </p:cNvSpPr>
          <p:nvPr userDrawn="1"/>
        </p:nvSpPr>
        <p:spPr bwMode="auto">
          <a:xfrm>
            <a:off x="642910" y="928670"/>
            <a:ext cx="792961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Kliknij, aby edytować styl</a:t>
            </a:r>
          </a:p>
        </p:txBody>
      </p:sp>
      <p:sp>
        <p:nvSpPr>
          <p:cNvPr id="5" name="Prostokąt 4"/>
          <p:cNvSpPr/>
          <p:nvPr userDrawn="1"/>
        </p:nvSpPr>
        <p:spPr>
          <a:xfrm>
            <a:off x="899592" y="6388489"/>
            <a:ext cx="80724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b="1" i="0" u="none" strike="noStrike" kern="1200" baseline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Ukraine (nr 46514): Expert Mission on Supervision of Investment Funds` Activities - TAIEX</a:t>
            </a:r>
            <a:endParaRPr lang="pl-PL" sz="1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1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 descr="Papeteria"/>
          <p:cNvSpPr>
            <a:spLocks noChangeArrowheads="1"/>
          </p:cNvSpPr>
          <p:nvPr userDrawn="1"/>
        </p:nvSpPr>
        <p:spPr bwMode="auto">
          <a:xfrm>
            <a:off x="571472" y="928670"/>
            <a:ext cx="8072494" cy="609600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endParaRPr lang="pl-PL" dirty="0" err="1" smtClean="0">
              <a:solidFill>
                <a:srgbClr val="000000"/>
              </a:solidFill>
            </a:endParaRPr>
          </a:p>
        </p:txBody>
      </p:sp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7929618" cy="500066"/>
          </a:xfrm>
        </p:spPr>
        <p:txBody>
          <a:bodyPr/>
          <a:lstStyle>
            <a:lvl1pPr>
              <a:defRPr sz="240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4" name="Prostokąt 3"/>
          <p:cNvSpPr/>
          <p:nvPr userDrawn="1"/>
        </p:nvSpPr>
        <p:spPr>
          <a:xfrm>
            <a:off x="899592" y="6388489"/>
            <a:ext cx="80724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b="1" i="0" u="none" strike="noStrike" kern="1200" baseline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Ukraine (nr 46514): Expert Mission on Supervision of Investment Funds` Activities - TAIEX</a:t>
            </a:r>
            <a:endParaRPr lang="pl-PL" sz="1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1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1" name="camera.wav"/>
          </p:stSnd>
        </p:sndAc>
      </p:transition>
    </mc:Choice>
    <mc:Fallback xmlns="">
      <p:transition spd="slow">
        <p:cover dir="rd"/>
        <p:sndAc>
          <p:stSnd>
            <p:snd r:embed="rId3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1" name="camera.wav"/>
          </p:stSnd>
        </p:sndAc>
      </p:transition>
    </mc:Choice>
    <mc:Fallback xmlns="">
      <p:transition spd="slow">
        <p:cover dir="rd"/>
        <p:sndAc>
          <p:stSnd>
            <p:snd r:embed="rId3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7086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 smtClean="0"/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85800"/>
            <a:ext cx="708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</a:t>
            </a:r>
            <a:endParaRPr lang="en-US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13" name="camera.wav"/>
          </p:stSnd>
        </p:sndAc>
      </p:transition>
    </mc:Choice>
    <mc:Fallback xmlns="">
      <p:transition spd="slow">
        <p:cover dir="rd"/>
        <p:sndAc>
          <p:stSnd>
            <p:snd r:embed="rId15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438400" y="3352800"/>
            <a:ext cx="6324600" cy="1804392"/>
          </a:xfrm>
        </p:spPr>
        <p:txBody>
          <a:bodyPr/>
          <a:lstStyle/>
          <a:p>
            <a:r>
              <a:rPr lang="en-GB" sz="4400" dirty="0">
                <a:latin typeface="Arial" pitchFamily="34" charset="0"/>
                <a:cs typeface="Arial" pitchFamily="34" charset="0"/>
              </a:rPr>
              <a:t>System of supervision </a:t>
            </a:r>
            <a:r>
              <a:rPr lang="pl-PL" sz="44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4400" dirty="0">
                <a:latin typeface="Arial" pitchFamily="34" charset="0"/>
                <a:cs typeface="Arial" pitchFamily="34" charset="0"/>
              </a:rPr>
              <a:t>investment funds industry </a:t>
            </a:r>
            <a:endParaRPr lang="pl-PL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411760" y="5229200"/>
            <a:ext cx="6324600" cy="541040"/>
          </a:xfrm>
        </p:spPr>
        <p:txBody>
          <a:bodyPr/>
          <a:lstStyle/>
          <a:p>
            <a:r>
              <a:rPr lang="pl-PL" dirty="0">
                <a:latin typeface="Arial" pitchFamily="34" charset="0"/>
                <a:cs typeface="Arial" pitchFamily="34" charset="0"/>
              </a:rPr>
              <a:t>Mirosław Jeżowski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Organisation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supervision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- KNF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 descr="Pergamin"/>
          <p:cNvSpPr>
            <a:spLocks noChangeArrowheads="1"/>
          </p:cNvSpPr>
          <p:nvPr/>
        </p:nvSpPr>
        <p:spPr bwMode="auto">
          <a:xfrm>
            <a:off x="539552" y="2204864"/>
            <a:ext cx="1944216" cy="842392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r>
              <a:rPr lang="pl-PL" sz="1200" b="1" dirty="0" smtClean="0">
                <a:solidFill>
                  <a:srgbClr val="000000"/>
                </a:solidFill>
              </a:rPr>
              <a:t>Financial Services, </a:t>
            </a:r>
          </a:p>
          <a:p>
            <a:pPr algn="ctr"/>
            <a:r>
              <a:rPr lang="pl-PL" sz="1200" b="1" dirty="0" err="1" smtClean="0">
                <a:solidFill>
                  <a:srgbClr val="000000"/>
                </a:solidFill>
              </a:rPr>
              <a:t>Licensing</a:t>
            </a:r>
            <a:r>
              <a:rPr lang="pl-PL" sz="1200" b="1" dirty="0" smtClean="0">
                <a:solidFill>
                  <a:srgbClr val="000000"/>
                </a:solidFill>
              </a:rPr>
              <a:t> and </a:t>
            </a:r>
            <a:r>
              <a:rPr lang="pl-PL" sz="1200" b="1" dirty="0" err="1" smtClean="0">
                <a:solidFill>
                  <a:srgbClr val="000000"/>
                </a:solidFill>
              </a:rPr>
              <a:t>Functional</a:t>
            </a:r>
            <a:r>
              <a:rPr lang="pl-PL" sz="1200" b="1" dirty="0" smtClean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pl-PL" sz="1200" b="1" dirty="0" err="1" smtClean="0">
                <a:solidFill>
                  <a:srgbClr val="000000"/>
                </a:solidFill>
              </a:rPr>
              <a:t>Supervision</a:t>
            </a:r>
            <a:r>
              <a:rPr lang="pl-PL" sz="1200" b="1" dirty="0" smtClean="0">
                <a:solidFill>
                  <a:srgbClr val="000000"/>
                </a:solidFill>
              </a:rPr>
              <a:t> Dept</a:t>
            </a:r>
            <a:endParaRPr lang="pl-PL" sz="1200" b="1" dirty="0">
              <a:solidFill>
                <a:srgbClr val="000000"/>
              </a:solidFill>
            </a:endParaRPr>
          </a:p>
        </p:txBody>
      </p:sp>
      <p:sp>
        <p:nvSpPr>
          <p:cNvPr id="7" name="Rectangle 4" descr="Pergamin"/>
          <p:cNvSpPr>
            <a:spLocks noChangeArrowheads="1"/>
          </p:cNvSpPr>
          <p:nvPr/>
        </p:nvSpPr>
        <p:spPr bwMode="auto">
          <a:xfrm>
            <a:off x="2636168" y="2204864"/>
            <a:ext cx="1944216" cy="842392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r>
              <a:rPr lang="pl-PL" sz="1200" b="1" dirty="0" smtClean="0">
                <a:solidFill>
                  <a:srgbClr val="000000"/>
                </a:solidFill>
              </a:rPr>
              <a:t>Financial </a:t>
            </a:r>
            <a:r>
              <a:rPr lang="pl-PL" sz="1200" b="1" dirty="0" err="1" smtClean="0">
                <a:solidFill>
                  <a:srgbClr val="000000"/>
                </a:solidFill>
              </a:rPr>
              <a:t>Intermediaries</a:t>
            </a:r>
            <a:r>
              <a:rPr lang="pl-PL" sz="1200" b="1" dirty="0" smtClean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pl-PL" sz="1200" b="1" dirty="0" smtClean="0">
                <a:solidFill>
                  <a:srgbClr val="000000"/>
                </a:solidFill>
              </a:rPr>
              <a:t>Dept</a:t>
            </a:r>
            <a:endParaRPr lang="pl-PL" sz="1200" b="1" dirty="0">
              <a:solidFill>
                <a:srgbClr val="000000"/>
              </a:solidFill>
            </a:endParaRPr>
          </a:p>
        </p:txBody>
      </p:sp>
      <p:sp>
        <p:nvSpPr>
          <p:cNvPr id="8" name="Rectangle 4" descr="Pergamin"/>
          <p:cNvSpPr>
            <a:spLocks noChangeArrowheads="1"/>
          </p:cNvSpPr>
          <p:nvPr/>
        </p:nvSpPr>
        <p:spPr bwMode="auto">
          <a:xfrm>
            <a:off x="4716016" y="2204864"/>
            <a:ext cx="1944216" cy="842392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r>
              <a:rPr lang="pl-PL" sz="1200" b="1" dirty="0" err="1" smtClean="0">
                <a:solidFill>
                  <a:srgbClr val="000000"/>
                </a:solidFill>
              </a:rPr>
              <a:t>Customer</a:t>
            </a:r>
            <a:r>
              <a:rPr lang="pl-PL" sz="1200" b="1" dirty="0" smtClean="0">
                <a:solidFill>
                  <a:srgbClr val="000000"/>
                </a:solidFill>
              </a:rPr>
              <a:t> </a:t>
            </a:r>
            <a:r>
              <a:rPr lang="pl-PL" sz="1200" b="1" dirty="0" err="1" smtClean="0">
                <a:solidFill>
                  <a:srgbClr val="000000"/>
                </a:solidFill>
              </a:rPr>
              <a:t>Protection</a:t>
            </a:r>
            <a:endParaRPr lang="pl-PL" sz="1200" b="1" dirty="0" smtClean="0">
              <a:solidFill>
                <a:srgbClr val="000000"/>
              </a:solidFill>
            </a:endParaRPr>
          </a:p>
          <a:p>
            <a:pPr algn="ctr"/>
            <a:r>
              <a:rPr lang="pl-PL" sz="1200" b="1" dirty="0" smtClean="0">
                <a:solidFill>
                  <a:srgbClr val="000000"/>
                </a:solidFill>
              </a:rPr>
              <a:t>Dept</a:t>
            </a:r>
            <a:endParaRPr lang="pl-PL" sz="1200" b="1" dirty="0">
              <a:solidFill>
                <a:srgbClr val="000000"/>
              </a:solidFill>
            </a:endParaRPr>
          </a:p>
        </p:txBody>
      </p:sp>
      <p:sp>
        <p:nvSpPr>
          <p:cNvPr id="9" name="Rectangle 4" descr="Pergamin"/>
          <p:cNvSpPr>
            <a:spLocks noChangeArrowheads="1"/>
          </p:cNvSpPr>
          <p:nvPr/>
        </p:nvSpPr>
        <p:spPr bwMode="auto">
          <a:xfrm>
            <a:off x="6804248" y="2204864"/>
            <a:ext cx="1944216" cy="842392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r>
              <a:rPr lang="pl-PL" sz="1200" b="1" dirty="0" smtClean="0">
                <a:solidFill>
                  <a:srgbClr val="000000"/>
                </a:solidFill>
              </a:rPr>
              <a:t> </a:t>
            </a:r>
            <a:r>
              <a:rPr lang="pl-PL" sz="1200" b="1" dirty="0" err="1" smtClean="0">
                <a:solidFill>
                  <a:srgbClr val="000000"/>
                </a:solidFill>
              </a:rPr>
              <a:t>Standards</a:t>
            </a:r>
            <a:r>
              <a:rPr lang="pl-PL" sz="1200" b="1" dirty="0" smtClean="0">
                <a:solidFill>
                  <a:srgbClr val="000000"/>
                </a:solidFill>
              </a:rPr>
              <a:t> and </a:t>
            </a:r>
            <a:r>
              <a:rPr lang="pl-PL" sz="1200" b="1" dirty="0" err="1" smtClean="0">
                <a:solidFill>
                  <a:srgbClr val="000000"/>
                </a:solidFill>
              </a:rPr>
              <a:t>procedures</a:t>
            </a:r>
            <a:r>
              <a:rPr lang="pl-PL" sz="1200" b="1" dirty="0" smtClean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pl-PL" sz="1200" b="1" dirty="0" err="1">
                <a:solidFill>
                  <a:srgbClr val="000000"/>
                </a:solidFill>
              </a:rPr>
              <a:t>i</a:t>
            </a:r>
            <a:r>
              <a:rPr lang="pl-PL" sz="1200" b="1" dirty="0" err="1" smtClean="0">
                <a:solidFill>
                  <a:srgbClr val="000000"/>
                </a:solidFill>
              </a:rPr>
              <a:t>nspection</a:t>
            </a:r>
            <a:r>
              <a:rPr lang="pl-PL" sz="1200" b="1" dirty="0" smtClean="0">
                <a:solidFill>
                  <a:srgbClr val="000000"/>
                </a:solidFill>
              </a:rPr>
              <a:t> Dept</a:t>
            </a:r>
            <a:endParaRPr lang="pl-PL" sz="1200" b="1" dirty="0">
              <a:solidFill>
                <a:srgbClr val="000000"/>
              </a:solidFill>
            </a:endParaRPr>
          </a:p>
        </p:txBody>
      </p:sp>
      <p:cxnSp>
        <p:nvCxnSpPr>
          <p:cNvPr id="10" name="Łącznik prostoliniowy 9"/>
          <p:cNvCxnSpPr/>
          <p:nvPr/>
        </p:nvCxnSpPr>
        <p:spPr>
          <a:xfrm>
            <a:off x="2555776" y="2204864"/>
            <a:ext cx="0" cy="3650704"/>
          </a:xfrm>
          <a:prstGeom prst="line">
            <a:avLst/>
          </a:prstGeom>
          <a:ln w="19050">
            <a:solidFill>
              <a:srgbClr val="0070C0">
                <a:alpha val="82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10"/>
          <p:cNvCxnSpPr/>
          <p:nvPr/>
        </p:nvCxnSpPr>
        <p:spPr>
          <a:xfrm>
            <a:off x="4644008" y="2204864"/>
            <a:ext cx="0" cy="3650704"/>
          </a:xfrm>
          <a:prstGeom prst="line">
            <a:avLst/>
          </a:prstGeom>
          <a:ln w="19050">
            <a:solidFill>
              <a:srgbClr val="0070C0">
                <a:alpha val="82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oliniowy 13"/>
          <p:cNvCxnSpPr/>
          <p:nvPr/>
        </p:nvCxnSpPr>
        <p:spPr>
          <a:xfrm>
            <a:off x="6732240" y="2204864"/>
            <a:ext cx="0" cy="3650704"/>
          </a:xfrm>
          <a:prstGeom prst="line">
            <a:avLst/>
          </a:prstGeom>
          <a:ln w="19050">
            <a:solidFill>
              <a:srgbClr val="0070C0">
                <a:alpha val="82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oliniowy 16"/>
          <p:cNvCxnSpPr/>
          <p:nvPr/>
        </p:nvCxnSpPr>
        <p:spPr>
          <a:xfrm>
            <a:off x="539552" y="3212976"/>
            <a:ext cx="8208912" cy="0"/>
          </a:xfrm>
          <a:prstGeom prst="line">
            <a:avLst/>
          </a:prstGeom>
          <a:ln w="19050">
            <a:solidFill>
              <a:srgbClr val="0070C0">
                <a:alpha val="82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683568" y="3573016"/>
            <a:ext cx="18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itchFamily="2" charset="2"/>
              <a:buChar char="§"/>
            </a:pPr>
            <a:r>
              <a:rPr lang="pl-PL" sz="1200" dirty="0" err="1" smtClean="0">
                <a:solidFill>
                  <a:srgbClr val="000000"/>
                </a:solidFill>
              </a:rPr>
              <a:t>licensing</a:t>
            </a:r>
            <a:r>
              <a:rPr lang="pl-PL" sz="1200" dirty="0" smtClean="0">
                <a:solidFill>
                  <a:srgbClr val="000000"/>
                </a:solidFill>
              </a:rPr>
              <a:t> of the </a:t>
            </a:r>
            <a:r>
              <a:rPr lang="pl-PL" sz="1200" dirty="0" err="1" smtClean="0">
                <a:solidFill>
                  <a:srgbClr val="000000"/>
                </a:solidFill>
              </a:rPr>
              <a:t>funds</a:t>
            </a:r>
            <a:r>
              <a:rPr lang="pl-PL" sz="1200" dirty="0">
                <a:solidFill>
                  <a:srgbClr val="000000"/>
                </a:solidFill>
              </a:rPr>
              <a:t> </a:t>
            </a:r>
            <a:r>
              <a:rPr lang="pl-PL" sz="1200" dirty="0" smtClean="0">
                <a:solidFill>
                  <a:srgbClr val="000000"/>
                </a:solidFill>
              </a:rPr>
              <a:t>and management </a:t>
            </a:r>
            <a:r>
              <a:rPr lang="pl-PL" sz="1200" dirty="0" err="1" smtClean="0">
                <a:solidFill>
                  <a:srgbClr val="000000"/>
                </a:solidFill>
              </a:rPr>
              <a:t>companies</a:t>
            </a:r>
            <a:endParaRPr lang="pl-PL" sz="1200" dirty="0" smtClean="0">
              <a:solidFill>
                <a:srgbClr val="00000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pl-PL" sz="400" dirty="0" smtClean="0">
              <a:solidFill>
                <a:srgbClr val="00000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r>
              <a:rPr lang="pl-PL" sz="1200" dirty="0">
                <a:solidFill>
                  <a:srgbClr val="000000"/>
                </a:solidFill>
              </a:rPr>
              <a:t>o</a:t>
            </a:r>
            <a:r>
              <a:rPr lang="pl-PL" sz="1200" dirty="0" smtClean="0">
                <a:solidFill>
                  <a:srgbClr val="000000"/>
                </a:solidFill>
              </a:rPr>
              <a:t>n-going </a:t>
            </a:r>
            <a:r>
              <a:rPr lang="pl-PL" sz="1200" dirty="0" err="1" smtClean="0">
                <a:solidFill>
                  <a:srgbClr val="000000"/>
                </a:solidFill>
              </a:rPr>
              <a:t>supervision</a:t>
            </a:r>
            <a:r>
              <a:rPr lang="pl-PL" sz="1200" dirty="0" smtClean="0">
                <a:solidFill>
                  <a:srgbClr val="000000"/>
                </a:solidFill>
              </a:rPr>
              <a:t> of the </a:t>
            </a:r>
            <a:r>
              <a:rPr lang="pl-PL" sz="1200" dirty="0" err="1" smtClean="0">
                <a:solidFill>
                  <a:srgbClr val="000000"/>
                </a:solidFill>
              </a:rPr>
              <a:t>fund’s</a:t>
            </a:r>
            <a:r>
              <a:rPr lang="pl-PL" sz="1200" dirty="0" smtClean="0">
                <a:solidFill>
                  <a:srgbClr val="000000"/>
                </a:solidFill>
              </a:rPr>
              <a:t> market</a:t>
            </a:r>
          </a:p>
          <a:p>
            <a:pPr algn="just"/>
            <a:endParaRPr lang="en-US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2636168" y="3573013"/>
            <a:ext cx="185712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itchFamily="2" charset="2"/>
              <a:buChar char="§"/>
            </a:pPr>
            <a:r>
              <a:rPr lang="pl-PL" sz="1200" dirty="0" err="1">
                <a:solidFill>
                  <a:srgbClr val="000000"/>
                </a:solidFill>
              </a:rPr>
              <a:t>l</a:t>
            </a:r>
            <a:r>
              <a:rPr lang="pl-PL" sz="1200" dirty="0" err="1" smtClean="0">
                <a:solidFill>
                  <a:srgbClr val="000000"/>
                </a:solidFill>
              </a:rPr>
              <a:t>icensing</a:t>
            </a:r>
            <a:r>
              <a:rPr lang="pl-PL" sz="1200" dirty="0" smtClean="0">
                <a:solidFill>
                  <a:srgbClr val="000000"/>
                </a:solidFill>
              </a:rPr>
              <a:t> of the </a:t>
            </a:r>
            <a:r>
              <a:rPr lang="pl-PL" sz="1200" dirty="0" err="1">
                <a:solidFill>
                  <a:srgbClr val="000000"/>
                </a:solidFill>
              </a:rPr>
              <a:t>distributors</a:t>
            </a:r>
            <a:r>
              <a:rPr lang="pl-PL" sz="1200" dirty="0">
                <a:solidFill>
                  <a:srgbClr val="000000"/>
                </a:solidFill>
              </a:rPr>
              <a:t> of </a:t>
            </a:r>
            <a:r>
              <a:rPr lang="pl-PL" sz="1200" dirty="0" err="1">
                <a:solidFill>
                  <a:srgbClr val="000000"/>
                </a:solidFill>
              </a:rPr>
              <a:t>fund’s</a:t>
            </a:r>
            <a:r>
              <a:rPr lang="pl-PL" sz="1200" dirty="0">
                <a:solidFill>
                  <a:srgbClr val="000000"/>
                </a:solidFill>
              </a:rPr>
              <a:t> </a:t>
            </a:r>
            <a:r>
              <a:rPr lang="pl-PL" sz="1200" dirty="0" err="1">
                <a:solidFill>
                  <a:srgbClr val="000000"/>
                </a:solidFill>
              </a:rPr>
              <a:t>units</a:t>
            </a:r>
            <a:endParaRPr lang="pl-PL" sz="1200" dirty="0">
              <a:solidFill>
                <a:srgbClr val="00000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pl-PL" sz="400" dirty="0" smtClean="0">
              <a:solidFill>
                <a:srgbClr val="00000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r>
              <a:rPr lang="pl-PL" sz="1200" dirty="0" smtClean="0">
                <a:solidFill>
                  <a:srgbClr val="000000"/>
                </a:solidFill>
              </a:rPr>
              <a:t>register of the </a:t>
            </a:r>
            <a:r>
              <a:rPr lang="pl-PL" sz="1200" dirty="0" err="1">
                <a:solidFill>
                  <a:srgbClr val="000000"/>
                </a:solidFill>
              </a:rPr>
              <a:t>distributors</a:t>
            </a:r>
            <a:r>
              <a:rPr lang="pl-PL" sz="1200" dirty="0">
                <a:solidFill>
                  <a:srgbClr val="000000"/>
                </a:solidFill>
              </a:rPr>
              <a:t> </a:t>
            </a:r>
            <a:r>
              <a:rPr lang="pl-PL" sz="1200" dirty="0" smtClean="0">
                <a:solidFill>
                  <a:srgbClr val="000000"/>
                </a:solidFill>
              </a:rPr>
              <a:t>of </a:t>
            </a:r>
            <a:r>
              <a:rPr lang="pl-PL" sz="1200" dirty="0" err="1" smtClean="0">
                <a:solidFill>
                  <a:srgbClr val="000000"/>
                </a:solidFill>
              </a:rPr>
              <a:t>fund’s</a:t>
            </a:r>
            <a:r>
              <a:rPr lang="pl-PL" sz="1200" dirty="0" smtClean="0">
                <a:solidFill>
                  <a:srgbClr val="000000"/>
                </a:solidFill>
              </a:rPr>
              <a:t> </a:t>
            </a:r>
            <a:r>
              <a:rPr lang="pl-PL" sz="1200" dirty="0" err="1" smtClean="0">
                <a:solidFill>
                  <a:srgbClr val="000000"/>
                </a:solidFill>
              </a:rPr>
              <a:t>units</a:t>
            </a:r>
            <a:endParaRPr lang="pl-PL" sz="1200" dirty="0" smtClean="0">
              <a:solidFill>
                <a:srgbClr val="00000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pl-PL" sz="400" dirty="0" smtClean="0">
              <a:solidFill>
                <a:srgbClr val="00000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r>
              <a:rPr lang="pl-PL" sz="1200" dirty="0" err="1" smtClean="0">
                <a:solidFill>
                  <a:srgbClr val="000000"/>
                </a:solidFill>
              </a:rPr>
              <a:t>Inspections</a:t>
            </a:r>
            <a:r>
              <a:rPr lang="pl-PL" sz="1200" dirty="0" smtClean="0">
                <a:solidFill>
                  <a:srgbClr val="000000"/>
                </a:solidFill>
              </a:rPr>
              <a:t> in the </a:t>
            </a:r>
            <a:r>
              <a:rPr lang="pl-PL" sz="1200" dirty="0" err="1">
                <a:solidFill>
                  <a:srgbClr val="000000"/>
                </a:solidFill>
              </a:rPr>
              <a:t>distributors</a:t>
            </a:r>
            <a:r>
              <a:rPr lang="pl-PL" sz="1200" dirty="0">
                <a:solidFill>
                  <a:srgbClr val="000000"/>
                </a:solidFill>
              </a:rPr>
              <a:t> of </a:t>
            </a:r>
            <a:r>
              <a:rPr lang="pl-PL" sz="1200" dirty="0" err="1">
                <a:solidFill>
                  <a:srgbClr val="000000"/>
                </a:solidFill>
              </a:rPr>
              <a:t>fund’s</a:t>
            </a:r>
            <a:r>
              <a:rPr lang="pl-PL" sz="1200" dirty="0">
                <a:solidFill>
                  <a:srgbClr val="000000"/>
                </a:solidFill>
              </a:rPr>
              <a:t> </a:t>
            </a:r>
            <a:r>
              <a:rPr lang="pl-PL" sz="1200" dirty="0" err="1" smtClean="0">
                <a:solidFill>
                  <a:srgbClr val="000000"/>
                </a:solidFill>
              </a:rPr>
              <a:t>units</a:t>
            </a:r>
            <a:endParaRPr lang="pl-PL" sz="1200" dirty="0" smtClean="0">
              <a:solidFill>
                <a:srgbClr val="00000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pl-PL" sz="400" dirty="0" smtClean="0">
              <a:solidFill>
                <a:srgbClr val="00000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r>
              <a:rPr lang="pl-PL" sz="1200" dirty="0" err="1" smtClean="0">
                <a:solidFill>
                  <a:srgbClr val="000000"/>
                </a:solidFill>
              </a:rPr>
              <a:t>administration</a:t>
            </a:r>
            <a:r>
              <a:rPr lang="pl-PL" sz="1200" dirty="0">
                <a:solidFill>
                  <a:srgbClr val="000000"/>
                </a:solidFill>
              </a:rPr>
              <a:t> </a:t>
            </a:r>
            <a:r>
              <a:rPr lang="pl-PL" sz="1200" dirty="0" err="1" smtClean="0">
                <a:solidFill>
                  <a:srgbClr val="000000"/>
                </a:solidFill>
              </a:rPr>
              <a:t>proceedings</a:t>
            </a:r>
            <a:r>
              <a:rPr lang="pl-PL" sz="1200" dirty="0" smtClean="0">
                <a:solidFill>
                  <a:srgbClr val="000000"/>
                </a:solidFill>
              </a:rPr>
              <a:t> </a:t>
            </a:r>
            <a:r>
              <a:rPr lang="pl-PL" sz="1200" dirty="0" err="1" smtClean="0">
                <a:solidFill>
                  <a:srgbClr val="000000"/>
                </a:solidFill>
              </a:rPr>
              <a:t>against</a:t>
            </a:r>
            <a:r>
              <a:rPr lang="pl-PL" sz="1200" dirty="0" smtClean="0">
                <a:solidFill>
                  <a:srgbClr val="000000"/>
                </a:solidFill>
              </a:rPr>
              <a:t> the </a:t>
            </a:r>
            <a:r>
              <a:rPr lang="pl-PL" sz="1200" dirty="0" err="1" smtClean="0">
                <a:solidFill>
                  <a:srgbClr val="000000"/>
                </a:solidFill>
              </a:rPr>
              <a:t>distributors</a:t>
            </a:r>
            <a:r>
              <a:rPr lang="pl-PL" sz="1200" dirty="0" smtClean="0">
                <a:solidFill>
                  <a:srgbClr val="000000"/>
                </a:solidFill>
              </a:rPr>
              <a:t> </a:t>
            </a:r>
            <a:r>
              <a:rPr lang="pl-PL" sz="1200" dirty="0">
                <a:solidFill>
                  <a:srgbClr val="000000"/>
                </a:solidFill>
              </a:rPr>
              <a:t>of </a:t>
            </a:r>
            <a:r>
              <a:rPr lang="pl-PL" sz="1200" dirty="0" err="1">
                <a:solidFill>
                  <a:srgbClr val="000000"/>
                </a:solidFill>
              </a:rPr>
              <a:t>fund’s</a:t>
            </a:r>
            <a:r>
              <a:rPr lang="pl-PL" sz="1200" dirty="0">
                <a:solidFill>
                  <a:srgbClr val="000000"/>
                </a:solidFill>
              </a:rPr>
              <a:t> </a:t>
            </a:r>
            <a:r>
              <a:rPr lang="pl-PL" sz="1200" dirty="0" err="1">
                <a:solidFill>
                  <a:srgbClr val="000000"/>
                </a:solidFill>
              </a:rPr>
              <a:t>units</a:t>
            </a:r>
            <a:endParaRPr lang="pl-PL" sz="1200" dirty="0">
              <a:solidFill>
                <a:srgbClr val="00000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pl-PL" sz="12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4716016" y="3573015"/>
            <a:ext cx="185712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itchFamily="2" charset="2"/>
              <a:buChar char="§"/>
            </a:pPr>
            <a:r>
              <a:rPr lang="pl-PL" sz="1200" dirty="0" err="1">
                <a:solidFill>
                  <a:srgbClr val="000000"/>
                </a:solidFill>
              </a:rPr>
              <a:t>f</a:t>
            </a:r>
            <a:r>
              <a:rPr lang="pl-PL" sz="1200" dirty="0" err="1" smtClean="0">
                <a:solidFill>
                  <a:srgbClr val="000000"/>
                </a:solidFill>
              </a:rPr>
              <a:t>und’s</a:t>
            </a:r>
            <a:r>
              <a:rPr lang="pl-PL" sz="1200" dirty="0" smtClean="0">
                <a:solidFill>
                  <a:srgbClr val="000000"/>
                </a:solidFill>
              </a:rPr>
              <a:t> </a:t>
            </a:r>
            <a:r>
              <a:rPr lang="pl-PL" sz="1200" dirty="0" err="1" smtClean="0">
                <a:solidFill>
                  <a:srgbClr val="000000"/>
                </a:solidFill>
              </a:rPr>
              <a:t>advertisements</a:t>
            </a:r>
            <a:r>
              <a:rPr lang="pl-PL" sz="1200" dirty="0" smtClean="0">
                <a:solidFill>
                  <a:srgbClr val="000000"/>
                </a:solidFill>
              </a:rPr>
              <a:t> </a:t>
            </a:r>
            <a:r>
              <a:rPr lang="pl-PL" sz="1200" dirty="0" err="1" smtClean="0">
                <a:solidFill>
                  <a:srgbClr val="000000"/>
                </a:solidFill>
              </a:rPr>
              <a:t>supervision</a:t>
            </a:r>
            <a:endParaRPr lang="pl-PL" sz="1200" dirty="0">
              <a:solidFill>
                <a:srgbClr val="00000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pl-PL" sz="400" dirty="0" smtClean="0">
              <a:solidFill>
                <a:srgbClr val="00000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r>
              <a:rPr lang="pl-PL" sz="1200" dirty="0" err="1">
                <a:solidFill>
                  <a:srgbClr val="000000"/>
                </a:solidFill>
              </a:rPr>
              <a:t>u</a:t>
            </a:r>
            <a:r>
              <a:rPr lang="pl-PL" sz="1200" dirty="0" err="1" smtClean="0">
                <a:solidFill>
                  <a:srgbClr val="000000"/>
                </a:solidFill>
              </a:rPr>
              <a:t>nitholders</a:t>
            </a:r>
            <a:r>
              <a:rPr lang="pl-PL" sz="1200" dirty="0" smtClean="0">
                <a:solidFill>
                  <a:srgbClr val="000000"/>
                </a:solidFill>
              </a:rPr>
              <a:t> </a:t>
            </a:r>
            <a:r>
              <a:rPr lang="pl-PL" sz="1200" dirty="0" err="1" smtClean="0">
                <a:solidFill>
                  <a:srgbClr val="000000"/>
                </a:solidFill>
              </a:rPr>
              <a:t>compaints</a:t>
            </a:r>
            <a:endParaRPr lang="pl-PL" sz="1200" dirty="0">
              <a:solidFill>
                <a:srgbClr val="00000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pl-PL" sz="12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6804248" y="3560929"/>
            <a:ext cx="185712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itchFamily="2" charset="2"/>
              <a:buChar char="§"/>
            </a:pPr>
            <a:r>
              <a:rPr lang="pl-PL" sz="1200" dirty="0" err="1">
                <a:solidFill>
                  <a:srgbClr val="000000"/>
                </a:solidFill>
              </a:rPr>
              <a:t>i</a:t>
            </a:r>
            <a:r>
              <a:rPr lang="pl-PL" sz="1200" dirty="0" err="1" smtClean="0">
                <a:solidFill>
                  <a:srgbClr val="000000"/>
                </a:solidFill>
              </a:rPr>
              <a:t>nspections</a:t>
            </a:r>
            <a:r>
              <a:rPr lang="pl-PL" sz="1200" dirty="0" smtClean="0">
                <a:solidFill>
                  <a:srgbClr val="000000"/>
                </a:solidFill>
              </a:rPr>
              <a:t> in the </a:t>
            </a:r>
            <a:r>
              <a:rPr lang="pl-PL" sz="1200" dirty="0" err="1" smtClean="0">
                <a:solidFill>
                  <a:srgbClr val="000000"/>
                </a:solidFill>
              </a:rPr>
              <a:t>entities</a:t>
            </a:r>
            <a:r>
              <a:rPr lang="pl-PL" sz="1200" dirty="0" smtClean="0">
                <a:solidFill>
                  <a:srgbClr val="000000"/>
                </a:solidFill>
              </a:rPr>
              <a:t> of the </a:t>
            </a:r>
            <a:r>
              <a:rPr lang="pl-PL" sz="1200" dirty="0" err="1" smtClean="0">
                <a:solidFill>
                  <a:srgbClr val="000000"/>
                </a:solidFill>
              </a:rPr>
              <a:t>fund’s</a:t>
            </a:r>
            <a:r>
              <a:rPr lang="pl-PL" sz="1200" dirty="0" smtClean="0">
                <a:solidFill>
                  <a:srgbClr val="000000"/>
                </a:solidFill>
              </a:rPr>
              <a:t> market</a:t>
            </a:r>
            <a:endParaRPr lang="pl-PL" sz="1200" dirty="0">
              <a:solidFill>
                <a:srgbClr val="00000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pl-PL" sz="400" dirty="0" smtClean="0">
              <a:solidFill>
                <a:srgbClr val="00000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pl-PL" sz="12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85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4" descr="Pergamin"/>
          <p:cNvSpPr>
            <a:spLocks noChangeArrowheads="1"/>
          </p:cNvSpPr>
          <p:nvPr/>
        </p:nvSpPr>
        <p:spPr bwMode="auto">
          <a:xfrm>
            <a:off x="481346" y="1672208"/>
            <a:ext cx="8280920" cy="4637112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t"/>
          <a:lstStyle/>
          <a:p>
            <a:pPr algn="ctr"/>
            <a:endParaRPr lang="pl-PL" sz="1200" b="1" dirty="0" smtClean="0">
              <a:solidFill>
                <a:srgbClr val="000000"/>
              </a:solidFill>
            </a:endParaRPr>
          </a:p>
          <a:p>
            <a:pPr algn="ctr"/>
            <a:r>
              <a:rPr lang="pl-PL" sz="1200" b="1" dirty="0" smtClean="0">
                <a:solidFill>
                  <a:srgbClr val="000000"/>
                </a:solidFill>
              </a:rPr>
              <a:t>Financial Services, </a:t>
            </a:r>
            <a:r>
              <a:rPr lang="pl-PL" sz="1200" b="1" dirty="0" err="1" smtClean="0">
                <a:solidFill>
                  <a:srgbClr val="000000"/>
                </a:solidFill>
              </a:rPr>
              <a:t>Licensing</a:t>
            </a:r>
            <a:r>
              <a:rPr lang="pl-PL" sz="1200" b="1" dirty="0" smtClean="0">
                <a:solidFill>
                  <a:srgbClr val="000000"/>
                </a:solidFill>
              </a:rPr>
              <a:t> and </a:t>
            </a:r>
            <a:r>
              <a:rPr lang="pl-PL" sz="1200" b="1" dirty="0" err="1" smtClean="0">
                <a:solidFill>
                  <a:srgbClr val="000000"/>
                </a:solidFill>
              </a:rPr>
              <a:t>Functional</a:t>
            </a:r>
            <a:r>
              <a:rPr lang="pl-PL" sz="1200" b="1" dirty="0" smtClean="0">
                <a:solidFill>
                  <a:srgbClr val="000000"/>
                </a:solidFill>
              </a:rPr>
              <a:t> </a:t>
            </a:r>
            <a:r>
              <a:rPr lang="pl-PL" sz="1200" b="1" dirty="0" err="1" smtClean="0">
                <a:solidFill>
                  <a:srgbClr val="000000"/>
                </a:solidFill>
              </a:rPr>
              <a:t>Supervision</a:t>
            </a:r>
            <a:r>
              <a:rPr lang="pl-PL" sz="1200" b="1" dirty="0" smtClean="0">
                <a:solidFill>
                  <a:srgbClr val="000000"/>
                </a:solidFill>
              </a:rPr>
              <a:t> Dept</a:t>
            </a:r>
            <a:endParaRPr lang="pl-PL" sz="1200" b="1" dirty="0">
              <a:solidFill>
                <a:srgbClr val="0000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Organisation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supervision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- KNF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 descr="Pergamin"/>
          <p:cNvSpPr>
            <a:spLocks noChangeArrowheads="1"/>
          </p:cNvSpPr>
          <p:nvPr/>
        </p:nvSpPr>
        <p:spPr bwMode="auto">
          <a:xfrm>
            <a:off x="580973" y="2514600"/>
            <a:ext cx="2376264" cy="842392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r>
              <a:rPr lang="pl-PL" sz="1200" b="1" dirty="0" smtClean="0">
                <a:solidFill>
                  <a:srgbClr val="000000"/>
                </a:solidFill>
              </a:rPr>
              <a:t>Close-end </a:t>
            </a:r>
            <a:r>
              <a:rPr lang="pl-PL" sz="1200" b="1" dirty="0" err="1" smtClean="0">
                <a:solidFill>
                  <a:srgbClr val="000000"/>
                </a:solidFill>
              </a:rPr>
              <a:t>Funds</a:t>
            </a:r>
            <a:r>
              <a:rPr lang="pl-PL" sz="1200" b="1" dirty="0" smtClean="0">
                <a:solidFill>
                  <a:srgbClr val="000000"/>
                </a:solidFill>
              </a:rPr>
              <a:t> Unit</a:t>
            </a:r>
            <a:endParaRPr lang="pl-PL" sz="1200" b="1" dirty="0">
              <a:solidFill>
                <a:srgbClr val="000000"/>
              </a:solidFill>
            </a:endParaRPr>
          </a:p>
        </p:txBody>
      </p:sp>
      <p:cxnSp>
        <p:nvCxnSpPr>
          <p:cNvPr id="10" name="Łącznik prostoliniowy 9"/>
          <p:cNvCxnSpPr/>
          <p:nvPr/>
        </p:nvCxnSpPr>
        <p:spPr>
          <a:xfrm>
            <a:off x="3167345" y="2509014"/>
            <a:ext cx="0" cy="2410477"/>
          </a:xfrm>
          <a:prstGeom prst="line">
            <a:avLst/>
          </a:prstGeom>
          <a:ln w="19050">
            <a:solidFill>
              <a:srgbClr val="0070C0">
                <a:alpha val="82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10"/>
          <p:cNvCxnSpPr/>
          <p:nvPr/>
        </p:nvCxnSpPr>
        <p:spPr>
          <a:xfrm>
            <a:off x="6024001" y="2514600"/>
            <a:ext cx="0" cy="3650704"/>
          </a:xfrm>
          <a:prstGeom prst="line">
            <a:avLst/>
          </a:prstGeom>
          <a:ln w="19050">
            <a:solidFill>
              <a:srgbClr val="0070C0">
                <a:alpha val="82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oliniowy 16"/>
          <p:cNvCxnSpPr/>
          <p:nvPr/>
        </p:nvCxnSpPr>
        <p:spPr>
          <a:xfrm>
            <a:off x="551393" y="3522712"/>
            <a:ext cx="8081671" cy="0"/>
          </a:xfrm>
          <a:prstGeom prst="line">
            <a:avLst/>
          </a:prstGeom>
          <a:ln w="19050">
            <a:solidFill>
              <a:srgbClr val="0070C0">
                <a:alpha val="82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551383" y="3679798"/>
            <a:ext cx="2376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itchFamily="2" charset="2"/>
              <a:buChar char="§"/>
            </a:pPr>
            <a:r>
              <a:rPr lang="pl-PL" sz="1200" dirty="0" err="1" smtClean="0">
                <a:solidFill>
                  <a:srgbClr val="000000"/>
                </a:solidFill>
              </a:rPr>
              <a:t>licensing</a:t>
            </a:r>
            <a:r>
              <a:rPr lang="pl-PL" sz="1200" dirty="0" smtClean="0">
                <a:solidFill>
                  <a:srgbClr val="000000"/>
                </a:solidFill>
              </a:rPr>
              <a:t> of the </a:t>
            </a:r>
            <a:r>
              <a:rPr lang="pl-PL" sz="1200" dirty="0" err="1" smtClean="0">
                <a:solidFill>
                  <a:srgbClr val="000000"/>
                </a:solidFill>
              </a:rPr>
              <a:t>close</a:t>
            </a:r>
            <a:r>
              <a:rPr lang="pl-PL" sz="1200" dirty="0" smtClean="0">
                <a:solidFill>
                  <a:srgbClr val="000000"/>
                </a:solidFill>
              </a:rPr>
              <a:t>-end </a:t>
            </a:r>
            <a:r>
              <a:rPr lang="pl-PL" sz="1200" dirty="0" err="1" smtClean="0">
                <a:solidFill>
                  <a:srgbClr val="000000"/>
                </a:solidFill>
              </a:rPr>
              <a:t>funds</a:t>
            </a:r>
            <a:r>
              <a:rPr lang="pl-PL" sz="1200" dirty="0" smtClean="0">
                <a:solidFill>
                  <a:srgbClr val="000000"/>
                </a:solidFill>
              </a:rPr>
              <a:t> and management </a:t>
            </a:r>
            <a:r>
              <a:rPr lang="pl-PL" sz="1200" dirty="0" err="1" smtClean="0">
                <a:solidFill>
                  <a:srgbClr val="000000"/>
                </a:solidFill>
              </a:rPr>
              <a:t>companies</a:t>
            </a:r>
            <a:endParaRPr lang="pl-PL" sz="1200" dirty="0" smtClean="0">
              <a:solidFill>
                <a:srgbClr val="00000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pl-PL" sz="400" dirty="0" smtClean="0">
              <a:solidFill>
                <a:srgbClr val="000000"/>
              </a:solidFill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6256800" y="3666728"/>
            <a:ext cx="237626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itchFamily="2" charset="2"/>
              <a:buChar char="§"/>
            </a:pPr>
            <a:r>
              <a:rPr lang="pl-PL" sz="1200" dirty="0" err="1" smtClean="0">
                <a:solidFill>
                  <a:srgbClr val="000000"/>
                </a:solidFill>
              </a:rPr>
              <a:t>Supervision</a:t>
            </a:r>
            <a:r>
              <a:rPr lang="pl-PL" sz="1200" dirty="0" smtClean="0">
                <a:solidFill>
                  <a:srgbClr val="000000"/>
                </a:solidFill>
              </a:rPr>
              <a:t> </a:t>
            </a:r>
            <a:r>
              <a:rPr lang="pl-PL" sz="1200" dirty="0" err="1" smtClean="0">
                <a:solidFill>
                  <a:srgbClr val="000000"/>
                </a:solidFill>
              </a:rPr>
              <a:t>over</a:t>
            </a:r>
            <a:r>
              <a:rPr lang="pl-PL" sz="1200" dirty="0" smtClean="0">
                <a:solidFill>
                  <a:srgbClr val="000000"/>
                </a:solidFill>
              </a:rPr>
              <a:t> the </a:t>
            </a:r>
            <a:r>
              <a:rPr lang="pl-PL" sz="1200" dirty="0" err="1" smtClean="0">
                <a:solidFill>
                  <a:srgbClr val="000000"/>
                </a:solidFill>
              </a:rPr>
              <a:t>funds</a:t>
            </a:r>
            <a:r>
              <a:rPr lang="pl-PL" sz="1200" dirty="0" smtClean="0">
                <a:solidFill>
                  <a:srgbClr val="000000"/>
                </a:solidFill>
              </a:rPr>
              <a:t> and management </a:t>
            </a:r>
            <a:r>
              <a:rPr lang="pl-PL" sz="1200" dirty="0" err="1" smtClean="0">
                <a:solidFill>
                  <a:srgbClr val="000000"/>
                </a:solidFill>
              </a:rPr>
              <a:t>companies</a:t>
            </a:r>
            <a:endParaRPr lang="pl-PL" sz="1200" dirty="0">
              <a:solidFill>
                <a:srgbClr val="00000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pl-PL" sz="400" dirty="0" smtClean="0">
              <a:solidFill>
                <a:srgbClr val="00000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pl-PL" sz="1200" dirty="0">
              <a:solidFill>
                <a:srgbClr val="00000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pl-PL" sz="12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18" name="Rectangle 4" descr="Pergamin"/>
          <p:cNvSpPr>
            <a:spLocks noChangeArrowheads="1"/>
          </p:cNvSpPr>
          <p:nvPr/>
        </p:nvSpPr>
        <p:spPr bwMode="auto">
          <a:xfrm>
            <a:off x="3404096" y="2514600"/>
            <a:ext cx="2376264" cy="842392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r>
              <a:rPr lang="pl-PL" sz="1200" b="1" dirty="0" smtClean="0">
                <a:solidFill>
                  <a:srgbClr val="000000"/>
                </a:solidFill>
              </a:rPr>
              <a:t>Open-end </a:t>
            </a:r>
            <a:r>
              <a:rPr lang="pl-PL" sz="1200" b="1" dirty="0" err="1">
                <a:solidFill>
                  <a:srgbClr val="000000"/>
                </a:solidFill>
              </a:rPr>
              <a:t>F</a:t>
            </a:r>
            <a:r>
              <a:rPr lang="pl-PL" sz="1200" b="1" dirty="0" err="1" smtClean="0">
                <a:solidFill>
                  <a:srgbClr val="000000"/>
                </a:solidFill>
              </a:rPr>
              <a:t>unds</a:t>
            </a:r>
            <a:r>
              <a:rPr lang="pl-PL" sz="1200" b="1" dirty="0" smtClean="0">
                <a:solidFill>
                  <a:srgbClr val="000000"/>
                </a:solidFill>
              </a:rPr>
              <a:t> Unit</a:t>
            </a:r>
            <a:endParaRPr lang="pl-PL" sz="1200" b="1" dirty="0">
              <a:solidFill>
                <a:srgbClr val="000000"/>
              </a:solidFill>
            </a:endParaRPr>
          </a:p>
        </p:txBody>
      </p:sp>
      <p:sp>
        <p:nvSpPr>
          <p:cNvPr id="20" name="Rectangle 4" descr="Pergamin"/>
          <p:cNvSpPr>
            <a:spLocks noChangeArrowheads="1"/>
          </p:cNvSpPr>
          <p:nvPr/>
        </p:nvSpPr>
        <p:spPr bwMode="auto">
          <a:xfrm>
            <a:off x="6256800" y="2514600"/>
            <a:ext cx="2376264" cy="842392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r>
              <a:rPr lang="pl-PL" sz="1200" b="1" dirty="0" err="1" smtClean="0">
                <a:solidFill>
                  <a:srgbClr val="000000"/>
                </a:solidFill>
              </a:rPr>
              <a:t>Supervision</a:t>
            </a:r>
            <a:r>
              <a:rPr lang="pl-PL" sz="1200" b="1" dirty="0" smtClean="0">
                <a:solidFill>
                  <a:srgbClr val="000000"/>
                </a:solidFill>
              </a:rPr>
              <a:t> </a:t>
            </a:r>
            <a:r>
              <a:rPr lang="pl-PL" sz="1200" b="1" dirty="0" err="1" smtClean="0">
                <a:solidFill>
                  <a:srgbClr val="000000"/>
                </a:solidFill>
              </a:rPr>
              <a:t>over</a:t>
            </a:r>
            <a:r>
              <a:rPr lang="pl-PL" sz="1200" b="1" dirty="0" smtClean="0">
                <a:solidFill>
                  <a:srgbClr val="000000"/>
                </a:solidFill>
              </a:rPr>
              <a:t> the </a:t>
            </a:r>
          </a:p>
          <a:p>
            <a:pPr algn="ctr"/>
            <a:r>
              <a:rPr lang="pl-PL" sz="1200" b="1" dirty="0" smtClean="0">
                <a:solidFill>
                  <a:srgbClr val="000000"/>
                </a:solidFill>
              </a:rPr>
              <a:t>Investment </a:t>
            </a:r>
            <a:r>
              <a:rPr lang="pl-PL" sz="1200" b="1" dirty="0" err="1">
                <a:solidFill>
                  <a:srgbClr val="000000"/>
                </a:solidFill>
              </a:rPr>
              <a:t>F</a:t>
            </a:r>
            <a:r>
              <a:rPr lang="pl-PL" sz="1200" b="1" dirty="0" err="1" smtClean="0">
                <a:solidFill>
                  <a:srgbClr val="000000"/>
                </a:solidFill>
              </a:rPr>
              <a:t>unds</a:t>
            </a:r>
            <a:r>
              <a:rPr lang="pl-PL" sz="1200" b="1" dirty="0" smtClean="0">
                <a:solidFill>
                  <a:srgbClr val="000000"/>
                </a:solidFill>
              </a:rPr>
              <a:t> Unit</a:t>
            </a:r>
            <a:endParaRPr lang="pl-PL" sz="1200" b="1" dirty="0">
              <a:solidFill>
                <a:srgbClr val="000000"/>
              </a:solidFill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3404086" y="3679798"/>
            <a:ext cx="23762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itchFamily="2" charset="2"/>
              <a:buChar char="§"/>
            </a:pPr>
            <a:r>
              <a:rPr lang="pl-PL" sz="1200" dirty="0" err="1" smtClean="0">
                <a:solidFill>
                  <a:srgbClr val="000000"/>
                </a:solidFill>
              </a:rPr>
              <a:t>licensing</a:t>
            </a:r>
            <a:r>
              <a:rPr lang="pl-PL" sz="1200" dirty="0" smtClean="0">
                <a:solidFill>
                  <a:srgbClr val="000000"/>
                </a:solidFill>
              </a:rPr>
              <a:t> of the open-end </a:t>
            </a:r>
            <a:r>
              <a:rPr lang="pl-PL" sz="1200" dirty="0" err="1" smtClean="0">
                <a:solidFill>
                  <a:srgbClr val="000000"/>
                </a:solidFill>
              </a:rPr>
              <a:t>funds</a:t>
            </a:r>
            <a:r>
              <a:rPr lang="pl-PL" sz="1200" dirty="0" smtClean="0">
                <a:solidFill>
                  <a:srgbClr val="000000"/>
                </a:solidFill>
              </a:rPr>
              <a:t> and management </a:t>
            </a:r>
            <a:r>
              <a:rPr lang="pl-PL" sz="1200" dirty="0" err="1" smtClean="0">
                <a:solidFill>
                  <a:srgbClr val="000000"/>
                </a:solidFill>
              </a:rPr>
              <a:t>companies</a:t>
            </a:r>
            <a:endParaRPr lang="pl-PL" sz="1200" dirty="0" smtClean="0">
              <a:solidFill>
                <a:srgbClr val="00000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pl-PL" sz="400" dirty="0" smtClean="0">
              <a:solidFill>
                <a:srgbClr val="00000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r>
              <a:rPr lang="pl-PL" sz="1200" dirty="0" err="1">
                <a:solidFill>
                  <a:srgbClr val="000000"/>
                </a:solidFill>
              </a:rPr>
              <a:t>n</a:t>
            </a:r>
            <a:r>
              <a:rPr lang="pl-PL" sz="1200" dirty="0" err="1" smtClean="0">
                <a:solidFill>
                  <a:srgbClr val="000000"/>
                </a:solidFill>
              </a:rPr>
              <a:t>otifications</a:t>
            </a:r>
            <a:r>
              <a:rPr lang="pl-PL" sz="1200" dirty="0" smtClean="0">
                <a:solidFill>
                  <a:srgbClr val="000000"/>
                </a:solidFill>
              </a:rPr>
              <a:t> of the </a:t>
            </a:r>
            <a:r>
              <a:rPr lang="pl-PL" sz="1200" dirty="0" err="1" smtClean="0">
                <a:solidFill>
                  <a:srgbClr val="000000"/>
                </a:solidFill>
              </a:rPr>
              <a:t>foreign</a:t>
            </a:r>
            <a:r>
              <a:rPr lang="pl-PL" sz="1200" dirty="0" smtClean="0">
                <a:solidFill>
                  <a:srgbClr val="000000"/>
                </a:solidFill>
              </a:rPr>
              <a:t> </a:t>
            </a:r>
            <a:r>
              <a:rPr lang="pl-PL" sz="1200" dirty="0" err="1" smtClean="0">
                <a:solidFill>
                  <a:srgbClr val="000000"/>
                </a:solidFill>
              </a:rPr>
              <a:t>funds</a:t>
            </a:r>
            <a:endParaRPr lang="pl-PL" sz="1200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  <p:cxnSp>
        <p:nvCxnSpPr>
          <p:cNvPr id="26" name="Łącznik prostoliniowy 25"/>
          <p:cNvCxnSpPr/>
          <p:nvPr/>
        </p:nvCxnSpPr>
        <p:spPr>
          <a:xfrm>
            <a:off x="551383" y="4919491"/>
            <a:ext cx="8081671" cy="0"/>
          </a:xfrm>
          <a:prstGeom prst="line">
            <a:avLst/>
          </a:prstGeom>
          <a:ln w="19050">
            <a:solidFill>
              <a:srgbClr val="0070C0">
                <a:alpha val="82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2752006" y="5229199"/>
            <a:ext cx="5881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err="1" smtClean="0">
                <a:solidFill>
                  <a:srgbClr val="000000"/>
                </a:solidFill>
              </a:rPr>
              <a:t>Licensing</a:t>
            </a:r>
            <a:r>
              <a:rPr lang="pl-PL" sz="1200" i="1" dirty="0" smtClean="0">
                <a:solidFill>
                  <a:srgbClr val="000000"/>
                </a:solidFill>
              </a:rPr>
              <a:t>                                                                                    </a:t>
            </a:r>
            <a:r>
              <a:rPr lang="pl-PL" sz="1200" i="1" dirty="0" err="1" smtClean="0">
                <a:solidFill>
                  <a:srgbClr val="000000"/>
                </a:solidFill>
              </a:rPr>
              <a:t>Supervision</a:t>
            </a:r>
            <a:endParaRPr lang="en-US" sz="12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7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3621" y="908720"/>
            <a:ext cx="7929618" cy="500066"/>
          </a:xfrm>
        </p:spPr>
        <p:txBody>
          <a:bodyPr/>
          <a:lstStyle/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Supervised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entities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103401" y="1772816"/>
            <a:ext cx="2672709" cy="646113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>
            <a:defPPr>
              <a:defRPr lang="en-US"/>
            </a:defPPr>
            <a:lvl1pPr algn="ctr">
              <a:defRPr sz="1200" b="1">
                <a:solidFill>
                  <a:srgbClr val="000000"/>
                </a:solidFill>
              </a:defRPr>
            </a:lvl1pPr>
          </a:lstStyle>
          <a:p>
            <a:r>
              <a:rPr lang="pl-PL" dirty="0"/>
              <a:t> </a:t>
            </a:r>
            <a:r>
              <a:rPr lang="pl-PL" dirty="0" err="1"/>
              <a:t>Supervision</a:t>
            </a:r>
            <a:r>
              <a:rPr lang="pl-PL" dirty="0"/>
              <a:t> </a:t>
            </a:r>
            <a:r>
              <a:rPr lang="pl-PL" dirty="0" err="1"/>
              <a:t>over</a:t>
            </a:r>
            <a:r>
              <a:rPr lang="pl-PL" dirty="0"/>
              <a:t> the </a:t>
            </a:r>
          </a:p>
          <a:p>
            <a:r>
              <a:rPr lang="pl-PL" dirty="0"/>
              <a:t>Investment </a:t>
            </a:r>
            <a:r>
              <a:rPr lang="pl-PL" dirty="0" err="1"/>
              <a:t>Funds</a:t>
            </a:r>
            <a:r>
              <a:rPr lang="pl-PL" dirty="0"/>
              <a:t> Unit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2025832" y="3843910"/>
            <a:ext cx="1752600" cy="1447800"/>
          </a:xfrm>
          <a:prstGeom prst="hexagon">
            <a:avLst>
              <a:gd name="adj" fmla="val 30263"/>
              <a:gd name="vf" fmla="val 115470"/>
            </a:avLst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r>
              <a:rPr lang="pl-PL" sz="1200" b="1" dirty="0" err="1" smtClean="0">
                <a:solidFill>
                  <a:srgbClr val="000000"/>
                </a:solidFill>
              </a:rPr>
              <a:t>Depositories</a:t>
            </a:r>
            <a:endParaRPr lang="pl-PL" sz="1200" b="1" dirty="0">
              <a:solidFill>
                <a:srgbClr val="000000"/>
              </a:solidFill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826432" y="2624710"/>
            <a:ext cx="1752600" cy="1447800"/>
          </a:xfrm>
          <a:prstGeom prst="hexagon">
            <a:avLst>
              <a:gd name="adj" fmla="val 30263"/>
              <a:gd name="vf" fmla="val 115470"/>
            </a:avLst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r>
              <a:rPr lang="pl-PL" sz="1200" b="1" dirty="0" smtClean="0">
                <a:solidFill>
                  <a:srgbClr val="000000"/>
                </a:solidFill>
              </a:rPr>
              <a:t>Transfer </a:t>
            </a:r>
            <a:r>
              <a:rPr lang="pl-PL" sz="1200" b="1" dirty="0" err="1" smtClean="0">
                <a:solidFill>
                  <a:srgbClr val="000000"/>
                </a:solidFill>
              </a:rPr>
              <a:t>agents</a:t>
            </a:r>
            <a:endParaRPr lang="pl-PL" sz="1200" b="1" dirty="0">
              <a:solidFill>
                <a:srgbClr val="000000"/>
              </a:solidFill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3633654" y="4941168"/>
            <a:ext cx="1752600" cy="1447800"/>
          </a:xfrm>
          <a:prstGeom prst="hexagon">
            <a:avLst>
              <a:gd name="adj" fmla="val 30263"/>
              <a:gd name="vf" fmla="val 115470"/>
            </a:avLst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r>
              <a:rPr lang="pl-PL" sz="1200" b="1" dirty="0" err="1" smtClean="0">
                <a:solidFill>
                  <a:srgbClr val="000000"/>
                </a:solidFill>
              </a:rPr>
              <a:t>Foreign</a:t>
            </a:r>
            <a:r>
              <a:rPr lang="pl-PL" sz="1200" b="1" dirty="0" smtClean="0">
                <a:solidFill>
                  <a:srgbClr val="000000"/>
                </a:solidFill>
              </a:rPr>
              <a:t> </a:t>
            </a:r>
            <a:r>
              <a:rPr lang="pl-PL" sz="1200" b="1" dirty="0" err="1" smtClean="0">
                <a:solidFill>
                  <a:srgbClr val="000000"/>
                </a:solidFill>
              </a:rPr>
              <a:t>funds</a:t>
            </a:r>
            <a:endParaRPr lang="pl-PL" sz="1200" b="1" dirty="0">
              <a:solidFill>
                <a:srgbClr val="000000"/>
              </a:solidFill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5226232" y="3843910"/>
            <a:ext cx="1752600" cy="1447800"/>
          </a:xfrm>
          <a:prstGeom prst="hexagon">
            <a:avLst>
              <a:gd name="adj" fmla="val 30263"/>
              <a:gd name="vf" fmla="val 115470"/>
            </a:avLst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r>
              <a:rPr lang="pl-PL" sz="1200" b="1" dirty="0" smtClean="0">
                <a:solidFill>
                  <a:srgbClr val="000000"/>
                </a:solidFill>
              </a:rPr>
              <a:t>Outsourcing</a:t>
            </a:r>
          </a:p>
          <a:p>
            <a:pPr algn="ctr"/>
            <a:endParaRPr lang="pl-PL" sz="1200" b="1" dirty="0">
              <a:solidFill>
                <a:srgbClr val="000000"/>
              </a:solidFill>
            </a:endParaRPr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1873432" y="2548511"/>
            <a:ext cx="5105400" cy="2286000"/>
            <a:chOff x="1200" y="1248"/>
            <a:chExt cx="3216" cy="1487"/>
          </a:xfrm>
        </p:grpSpPr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 rot="-7185028">
              <a:off x="1512" y="936"/>
              <a:ext cx="144" cy="768"/>
            </a:xfrm>
            <a:prstGeom prst="upArrow">
              <a:avLst>
                <a:gd name="adj1" fmla="val 50000"/>
                <a:gd name="adj2" fmla="val 133333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 rot="12425786">
              <a:off x="2112" y="1248"/>
              <a:ext cx="144" cy="768"/>
            </a:xfrm>
            <a:prstGeom prst="upArrow">
              <a:avLst>
                <a:gd name="adj1" fmla="val 50000"/>
                <a:gd name="adj2" fmla="val 133333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 rot="10777037">
              <a:off x="2784" y="1343"/>
              <a:ext cx="144" cy="1392"/>
            </a:xfrm>
            <a:prstGeom prst="upArrow">
              <a:avLst>
                <a:gd name="adj1" fmla="val 50000"/>
                <a:gd name="adj2" fmla="val 241667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" name="AutoShape 15"/>
            <p:cNvSpPr>
              <a:spLocks noChangeArrowheads="1"/>
            </p:cNvSpPr>
            <p:nvPr/>
          </p:nvSpPr>
          <p:spPr bwMode="auto">
            <a:xfrm rot="8483384">
              <a:off x="3456" y="1248"/>
              <a:ext cx="144" cy="768"/>
            </a:xfrm>
            <a:prstGeom prst="upArrow">
              <a:avLst>
                <a:gd name="adj1" fmla="val 50000"/>
                <a:gd name="adj2" fmla="val 133333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" name="AutoShape 16"/>
            <p:cNvSpPr>
              <a:spLocks noChangeArrowheads="1"/>
            </p:cNvSpPr>
            <p:nvPr/>
          </p:nvSpPr>
          <p:spPr bwMode="auto">
            <a:xfrm rot="7057202">
              <a:off x="3960" y="936"/>
              <a:ext cx="144" cy="768"/>
            </a:xfrm>
            <a:prstGeom prst="upArrow">
              <a:avLst>
                <a:gd name="adj1" fmla="val 50000"/>
                <a:gd name="adj2" fmla="val 133333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endParaRPr lang="en-US" sz="12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349432" y="2624710"/>
            <a:ext cx="1752600" cy="3657600"/>
            <a:chOff x="240" y="1296"/>
            <a:chExt cx="1104" cy="2304"/>
          </a:xfrm>
        </p:grpSpPr>
        <p:sp>
          <p:nvSpPr>
            <p:cNvPr id="20" name="AutoShape 18"/>
            <p:cNvSpPr>
              <a:spLocks noChangeArrowheads="1"/>
            </p:cNvSpPr>
            <p:nvPr/>
          </p:nvSpPr>
          <p:spPr bwMode="auto">
            <a:xfrm>
              <a:off x="240" y="1296"/>
              <a:ext cx="1104" cy="912"/>
            </a:xfrm>
            <a:prstGeom prst="hexagon">
              <a:avLst>
                <a:gd name="adj" fmla="val 30263"/>
                <a:gd name="vf" fmla="val 115470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r>
                <a:rPr lang="pl-PL" sz="1200" b="1" dirty="0" smtClean="0">
                  <a:solidFill>
                    <a:srgbClr val="000000"/>
                  </a:solidFill>
                </a:rPr>
                <a:t>Management </a:t>
              </a:r>
            </a:p>
            <a:p>
              <a:pPr algn="ctr"/>
              <a:r>
                <a:rPr lang="pl-PL" sz="1200" b="1" dirty="0" err="1" smtClean="0">
                  <a:solidFill>
                    <a:srgbClr val="000000"/>
                  </a:solidFill>
                </a:rPr>
                <a:t>Companies</a:t>
              </a:r>
              <a:endParaRPr lang="pl-PL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21" name="AutoShape 19"/>
            <p:cNvSpPr>
              <a:spLocks noChangeArrowheads="1"/>
            </p:cNvSpPr>
            <p:nvPr/>
          </p:nvSpPr>
          <p:spPr bwMode="auto">
            <a:xfrm>
              <a:off x="240" y="2688"/>
              <a:ext cx="1104" cy="912"/>
            </a:xfrm>
            <a:prstGeom prst="hexagon">
              <a:avLst>
                <a:gd name="adj" fmla="val 30263"/>
                <a:gd name="vf" fmla="val 115470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r>
                <a:rPr lang="pl-PL" sz="1200" b="1" dirty="0" smtClean="0">
                  <a:solidFill>
                    <a:srgbClr val="000000"/>
                  </a:solidFill>
                </a:rPr>
                <a:t>Investment </a:t>
              </a:r>
            </a:p>
            <a:p>
              <a:pPr algn="ctr"/>
              <a:r>
                <a:rPr lang="pl-PL" sz="1200" b="1" dirty="0" err="1" smtClean="0">
                  <a:solidFill>
                    <a:srgbClr val="000000"/>
                  </a:solidFill>
                </a:rPr>
                <a:t>Funds</a:t>
              </a:r>
              <a:endParaRPr lang="pl-PL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22" name="AutoShape 20"/>
            <p:cNvSpPr>
              <a:spLocks noChangeArrowheads="1"/>
            </p:cNvSpPr>
            <p:nvPr/>
          </p:nvSpPr>
          <p:spPr bwMode="auto">
            <a:xfrm rot="10777037">
              <a:off x="716" y="2256"/>
              <a:ext cx="144" cy="384"/>
            </a:xfrm>
            <a:prstGeom prst="upArrow">
              <a:avLst>
                <a:gd name="adj1" fmla="val 50000"/>
                <a:gd name="adj2" fmla="val 66667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endParaRPr lang="en-US" sz="1200" b="1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903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0" grpId="0" animBg="1" autoUpdateAnimBg="0"/>
      <p:bldP spid="11" grpId="0" animBg="1" autoUpdateAnimBg="0"/>
      <p:bldP spid="1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Compliance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based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approach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4" descr="Pergamin"/>
          <p:cNvSpPr>
            <a:spLocks noChangeArrowheads="1"/>
          </p:cNvSpPr>
          <p:nvPr/>
        </p:nvSpPr>
        <p:spPr bwMode="auto">
          <a:xfrm>
            <a:off x="1219200" y="2514600"/>
            <a:ext cx="1981200" cy="2819400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r>
              <a:rPr lang="pl-PL" sz="1600" dirty="0" err="1">
                <a:solidFill>
                  <a:srgbClr val="000000"/>
                </a:solidFill>
              </a:rPr>
              <a:t>Supervision</a:t>
            </a:r>
            <a:endParaRPr lang="pl-PL" sz="1600" dirty="0">
              <a:solidFill>
                <a:srgbClr val="000000"/>
              </a:solidFill>
            </a:endParaRPr>
          </a:p>
          <a:p>
            <a:pPr algn="ctr"/>
            <a:r>
              <a:rPr lang="pl-PL" sz="1600" dirty="0" err="1">
                <a:solidFill>
                  <a:srgbClr val="000000"/>
                </a:solidFill>
              </a:rPr>
              <a:t>over</a:t>
            </a:r>
            <a:r>
              <a:rPr lang="pl-PL" sz="1600" dirty="0">
                <a:solidFill>
                  <a:srgbClr val="000000"/>
                </a:solidFill>
              </a:rPr>
              <a:t> the </a:t>
            </a:r>
          </a:p>
          <a:p>
            <a:pPr algn="ctr"/>
            <a:r>
              <a:rPr lang="pl-PL" sz="1600" dirty="0" err="1">
                <a:solidFill>
                  <a:srgbClr val="000000"/>
                </a:solidFill>
              </a:rPr>
              <a:t>statutes</a:t>
            </a:r>
            <a:r>
              <a:rPr lang="pl-PL" sz="1600" dirty="0">
                <a:solidFill>
                  <a:srgbClr val="000000"/>
                </a:solidFill>
              </a:rPr>
              <a:t> of </a:t>
            </a:r>
          </a:p>
          <a:p>
            <a:pPr algn="ctr"/>
            <a:r>
              <a:rPr lang="pl-PL" sz="1600" dirty="0">
                <a:solidFill>
                  <a:srgbClr val="000000"/>
                </a:solidFill>
              </a:rPr>
              <a:t>the </a:t>
            </a:r>
            <a:r>
              <a:rPr lang="pl-PL" sz="1600" dirty="0" err="1">
                <a:solidFill>
                  <a:srgbClr val="000000"/>
                </a:solidFill>
              </a:rPr>
              <a:t>funds</a:t>
            </a:r>
            <a:r>
              <a:rPr lang="pl-PL" sz="1600" dirty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pl-PL" sz="1600" dirty="0" err="1">
                <a:solidFill>
                  <a:srgbClr val="000000"/>
                </a:solidFill>
              </a:rPr>
              <a:t>during</a:t>
            </a:r>
            <a:r>
              <a:rPr lang="pl-PL" sz="1600" dirty="0">
                <a:solidFill>
                  <a:srgbClr val="000000"/>
                </a:solidFill>
              </a:rPr>
              <a:t> </a:t>
            </a:r>
            <a:r>
              <a:rPr lang="pl-PL" sz="1600" dirty="0" err="1">
                <a:solidFill>
                  <a:srgbClr val="000000"/>
                </a:solidFill>
              </a:rPr>
              <a:t>licencing</a:t>
            </a:r>
            <a:endParaRPr lang="pl-PL" sz="1600" dirty="0">
              <a:solidFill>
                <a:srgbClr val="000000"/>
              </a:solidFill>
            </a:endParaRPr>
          </a:p>
        </p:txBody>
      </p:sp>
      <p:sp>
        <p:nvSpPr>
          <p:cNvPr id="17" name="Rectangle 5" descr="Papier z makulatury"/>
          <p:cNvSpPr>
            <a:spLocks noChangeArrowheads="1"/>
          </p:cNvSpPr>
          <p:nvPr/>
        </p:nvSpPr>
        <p:spPr bwMode="auto">
          <a:xfrm>
            <a:off x="3491880" y="2514600"/>
            <a:ext cx="1981200" cy="2819400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r>
              <a:rPr lang="pl-PL" sz="1600" dirty="0" err="1">
                <a:solidFill>
                  <a:srgbClr val="000000"/>
                </a:solidFill>
              </a:rPr>
              <a:t>Passive</a:t>
            </a:r>
            <a:r>
              <a:rPr lang="pl-PL" sz="1600" dirty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pl-PL" sz="1600" dirty="0" err="1">
                <a:solidFill>
                  <a:srgbClr val="000000"/>
                </a:solidFill>
              </a:rPr>
              <a:t>supervision</a:t>
            </a:r>
            <a:r>
              <a:rPr lang="pl-PL" sz="1600" dirty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pl-PL" sz="1600" dirty="0" err="1">
                <a:solidFill>
                  <a:srgbClr val="000000"/>
                </a:solidFill>
              </a:rPr>
              <a:t>over</a:t>
            </a:r>
            <a:r>
              <a:rPr lang="pl-PL" sz="1600" dirty="0">
                <a:solidFill>
                  <a:srgbClr val="000000"/>
                </a:solidFill>
              </a:rPr>
              <a:t> the </a:t>
            </a:r>
          </a:p>
          <a:p>
            <a:pPr algn="ctr"/>
            <a:r>
              <a:rPr lang="pl-PL" sz="1600" dirty="0" err="1">
                <a:solidFill>
                  <a:srgbClr val="000000"/>
                </a:solidFill>
              </a:rPr>
              <a:t>reports</a:t>
            </a:r>
            <a:r>
              <a:rPr lang="pl-PL" sz="1600" dirty="0">
                <a:solidFill>
                  <a:srgbClr val="000000"/>
                </a:solidFill>
              </a:rPr>
              <a:t> of </a:t>
            </a:r>
          </a:p>
          <a:p>
            <a:pPr algn="ctr"/>
            <a:r>
              <a:rPr lang="pl-PL" sz="1600" dirty="0">
                <a:solidFill>
                  <a:srgbClr val="000000"/>
                </a:solidFill>
              </a:rPr>
              <a:t>the </a:t>
            </a:r>
            <a:r>
              <a:rPr lang="pl-PL" sz="1600" dirty="0" err="1">
                <a:solidFill>
                  <a:srgbClr val="000000"/>
                </a:solidFill>
              </a:rPr>
              <a:t>funds</a:t>
            </a:r>
            <a:endParaRPr lang="pl-PL" sz="1600" dirty="0">
              <a:solidFill>
                <a:srgbClr val="000000"/>
              </a:solidFill>
            </a:endParaRPr>
          </a:p>
        </p:txBody>
      </p:sp>
      <p:sp>
        <p:nvSpPr>
          <p:cNvPr id="18" name="Rectangle 6" descr="Papeteria"/>
          <p:cNvSpPr>
            <a:spLocks noChangeArrowheads="1"/>
          </p:cNvSpPr>
          <p:nvPr/>
        </p:nvSpPr>
        <p:spPr bwMode="auto">
          <a:xfrm>
            <a:off x="5796136" y="2514600"/>
            <a:ext cx="1981200" cy="2819400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r>
              <a:rPr lang="pl-PL" sz="1600" dirty="0">
                <a:solidFill>
                  <a:srgbClr val="000000"/>
                </a:solidFill>
              </a:rPr>
              <a:t>Active </a:t>
            </a:r>
          </a:p>
          <a:p>
            <a:pPr algn="ctr"/>
            <a:r>
              <a:rPr lang="pl-PL" sz="1600" dirty="0" err="1">
                <a:solidFill>
                  <a:srgbClr val="000000"/>
                </a:solidFill>
              </a:rPr>
              <a:t>supervision</a:t>
            </a:r>
            <a:r>
              <a:rPr lang="pl-PL" sz="1600" dirty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pl-PL" sz="1600" dirty="0">
                <a:solidFill>
                  <a:srgbClr val="000000"/>
                </a:solidFill>
              </a:rPr>
              <a:t>(</a:t>
            </a:r>
            <a:r>
              <a:rPr lang="pl-PL" sz="1600" dirty="0" err="1">
                <a:solidFill>
                  <a:srgbClr val="000000"/>
                </a:solidFill>
              </a:rPr>
              <a:t>inspections</a:t>
            </a:r>
            <a:r>
              <a:rPr lang="pl-PL" sz="1600" dirty="0">
                <a:solidFill>
                  <a:srgbClr val="000000"/>
                </a:solidFill>
              </a:rPr>
              <a:t>)</a:t>
            </a:r>
          </a:p>
        </p:txBody>
      </p:sp>
      <p:cxnSp>
        <p:nvCxnSpPr>
          <p:cNvPr id="26" name="Łącznik prostoliniowy 25"/>
          <p:cNvCxnSpPr/>
          <p:nvPr/>
        </p:nvCxnSpPr>
        <p:spPr>
          <a:xfrm>
            <a:off x="3347864" y="1844824"/>
            <a:ext cx="0" cy="3650704"/>
          </a:xfrm>
          <a:prstGeom prst="line">
            <a:avLst/>
          </a:prstGeom>
          <a:ln w="19050">
            <a:solidFill>
              <a:srgbClr val="0070C0">
                <a:alpha val="82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oliniowy 26"/>
          <p:cNvCxnSpPr/>
          <p:nvPr/>
        </p:nvCxnSpPr>
        <p:spPr>
          <a:xfrm>
            <a:off x="5652120" y="1844824"/>
            <a:ext cx="0" cy="3650704"/>
          </a:xfrm>
          <a:prstGeom prst="line">
            <a:avLst/>
          </a:prstGeom>
          <a:ln w="19050">
            <a:solidFill>
              <a:srgbClr val="0070C0">
                <a:alpha val="82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ole tekstowe 27"/>
          <p:cNvSpPr txBox="1"/>
          <p:nvPr/>
        </p:nvSpPr>
        <p:spPr>
          <a:xfrm>
            <a:off x="1764004" y="2060848"/>
            <a:ext cx="5513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>
                <a:solidFill>
                  <a:srgbClr val="000000"/>
                </a:solidFill>
              </a:rPr>
              <a:t>e</a:t>
            </a:r>
            <a:r>
              <a:rPr lang="pl-PL" sz="1600" i="1" dirty="0" smtClean="0">
                <a:solidFill>
                  <a:srgbClr val="000000"/>
                </a:solidFill>
              </a:rPr>
              <a:t>x-</a:t>
            </a:r>
            <a:r>
              <a:rPr lang="pl-PL" sz="1600" i="1" dirty="0" err="1" smtClean="0">
                <a:solidFill>
                  <a:srgbClr val="000000"/>
                </a:solidFill>
              </a:rPr>
              <a:t>ante</a:t>
            </a:r>
            <a:r>
              <a:rPr lang="pl-PL" sz="1600" i="1" dirty="0" smtClean="0">
                <a:solidFill>
                  <a:srgbClr val="000000"/>
                </a:solidFill>
              </a:rPr>
              <a:t>                            on-</a:t>
            </a:r>
            <a:r>
              <a:rPr lang="pl-PL" sz="1600" i="1" dirty="0" err="1" smtClean="0">
                <a:solidFill>
                  <a:srgbClr val="000000"/>
                </a:solidFill>
              </a:rPr>
              <a:t>going</a:t>
            </a:r>
            <a:r>
              <a:rPr lang="pl-PL" sz="1600" i="1" dirty="0" smtClean="0">
                <a:solidFill>
                  <a:srgbClr val="000000"/>
                </a:solidFill>
              </a:rPr>
              <a:t>                           ex-post</a:t>
            </a:r>
            <a:endParaRPr lang="en-US" sz="16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Bukiet"/>
          <p:cNvSpPr>
            <a:spLocks noChangeArrowheads="1"/>
          </p:cNvSpPr>
          <p:nvPr/>
        </p:nvSpPr>
        <p:spPr bwMode="auto">
          <a:xfrm>
            <a:off x="618486" y="1916832"/>
            <a:ext cx="7848600" cy="3384375"/>
          </a:xfrm>
          <a:prstGeom prst="roundRect">
            <a:avLst>
              <a:gd name="adj" fmla="val 16667"/>
            </a:avLst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Ex-ante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examples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 descr="Papirus"/>
          <p:cNvSpPr>
            <a:spLocks noChangeArrowheads="1"/>
          </p:cNvSpPr>
          <p:nvPr/>
        </p:nvSpPr>
        <p:spPr bwMode="auto">
          <a:xfrm>
            <a:off x="1266186" y="3789040"/>
            <a:ext cx="6553200" cy="1219200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Rectangle 3" descr="Papirus"/>
          <p:cNvSpPr>
            <a:spLocks noChangeArrowheads="1"/>
          </p:cNvSpPr>
          <p:nvPr/>
        </p:nvSpPr>
        <p:spPr bwMode="auto">
          <a:xfrm>
            <a:off x="1257300" y="2568575"/>
            <a:ext cx="6553200" cy="1076449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65225" y="139382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9pPr>
          </a:lstStyle>
          <a:p>
            <a:endParaRPr lang="en-US" sz="360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47944" y="2035175"/>
            <a:ext cx="71769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9pPr>
          </a:lstStyle>
          <a:p>
            <a:pPr algn="ctr"/>
            <a:r>
              <a:rPr lang="pl-PL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Supervision</a:t>
            </a:r>
            <a:r>
              <a:rPr lang="pl-PL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over</a:t>
            </a:r>
            <a:r>
              <a:rPr lang="pl-PL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pl-PL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statutory</a:t>
            </a:r>
            <a:r>
              <a:rPr lang="pl-PL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documents</a:t>
            </a:r>
            <a:r>
              <a:rPr lang="pl-PL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pl-PL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funds</a:t>
            </a:r>
            <a:r>
              <a:rPr lang="pl-PL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during</a:t>
            </a:r>
            <a:r>
              <a:rPr lang="pl-PL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licencing</a:t>
            </a:r>
            <a:endParaRPr lang="pl-PL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33500" y="2568575"/>
            <a:ext cx="5311069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defRPr>
            </a:lvl9pPr>
          </a:lstStyle>
          <a:p>
            <a:r>
              <a:rPr lang="pl-PL" sz="1600" dirty="0" err="1" smtClean="0">
                <a:solidFill>
                  <a:srgbClr val="000000"/>
                </a:solidFill>
                <a:latin typeface="Arial" charset="0"/>
              </a:rPr>
              <a:t>Supervision</a:t>
            </a:r>
            <a:r>
              <a:rPr lang="pl-PL" sz="16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Arial" charset="0"/>
              </a:rPr>
              <a:t>over</a:t>
            </a:r>
            <a:r>
              <a:rPr lang="pl-PL" sz="1600" dirty="0">
                <a:solidFill>
                  <a:srgbClr val="000000"/>
                </a:solidFill>
                <a:latin typeface="Arial" charset="0"/>
              </a:rPr>
              <a:t> the </a:t>
            </a:r>
            <a:r>
              <a:rPr lang="pl-PL" sz="1600" dirty="0" err="1">
                <a:solidFill>
                  <a:srgbClr val="000000"/>
                </a:solidFill>
                <a:latin typeface="Arial" charset="0"/>
              </a:rPr>
              <a:t>members</a:t>
            </a:r>
            <a:r>
              <a:rPr lang="pl-PL" sz="1600" dirty="0">
                <a:solidFill>
                  <a:srgbClr val="000000"/>
                </a:solidFill>
                <a:latin typeface="Arial" charset="0"/>
              </a:rPr>
              <a:t> of the </a:t>
            </a:r>
            <a:r>
              <a:rPr lang="pl-PL" sz="1600" dirty="0" err="1">
                <a:solidFill>
                  <a:srgbClr val="000000"/>
                </a:solidFill>
                <a:latin typeface="Arial" charset="0"/>
              </a:rPr>
              <a:t>board</a:t>
            </a:r>
            <a:r>
              <a:rPr lang="pl-PL" sz="1600" dirty="0">
                <a:solidFill>
                  <a:srgbClr val="000000"/>
                </a:solidFill>
                <a:latin typeface="Arial" charset="0"/>
              </a:rPr>
              <a:t> of </a:t>
            </a:r>
            <a:r>
              <a:rPr lang="pl-PL" sz="1600" dirty="0" err="1">
                <a:solidFill>
                  <a:srgbClr val="000000"/>
                </a:solidFill>
                <a:latin typeface="Arial" charset="0"/>
              </a:rPr>
              <a:t>directors</a:t>
            </a:r>
            <a:r>
              <a:rPr lang="pl-PL" sz="1600" dirty="0">
                <a:solidFill>
                  <a:srgbClr val="000000"/>
                </a:solidFill>
                <a:latin typeface="Arial" charset="0"/>
              </a:rPr>
              <a:t>: 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pl-PL" sz="1500" dirty="0" err="1">
                <a:solidFill>
                  <a:srgbClr val="000000"/>
                </a:solidFill>
                <a:latin typeface="Arial" charset="0"/>
              </a:rPr>
              <a:t>possible</a:t>
            </a:r>
            <a:r>
              <a:rPr lang="pl-PL" sz="15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l-PL" sz="1500" dirty="0" err="1">
                <a:solidFill>
                  <a:srgbClr val="000000"/>
                </a:solidFill>
                <a:latin typeface="Arial" charset="0"/>
              </a:rPr>
              <a:t>penalty</a:t>
            </a:r>
            <a:r>
              <a:rPr lang="pl-PL" sz="1500" dirty="0">
                <a:solidFill>
                  <a:srgbClr val="000000"/>
                </a:solidFill>
                <a:latin typeface="Arial" charset="0"/>
              </a:rPr>
              <a:t>,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pl-PL" sz="1500" dirty="0" err="1">
                <a:solidFill>
                  <a:srgbClr val="000000"/>
                </a:solidFill>
                <a:latin typeface="Arial" charset="0"/>
              </a:rPr>
              <a:t>background</a:t>
            </a:r>
            <a:r>
              <a:rPr lang="pl-PL" sz="1500" dirty="0">
                <a:solidFill>
                  <a:srgbClr val="000000"/>
                </a:solidFill>
                <a:latin typeface="Arial" charset="0"/>
              </a:rPr>
              <a:t> (CV, </a:t>
            </a:r>
            <a:r>
              <a:rPr lang="pl-PL" sz="1500" dirty="0" err="1">
                <a:solidFill>
                  <a:srgbClr val="000000"/>
                </a:solidFill>
                <a:latin typeface="Arial" charset="0"/>
              </a:rPr>
              <a:t>job</a:t>
            </a:r>
            <a:r>
              <a:rPr lang="pl-PL" sz="15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l-PL" sz="1500" dirty="0" err="1">
                <a:solidFill>
                  <a:srgbClr val="000000"/>
                </a:solidFill>
                <a:latin typeface="Arial" charset="0"/>
              </a:rPr>
              <a:t>experience</a:t>
            </a:r>
            <a:r>
              <a:rPr lang="pl-PL" sz="1500" dirty="0">
                <a:solidFill>
                  <a:srgbClr val="000000"/>
                </a:solidFill>
                <a:latin typeface="Arial" charset="0"/>
              </a:rPr>
              <a:t>),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pl-PL" sz="1500" dirty="0" err="1">
                <a:solidFill>
                  <a:srgbClr val="000000"/>
                </a:solidFill>
                <a:latin typeface="Arial" charset="0"/>
              </a:rPr>
              <a:t>ethics</a:t>
            </a:r>
            <a:endParaRPr lang="pl-PL" sz="1500" dirty="0">
              <a:solidFill>
                <a:srgbClr val="000000"/>
              </a:solidFill>
              <a:latin typeface="Arial" charset="0"/>
            </a:endParaRPr>
          </a:p>
          <a:p>
            <a:endParaRPr lang="pl-PL" sz="1600" dirty="0" smtClean="0">
              <a:solidFill>
                <a:srgbClr val="000000"/>
              </a:solidFill>
              <a:latin typeface="Arial" charset="0"/>
            </a:endParaRPr>
          </a:p>
          <a:p>
            <a:r>
              <a:rPr lang="pl-PL" sz="1600" dirty="0" err="1" smtClean="0">
                <a:solidFill>
                  <a:srgbClr val="000000"/>
                </a:solidFill>
                <a:latin typeface="Arial" charset="0"/>
              </a:rPr>
              <a:t>Supervision</a:t>
            </a:r>
            <a:r>
              <a:rPr lang="pl-PL" sz="16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Arial" charset="0"/>
              </a:rPr>
              <a:t>over</a:t>
            </a:r>
            <a:r>
              <a:rPr lang="pl-PL" sz="1600" dirty="0">
                <a:solidFill>
                  <a:srgbClr val="000000"/>
                </a:solidFill>
                <a:latin typeface="Arial" charset="0"/>
              </a:rPr>
              <a:t> the </a:t>
            </a:r>
            <a:r>
              <a:rPr lang="pl-PL" sz="1600" dirty="0" err="1" smtClean="0">
                <a:solidFill>
                  <a:srgbClr val="000000"/>
                </a:solidFill>
                <a:latin typeface="Arial" charset="0"/>
              </a:rPr>
              <a:t>statutory</a:t>
            </a:r>
            <a:r>
              <a:rPr lang="pl-PL" sz="16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latin typeface="Arial" charset="0"/>
              </a:rPr>
              <a:t>documents</a:t>
            </a:r>
            <a:r>
              <a:rPr lang="pl-PL" sz="1600" dirty="0" smtClean="0">
                <a:solidFill>
                  <a:srgbClr val="000000"/>
                </a:solidFill>
                <a:latin typeface="Arial" charset="0"/>
              </a:rPr>
              <a:t>:</a:t>
            </a:r>
            <a:endParaRPr lang="pl-PL" sz="1600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>
              <a:buFont typeface="Courier New" pitchFamily="49" charset="0"/>
              <a:buChar char="o"/>
            </a:pPr>
            <a:r>
              <a:rPr lang="pl-PL" sz="1500" dirty="0" err="1">
                <a:solidFill>
                  <a:srgbClr val="000000"/>
                </a:solidFill>
                <a:latin typeface="Arial" charset="0"/>
              </a:rPr>
              <a:t>audit</a:t>
            </a:r>
            <a:r>
              <a:rPr lang="pl-PL" sz="1500" dirty="0">
                <a:solidFill>
                  <a:srgbClr val="000000"/>
                </a:solidFill>
                <a:latin typeface="Arial" charset="0"/>
              </a:rPr>
              <a:t> of the law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pl-PL" sz="1500" dirty="0" err="1">
                <a:solidFill>
                  <a:srgbClr val="000000"/>
                </a:solidFill>
                <a:latin typeface="Arial" charset="0"/>
              </a:rPr>
              <a:t>audit</a:t>
            </a:r>
            <a:r>
              <a:rPr lang="pl-PL" sz="1500" dirty="0">
                <a:solidFill>
                  <a:srgbClr val="000000"/>
                </a:solidFill>
                <a:latin typeface="Arial" charset="0"/>
              </a:rPr>
              <a:t> of the </a:t>
            </a:r>
            <a:r>
              <a:rPr lang="pl-PL" sz="1500" dirty="0" err="1">
                <a:solidFill>
                  <a:srgbClr val="000000"/>
                </a:solidFill>
                <a:latin typeface="Arial" charset="0"/>
              </a:rPr>
              <a:t>valuation</a:t>
            </a:r>
            <a:endParaRPr lang="pl-PL" sz="1500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>
              <a:buFont typeface="Courier New" pitchFamily="49" charset="0"/>
              <a:buChar char="o"/>
            </a:pPr>
            <a:r>
              <a:rPr lang="pl-PL" sz="1500" dirty="0" err="1">
                <a:solidFill>
                  <a:srgbClr val="000000"/>
                </a:solidFill>
                <a:latin typeface="Arial" charset="0"/>
              </a:rPr>
              <a:t>logical</a:t>
            </a:r>
            <a:r>
              <a:rPr lang="pl-PL" sz="15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l-PL" sz="1500" dirty="0" err="1">
                <a:solidFill>
                  <a:srgbClr val="000000"/>
                </a:solidFill>
                <a:latin typeface="Arial" charset="0"/>
              </a:rPr>
              <a:t>correctness</a:t>
            </a:r>
            <a:r>
              <a:rPr lang="pl-PL" sz="1500" dirty="0">
                <a:solidFill>
                  <a:srgbClr val="000000"/>
                </a:solidFill>
                <a:latin typeface="Arial" charset="0"/>
              </a:rP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On-going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Organization Chart 28"/>
          <p:cNvGrpSpPr>
            <a:grpSpLocks/>
          </p:cNvGrpSpPr>
          <p:nvPr/>
        </p:nvGrpSpPr>
        <p:grpSpPr bwMode="auto">
          <a:xfrm>
            <a:off x="714348" y="1857364"/>
            <a:ext cx="7704138" cy="4033838"/>
            <a:chOff x="476" y="1207"/>
            <a:chExt cx="4853" cy="2541"/>
          </a:xfrm>
        </p:grpSpPr>
        <p:sp>
          <p:nvSpPr>
            <p:cNvPr id="6" name="_s1030"/>
            <p:cNvSpPr>
              <a:spLocks noChangeArrowheads="1"/>
            </p:cNvSpPr>
            <p:nvPr/>
          </p:nvSpPr>
          <p:spPr bwMode="auto">
            <a:xfrm>
              <a:off x="476" y="1207"/>
              <a:ext cx="4853" cy="2541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t"/>
            <a:lstStyle/>
            <a:p>
              <a:pPr algn="ctr"/>
              <a:r>
                <a:rPr lang="pl-PL" sz="1600" b="1" dirty="0" err="1" smtClean="0">
                  <a:solidFill>
                    <a:srgbClr val="000000"/>
                  </a:solidFill>
                </a:rPr>
                <a:t>On-going</a:t>
              </a:r>
              <a:r>
                <a:rPr lang="pl-PL" sz="1600" b="1" dirty="0" smtClean="0">
                  <a:solidFill>
                    <a:srgbClr val="000000"/>
                  </a:solidFill>
                </a:rPr>
                <a:t> </a:t>
              </a:r>
              <a:r>
                <a:rPr lang="pl-PL" sz="1600" b="1" dirty="0" err="1" smtClean="0">
                  <a:solidFill>
                    <a:srgbClr val="000000"/>
                  </a:solidFill>
                </a:rPr>
                <a:t>supervision</a:t>
              </a:r>
              <a:r>
                <a:rPr lang="pl-PL" sz="1600" b="1" dirty="0" smtClean="0">
                  <a:solidFill>
                    <a:srgbClr val="000000"/>
                  </a:solidFill>
                </a:rPr>
                <a:t> </a:t>
              </a:r>
              <a:r>
                <a:rPr lang="pl-PL" sz="1600" b="1" dirty="0" err="1" smtClean="0">
                  <a:solidFill>
                    <a:srgbClr val="000000"/>
                  </a:solidFill>
                </a:rPr>
                <a:t>component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7" name="_s1031"/>
            <p:cNvSpPr>
              <a:spLocks noChangeArrowheads="1"/>
            </p:cNvSpPr>
            <p:nvPr/>
          </p:nvSpPr>
          <p:spPr bwMode="auto">
            <a:xfrm>
              <a:off x="703" y="1797"/>
              <a:ext cx="4445" cy="485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r>
                <a:rPr lang="pl-PL" sz="1600" dirty="0" err="1" smtClean="0">
                  <a:solidFill>
                    <a:srgbClr val="000000"/>
                  </a:solidFill>
                </a:rPr>
                <a:t>Reports</a:t>
              </a:r>
              <a:r>
                <a:rPr lang="pl-PL" sz="1600" dirty="0" smtClean="0">
                  <a:solidFill>
                    <a:srgbClr val="000000"/>
                  </a:solidFill>
                </a:rPr>
                <a:t> (</a:t>
              </a:r>
              <a:r>
                <a:rPr lang="pl-PL" sz="1600" dirty="0" err="1" smtClean="0">
                  <a:solidFill>
                    <a:srgbClr val="000000"/>
                  </a:solidFill>
                </a:rPr>
                <a:t>current</a:t>
              </a:r>
              <a:r>
                <a:rPr lang="pl-PL" sz="1600" dirty="0" smtClean="0">
                  <a:solidFill>
                    <a:srgbClr val="000000"/>
                  </a:solidFill>
                </a:rPr>
                <a:t>, </a:t>
              </a:r>
              <a:r>
                <a:rPr lang="pl-PL" sz="1600" dirty="0" err="1" smtClean="0">
                  <a:solidFill>
                    <a:srgbClr val="000000"/>
                  </a:solidFill>
                </a:rPr>
                <a:t>periodical</a:t>
              </a:r>
              <a:r>
                <a:rPr lang="pl-PL" sz="1600" dirty="0" smtClean="0">
                  <a:solidFill>
                    <a:srgbClr val="000000"/>
                  </a:solidFill>
                </a:rPr>
                <a:t>)</a:t>
              </a:r>
              <a:endParaRPr lang="de-DE" sz="1600" dirty="0">
                <a:solidFill>
                  <a:srgbClr val="000000"/>
                </a:solidFill>
              </a:endParaRPr>
            </a:p>
          </p:txBody>
        </p:sp>
        <p:sp>
          <p:nvSpPr>
            <p:cNvPr id="8" name="_s1032"/>
            <p:cNvSpPr>
              <a:spLocks noChangeArrowheads="1"/>
            </p:cNvSpPr>
            <p:nvPr/>
          </p:nvSpPr>
          <p:spPr bwMode="auto">
            <a:xfrm>
              <a:off x="703" y="2387"/>
              <a:ext cx="4445" cy="485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r>
                <a:rPr lang="pl-PL" sz="1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Information</a:t>
              </a:r>
              <a:r>
                <a:rPr lang="pl-PL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pl-PL" sz="1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sent</a:t>
              </a:r>
              <a:r>
                <a:rPr lang="pl-PL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to PFSA upon </a:t>
              </a:r>
              <a:r>
                <a:rPr lang="pl-PL" sz="1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request</a:t>
              </a:r>
              <a:endParaRPr lang="pl-PL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_s1033"/>
            <p:cNvSpPr>
              <a:spLocks noChangeArrowheads="1"/>
            </p:cNvSpPr>
            <p:nvPr/>
          </p:nvSpPr>
          <p:spPr bwMode="auto">
            <a:xfrm>
              <a:off x="703" y="2986"/>
              <a:ext cx="4445" cy="485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r>
                <a:rPr lang="pl-PL" sz="1600" dirty="0" err="1" smtClean="0">
                  <a:solidFill>
                    <a:srgbClr val="000000"/>
                  </a:solidFill>
                </a:rPr>
                <a:t>Interventions</a:t>
              </a:r>
              <a:endParaRPr lang="de-DE" sz="16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784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On-going / Transfer of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information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Drawing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08920"/>
            <a:ext cx="565503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Łącznik prostoliniowy 5"/>
          <p:cNvCxnSpPr/>
          <p:nvPr/>
        </p:nvCxnSpPr>
        <p:spPr>
          <a:xfrm>
            <a:off x="4067944" y="1844824"/>
            <a:ext cx="0" cy="4320480"/>
          </a:xfrm>
          <a:prstGeom prst="line">
            <a:avLst/>
          </a:prstGeom>
          <a:ln w="19050">
            <a:solidFill>
              <a:srgbClr val="0070C0">
                <a:alpha val="82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1475656" y="206084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KNF </a:t>
            </a:r>
            <a:r>
              <a:rPr lang="pl-PL" dirty="0" smtClean="0"/>
              <a:t>                                        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 / IF / DEPO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895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On-going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/ Transfer of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information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786556"/>
            <a:ext cx="5819796" cy="4461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On-going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/ Transfer of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information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745674"/>
            <a:ext cx="6038872" cy="457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3771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On-going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/ Transfer of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information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711410"/>
            <a:ext cx="6115072" cy="4536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3771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Legal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basis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– EU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level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(UCITS)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Council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Directive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85/611/WE (UCITS) </a:t>
            </a:r>
          </a:p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Commision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Directive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2007/16/UE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implementing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Council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Directive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85/611/WE (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eligible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assets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On-going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/ Transfer of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information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679314"/>
            <a:ext cx="6038872" cy="464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3771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Ex-post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Organization Chart 28"/>
          <p:cNvGrpSpPr>
            <a:grpSpLocks/>
          </p:cNvGrpSpPr>
          <p:nvPr/>
        </p:nvGrpSpPr>
        <p:grpSpPr bwMode="auto">
          <a:xfrm>
            <a:off x="755650" y="1916113"/>
            <a:ext cx="7704138" cy="3155950"/>
            <a:chOff x="476" y="1207"/>
            <a:chExt cx="4853" cy="1988"/>
          </a:xfrm>
        </p:grpSpPr>
        <p:sp>
          <p:nvSpPr>
            <p:cNvPr id="5" name="_s1030"/>
            <p:cNvSpPr>
              <a:spLocks noChangeArrowheads="1"/>
            </p:cNvSpPr>
            <p:nvPr/>
          </p:nvSpPr>
          <p:spPr bwMode="auto">
            <a:xfrm>
              <a:off x="476" y="1207"/>
              <a:ext cx="4853" cy="1988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t"/>
            <a:lstStyle/>
            <a:p>
              <a:pPr algn="ctr"/>
              <a:r>
                <a:rPr lang="pl-PL" sz="1600" b="1" dirty="0" smtClean="0">
                  <a:solidFill>
                    <a:srgbClr val="000000"/>
                  </a:solidFill>
                </a:rPr>
                <a:t>Ex-post </a:t>
              </a:r>
              <a:r>
                <a:rPr lang="pl-PL" sz="1600" b="1" dirty="0" err="1" smtClean="0">
                  <a:solidFill>
                    <a:srgbClr val="000000"/>
                  </a:solidFill>
                </a:rPr>
                <a:t>supervision</a:t>
              </a:r>
              <a:r>
                <a:rPr lang="pl-PL" sz="1600" b="1" dirty="0" smtClean="0">
                  <a:solidFill>
                    <a:srgbClr val="000000"/>
                  </a:solidFill>
                </a:rPr>
                <a:t> </a:t>
              </a:r>
              <a:r>
                <a:rPr lang="pl-PL" sz="1600" b="1" dirty="0" err="1" smtClean="0">
                  <a:solidFill>
                    <a:srgbClr val="000000"/>
                  </a:solidFill>
                </a:rPr>
                <a:t>component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6" name="_s1031"/>
            <p:cNvSpPr>
              <a:spLocks noChangeArrowheads="1"/>
            </p:cNvSpPr>
            <p:nvPr/>
          </p:nvSpPr>
          <p:spPr bwMode="auto">
            <a:xfrm>
              <a:off x="703" y="1797"/>
              <a:ext cx="4445" cy="485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r>
                <a:rPr lang="pl-PL" sz="1600" dirty="0" err="1" smtClean="0">
                  <a:solidFill>
                    <a:srgbClr val="000000"/>
                  </a:solidFill>
                </a:rPr>
                <a:t>Inspections</a:t>
              </a:r>
              <a:endParaRPr lang="de-DE" sz="1600" dirty="0">
                <a:solidFill>
                  <a:srgbClr val="000000"/>
                </a:solidFill>
              </a:endParaRPr>
            </a:p>
          </p:txBody>
        </p:sp>
        <p:sp>
          <p:nvSpPr>
            <p:cNvPr id="7" name="_s1032"/>
            <p:cNvSpPr>
              <a:spLocks noChangeArrowheads="1"/>
            </p:cNvSpPr>
            <p:nvPr/>
          </p:nvSpPr>
          <p:spPr bwMode="auto">
            <a:xfrm>
              <a:off x="703" y="2387"/>
              <a:ext cx="4445" cy="485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r>
                <a:rPr lang="pl-PL" sz="1600" dirty="0" err="1" smtClean="0">
                  <a:solidFill>
                    <a:srgbClr val="000000"/>
                  </a:solidFill>
                </a:rPr>
                <a:t>Administrative</a:t>
              </a:r>
              <a:r>
                <a:rPr lang="pl-PL" sz="1600" dirty="0" smtClean="0">
                  <a:solidFill>
                    <a:srgbClr val="000000"/>
                  </a:solidFill>
                </a:rPr>
                <a:t> </a:t>
              </a:r>
              <a:r>
                <a:rPr lang="pl-PL" sz="1600" dirty="0" err="1" smtClean="0">
                  <a:solidFill>
                    <a:srgbClr val="000000"/>
                  </a:solidFill>
                </a:rPr>
                <a:t>proceedings</a:t>
              </a:r>
              <a:endParaRPr lang="de-DE" sz="16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771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Risk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based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approach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Organization Chart 28"/>
          <p:cNvGrpSpPr>
            <a:grpSpLocks/>
          </p:cNvGrpSpPr>
          <p:nvPr/>
        </p:nvGrpSpPr>
        <p:grpSpPr bwMode="auto">
          <a:xfrm>
            <a:off x="755650" y="1916113"/>
            <a:ext cx="7704138" cy="4033838"/>
            <a:chOff x="476" y="1207"/>
            <a:chExt cx="4853" cy="2541"/>
          </a:xfrm>
        </p:grpSpPr>
        <p:sp>
          <p:nvSpPr>
            <p:cNvPr id="6" name="_s1030"/>
            <p:cNvSpPr>
              <a:spLocks noChangeArrowheads="1"/>
            </p:cNvSpPr>
            <p:nvPr/>
          </p:nvSpPr>
          <p:spPr bwMode="auto">
            <a:xfrm>
              <a:off x="476" y="1207"/>
              <a:ext cx="4853" cy="2541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t"/>
            <a:lstStyle/>
            <a:p>
              <a:pPr algn="ctr"/>
              <a:r>
                <a:rPr lang="pl-PL" sz="1600" b="1" dirty="0" err="1">
                  <a:solidFill>
                    <a:srgbClr val="000000"/>
                  </a:solidFill>
                </a:rPr>
                <a:t>Scope</a:t>
              </a:r>
              <a:r>
                <a:rPr lang="pl-PL" sz="1600" b="1" dirty="0">
                  <a:solidFill>
                    <a:srgbClr val="000000"/>
                  </a:solidFill>
                </a:rPr>
                <a:t> of the </a:t>
              </a:r>
              <a:r>
                <a:rPr lang="pl-PL" sz="1600" b="1" dirty="0" err="1">
                  <a:solidFill>
                    <a:srgbClr val="000000"/>
                  </a:solidFill>
                </a:rPr>
                <a:t>risk-based-approach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7" name="_s1031"/>
            <p:cNvSpPr>
              <a:spLocks noChangeArrowheads="1"/>
            </p:cNvSpPr>
            <p:nvPr/>
          </p:nvSpPr>
          <p:spPr bwMode="auto">
            <a:xfrm>
              <a:off x="703" y="1797"/>
              <a:ext cx="4445" cy="485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r>
                <a:rPr lang="pl-PL" sz="1600" dirty="0" err="1">
                  <a:solidFill>
                    <a:srgbClr val="000000"/>
                  </a:solidFill>
                </a:rPr>
                <a:t>operational</a:t>
              </a:r>
              <a:r>
                <a:rPr lang="pl-PL" sz="1600" dirty="0">
                  <a:solidFill>
                    <a:srgbClr val="000000"/>
                  </a:solidFill>
                </a:rPr>
                <a:t> </a:t>
              </a:r>
              <a:r>
                <a:rPr lang="pl-PL" sz="1600" dirty="0" err="1" smtClean="0">
                  <a:solidFill>
                    <a:srgbClr val="000000"/>
                  </a:solidFill>
                </a:rPr>
                <a:t>risk</a:t>
              </a:r>
              <a:endParaRPr lang="de-DE" sz="1600" dirty="0">
                <a:solidFill>
                  <a:srgbClr val="000000"/>
                </a:solidFill>
              </a:endParaRPr>
            </a:p>
          </p:txBody>
        </p:sp>
        <p:sp>
          <p:nvSpPr>
            <p:cNvPr id="8" name="_s1032"/>
            <p:cNvSpPr>
              <a:spLocks noChangeArrowheads="1"/>
            </p:cNvSpPr>
            <p:nvPr/>
          </p:nvSpPr>
          <p:spPr bwMode="auto">
            <a:xfrm>
              <a:off x="703" y="2387"/>
              <a:ext cx="4445" cy="485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r>
                <a:rPr lang="pl-PL" sz="1600" dirty="0">
                  <a:solidFill>
                    <a:srgbClr val="000000"/>
                  </a:solidFill>
                </a:rPr>
                <a:t>market </a:t>
              </a:r>
              <a:r>
                <a:rPr lang="pl-PL" sz="1600" dirty="0" err="1" smtClean="0">
                  <a:solidFill>
                    <a:srgbClr val="000000"/>
                  </a:solidFill>
                </a:rPr>
                <a:t>risk</a:t>
              </a:r>
              <a:endParaRPr lang="de-DE" sz="1600" dirty="0">
                <a:solidFill>
                  <a:srgbClr val="000000"/>
                </a:solidFill>
              </a:endParaRPr>
            </a:p>
          </p:txBody>
        </p:sp>
        <p:sp>
          <p:nvSpPr>
            <p:cNvPr id="9" name="_s1033"/>
            <p:cNvSpPr>
              <a:spLocks noChangeArrowheads="1"/>
            </p:cNvSpPr>
            <p:nvPr/>
          </p:nvSpPr>
          <p:spPr bwMode="auto">
            <a:xfrm>
              <a:off x="703" y="2986"/>
              <a:ext cx="4445" cy="485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r>
                <a:rPr lang="pl-PL" sz="1600" dirty="0" err="1">
                  <a:solidFill>
                    <a:srgbClr val="000000"/>
                  </a:solidFill>
                </a:rPr>
                <a:t>credit</a:t>
              </a:r>
              <a:r>
                <a:rPr lang="pl-PL" sz="1600" dirty="0">
                  <a:solidFill>
                    <a:srgbClr val="000000"/>
                  </a:solidFill>
                </a:rPr>
                <a:t> </a:t>
              </a:r>
              <a:r>
                <a:rPr lang="pl-PL" sz="1600" dirty="0" err="1" smtClean="0">
                  <a:solidFill>
                    <a:srgbClr val="000000"/>
                  </a:solidFill>
                </a:rPr>
                <a:t>risk</a:t>
              </a:r>
              <a:endParaRPr lang="de-DE" sz="16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Operational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risk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pl-PL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perational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risk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population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risks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attached to the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different features and quality of the trading, settlement and valuation procedures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operated by the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Management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Companies, which may increase the chances of losses due to human or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technical errors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(point of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view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UCITS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investor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).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r>
              <a:rPr lang="pl-PL" sz="16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UCITS point of </a:t>
            </a:r>
            <a:r>
              <a:rPr lang="pl-PL" sz="1600" dirty="0" err="1" smtClean="0">
                <a:latin typeface="Arial" pitchFamily="34" charset="0"/>
                <a:cs typeface="Arial" pitchFamily="34" charset="0"/>
              </a:rPr>
              <a:t>view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l-PL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most </a:t>
            </a:r>
            <a:r>
              <a:rPr lang="pl-PL" sz="1600" dirty="0" err="1" smtClean="0">
                <a:latin typeface="Arial" pitchFamily="34" charset="0"/>
                <a:cs typeface="Arial" pitchFamily="34" charset="0"/>
              </a:rPr>
              <a:t>important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those operational risks that also affect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investors’ interests by their direct impact on the fund’s portfolio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lvl="8" algn="just">
              <a:buNone/>
            </a:pPr>
            <a:r>
              <a:rPr lang="pl-PL" sz="1500" i="1" dirty="0" err="1" smtClean="0">
                <a:latin typeface="Arial" pitchFamily="34" charset="0"/>
                <a:cs typeface="Arial" pitchFamily="34" charset="0"/>
              </a:rPr>
              <a:t>Source</a:t>
            </a:r>
            <a:r>
              <a:rPr lang="pl-PL" sz="1500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sz="1500" i="1" dirty="0" err="1" smtClean="0">
                <a:latin typeface="Arial" pitchFamily="34" charset="0"/>
                <a:cs typeface="Arial" pitchFamily="34" charset="0"/>
              </a:rPr>
              <a:t>Risk</a:t>
            </a:r>
            <a:r>
              <a:rPr lang="fr-FR" sz="1500" i="1" dirty="0" smtClean="0">
                <a:latin typeface="Arial" pitchFamily="34" charset="0"/>
                <a:cs typeface="Arial" pitchFamily="34" charset="0"/>
              </a:rPr>
              <a:t> management </a:t>
            </a:r>
            <a:r>
              <a:rPr lang="fr-FR" sz="1500" i="1" dirty="0" err="1" smtClean="0">
                <a:latin typeface="Arial" pitchFamily="34" charset="0"/>
                <a:cs typeface="Arial" pitchFamily="34" charset="0"/>
              </a:rPr>
              <a:t>principles</a:t>
            </a:r>
            <a:r>
              <a:rPr lang="fr-FR" sz="1500" i="1" dirty="0" smtClean="0">
                <a:latin typeface="Arial" pitchFamily="34" charset="0"/>
                <a:cs typeface="Arial" pitchFamily="34" charset="0"/>
              </a:rPr>
              <a:t> for UCITS</a:t>
            </a:r>
            <a:endParaRPr lang="pl-PL" sz="1500" i="1" dirty="0" smtClean="0">
              <a:latin typeface="Arial" pitchFamily="34" charset="0"/>
              <a:cs typeface="Arial" pitchFamily="34" charset="0"/>
            </a:endParaRPr>
          </a:p>
          <a:p>
            <a:pPr lvl="8" algn="just">
              <a:buNone/>
            </a:pPr>
            <a:r>
              <a:rPr lang="fr-FR" sz="1500" i="1" dirty="0" err="1" smtClean="0">
                <a:latin typeface="Arial" pitchFamily="34" charset="0"/>
                <a:cs typeface="Arial" pitchFamily="34" charset="0"/>
              </a:rPr>
              <a:t>Ref</a:t>
            </a:r>
            <a:r>
              <a:rPr lang="fr-FR" sz="1500" i="1" dirty="0" smtClean="0">
                <a:latin typeface="Arial" pitchFamily="34" charset="0"/>
                <a:cs typeface="Arial" pitchFamily="34" charset="0"/>
              </a:rPr>
              <a:t>: CESR/09-178</a:t>
            </a:r>
          </a:p>
          <a:p>
            <a:pPr lvl="1" algn="just">
              <a:buNone/>
            </a:pPr>
            <a:endParaRPr lang="pl-PL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39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3" name="camera.wav"/>
          </p:stSnd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Market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risk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pl-PL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arket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risk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risk of fluctuations in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market value of the securities invested by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funds, which may vary over time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(volatility clusters) reflecting different market conditions.</a:t>
            </a:r>
          </a:p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Theory suggests that, when financial transactions take place within efficient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environments (markets populated by a plethora of marginal and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symmetricall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informed investors), asset prices embed all available information and, as a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consequence, market risk can be considered as the only value-related relevant risk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factor, either at the level of each security held by the fund or at the level of the entire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portfolio.</a:t>
            </a: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lvl="8" algn="just">
              <a:buNone/>
            </a:pPr>
            <a:r>
              <a:rPr lang="pl-PL" sz="1500" i="1" dirty="0" err="1" smtClean="0">
                <a:latin typeface="Arial" pitchFamily="34" charset="0"/>
                <a:cs typeface="Arial" pitchFamily="34" charset="0"/>
              </a:rPr>
              <a:t>Source</a:t>
            </a:r>
            <a:r>
              <a:rPr lang="pl-PL" sz="1500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sz="1500" i="1" dirty="0" err="1" smtClean="0">
                <a:latin typeface="Arial" pitchFamily="34" charset="0"/>
                <a:cs typeface="Arial" pitchFamily="34" charset="0"/>
              </a:rPr>
              <a:t>Risk</a:t>
            </a:r>
            <a:r>
              <a:rPr lang="fr-FR" sz="1500" i="1" dirty="0" smtClean="0">
                <a:latin typeface="Arial" pitchFamily="34" charset="0"/>
                <a:cs typeface="Arial" pitchFamily="34" charset="0"/>
              </a:rPr>
              <a:t> management </a:t>
            </a:r>
            <a:r>
              <a:rPr lang="fr-FR" sz="1500" i="1" dirty="0" err="1" smtClean="0">
                <a:latin typeface="Arial" pitchFamily="34" charset="0"/>
                <a:cs typeface="Arial" pitchFamily="34" charset="0"/>
              </a:rPr>
              <a:t>principles</a:t>
            </a:r>
            <a:r>
              <a:rPr lang="fr-FR" sz="1500" i="1" dirty="0" smtClean="0">
                <a:latin typeface="Arial" pitchFamily="34" charset="0"/>
                <a:cs typeface="Arial" pitchFamily="34" charset="0"/>
              </a:rPr>
              <a:t> for UCITS</a:t>
            </a:r>
            <a:endParaRPr lang="pl-PL" sz="1500" i="1" dirty="0" smtClean="0">
              <a:latin typeface="Arial" pitchFamily="34" charset="0"/>
              <a:cs typeface="Arial" pitchFamily="34" charset="0"/>
            </a:endParaRPr>
          </a:p>
          <a:p>
            <a:pPr lvl="8" algn="just">
              <a:buNone/>
            </a:pPr>
            <a:r>
              <a:rPr lang="fr-FR" sz="1500" i="1" dirty="0" err="1" smtClean="0">
                <a:latin typeface="Arial" pitchFamily="34" charset="0"/>
                <a:cs typeface="Arial" pitchFamily="34" charset="0"/>
              </a:rPr>
              <a:t>Ref</a:t>
            </a:r>
            <a:r>
              <a:rPr lang="fr-FR" sz="1500" i="1" dirty="0" smtClean="0">
                <a:latin typeface="Arial" pitchFamily="34" charset="0"/>
                <a:cs typeface="Arial" pitchFamily="34" charset="0"/>
              </a:rPr>
              <a:t>: CESR/09-178</a:t>
            </a:r>
          </a:p>
        </p:txBody>
      </p:sp>
    </p:spTree>
    <p:extLst>
      <p:ext uri="{BB962C8B-B14F-4D97-AF65-F5344CB8AC3E}">
        <p14:creationId xmlns:p14="http://schemas.microsoft.com/office/powerpoint/2010/main" val="283089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3" name="camera.wav"/>
          </p:stSnd>
        </p:sndAc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Credit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risk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Organization Chart 28"/>
          <p:cNvGrpSpPr>
            <a:grpSpLocks/>
          </p:cNvGrpSpPr>
          <p:nvPr/>
        </p:nvGrpSpPr>
        <p:grpSpPr bwMode="auto">
          <a:xfrm>
            <a:off x="755650" y="1916113"/>
            <a:ext cx="7704138" cy="3155950"/>
            <a:chOff x="476" y="1207"/>
            <a:chExt cx="4853" cy="1988"/>
          </a:xfrm>
        </p:grpSpPr>
        <p:sp>
          <p:nvSpPr>
            <p:cNvPr id="5" name="_s1030"/>
            <p:cNvSpPr>
              <a:spLocks noChangeArrowheads="1"/>
            </p:cNvSpPr>
            <p:nvPr/>
          </p:nvSpPr>
          <p:spPr bwMode="auto">
            <a:xfrm>
              <a:off x="476" y="1207"/>
              <a:ext cx="4853" cy="1988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t"/>
            <a:lstStyle/>
            <a:p>
              <a:pPr algn="ctr"/>
              <a:r>
                <a:rPr lang="pl-PL" sz="1600" b="1" dirty="0" smtClean="0">
                  <a:solidFill>
                    <a:srgbClr val="000000"/>
                  </a:solidFill>
                </a:rPr>
                <a:t>Credit  </a:t>
              </a:r>
              <a:r>
                <a:rPr lang="pl-PL" sz="1600" b="1" dirty="0" err="1" smtClean="0">
                  <a:solidFill>
                    <a:srgbClr val="000000"/>
                  </a:solidFill>
                </a:rPr>
                <a:t>risk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6" name="_s1031"/>
            <p:cNvSpPr>
              <a:spLocks noChangeArrowheads="1"/>
            </p:cNvSpPr>
            <p:nvPr/>
          </p:nvSpPr>
          <p:spPr bwMode="auto">
            <a:xfrm>
              <a:off x="703" y="1797"/>
              <a:ext cx="4445" cy="485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r>
                <a:rPr lang="pl-PL" sz="1600" dirty="0" err="1" smtClean="0">
                  <a:solidFill>
                    <a:srgbClr val="000000"/>
                  </a:solidFill>
                </a:rPr>
                <a:t>Counterparty</a:t>
              </a:r>
              <a:r>
                <a:rPr lang="pl-PL" sz="1600" dirty="0" smtClean="0">
                  <a:solidFill>
                    <a:srgbClr val="000000"/>
                  </a:solidFill>
                </a:rPr>
                <a:t> </a:t>
              </a:r>
              <a:r>
                <a:rPr lang="pl-PL" sz="1600" dirty="0" err="1" smtClean="0">
                  <a:solidFill>
                    <a:srgbClr val="000000"/>
                  </a:solidFill>
                </a:rPr>
                <a:t>risk</a:t>
              </a:r>
              <a:endParaRPr lang="de-DE" sz="1600" dirty="0">
                <a:solidFill>
                  <a:srgbClr val="000000"/>
                </a:solidFill>
              </a:endParaRPr>
            </a:p>
          </p:txBody>
        </p:sp>
        <p:sp>
          <p:nvSpPr>
            <p:cNvPr id="7" name="_s1032"/>
            <p:cNvSpPr>
              <a:spLocks noChangeArrowheads="1"/>
            </p:cNvSpPr>
            <p:nvPr/>
          </p:nvSpPr>
          <p:spPr bwMode="auto">
            <a:xfrm>
              <a:off x="703" y="2387"/>
              <a:ext cx="4445" cy="485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r>
                <a:rPr lang="pl-PL" sz="1600" dirty="0" err="1" smtClean="0">
                  <a:solidFill>
                    <a:srgbClr val="000000"/>
                  </a:solidFill>
                </a:rPr>
                <a:t>Issuer</a:t>
              </a:r>
              <a:r>
                <a:rPr lang="pl-PL" sz="1600" dirty="0" smtClean="0">
                  <a:solidFill>
                    <a:srgbClr val="000000"/>
                  </a:solidFill>
                </a:rPr>
                <a:t> </a:t>
              </a:r>
              <a:r>
                <a:rPr lang="pl-PL" sz="1600" dirty="0" err="1" smtClean="0">
                  <a:solidFill>
                    <a:srgbClr val="000000"/>
                  </a:solidFill>
                </a:rPr>
                <a:t>risk</a:t>
              </a:r>
              <a:endParaRPr lang="de-DE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9" name="Prostokąt 8"/>
          <p:cNvSpPr/>
          <p:nvPr/>
        </p:nvSpPr>
        <p:spPr>
          <a:xfrm>
            <a:off x="714348" y="5286388"/>
            <a:ext cx="80724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 algn="just">
              <a:buNone/>
            </a:pPr>
            <a:r>
              <a:rPr lang="pl-PL" sz="15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Source</a:t>
            </a:r>
            <a:r>
              <a:rPr lang="pl-PL" sz="15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sz="15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Risk</a:t>
            </a:r>
            <a:r>
              <a:rPr lang="fr-FR" sz="15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management </a:t>
            </a:r>
            <a:r>
              <a:rPr lang="fr-FR" sz="15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principles</a:t>
            </a:r>
            <a:r>
              <a:rPr lang="fr-FR" sz="15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for UCITS</a:t>
            </a:r>
            <a:endParaRPr lang="pl-PL" sz="150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8" algn="just">
              <a:buNone/>
            </a:pPr>
            <a:r>
              <a:rPr lang="fr-FR" sz="15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Ref</a:t>
            </a:r>
            <a:r>
              <a:rPr lang="fr-FR" sz="15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CESR/09-178</a:t>
            </a:r>
          </a:p>
        </p:txBody>
      </p:sp>
    </p:spTree>
    <p:extLst>
      <p:ext uri="{BB962C8B-B14F-4D97-AF65-F5344CB8AC3E}">
        <p14:creationId xmlns:p14="http://schemas.microsoft.com/office/powerpoint/2010/main" val="283089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763000" y="6553200"/>
            <a:ext cx="3810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0813DCF-F846-4F8F-852F-F9120ADA0705}" type="slidenum">
              <a:rPr lang="pl-PL" sz="900" smtClean="0">
                <a:latin typeface="Arial Unicode MS" pitchFamily="34" charset="-128"/>
              </a:rPr>
              <a:pPr eaLnBrk="1" hangingPunct="1"/>
              <a:t>26</a:t>
            </a:fld>
            <a:endParaRPr lang="pl-PL" sz="900" smtClean="0">
              <a:latin typeface="Arial Unicode MS" pitchFamily="34" charset="-128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36613"/>
            <a:ext cx="7543800" cy="648171"/>
          </a:xfrm>
        </p:spPr>
        <p:txBody>
          <a:bodyPr/>
          <a:lstStyle/>
          <a:p>
            <a:pPr algn="l"/>
            <a:r>
              <a:rPr lang="pl-PL" sz="2400" b="1" dirty="0" err="1" smtClean="0">
                <a:latin typeface="Arial" pitchFamily="34" charset="0"/>
                <a:cs typeface="Arial" pitchFamily="34" charset="0"/>
              </a:rPr>
              <a:t>Opened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part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116632" y="2204864"/>
            <a:ext cx="7777162" cy="381697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prstTxWarp prst="textStop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relaxedInset"/>
              <a:contourClr>
                <a:schemeClr val="bg2"/>
              </a:contourClr>
            </a:sp3d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pl-PL" sz="36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Discussion</a:t>
            </a:r>
            <a:endParaRPr lang="pl-PL" sz="3600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pl-PL" sz="3600" b="1" dirty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pl-PL" sz="3600" b="1" dirty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pl-PL" sz="36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Questions</a:t>
            </a:r>
            <a:endParaRPr lang="pl-PL" sz="3600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62000" lvl="1" indent="-304800">
              <a:lnSpc>
                <a:spcPct val="90000"/>
              </a:lnSpc>
            </a:pPr>
            <a:endParaRPr lang="en-GB" sz="1600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GB" sz="1600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mirekj\AppData\Local\Microsoft\Windows\Temporary Internet Files\Content.IE5\2KIXOFAD\MC900433797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321" y="2924944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7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3" name="camera.wav"/>
          </p:stSnd>
        </p:sndAc>
      </p:transition>
    </mc:Choice>
    <mc:Fallback xmlns="">
      <p:transition spd="slow">
        <p:cover dir="rd"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Legal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basis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– national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level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(UCITS,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non-UCITS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)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Act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on capital market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supervision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Act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on Investment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funds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Act on capital market supervision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Article 3</a:t>
            </a:r>
          </a:p>
          <a:p>
            <a:pPr lvl="1" algn="just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competent authority supervising the capital market and the market of financial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instruments which are sought to be admitted to trading on that market, within the meaning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of legal acts enacted by institutions and authorities of the European Union, shall be the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Polish Financial Supervision Authority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hereinafter referred to as the “Authority”.</a:t>
            </a:r>
          </a:p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Article 4</a:t>
            </a:r>
          </a:p>
          <a:p>
            <a:pPr lvl="1" algn="just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objective of the supervision shall be to ensure proper operation of the capital market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and, in particular, security of trading and protection of investors and other market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participants, as well as compliance with the principles of fair trading.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The means of exercising supervision shall be defined in this Act and in other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regulations.</a:t>
            </a:r>
            <a:endParaRPr lang="pl-PL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Act on capital market supervision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Article 5</a:t>
            </a:r>
          </a:p>
          <a:p>
            <a:pPr lvl="1" algn="just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Authority’s supervision shall cover entities which conduct activities on the capital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market on the basis of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authorisations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issued by the Authority or another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competen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administrative authority, as well as other entities – to the extent that they are subject to the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obligations related to the participation in such market, as specified in other regulations, and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 particular:</a:t>
            </a:r>
          </a:p>
          <a:p>
            <a:pPr lvl="2" algn="just"/>
            <a:r>
              <a:rPr lang="en-US" sz="1500" dirty="0" smtClean="0">
                <a:latin typeface="Arial" pitchFamily="34" charset="0"/>
                <a:cs typeface="Arial" pitchFamily="34" charset="0"/>
              </a:rPr>
              <a:t>issuers carrying out public offerings of securities</a:t>
            </a:r>
            <a:r>
              <a:rPr lang="pl-PL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and issuers whose securities are admitted to trading on a regulated</a:t>
            </a:r>
            <a:r>
              <a:rPr lang="pl-PL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market,</a:t>
            </a:r>
          </a:p>
          <a:p>
            <a:pPr lvl="2" algn="just"/>
            <a:r>
              <a:rPr lang="en-US" sz="1500" dirty="0" smtClean="0">
                <a:latin typeface="Arial" pitchFamily="34" charset="0"/>
                <a:cs typeface="Arial" pitchFamily="34" charset="0"/>
              </a:rPr>
              <a:t>investment funds,</a:t>
            </a:r>
          </a:p>
          <a:p>
            <a:pPr lvl="2" algn="just"/>
            <a:r>
              <a:rPr lang="en-US" sz="1500" dirty="0" smtClean="0">
                <a:latin typeface="Arial" pitchFamily="34" charset="0"/>
                <a:cs typeface="Arial" pitchFamily="34" charset="0"/>
              </a:rPr>
              <a:t>investment fund management companies,</a:t>
            </a:r>
          </a:p>
          <a:p>
            <a:pPr lvl="2" algn="just"/>
            <a:r>
              <a:rPr lang="en-US" sz="1500" dirty="0" smtClean="0">
                <a:latin typeface="Arial" pitchFamily="34" charset="0"/>
                <a:cs typeface="Arial" pitchFamily="34" charset="0"/>
              </a:rPr>
              <a:t>other entities providing services to investment funds, including entities</a:t>
            </a:r>
            <a:r>
              <a:rPr lang="pl-PL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commissioned by investment fund management companies to perform those</a:t>
            </a:r>
            <a:r>
              <a:rPr lang="pl-PL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companies’ obligations</a:t>
            </a:r>
            <a:r>
              <a:rPr lang="pl-PL" sz="15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Act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on investment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funds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1"/>
          <p:cNvSpPr txBox="1">
            <a:spLocks noChangeArrowheads="1"/>
          </p:cNvSpPr>
          <p:nvPr/>
        </p:nvSpPr>
        <p:spPr>
          <a:xfrm>
            <a:off x="8763000" y="6553200"/>
            <a:ext cx="3810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A03905-4E69-4339-A8B1-228107A4CEF9}" type="slidenum">
              <a:rPr kumimoji="0" lang="pl-PL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9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+mn-ea"/>
              <a:cs typeface="+mn-cs"/>
            </a:endParaRPr>
          </a:p>
        </p:txBody>
      </p:sp>
      <p:grpSp>
        <p:nvGrpSpPr>
          <p:cNvPr id="3" name="Organization Chart 7"/>
          <p:cNvGrpSpPr>
            <a:grpSpLocks/>
          </p:cNvGrpSpPr>
          <p:nvPr/>
        </p:nvGrpSpPr>
        <p:grpSpPr bwMode="auto">
          <a:xfrm>
            <a:off x="570684" y="1857364"/>
            <a:ext cx="8073294" cy="4356605"/>
            <a:chOff x="453" y="1223"/>
            <a:chExt cx="3018" cy="1223"/>
          </a:xfrm>
        </p:grpSpPr>
        <p:sp>
          <p:nvSpPr>
            <p:cNvPr id="14" name="_s2058"/>
            <p:cNvSpPr>
              <a:spLocks noChangeArrowheads="1"/>
            </p:cNvSpPr>
            <p:nvPr/>
          </p:nvSpPr>
          <p:spPr bwMode="auto">
            <a:xfrm>
              <a:off x="453" y="1223"/>
              <a:ext cx="3018" cy="1223"/>
            </a:xfrm>
            <a:prstGeom prst="roundRect">
              <a:avLst>
                <a:gd name="adj" fmla="val 16667"/>
              </a:avLst>
            </a:prstGeom>
            <a:blipFill dpi="0" rotWithShape="0">
              <a:blip r:embed="rId4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t"/>
            <a:lstStyle/>
            <a:p>
              <a:pPr algn="ctr"/>
              <a:r>
                <a:rPr lang="pl-PL" sz="1600" b="1" dirty="0" err="1" smtClean="0">
                  <a:solidFill>
                    <a:srgbClr val="000000"/>
                  </a:solidFill>
                </a:rPr>
                <a:t>Scope</a:t>
              </a:r>
              <a:r>
                <a:rPr lang="pl-PL" sz="1600" b="1" dirty="0" smtClean="0">
                  <a:solidFill>
                    <a:srgbClr val="000000"/>
                  </a:solidFill>
                </a:rPr>
                <a:t> of </a:t>
              </a:r>
              <a:r>
                <a:rPr lang="pl-PL" sz="1600" b="1" dirty="0" err="1" smtClean="0">
                  <a:solidFill>
                    <a:srgbClr val="000000"/>
                  </a:solidFill>
                </a:rPr>
                <a:t>supervision</a:t>
              </a:r>
              <a:endParaRPr lang="pl-PL" sz="1600" b="1" dirty="0" smtClean="0">
                <a:solidFill>
                  <a:srgbClr val="000000"/>
                </a:solidFill>
              </a:endParaRPr>
            </a:p>
            <a:p>
              <a:pPr algn="ctr"/>
              <a:endParaRPr lang="pl-PL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15" name="_s2059"/>
            <p:cNvSpPr>
              <a:spLocks noChangeArrowheads="1"/>
            </p:cNvSpPr>
            <p:nvPr/>
          </p:nvSpPr>
          <p:spPr bwMode="auto">
            <a:xfrm>
              <a:off x="480" y="2066"/>
              <a:ext cx="1309" cy="288"/>
            </a:xfrm>
            <a:prstGeom prst="roundRect">
              <a:avLst>
                <a:gd name="adj" fmla="val 16667"/>
              </a:avLst>
            </a:prstGeom>
            <a:blipFill dpi="0" rotWithShape="0">
              <a:blip r:embed="rId4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r>
                <a:rPr lang="pl-PL" sz="1600" dirty="0" smtClean="0">
                  <a:solidFill>
                    <a:srgbClr val="000000"/>
                  </a:solidFill>
                </a:rPr>
                <a:t>Foreign management </a:t>
              </a:r>
            </a:p>
            <a:p>
              <a:pPr algn="ctr"/>
              <a:r>
                <a:rPr lang="pl-PL" sz="1600" dirty="0" err="1" smtClean="0">
                  <a:solidFill>
                    <a:srgbClr val="000000"/>
                  </a:solidFill>
                </a:rPr>
                <a:t>companies</a:t>
              </a:r>
              <a:endParaRPr lang="pl-PL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6" name="_s2060"/>
            <p:cNvSpPr>
              <a:spLocks noChangeArrowheads="1"/>
            </p:cNvSpPr>
            <p:nvPr/>
          </p:nvSpPr>
          <p:spPr bwMode="auto">
            <a:xfrm>
              <a:off x="480" y="1424"/>
              <a:ext cx="1309" cy="288"/>
            </a:xfrm>
            <a:prstGeom prst="roundRect">
              <a:avLst>
                <a:gd name="adj" fmla="val 16667"/>
              </a:avLst>
            </a:prstGeom>
            <a:blipFill dpi="0" rotWithShape="0">
              <a:blip r:embed="rId4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r>
                <a:rPr lang="pl-PL" sz="1600" dirty="0" smtClean="0">
                  <a:solidFill>
                    <a:srgbClr val="000000"/>
                  </a:solidFill>
                </a:rPr>
                <a:t>Investment </a:t>
              </a:r>
              <a:r>
                <a:rPr lang="pl-PL" sz="1600" dirty="0" err="1" smtClean="0">
                  <a:solidFill>
                    <a:srgbClr val="000000"/>
                  </a:solidFill>
                </a:rPr>
                <a:t>funds</a:t>
              </a:r>
              <a:r>
                <a:rPr lang="pl-PL" sz="1600" dirty="0" smtClean="0">
                  <a:solidFill>
                    <a:srgbClr val="000000"/>
                  </a:solidFill>
                </a:rPr>
                <a:t> </a:t>
              </a:r>
            </a:p>
            <a:p>
              <a:pPr algn="ctr"/>
              <a:r>
                <a:rPr lang="pl-PL" sz="1600" dirty="0" err="1" smtClean="0">
                  <a:solidFill>
                    <a:srgbClr val="000000"/>
                  </a:solidFill>
                </a:rPr>
                <a:t>registered</a:t>
              </a:r>
              <a:r>
                <a:rPr lang="pl-PL" sz="1600" dirty="0" smtClean="0">
                  <a:solidFill>
                    <a:srgbClr val="000000"/>
                  </a:solidFill>
                </a:rPr>
                <a:t> </a:t>
              </a:r>
              <a:r>
                <a:rPr lang="pl-PL" sz="1600" dirty="0" err="1" smtClean="0">
                  <a:solidFill>
                    <a:srgbClr val="000000"/>
                  </a:solidFill>
                </a:rPr>
                <a:t>in</a:t>
              </a:r>
              <a:r>
                <a:rPr lang="pl-PL" sz="1600" dirty="0" smtClean="0">
                  <a:solidFill>
                    <a:srgbClr val="000000"/>
                  </a:solidFill>
                </a:rPr>
                <a:t> </a:t>
              </a:r>
            </a:p>
            <a:p>
              <a:pPr algn="ctr"/>
              <a:r>
                <a:rPr lang="pl-PL" sz="1600" dirty="0" err="1" smtClean="0">
                  <a:solidFill>
                    <a:srgbClr val="000000"/>
                  </a:solidFill>
                </a:rPr>
                <a:t>the</a:t>
              </a:r>
              <a:r>
                <a:rPr lang="pl-PL" sz="1600" dirty="0" smtClean="0">
                  <a:solidFill>
                    <a:srgbClr val="000000"/>
                  </a:solidFill>
                </a:rPr>
                <a:t> Republic of Poland</a:t>
              </a:r>
            </a:p>
          </p:txBody>
        </p:sp>
        <p:sp>
          <p:nvSpPr>
            <p:cNvPr id="17" name="_s2061"/>
            <p:cNvSpPr>
              <a:spLocks noChangeArrowheads="1"/>
            </p:cNvSpPr>
            <p:nvPr/>
          </p:nvSpPr>
          <p:spPr bwMode="auto">
            <a:xfrm>
              <a:off x="480" y="1745"/>
              <a:ext cx="1309" cy="288"/>
            </a:xfrm>
            <a:prstGeom prst="roundRect">
              <a:avLst>
                <a:gd name="adj" fmla="val 16667"/>
              </a:avLst>
            </a:prstGeom>
            <a:blipFill dpi="0" rotWithShape="0">
              <a:blip r:embed="rId4" cstate="print"/>
              <a:srcRect/>
              <a:stretch>
                <a:fillRect l="-6034" t="-77774" r="-4310" b="-888885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extrusionH="76200" contourW="12700" prstMaterial="matte">
              <a:bevelT w="165100" prst="coolSlant"/>
              <a:extrusionClr>
                <a:srgbClr val="85B4F9"/>
              </a:extrusionClr>
              <a:contourClr>
                <a:srgbClr val="85B4F9"/>
              </a:contourClr>
            </a:sp3d>
          </p:spPr>
          <p:txBody>
            <a:bodyPr wrap="none" anchor="ctr"/>
            <a:lstStyle/>
            <a:p>
              <a:pPr algn="ctr"/>
              <a:r>
                <a:rPr lang="pl-PL" sz="1600" dirty="0" smtClean="0">
                  <a:solidFill>
                    <a:srgbClr val="000000"/>
                  </a:solidFill>
                </a:rPr>
                <a:t>Foreign </a:t>
              </a:r>
              <a:r>
                <a:rPr lang="pl-PL" sz="1600" dirty="0" err="1" smtClean="0">
                  <a:solidFill>
                    <a:srgbClr val="000000"/>
                  </a:solidFill>
                </a:rPr>
                <a:t>funds</a:t>
              </a:r>
              <a:endParaRPr lang="pl-PL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8" name="_s2059"/>
          <p:cNvSpPr>
            <a:spLocks noChangeArrowheads="1"/>
          </p:cNvSpPr>
          <p:nvPr/>
        </p:nvSpPr>
        <p:spPr bwMode="auto">
          <a:xfrm>
            <a:off x="5072066" y="4857760"/>
            <a:ext cx="3500462" cy="1025922"/>
          </a:xfrm>
          <a:prstGeom prst="roundRect">
            <a:avLst>
              <a:gd name="adj" fmla="val 16667"/>
            </a:avLst>
          </a:prstGeom>
          <a:blipFill dpi="0" rotWithShape="0">
            <a:blip r:embed="rId4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conduct of activities in</a:t>
            </a:r>
            <a:endParaRPr lang="pl-PL" sz="1600" dirty="0" smtClean="0">
              <a:solidFill>
                <a:srgbClr val="000000"/>
              </a:solidFill>
            </a:endParaRPr>
          </a:p>
          <a:p>
            <a:pPr algn="ctr"/>
            <a:r>
              <a:rPr lang="pl-PL" sz="1600" dirty="0" smtClean="0">
                <a:solidFill>
                  <a:srgbClr val="000000"/>
                </a:solidFill>
              </a:rPr>
              <a:t>t</a:t>
            </a:r>
            <a:r>
              <a:rPr lang="en-US" sz="1600" dirty="0" smtClean="0">
                <a:solidFill>
                  <a:srgbClr val="000000"/>
                </a:solidFill>
              </a:rPr>
              <a:t>he Republic of Poland</a:t>
            </a:r>
            <a:endParaRPr lang="pl-PL" sz="1600" dirty="0">
              <a:solidFill>
                <a:srgbClr val="000000"/>
              </a:solidFill>
            </a:endParaRPr>
          </a:p>
        </p:txBody>
      </p:sp>
      <p:sp>
        <p:nvSpPr>
          <p:cNvPr id="19" name="_s2060"/>
          <p:cNvSpPr>
            <a:spLocks noChangeArrowheads="1"/>
          </p:cNvSpPr>
          <p:nvPr/>
        </p:nvSpPr>
        <p:spPr bwMode="auto">
          <a:xfrm>
            <a:off x="5072066" y="2571744"/>
            <a:ext cx="3500462" cy="1025922"/>
          </a:xfrm>
          <a:prstGeom prst="roundRect">
            <a:avLst>
              <a:gd name="adj" fmla="val 16667"/>
            </a:avLst>
          </a:prstGeom>
          <a:blipFill dpi="0" rotWithShape="0">
            <a:blip r:embed="rId4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r>
              <a:rPr lang="pl-PL" sz="1600" dirty="0" err="1" smtClean="0">
                <a:solidFill>
                  <a:srgbClr val="000000"/>
                </a:solidFill>
              </a:rPr>
              <a:t>all</a:t>
            </a:r>
            <a:r>
              <a:rPr lang="pl-PL" sz="1600" dirty="0" smtClean="0">
                <a:solidFill>
                  <a:srgbClr val="000000"/>
                </a:solidFill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</a:rPr>
              <a:t>activities</a:t>
            </a:r>
            <a:r>
              <a:rPr lang="pl-PL" sz="1600" dirty="0" smtClean="0">
                <a:solidFill>
                  <a:srgbClr val="000000"/>
                </a:solidFill>
              </a:rPr>
              <a:t> (</a:t>
            </a:r>
            <a:r>
              <a:rPr lang="pl-PL" sz="1600" dirty="0" err="1" smtClean="0">
                <a:solidFill>
                  <a:srgbClr val="000000"/>
                </a:solidFill>
              </a:rPr>
              <a:t>licensing</a:t>
            </a:r>
            <a:r>
              <a:rPr lang="pl-PL" sz="1600" dirty="0" smtClean="0">
                <a:solidFill>
                  <a:srgbClr val="000000"/>
                </a:solidFill>
              </a:rPr>
              <a:t>, </a:t>
            </a:r>
          </a:p>
          <a:p>
            <a:pPr algn="ctr"/>
            <a:r>
              <a:rPr lang="pl-PL" sz="1600" dirty="0" err="1" smtClean="0">
                <a:solidFill>
                  <a:srgbClr val="000000"/>
                </a:solidFill>
              </a:rPr>
              <a:t>on-going</a:t>
            </a:r>
            <a:r>
              <a:rPr lang="pl-PL" sz="1600" dirty="0" smtClean="0">
                <a:solidFill>
                  <a:srgbClr val="000000"/>
                </a:solidFill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</a:rPr>
              <a:t>supervision</a:t>
            </a:r>
            <a:r>
              <a:rPr lang="pl-PL" sz="1600" dirty="0" smtClean="0">
                <a:solidFill>
                  <a:srgbClr val="000000"/>
                </a:solidFill>
              </a:rPr>
              <a:t>)</a:t>
            </a:r>
            <a:endParaRPr lang="pl-PL" sz="1600" dirty="0">
              <a:solidFill>
                <a:srgbClr val="000000"/>
              </a:solidFill>
            </a:endParaRPr>
          </a:p>
        </p:txBody>
      </p:sp>
      <p:sp>
        <p:nvSpPr>
          <p:cNvPr id="20" name="_s2061"/>
          <p:cNvSpPr>
            <a:spLocks noChangeArrowheads="1"/>
          </p:cNvSpPr>
          <p:nvPr/>
        </p:nvSpPr>
        <p:spPr bwMode="auto">
          <a:xfrm>
            <a:off x="5072066" y="3714752"/>
            <a:ext cx="3500462" cy="1025922"/>
          </a:xfrm>
          <a:prstGeom prst="roundRect">
            <a:avLst>
              <a:gd name="adj" fmla="val 16667"/>
            </a:avLst>
          </a:prstGeom>
          <a:blipFill dpi="0" rotWithShape="0">
            <a:blip r:embed="rId4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sale of a foreign fund’s units</a:t>
            </a:r>
            <a:endParaRPr lang="pl-PL" sz="1600" dirty="0">
              <a:solidFill>
                <a:srgbClr val="000000"/>
              </a:solidFill>
            </a:endParaRPr>
          </a:p>
        </p:txBody>
      </p:sp>
      <p:sp>
        <p:nvSpPr>
          <p:cNvPr id="13" name="Strzałka w prawo 12"/>
          <p:cNvSpPr/>
          <p:nvPr/>
        </p:nvSpPr>
        <p:spPr>
          <a:xfrm>
            <a:off x="4143372" y="3071810"/>
            <a:ext cx="928694" cy="71438"/>
          </a:xfrm>
          <a:prstGeom prst="rightArrow">
            <a:avLst/>
          </a:prstGeom>
          <a:blipFill dpi="0" rotWithShape="0">
            <a:blip r:embed="rId4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endParaRPr lang="pl-PL" sz="16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Strzałka w prawo 20"/>
          <p:cNvSpPr/>
          <p:nvPr/>
        </p:nvSpPr>
        <p:spPr>
          <a:xfrm>
            <a:off x="4143372" y="4214818"/>
            <a:ext cx="928694" cy="71438"/>
          </a:xfrm>
          <a:prstGeom prst="rightArrow">
            <a:avLst/>
          </a:prstGeom>
          <a:blipFill dpi="0" rotWithShape="0">
            <a:blip r:embed="rId4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endParaRPr lang="pl-PL" sz="16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Strzałka w prawo 21"/>
          <p:cNvSpPr/>
          <p:nvPr/>
        </p:nvSpPr>
        <p:spPr>
          <a:xfrm>
            <a:off x="4143372" y="5357826"/>
            <a:ext cx="928694" cy="71438"/>
          </a:xfrm>
          <a:prstGeom prst="rightArrow">
            <a:avLst/>
          </a:prstGeom>
          <a:blipFill dpi="0" rotWithShape="0">
            <a:blip r:embed="rId4" cstate="print"/>
            <a:srcRect/>
            <a:stretch>
              <a:fillRect l="-6034" t="-77774" r="-4310" b="-88888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 prstMaterial="matte">
            <a:bevelT w="165100" prst="coolSlant"/>
            <a:extrusionClr>
              <a:srgbClr val="85B4F9"/>
            </a:extrusionClr>
            <a:contourClr>
              <a:srgbClr val="85B4F9"/>
            </a:contourClr>
          </a:sp3d>
        </p:spPr>
        <p:txBody>
          <a:bodyPr wrap="none" anchor="ctr"/>
          <a:lstStyle/>
          <a:p>
            <a:pPr algn="ctr"/>
            <a:endParaRPr lang="pl-PL" sz="16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3" name="camera.wav"/>
          </p:stSnd>
        </p:sndAc>
      </p:transition>
    </mc:Choice>
    <mc:Fallback xmlns="">
      <p:transition spd="slow">
        <p:cover dir="rd"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Act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on Investment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funds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(1)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571472" y="1785926"/>
            <a:ext cx="8072494" cy="3951288"/>
          </a:xfrm>
        </p:spPr>
        <p:txBody>
          <a:bodyPr/>
          <a:lstStyle/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Art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icle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226</a:t>
            </a:r>
          </a:p>
          <a:p>
            <a:pPr lvl="1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On the basis of 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authorisation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issued by the Chairman of the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PFSA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the person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named therein shall have the right to enter the premises of: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a management company, in order to verify whether such company’s activities comply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with the provisions of the law, the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statutory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documents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authorisation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grante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such company;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a depositary, in order to verify whether such depositary’s activities connected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withacting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as a depositary comply with the provisions of the law or the agreement on the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maintenance of a register of the fund’s assets;</a:t>
            </a:r>
          </a:p>
          <a:p>
            <a:pPr lvl="1" algn="just"/>
            <a:r>
              <a:rPr lang="pl-PL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distributor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order to verify whether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its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activities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connected with intermediation in the sale and redemption of units or the redemption of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investment certificates comply with the provisions of the law, the agreement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concluded with the fund and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authorisation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 algn="just"/>
            <a:r>
              <a:rPr lang="pl-PL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outsorcers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order to verify whether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activities connected with the performance of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obligations under the agreement with the management company comply with such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agreement and the investment fund's articles of association;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Act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on Investment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funds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(2)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571472" y="1785926"/>
            <a:ext cx="8072494" cy="3951288"/>
          </a:xfrm>
        </p:spPr>
        <p:txBody>
          <a:bodyPr/>
          <a:lstStyle/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Art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icle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226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an entity maintaining the register of the investment fund’s unit-holders, in order to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verify whether its activities connected with the performance of its obligations under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agreement with the investment fund comply with such agreement and the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investment fund’s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statutory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documents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a foreign management company, a branch of the foreign management company or a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foreign fund, a company managing open-end investment funds that are registered in an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EEA or OECD member state, a branch of such company or open-end investment fund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registered in an EEA or OECD member state and situated in the Republic of Poland,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order to verify whether their activities are conducted in compliance with the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regulations effective in the Republic of Poland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Organisation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supervision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– KNF (PFSA)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6872"/>
            <a:ext cx="7344816" cy="2664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180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d"/>
        <p:sndAc>
          <p:stSnd>
            <p:snd r:embed="rId2" name="camera.wav"/>
          </p:stSnd>
        </p:sndAc>
      </p:transition>
    </mc:Choice>
    <mc:Fallback xmlns="">
      <p:transition spd="slow">
        <p:cover dir="rd"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Presentation for strategy recommendation(6)">
  <a:themeElements>
    <a:clrScheme name="Motyw pakietu Office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Motyw pakietu Offi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yw pakietu Office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1201</Words>
  <Application>Microsoft Office PowerPoint</Application>
  <PresentationFormat>Pokaz na ekranie (4:3)</PresentationFormat>
  <Paragraphs>173</Paragraphs>
  <Slides>26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Presentation for strategy recommendation(6)</vt:lpstr>
      <vt:lpstr>System of supervision of the investment funds industry </vt:lpstr>
      <vt:lpstr>Legal basis – EU level (UCITS)</vt:lpstr>
      <vt:lpstr>Legal basis – national level (UCITS, non-UCITS)</vt:lpstr>
      <vt:lpstr>Act on capital market supervision</vt:lpstr>
      <vt:lpstr>Act on capital market supervision</vt:lpstr>
      <vt:lpstr>Act on investment funds </vt:lpstr>
      <vt:lpstr>Act on Investment funds (1)</vt:lpstr>
      <vt:lpstr>Act on Investment funds (2)</vt:lpstr>
      <vt:lpstr>Organisation of supervision – KNF (PFSA)</vt:lpstr>
      <vt:lpstr>Organisation of supervision - KNF</vt:lpstr>
      <vt:lpstr>Organisation of supervision - KNF</vt:lpstr>
      <vt:lpstr>Supervised entities</vt:lpstr>
      <vt:lpstr>Compliance based approach</vt:lpstr>
      <vt:lpstr>Ex-ante - examples</vt:lpstr>
      <vt:lpstr>On-going</vt:lpstr>
      <vt:lpstr>On-going / Transfer of information</vt:lpstr>
      <vt:lpstr>On-going / Transfer of information</vt:lpstr>
      <vt:lpstr>On-going / Transfer of information</vt:lpstr>
      <vt:lpstr>On-going / Transfer of information</vt:lpstr>
      <vt:lpstr>On-going / Transfer of information</vt:lpstr>
      <vt:lpstr>Ex-post</vt:lpstr>
      <vt:lpstr>Risk based approach</vt:lpstr>
      <vt:lpstr>Operational risk</vt:lpstr>
      <vt:lpstr>Market risk</vt:lpstr>
      <vt:lpstr>Credit risk</vt:lpstr>
      <vt:lpstr>Opened part</vt:lpstr>
    </vt:vector>
  </TitlesOfParts>
  <Company>R&amp;M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Taiex</dc:title>
  <dc:creator>R&amp;M</dc:creator>
  <cp:lastModifiedBy>Jeżowski Mirosław</cp:lastModifiedBy>
  <cp:revision>41</cp:revision>
  <cp:lastPrinted>1601-01-01T00:00:00Z</cp:lastPrinted>
  <dcterms:created xsi:type="dcterms:W3CDTF">2011-10-16T09:49:28Z</dcterms:created>
  <dcterms:modified xsi:type="dcterms:W3CDTF">2011-11-08T10:33:21Z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TC010184381033</vt:lpwstr>
  </property>
</Properties>
</file>