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2"/>
  </p:notesMasterIdLst>
  <p:handoutMasterIdLst>
    <p:handoutMasterId r:id="rId23"/>
  </p:handoutMasterIdLst>
  <p:sldIdLst>
    <p:sldId id="275" r:id="rId2"/>
    <p:sldId id="257" r:id="rId3"/>
    <p:sldId id="273" r:id="rId4"/>
    <p:sldId id="258" r:id="rId5"/>
    <p:sldId id="259" r:id="rId6"/>
    <p:sldId id="260" r:id="rId7"/>
    <p:sldId id="261" r:id="rId8"/>
    <p:sldId id="262" r:id="rId9"/>
    <p:sldId id="263" r:id="rId10"/>
    <p:sldId id="274" r:id="rId11"/>
    <p:sldId id="264" r:id="rId12"/>
    <p:sldId id="265" r:id="rId13"/>
    <p:sldId id="266" r:id="rId14"/>
    <p:sldId id="267" r:id="rId15"/>
    <p:sldId id="268" r:id="rId16"/>
    <p:sldId id="269" r:id="rId17"/>
    <p:sldId id="270" r:id="rId18"/>
    <p:sldId id="271" r:id="rId19"/>
    <p:sldId id="272"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540" autoAdjust="0"/>
  </p:normalViewPr>
  <p:slideViewPr>
    <p:cSldViewPr>
      <p:cViewPr varScale="1">
        <p:scale>
          <a:sx n="67" d="100"/>
          <a:sy n="67" d="100"/>
        </p:scale>
        <p:origin x="-147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A006F6-C1F3-42E0-8EFE-59AF2963B65C}" type="datetimeFigureOut">
              <a:rPr lang="en-US" smtClean="0"/>
              <a:pPr/>
              <a:t>3/28/2011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3BC664E-1956-4831-81C4-C83F76833E0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FD7BCF-74A8-4BBA-A7BA-C0CE4EE03675}" type="datetimeFigureOut">
              <a:rPr lang="en-US" smtClean="0"/>
              <a:pPr/>
              <a:t>3/28/2011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20911C-DFD2-4A7B-BD91-98DC2BA94B2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20911C-DFD2-4A7B-BD91-98DC2BA94B20}"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D6AAAF7-8CF3-4316-8375-508B31462E58}" type="datetime1">
              <a:rPr lang="en-US" smtClean="0"/>
              <a:pPr/>
              <a:t>3/28/2011</a:t>
            </a:fld>
            <a:endParaRPr lang="en-US"/>
          </a:p>
        </p:txBody>
      </p:sp>
      <p:sp>
        <p:nvSpPr>
          <p:cNvPr id="19" name="Footer Placeholder 18"/>
          <p:cNvSpPr>
            <a:spLocks noGrp="1"/>
          </p:cNvSpPr>
          <p:nvPr>
            <p:ph type="ftr" sz="quarter" idx="11"/>
          </p:nvPr>
        </p:nvSpPr>
        <p:spPr/>
        <p:txBody>
          <a:bodyPr/>
          <a:lstStyle/>
          <a:p>
            <a:r>
              <a:rPr lang="en-US" smtClean="0"/>
              <a:t>NUST Business School</a:t>
            </a:r>
            <a:endParaRPr lang="en-US"/>
          </a:p>
        </p:txBody>
      </p:sp>
      <p:sp>
        <p:nvSpPr>
          <p:cNvPr id="27" name="Slide Number Placeholder 26"/>
          <p:cNvSpPr>
            <a:spLocks noGrp="1"/>
          </p:cNvSpPr>
          <p:nvPr>
            <p:ph type="sldNum" sz="quarter" idx="12"/>
          </p:nvPr>
        </p:nvSpPr>
        <p:spPr/>
        <p:txBody>
          <a:bodyPr/>
          <a:lstStyle/>
          <a:p>
            <a:fld id="{F1C32DD9-C5BF-4F4E-8AA1-32AE3AB6842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7A96D4-63F0-4BD3-95C5-DF7026608692}" type="datetime1">
              <a:rPr lang="en-US" smtClean="0"/>
              <a:pPr/>
              <a:t>3/28/2011</a:t>
            </a:fld>
            <a:endParaRPr lang="en-US"/>
          </a:p>
        </p:txBody>
      </p:sp>
      <p:sp>
        <p:nvSpPr>
          <p:cNvPr id="5" name="Footer Placeholder 4"/>
          <p:cNvSpPr>
            <a:spLocks noGrp="1"/>
          </p:cNvSpPr>
          <p:nvPr>
            <p:ph type="ftr" sz="quarter" idx="11"/>
          </p:nvPr>
        </p:nvSpPr>
        <p:spPr/>
        <p:txBody>
          <a:bodyPr/>
          <a:lstStyle/>
          <a:p>
            <a:r>
              <a:rPr lang="en-US" smtClean="0"/>
              <a:t>NUST Business School</a:t>
            </a:r>
            <a:endParaRPr lang="en-US"/>
          </a:p>
        </p:txBody>
      </p:sp>
      <p:sp>
        <p:nvSpPr>
          <p:cNvPr id="6" name="Slide Number Placeholder 5"/>
          <p:cNvSpPr>
            <a:spLocks noGrp="1"/>
          </p:cNvSpPr>
          <p:nvPr>
            <p:ph type="sldNum" sz="quarter" idx="12"/>
          </p:nvPr>
        </p:nvSpPr>
        <p:spPr/>
        <p:txBody>
          <a:bodyPr/>
          <a:lstStyle/>
          <a:p>
            <a:fld id="{F1C32DD9-C5BF-4F4E-8AA1-32AE3AB684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5916B2-AD0D-41FC-B411-7312D5DDC56E}" type="datetime1">
              <a:rPr lang="en-US" smtClean="0"/>
              <a:pPr/>
              <a:t>3/28/2011</a:t>
            </a:fld>
            <a:endParaRPr lang="en-US"/>
          </a:p>
        </p:txBody>
      </p:sp>
      <p:sp>
        <p:nvSpPr>
          <p:cNvPr id="5" name="Footer Placeholder 4"/>
          <p:cNvSpPr>
            <a:spLocks noGrp="1"/>
          </p:cNvSpPr>
          <p:nvPr>
            <p:ph type="ftr" sz="quarter" idx="11"/>
          </p:nvPr>
        </p:nvSpPr>
        <p:spPr/>
        <p:txBody>
          <a:bodyPr/>
          <a:lstStyle/>
          <a:p>
            <a:r>
              <a:rPr lang="en-US" smtClean="0"/>
              <a:t>NUST Business School</a:t>
            </a:r>
            <a:endParaRPr lang="en-US"/>
          </a:p>
        </p:txBody>
      </p:sp>
      <p:sp>
        <p:nvSpPr>
          <p:cNvPr id="6" name="Slide Number Placeholder 5"/>
          <p:cNvSpPr>
            <a:spLocks noGrp="1"/>
          </p:cNvSpPr>
          <p:nvPr>
            <p:ph type="sldNum" sz="quarter" idx="12"/>
          </p:nvPr>
        </p:nvSpPr>
        <p:spPr/>
        <p:txBody>
          <a:bodyPr/>
          <a:lstStyle/>
          <a:p>
            <a:fld id="{F1C32DD9-C5BF-4F4E-8AA1-32AE3AB684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11EB90-452D-493C-B55C-5FA00D1E91B5}" type="datetime1">
              <a:rPr lang="en-US" smtClean="0"/>
              <a:pPr/>
              <a:t>3/28/2011</a:t>
            </a:fld>
            <a:endParaRPr lang="en-US"/>
          </a:p>
        </p:txBody>
      </p:sp>
      <p:sp>
        <p:nvSpPr>
          <p:cNvPr id="5" name="Footer Placeholder 4"/>
          <p:cNvSpPr>
            <a:spLocks noGrp="1"/>
          </p:cNvSpPr>
          <p:nvPr>
            <p:ph type="ftr" sz="quarter" idx="11"/>
          </p:nvPr>
        </p:nvSpPr>
        <p:spPr/>
        <p:txBody>
          <a:bodyPr/>
          <a:lstStyle/>
          <a:p>
            <a:r>
              <a:rPr lang="en-US" smtClean="0"/>
              <a:t>NUST Business School</a:t>
            </a:r>
            <a:endParaRPr lang="en-US"/>
          </a:p>
        </p:txBody>
      </p:sp>
      <p:sp>
        <p:nvSpPr>
          <p:cNvPr id="6" name="Slide Number Placeholder 5"/>
          <p:cNvSpPr>
            <a:spLocks noGrp="1"/>
          </p:cNvSpPr>
          <p:nvPr>
            <p:ph type="sldNum" sz="quarter" idx="12"/>
          </p:nvPr>
        </p:nvSpPr>
        <p:spPr/>
        <p:txBody>
          <a:bodyPr/>
          <a:lstStyle/>
          <a:p>
            <a:fld id="{F1C32DD9-C5BF-4F4E-8AA1-32AE3AB6842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1269846-5CA6-4846-A999-CFE5A91B99D9}" type="datetime1">
              <a:rPr lang="en-US" smtClean="0"/>
              <a:pPr/>
              <a:t>3/28/2011</a:t>
            </a:fld>
            <a:endParaRPr lang="en-US"/>
          </a:p>
        </p:txBody>
      </p:sp>
      <p:sp>
        <p:nvSpPr>
          <p:cNvPr id="5" name="Footer Placeholder 4"/>
          <p:cNvSpPr>
            <a:spLocks noGrp="1"/>
          </p:cNvSpPr>
          <p:nvPr>
            <p:ph type="ftr" sz="quarter" idx="11"/>
          </p:nvPr>
        </p:nvSpPr>
        <p:spPr/>
        <p:txBody>
          <a:bodyPr/>
          <a:lstStyle/>
          <a:p>
            <a:r>
              <a:rPr lang="en-US" smtClean="0"/>
              <a:t>NUST Business School</a:t>
            </a:r>
            <a:endParaRPr lang="en-US"/>
          </a:p>
        </p:txBody>
      </p:sp>
      <p:sp>
        <p:nvSpPr>
          <p:cNvPr id="6" name="Slide Number Placeholder 5"/>
          <p:cNvSpPr>
            <a:spLocks noGrp="1"/>
          </p:cNvSpPr>
          <p:nvPr>
            <p:ph type="sldNum" sz="quarter" idx="12"/>
          </p:nvPr>
        </p:nvSpPr>
        <p:spPr/>
        <p:txBody>
          <a:bodyPr/>
          <a:lstStyle/>
          <a:p>
            <a:fld id="{F1C32DD9-C5BF-4F4E-8AA1-32AE3AB6842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A50B09A-55AF-48B8-8247-7A64578DD18F}" type="datetime1">
              <a:rPr lang="en-US" smtClean="0"/>
              <a:pPr/>
              <a:t>3/28/2011</a:t>
            </a:fld>
            <a:endParaRPr lang="en-US"/>
          </a:p>
        </p:txBody>
      </p:sp>
      <p:sp>
        <p:nvSpPr>
          <p:cNvPr id="6" name="Footer Placeholder 5"/>
          <p:cNvSpPr>
            <a:spLocks noGrp="1"/>
          </p:cNvSpPr>
          <p:nvPr>
            <p:ph type="ftr" sz="quarter" idx="11"/>
          </p:nvPr>
        </p:nvSpPr>
        <p:spPr/>
        <p:txBody>
          <a:bodyPr/>
          <a:lstStyle/>
          <a:p>
            <a:r>
              <a:rPr lang="en-US" smtClean="0"/>
              <a:t>NUST Business School</a:t>
            </a:r>
            <a:endParaRPr lang="en-US"/>
          </a:p>
        </p:txBody>
      </p:sp>
      <p:sp>
        <p:nvSpPr>
          <p:cNvPr id="7" name="Slide Number Placeholder 6"/>
          <p:cNvSpPr>
            <a:spLocks noGrp="1"/>
          </p:cNvSpPr>
          <p:nvPr>
            <p:ph type="sldNum" sz="quarter" idx="12"/>
          </p:nvPr>
        </p:nvSpPr>
        <p:spPr/>
        <p:txBody>
          <a:bodyPr/>
          <a:lstStyle/>
          <a:p>
            <a:fld id="{F1C32DD9-C5BF-4F4E-8AA1-32AE3AB6842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A2E3436-A0DC-46D9-8E5E-1CB675C9635A}" type="datetime1">
              <a:rPr lang="en-US" smtClean="0"/>
              <a:pPr/>
              <a:t>3/28/2011</a:t>
            </a:fld>
            <a:endParaRPr lang="en-US"/>
          </a:p>
        </p:txBody>
      </p:sp>
      <p:sp>
        <p:nvSpPr>
          <p:cNvPr id="8" name="Footer Placeholder 7"/>
          <p:cNvSpPr>
            <a:spLocks noGrp="1"/>
          </p:cNvSpPr>
          <p:nvPr>
            <p:ph type="ftr" sz="quarter" idx="11"/>
          </p:nvPr>
        </p:nvSpPr>
        <p:spPr/>
        <p:txBody>
          <a:bodyPr/>
          <a:lstStyle/>
          <a:p>
            <a:r>
              <a:rPr lang="en-US" smtClean="0"/>
              <a:t>NUST Business School</a:t>
            </a:r>
            <a:endParaRPr lang="en-US"/>
          </a:p>
        </p:txBody>
      </p:sp>
      <p:sp>
        <p:nvSpPr>
          <p:cNvPr id="9" name="Slide Number Placeholder 8"/>
          <p:cNvSpPr>
            <a:spLocks noGrp="1"/>
          </p:cNvSpPr>
          <p:nvPr>
            <p:ph type="sldNum" sz="quarter" idx="12"/>
          </p:nvPr>
        </p:nvSpPr>
        <p:spPr/>
        <p:txBody>
          <a:bodyPr/>
          <a:lstStyle/>
          <a:p>
            <a:fld id="{F1C32DD9-C5BF-4F4E-8AA1-32AE3AB684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75C14A3-E4A5-42E1-A891-FAC1FF881CCD}" type="datetime1">
              <a:rPr lang="en-US" smtClean="0"/>
              <a:pPr/>
              <a:t>3/28/2011</a:t>
            </a:fld>
            <a:endParaRPr lang="en-US"/>
          </a:p>
        </p:txBody>
      </p:sp>
      <p:sp>
        <p:nvSpPr>
          <p:cNvPr id="4" name="Footer Placeholder 3"/>
          <p:cNvSpPr>
            <a:spLocks noGrp="1"/>
          </p:cNvSpPr>
          <p:nvPr>
            <p:ph type="ftr" sz="quarter" idx="11"/>
          </p:nvPr>
        </p:nvSpPr>
        <p:spPr/>
        <p:txBody>
          <a:bodyPr/>
          <a:lstStyle/>
          <a:p>
            <a:r>
              <a:rPr lang="en-US" smtClean="0"/>
              <a:t>NUST Business School</a:t>
            </a:r>
            <a:endParaRPr lang="en-US"/>
          </a:p>
        </p:txBody>
      </p:sp>
      <p:sp>
        <p:nvSpPr>
          <p:cNvPr id="5" name="Slide Number Placeholder 4"/>
          <p:cNvSpPr>
            <a:spLocks noGrp="1"/>
          </p:cNvSpPr>
          <p:nvPr>
            <p:ph type="sldNum" sz="quarter" idx="12"/>
          </p:nvPr>
        </p:nvSpPr>
        <p:spPr/>
        <p:txBody>
          <a:bodyPr/>
          <a:lstStyle/>
          <a:p>
            <a:fld id="{F1C32DD9-C5BF-4F4E-8AA1-32AE3AB684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C2DD28-F0AB-431F-8D0E-D94398F626FD}" type="datetime1">
              <a:rPr lang="en-US" smtClean="0"/>
              <a:pPr/>
              <a:t>3/28/2011</a:t>
            </a:fld>
            <a:endParaRPr lang="en-US"/>
          </a:p>
        </p:txBody>
      </p:sp>
      <p:sp>
        <p:nvSpPr>
          <p:cNvPr id="3" name="Footer Placeholder 2"/>
          <p:cNvSpPr>
            <a:spLocks noGrp="1"/>
          </p:cNvSpPr>
          <p:nvPr>
            <p:ph type="ftr" sz="quarter" idx="11"/>
          </p:nvPr>
        </p:nvSpPr>
        <p:spPr/>
        <p:txBody>
          <a:bodyPr/>
          <a:lstStyle/>
          <a:p>
            <a:r>
              <a:rPr lang="en-US" smtClean="0"/>
              <a:t>NUST Business School</a:t>
            </a:r>
            <a:endParaRPr lang="en-US"/>
          </a:p>
        </p:txBody>
      </p:sp>
      <p:sp>
        <p:nvSpPr>
          <p:cNvPr id="4" name="Slide Number Placeholder 3"/>
          <p:cNvSpPr>
            <a:spLocks noGrp="1"/>
          </p:cNvSpPr>
          <p:nvPr>
            <p:ph type="sldNum" sz="quarter" idx="12"/>
          </p:nvPr>
        </p:nvSpPr>
        <p:spPr/>
        <p:txBody>
          <a:bodyPr/>
          <a:lstStyle/>
          <a:p>
            <a:fld id="{F1C32DD9-C5BF-4F4E-8AA1-32AE3AB684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DAC5009-5968-4A97-82D7-478A005126DD}" type="datetime1">
              <a:rPr lang="en-US" smtClean="0"/>
              <a:pPr/>
              <a:t>3/28/2011</a:t>
            </a:fld>
            <a:endParaRPr lang="en-US"/>
          </a:p>
        </p:txBody>
      </p:sp>
      <p:sp>
        <p:nvSpPr>
          <p:cNvPr id="6" name="Footer Placeholder 5"/>
          <p:cNvSpPr>
            <a:spLocks noGrp="1"/>
          </p:cNvSpPr>
          <p:nvPr>
            <p:ph type="ftr" sz="quarter" idx="11"/>
          </p:nvPr>
        </p:nvSpPr>
        <p:spPr/>
        <p:txBody>
          <a:bodyPr/>
          <a:lstStyle/>
          <a:p>
            <a:r>
              <a:rPr lang="en-US" smtClean="0"/>
              <a:t>NUST Business School</a:t>
            </a:r>
            <a:endParaRPr lang="en-US"/>
          </a:p>
        </p:txBody>
      </p:sp>
      <p:sp>
        <p:nvSpPr>
          <p:cNvPr id="7" name="Slide Number Placeholder 6"/>
          <p:cNvSpPr>
            <a:spLocks noGrp="1"/>
          </p:cNvSpPr>
          <p:nvPr>
            <p:ph type="sldNum" sz="quarter" idx="12"/>
          </p:nvPr>
        </p:nvSpPr>
        <p:spPr/>
        <p:txBody>
          <a:bodyPr/>
          <a:lstStyle/>
          <a:p>
            <a:fld id="{F1C32DD9-C5BF-4F4E-8AA1-32AE3AB6842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3914513-03DD-47D0-BCC3-520D2B3ED566}" type="datetime1">
              <a:rPr lang="en-US" smtClean="0"/>
              <a:pPr/>
              <a:t>3/28/2011</a:t>
            </a:fld>
            <a:endParaRPr lang="en-US"/>
          </a:p>
        </p:txBody>
      </p:sp>
      <p:sp>
        <p:nvSpPr>
          <p:cNvPr id="6" name="Footer Placeholder 5"/>
          <p:cNvSpPr>
            <a:spLocks noGrp="1"/>
          </p:cNvSpPr>
          <p:nvPr>
            <p:ph type="ftr" sz="quarter" idx="11"/>
          </p:nvPr>
        </p:nvSpPr>
        <p:spPr/>
        <p:txBody>
          <a:bodyPr/>
          <a:lstStyle/>
          <a:p>
            <a:r>
              <a:rPr lang="en-US" smtClean="0"/>
              <a:t>NUST Business School</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1C32DD9-C5BF-4F4E-8AA1-32AE3AB6842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C0B56FC-9672-45CC-9A70-238AAD574FEA}" type="datetime1">
              <a:rPr lang="en-US" smtClean="0"/>
              <a:pPr/>
              <a:t>3/28/2011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NUST Business School</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1C32DD9-C5BF-4F4E-8AA1-32AE3AB6842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1524000"/>
            <a:ext cx="7851648" cy="1600200"/>
          </a:xfrm>
        </p:spPr>
        <p:txBody>
          <a:bodyPr>
            <a:normAutofit fontScale="90000"/>
          </a:bodyPr>
          <a:lstStyle/>
          <a:p>
            <a:pPr algn="ctr"/>
            <a:r>
              <a:rPr lang="en-US" sz="3100" dirty="0" smtClean="0"/>
              <a:t>Volatility Spillovers between Stock Returns and Foreign Exchange Rate changes: Evidence from Three SAARC Countries</a:t>
            </a:r>
            <a:r>
              <a:rPr lang="en-CA" dirty="0" smtClean="0"/>
              <a:t/>
            </a:r>
            <a:br>
              <a:rPr lang="en-CA" dirty="0" smtClean="0"/>
            </a:br>
            <a:endParaRPr lang="en-CA" dirty="0"/>
          </a:p>
        </p:txBody>
      </p:sp>
      <p:sp>
        <p:nvSpPr>
          <p:cNvPr id="5" name="Subtitle 4"/>
          <p:cNvSpPr>
            <a:spLocks noGrp="1"/>
          </p:cNvSpPr>
          <p:nvPr>
            <p:ph type="subTitle" idx="1"/>
          </p:nvPr>
        </p:nvSpPr>
        <p:spPr/>
        <p:txBody>
          <a:bodyPr>
            <a:normAutofit/>
          </a:bodyPr>
          <a:lstStyle/>
          <a:p>
            <a:pPr algn="ctr"/>
            <a:r>
              <a:rPr lang="en-CA" sz="2800" dirty="0" smtClean="0"/>
              <a:t>By</a:t>
            </a:r>
          </a:p>
          <a:p>
            <a:pPr algn="ctr"/>
            <a:r>
              <a:rPr lang="en-CA" sz="2800" dirty="0" err="1" smtClean="0"/>
              <a:t>Qurat-ul-ann</a:t>
            </a:r>
            <a:r>
              <a:rPr lang="en-CA" sz="2800" dirty="0" smtClean="0"/>
              <a:t> </a:t>
            </a:r>
            <a:r>
              <a:rPr lang="en-CA" sz="2800" dirty="0" err="1" smtClean="0"/>
              <a:t>Azmat</a:t>
            </a:r>
            <a:endParaRPr lang="en-CA" sz="2800" dirty="0"/>
          </a:p>
        </p:txBody>
      </p:sp>
      <p:sp>
        <p:nvSpPr>
          <p:cNvPr id="6" name="Footer Placeholder 5"/>
          <p:cNvSpPr>
            <a:spLocks noGrp="1"/>
          </p:cNvSpPr>
          <p:nvPr>
            <p:ph type="ftr" sz="quarter" idx="11"/>
          </p:nvPr>
        </p:nvSpPr>
        <p:spPr/>
        <p:txBody>
          <a:bodyPr/>
          <a:lstStyle/>
          <a:p>
            <a:r>
              <a:rPr lang="en-US" smtClean="0"/>
              <a:t>NUST Business School</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dirty="0" smtClean="0"/>
              <a:t>Wu (2005) investigated the same phenomenon among Japan, South Korea, Indonesia, Philippines, Singapore, Thailand and Taiwan for the period 1997-2000 splitting the sample into crises and recovery periods. He found a bi-directional relationship between the volatility of stock returns and exchange rate changes during the recovery period in all countries except South Korea, as well as significant contemporaneous relationships between the two markets for most of the countries. Furthermore, he found volatility spillovers increased in the recovery period. </a:t>
            </a:r>
          </a:p>
          <a:p>
            <a:endParaRPr lang="en-US" dirty="0"/>
          </a:p>
        </p:txBody>
      </p:sp>
      <p:sp>
        <p:nvSpPr>
          <p:cNvPr id="4" name="Footer Placeholder 3"/>
          <p:cNvSpPr>
            <a:spLocks noGrp="1"/>
          </p:cNvSpPr>
          <p:nvPr>
            <p:ph type="ftr" sz="quarter" idx="11"/>
          </p:nvPr>
        </p:nvSpPr>
        <p:spPr/>
        <p:txBody>
          <a:bodyPr/>
          <a:lstStyle/>
          <a:p>
            <a:r>
              <a:rPr lang="en-US" smtClean="0"/>
              <a:t>NUST Business School</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b="1" dirty="0" smtClean="0"/>
              <a:t>Data  </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Monthly average data related to stock indices and spot exchange rates was used.</a:t>
            </a:r>
          </a:p>
          <a:p>
            <a:r>
              <a:rPr lang="en-US" dirty="0" smtClean="0"/>
              <a:t>For Pakistan KSE-100 index, India S&amp;P CNX Nifty and </a:t>
            </a:r>
            <a:r>
              <a:rPr lang="en-US" dirty="0" err="1" smtClean="0"/>
              <a:t>Srilanka</a:t>
            </a:r>
            <a:r>
              <a:rPr lang="en-US" dirty="0" smtClean="0"/>
              <a:t> Colombo all share index prices were used.</a:t>
            </a:r>
          </a:p>
          <a:p>
            <a:r>
              <a:rPr lang="en-US" dirty="0" smtClean="0"/>
              <a:t>Spot exchange rates of relevant currency of each country was taken in terms of US dollar.</a:t>
            </a:r>
          </a:p>
          <a:p>
            <a:r>
              <a:rPr lang="en-US" dirty="0" smtClean="0"/>
              <a:t>Data sources: Yahoo finance and oanda.com.</a:t>
            </a:r>
          </a:p>
          <a:p>
            <a:pPr>
              <a:buNone/>
            </a:pPr>
            <a:endParaRPr lang="en-US" dirty="0"/>
          </a:p>
        </p:txBody>
      </p:sp>
      <p:sp>
        <p:nvSpPr>
          <p:cNvPr id="4" name="Footer Placeholder 3"/>
          <p:cNvSpPr>
            <a:spLocks noGrp="1"/>
          </p:cNvSpPr>
          <p:nvPr>
            <p:ph type="ftr" sz="quarter" idx="11"/>
          </p:nvPr>
        </p:nvSpPr>
        <p:spPr/>
        <p:txBody>
          <a:bodyPr/>
          <a:lstStyle/>
          <a:p>
            <a:r>
              <a:rPr lang="en-US" smtClean="0"/>
              <a:t>NUST Business School</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t>Methodology</a:t>
            </a:r>
            <a:endParaRPr lang="en-US" sz="3600" b="1" dirty="0"/>
          </a:p>
        </p:txBody>
      </p:sp>
      <p:sp>
        <p:nvSpPr>
          <p:cNvPr id="3" name="Content Placeholder 2"/>
          <p:cNvSpPr>
            <a:spLocks noGrp="1"/>
          </p:cNvSpPr>
          <p:nvPr>
            <p:ph idx="1"/>
          </p:nvPr>
        </p:nvSpPr>
        <p:spPr/>
        <p:txBody>
          <a:bodyPr/>
          <a:lstStyle/>
          <a:p>
            <a:r>
              <a:rPr lang="en-US" sz="2000" dirty="0" smtClean="0">
                <a:latin typeface="Times New Roman" pitchFamily="18" charset="0"/>
                <a:cs typeface="Times New Roman" pitchFamily="18" charset="0"/>
              </a:rPr>
              <a:t>Following </a:t>
            </a:r>
            <a:r>
              <a:rPr lang="en-US" sz="2000" dirty="0" err="1" smtClean="0">
                <a:latin typeface="Times New Roman" pitchFamily="18" charset="0"/>
                <a:cs typeface="Times New Roman" pitchFamily="18" charset="0"/>
              </a:rPr>
              <a:t>Kanas</a:t>
            </a:r>
            <a:r>
              <a:rPr lang="en-US" sz="2000" dirty="0" smtClean="0">
                <a:latin typeface="Times New Roman" pitchFamily="18" charset="0"/>
                <a:cs typeface="Times New Roman" pitchFamily="18" charset="0"/>
              </a:rPr>
              <a:t> (2000) continuously compounded stock returns and exchange rate changes were calculated as the first differences of the natural log.</a:t>
            </a:r>
          </a:p>
          <a:p>
            <a:pPr>
              <a:buNone/>
            </a:pPr>
            <a:r>
              <a:rPr lang="en-US" sz="2000" dirty="0" smtClean="0"/>
              <a:t>	Stock returns=</a:t>
            </a:r>
            <a:r>
              <a:rPr lang="en-US" sz="2000" dirty="0" err="1" smtClean="0"/>
              <a:t>Lnp</a:t>
            </a:r>
            <a:r>
              <a:rPr lang="en-US" sz="2000" dirty="0" smtClean="0"/>
              <a:t>(t)-</a:t>
            </a:r>
            <a:r>
              <a:rPr lang="en-US" sz="2000" dirty="0" err="1" smtClean="0"/>
              <a:t>Lnp</a:t>
            </a:r>
            <a:r>
              <a:rPr lang="en-US" sz="2000" dirty="0" smtClean="0"/>
              <a:t>(t-1)</a:t>
            </a:r>
          </a:p>
          <a:p>
            <a:pPr>
              <a:buNone/>
            </a:pPr>
            <a:r>
              <a:rPr lang="en-US" sz="2000" dirty="0" smtClean="0"/>
              <a:t>	Exchange rates= </a:t>
            </a:r>
            <a:r>
              <a:rPr lang="en-US" sz="2000" dirty="0" err="1" smtClean="0"/>
              <a:t>Lnp</a:t>
            </a:r>
            <a:r>
              <a:rPr lang="en-US" sz="2000" dirty="0" smtClean="0"/>
              <a:t>(t)-</a:t>
            </a:r>
            <a:r>
              <a:rPr lang="en-US" sz="2000" dirty="0" err="1" smtClean="0"/>
              <a:t>Lnp</a:t>
            </a:r>
            <a:r>
              <a:rPr lang="en-US" sz="2000" dirty="0" smtClean="0"/>
              <a:t>(t-1)</a:t>
            </a:r>
          </a:p>
          <a:p>
            <a:r>
              <a:rPr lang="en-US" sz="2000" dirty="0" smtClean="0"/>
              <a:t>Following </a:t>
            </a:r>
            <a:r>
              <a:rPr lang="en-US" sz="2000" dirty="0" err="1" smtClean="0"/>
              <a:t>Qyyum</a:t>
            </a:r>
            <a:r>
              <a:rPr lang="en-US" sz="2000" dirty="0" smtClean="0"/>
              <a:t> and </a:t>
            </a:r>
            <a:r>
              <a:rPr lang="en-US" sz="2000" dirty="0" err="1" smtClean="0"/>
              <a:t>Kamal</a:t>
            </a:r>
            <a:r>
              <a:rPr lang="en-US" sz="2000" dirty="0" smtClean="0"/>
              <a:t> (2006) for testing the existence of co integrating relationship between the stock market prices and the exchange rate Engle and Granger (1987) two step method was used. </a:t>
            </a:r>
          </a:p>
          <a:p>
            <a:pPr>
              <a:buNone/>
            </a:pPr>
            <a:r>
              <a:rPr lang="en-US" sz="2400" dirty="0" smtClean="0">
                <a:latin typeface="Times New Roman" pitchFamily="18" charset="0"/>
                <a:cs typeface="Times New Roman" pitchFamily="18" charset="0"/>
              </a:rPr>
              <a:t> </a:t>
            </a:r>
            <a:r>
              <a:rPr lang="en-US" sz="2400" dirty="0" smtClean="0"/>
              <a:t> </a:t>
            </a:r>
            <a:endParaRPr lang="en-US" sz="2400" dirty="0" smtClean="0">
              <a:latin typeface="Times New Roman" pitchFamily="18" charset="0"/>
              <a:cs typeface="Times New Roman" pitchFamily="18" charset="0"/>
            </a:endParaRPr>
          </a:p>
          <a:p>
            <a:pPr>
              <a:buNone/>
            </a:pPr>
            <a:endParaRPr lang="en-US" dirty="0"/>
          </a:p>
        </p:txBody>
      </p:sp>
      <p:pic>
        <p:nvPicPr>
          <p:cNvPr id="4" name="Picture 3"/>
          <p:cNvPicPr/>
          <p:nvPr/>
        </p:nvPicPr>
        <p:blipFill>
          <a:blip r:embed="rId2" cstate="print"/>
          <a:srcRect/>
          <a:stretch>
            <a:fillRect/>
          </a:stretch>
        </p:blipFill>
        <p:spPr bwMode="auto">
          <a:xfrm>
            <a:off x="762000" y="4800600"/>
            <a:ext cx="6248400" cy="1019175"/>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smtClean="0"/>
              <a:t>NUST Business School</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For volatility analysis </a:t>
            </a:r>
            <a:r>
              <a:rPr lang="en-US" dirty="0" err="1" smtClean="0"/>
              <a:t>bivariate</a:t>
            </a:r>
            <a:r>
              <a:rPr lang="en-US" dirty="0" smtClean="0"/>
              <a:t> extension of the EGARCH (</a:t>
            </a:r>
            <a:r>
              <a:rPr lang="en-US" i="1" dirty="0" err="1" smtClean="0"/>
              <a:t>p,q</a:t>
            </a:r>
            <a:r>
              <a:rPr lang="en-US" dirty="0" smtClean="0"/>
              <a:t>) model was applied  in order to examine whether the volatility of stock returns affects and is affected by the volatility of exchange rate changes within each economy.</a:t>
            </a:r>
          </a:p>
          <a:p>
            <a:r>
              <a:rPr lang="en-US" dirty="0" smtClean="0"/>
              <a:t>The EGARCH specification (Nelson, 1991) is used in order to test whether the volatility spillover effects are asymmetric.</a:t>
            </a:r>
            <a:endParaRPr lang="en-US" dirty="0"/>
          </a:p>
        </p:txBody>
      </p:sp>
      <p:sp>
        <p:nvSpPr>
          <p:cNvPr id="4" name="Footer Placeholder 3"/>
          <p:cNvSpPr>
            <a:spLocks noGrp="1"/>
          </p:cNvSpPr>
          <p:nvPr>
            <p:ph type="ftr" sz="quarter" idx="11"/>
          </p:nvPr>
        </p:nvSpPr>
        <p:spPr/>
        <p:txBody>
          <a:bodyPr/>
          <a:lstStyle/>
          <a:p>
            <a:r>
              <a:rPr lang="en-US" smtClean="0"/>
              <a:t>NUST Business School</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r>
              <a:rPr lang="en-US" dirty="0" smtClean="0"/>
              <a:t>Conditional mean equation</a:t>
            </a:r>
          </a:p>
          <a:p>
            <a:endParaRPr lang="en-US" dirty="0" smtClean="0"/>
          </a:p>
          <a:p>
            <a:endParaRPr lang="en-US" dirty="0" smtClean="0"/>
          </a:p>
          <a:p>
            <a:r>
              <a:rPr lang="en-US" dirty="0" smtClean="0"/>
              <a:t>Conditional Variance equation</a:t>
            </a:r>
            <a:endParaRPr lang="en-US" dirty="0"/>
          </a:p>
        </p:txBody>
      </p:sp>
      <p:pic>
        <p:nvPicPr>
          <p:cNvPr id="6" name="Picture 5"/>
          <p:cNvPicPr/>
          <p:nvPr/>
        </p:nvPicPr>
        <p:blipFill>
          <a:blip r:embed="rId2" cstate="print"/>
          <a:srcRect/>
          <a:stretch>
            <a:fillRect/>
          </a:stretch>
        </p:blipFill>
        <p:spPr bwMode="auto">
          <a:xfrm>
            <a:off x="1066800" y="2438400"/>
            <a:ext cx="3914775" cy="962025"/>
          </a:xfrm>
          <a:prstGeom prst="rect">
            <a:avLst/>
          </a:prstGeom>
          <a:noFill/>
          <a:ln w="9525">
            <a:noFill/>
            <a:miter lim="800000"/>
            <a:headEnd/>
            <a:tailEnd/>
          </a:ln>
        </p:spPr>
      </p:pic>
      <p:pic>
        <p:nvPicPr>
          <p:cNvPr id="7" name="Picture 6"/>
          <p:cNvPicPr/>
          <p:nvPr/>
        </p:nvPicPr>
        <p:blipFill>
          <a:blip r:embed="rId3" cstate="print"/>
          <a:srcRect/>
          <a:stretch>
            <a:fillRect/>
          </a:stretch>
        </p:blipFill>
        <p:spPr bwMode="auto">
          <a:xfrm>
            <a:off x="838200" y="4038600"/>
            <a:ext cx="5943600" cy="399011"/>
          </a:xfrm>
          <a:prstGeom prst="rect">
            <a:avLst/>
          </a:prstGeom>
          <a:noFill/>
          <a:ln w="9525">
            <a:noFill/>
            <a:miter lim="800000"/>
            <a:headEnd/>
            <a:tailEnd/>
          </a:ln>
        </p:spPr>
      </p:pic>
      <p:pic>
        <p:nvPicPr>
          <p:cNvPr id="8" name="Picture 7"/>
          <p:cNvPicPr/>
          <p:nvPr/>
        </p:nvPicPr>
        <p:blipFill>
          <a:blip r:embed="rId4" cstate="print"/>
          <a:srcRect/>
          <a:stretch>
            <a:fillRect/>
          </a:stretch>
        </p:blipFill>
        <p:spPr bwMode="auto">
          <a:xfrm>
            <a:off x="838200" y="4724400"/>
            <a:ext cx="5943600" cy="468583"/>
          </a:xfrm>
          <a:prstGeom prst="rect">
            <a:avLst/>
          </a:prstGeom>
          <a:noFill/>
          <a:ln w="9525">
            <a:noFill/>
            <a:miter lim="800000"/>
            <a:headEnd/>
            <a:tailEnd/>
          </a:ln>
        </p:spPr>
      </p:pic>
      <p:sp>
        <p:nvSpPr>
          <p:cNvPr id="9" name="Footer Placeholder 8"/>
          <p:cNvSpPr>
            <a:spLocks noGrp="1"/>
          </p:cNvSpPr>
          <p:nvPr>
            <p:ph type="ftr" sz="quarter" idx="11"/>
          </p:nvPr>
        </p:nvSpPr>
        <p:spPr/>
        <p:txBody>
          <a:bodyPr/>
          <a:lstStyle/>
          <a:p>
            <a:r>
              <a:rPr lang="en-US" smtClean="0"/>
              <a:t>NUST Business School</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latin typeface="Times New Roman" pitchFamily="18" charset="0"/>
                <a:cs typeface="Times New Roman" pitchFamily="18" charset="0"/>
              </a:rPr>
              <a:t>Empirical Results</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b="1" dirty="0" smtClean="0"/>
              <a:t>Descriptive Statistics</a:t>
            </a:r>
          </a:p>
          <a:p>
            <a:pPr>
              <a:buNone/>
            </a:pPr>
            <a:r>
              <a:rPr lang="en-US" sz="2000" b="1" dirty="0" smtClean="0">
                <a:latin typeface="Times New Roman" pitchFamily="18" charset="0"/>
                <a:cs typeface="Times New Roman" pitchFamily="18" charset="0"/>
              </a:rPr>
              <a:t>Stock Returns and Exchange rate changes</a:t>
            </a:r>
          </a:p>
          <a:p>
            <a:pPr>
              <a:buNone/>
            </a:pPr>
            <a:endParaRPr lang="en-US" dirty="0"/>
          </a:p>
        </p:txBody>
      </p:sp>
      <p:graphicFrame>
        <p:nvGraphicFramePr>
          <p:cNvPr id="4" name="Table 3"/>
          <p:cNvGraphicFramePr>
            <a:graphicFrameLocks noGrp="1"/>
          </p:cNvGraphicFramePr>
          <p:nvPr/>
        </p:nvGraphicFramePr>
        <p:xfrm>
          <a:off x="1143000" y="2895600"/>
          <a:ext cx="6096000" cy="1632712"/>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pPr marL="0" marR="0" algn="just">
                        <a:lnSpc>
                          <a:spcPct val="115000"/>
                        </a:lnSpc>
                        <a:spcBef>
                          <a:spcPts val="0"/>
                        </a:spcBef>
                        <a:spcAft>
                          <a:spcPts val="0"/>
                        </a:spcAft>
                      </a:pPr>
                      <a:endParaRPr lang="en-US" sz="1200" dirty="0">
                        <a:latin typeface="Times New Roman"/>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b="1" dirty="0">
                          <a:latin typeface="Times New Roman"/>
                          <a:ea typeface="Calibri"/>
                          <a:cs typeface="Times New Roman"/>
                        </a:rPr>
                        <a:t>Mean</a:t>
                      </a:r>
                      <a:endParaRPr lang="en-US" sz="1100" dirty="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b="1">
                          <a:latin typeface="Times New Roman"/>
                          <a:ea typeface="Calibri"/>
                          <a:cs typeface="Times New Roman"/>
                        </a:rPr>
                        <a:t>Std. Dev</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b="1">
                          <a:latin typeface="Times New Roman"/>
                          <a:ea typeface="Calibri"/>
                          <a:cs typeface="Times New Roman"/>
                        </a:rPr>
                        <a:t>Skewness</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b="1" dirty="0">
                          <a:latin typeface="Times New Roman"/>
                          <a:ea typeface="Calibri"/>
                          <a:cs typeface="Times New Roman"/>
                        </a:rPr>
                        <a:t>Kurtosis</a:t>
                      </a:r>
                      <a:endParaRPr lang="en-US" sz="1100" dirty="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b="1">
                          <a:latin typeface="Times New Roman"/>
                          <a:ea typeface="Calibri"/>
                          <a:cs typeface="Times New Roman"/>
                        </a:rPr>
                        <a:t>JB</a:t>
                      </a:r>
                      <a:endParaRPr lang="en-US" sz="1100">
                        <a:latin typeface="Calibri"/>
                        <a:ea typeface="Calibri"/>
                        <a:cs typeface="Times New Roman"/>
                      </a:endParaRPr>
                    </a:p>
                  </a:txBody>
                  <a:tcPr marL="68580" marR="68580" marT="0" marB="0"/>
                </a:tc>
              </a:tr>
              <a:tr h="370840">
                <a:tc>
                  <a:txBody>
                    <a:bodyPr/>
                    <a:lstStyle/>
                    <a:p>
                      <a:pPr marL="0" marR="0" algn="just">
                        <a:lnSpc>
                          <a:spcPct val="115000"/>
                        </a:lnSpc>
                        <a:spcBef>
                          <a:spcPts val="0"/>
                        </a:spcBef>
                        <a:spcAft>
                          <a:spcPts val="0"/>
                        </a:spcAft>
                      </a:pPr>
                      <a:r>
                        <a:rPr lang="en-US" sz="1200" b="1">
                          <a:latin typeface="Times New Roman"/>
                          <a:ea typeface="Calibri"/>
                          <a:cs typeface="Times New Roman"/>
                        </a:rPr>
                        <a:t>Pakistan</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latin typeface="Times New Roman"/>
                          <a:ea typeface="Calibri"/>
                          <a:cs typeface="Times New Roman"/>
                        </a:rPr>
                        <a:t>.01</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latin typeface="Times New Roman"/>
                          <a:ea typeface="Calibri"/>
                          <a:cs typeface="Times New Roman"/>
                        </a:rPr>
                        <a:t>.08</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latin typeface="Times New Roman"/>
                          <a:ea typeface="Calibri"/>
                          <a:cs typeface="Times New Roman"/>
                        </a:rPr>
                        <a:t>-1.05</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latin typeface="Times New Roman"/>
                          <a:ea typeface="Calibri"/>
                          <a:cs typeface="Times New Roman"/>
                        </a:rPr>
                        <a:t>6.27</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latin typeface="Times New Roman"/>
                          <a:ea typeface="Calibri"/>
                          <a:cs typeface="Times New Roman"/>
                        </a:rPr>
                        <a:t>67.59*</a:t>
                      </a:r>
                      <a:endParaRPr lang="en-US" sz="1100">
                        <a:latin typeface="Calibri"/>
                        <a:ea typeface="Calibri"/>
                        <a:cs typeface="Times New Roman"/>
                      </a:endParaRPr>
                    </a:p>
                    <a:p>
                      <a:pPr marL="0" marR="0" algn="just">
                        <a:lnSpc>
                          <a:spcPct val="115000"/>
                        </a:lnSpc>
                        <a:spcBef>
                          <a:spcPts val="0"/>
                        </a:spcBef>
                        <a:spcAft>
                          <a:spcPts val="0"/>
                        </a:spcAft>
                      </a:pPr>
                      <a:r>
                        <a:rPr lang="en-US" sz="1200">
                          <a:latin typeface="Times New Roman"/>
                          <a:ea typeface="Calibri"/>
                          <a:cs typeface="Times New Roman"/>
                        </a:rPr>
                        <a:t>(.00)</a:t>
                      </a:r>
                      <a:endParaRPr lang="en-US" sz="1100">
                        <a:latin typeface="Calibri"/>
                        <a:ea typeface="Calibri"/>
                        <a:cs typeface="Times New Roman"/>
                      </a:endParaRPr>
                    </a:p>
                  </a:txBody>
                  <a:tcPr marL="68580" marR="68580" marT="0" marB="0"/>
                </a:tc>
              </a:tr>
              <a:tr h="370840">
                <a:tc>
                  <a:txBody>
                    <a:bodyPr/>
                    <a:lstStyle/>
                    <a:p>
                      <a:pPr marL="0" marR="0" algn="just">
                        <a:lnSpc>
                          <a:spcPct val="115000"/>
                        </a:lnSpc>
                        <a:spcBef>
                          <a:spcPts val="0"/>
                        </a:spcBef>
                        <a:spcAft>
                          <a:spcPts val="0"/>
                        </a:spcAft>
                      </a:pPr>
                      <a:r>
                        <a:rPr lang="en-US" sz="1200" b="1">
                          <a:latin typeface="Times New Roman"/>
                          <a:ea typeface="Calibri"/>
                          <a:cs typeface="Times New Roman"/>
                        </a:rPr>
                        <a:t>India</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latin typeface="Times New Roman"/>
                          <a:ea typeface="Calibri"/>
                          <a:cs typeface="Times New Roman"/>
                        </a:rPr>
                        <a:t>.01</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latin typeface="Times New Roman"/>
                          <a:ea typeface="Calibri"/>
                          <a:cs typeface="Times New Roman"/>
                        </a:rPr>
                        <a:t>.06</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latin typeface="Times New Roman"/>
                          <a:ea typeface="Calibri"/>
                          <a:cs typeface="Times New Roman"/>
                        </a:rPr>
                        <a:t>-.82</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latin typeface="Times New Roman"/>
                          <a:ea typeface="Calibri"/>
                          <a:cs typeface="Times New Roman"/>
                        </a:rPr>
                        <a:t>4.91</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latin typeface="Times New Roman"/>
                          <a:ea typeface="Calibri"/>
                          <a:cs typeface="Times New Roman"/>
                        </a:rPr>
                        <a:t>28.35*</a:t>
                      </a:r>
                      <a:endParaRPr lang="en-US" sz="1100">
                        <a:latin typeface="Calibri"/>
                        <a:ea typeface="Calibri"/>
                        <a:cs typeface="Times New Roman"/>
                      </a:endParaRPr>
                    </a:p>
                    <a:p>
                      <a:pPr marL="0" marR="0" algn="just">
                        <a:lnSpc>
                          <a:spcPct val="115000"/>
                        </a:lnSpc>
                        <a:spcBef>
                          <a:spcPts val="0"/>
                        </a:spcBef>
                        <a:spcAft>
                          <a:spcPts val="0"/>
                        </a:spcAft>
                      </a:pPr>
                      <a:r>
                        <a:rPr lang="en-US" sz="1200">
                          <a:latin typeface="Times New Roman"/>
                          <a:ea typeface="Calibri"/>
                          <a:cs typeface="Times New Roman"/>
                        </a:rPr>
                        <a:t>(.00)</a:t>
                      </a:r>
                      <a:endParaRPr lang="en-US" sz="1100">
                        <a:latin typeface="Calibri"/>
                        <a:ea typeface="Calibri"/>
                        <a:cs typeface="Times New Roman"/>
                      </a:endParaRPr>
                    </a:p>
                  </a:txBody>
                  <a:tcPr marL="68580" marR="68580" marT="0" marB="0"/>
                </a:tc>
              </a:tr>
              <a:tr h="370840">
                <a:tc>
                  <a:txBody>
                    <a:bodyPr/>
                    <a:lstStyle/>
                    <a:p>
                      <a:pPr marL="0" marR="0" algn="just">
                        <a:lnSpc>
                          <a:spcPct val="115000"/>
                        </a:lnSpc>
                        <a:spcBef>
                          <a:spcPts val="0"/>
                        </a:spcBef>
                        <a:spcAft>
                          <a:spcPts val="0"/>
                        </a:spcAft>
                      </a:pPr>
                      <a:r>
                        <a:rPr lang="en-US" sz="1200" b="1" dirty="0" err="1">
                          <a:latin typeface="Times New Roman"/>
                          <a:ea typeface="Calibri"/>
                          <a:cs typeface="Times New Roman"/>
                        </a:rPr>
                        <a:t>Srilanka</a:t>
                      </a:r>
                      <a:endParaRPr lang="en-US" sz="1100" dirty="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latin typeface="Times New Roman"/>
                          <a:ea typeface="Calibri"/>
                          <a:cs typeface="Times New Roman"/>
                        </a:rPr>
                        <a:t>.018</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latin typeface="Times New Roman"/>
                          <a:ea typeface="Calibri"/>
                          <a:cs typeface="Times New Roman"/>
                        </a:rPr>
                        <a:t>.06</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latin typeface="Times New Roman"/>
                          <a:ea typeface="Calibri"/>
                          <a:cs typeface="Times New Roman"/>
                        </a:rPr>
                        <a:t>-.17</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latin typeface="Times New Roman"/>
                          <a:ea typeface="Calibri"/>
                          <a:cs typeface="Times New Roman"/>
                        </a:rPr>
                        <a:t>3.09</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dirty="0">
                          <a:latin typeface="Times New Roman"/>
                          <a:ea typeface="Calibri"/>
                          <a:cs typeface="Times New Roman"/>
                        </a:rPr>
                        <a:t>.58</a:t>
                      </a:r>
                      <a:endParaRPr lang="en-US" sz="1100" dirty="0">
                        <a:latin typeface="Calibri"/>
                        <a:ea typeface="Calibri"/>
                        <a:cs typeface="Times New Roman"/>
                      </a:endParaRPr>
                    </a:p>
                    <a:p>
                      <a:pPr marL="0" marR="0" algn="just">
                        <a:lnSpc>
                          <a:spcPct val="115000"/>
                        </a:lnSpc>
                        <a:spcBef>
                          <a:spcPts val="0"/>
                        </a:spcBef>
                        <a:spcAft>
                          <a:spcPts val="0"/>
                        </a:spcAft>
                      </a:pPr>
                      <a:r>
                        <a:rPr lang="en-US" sz="1200" dirty="0">
                          <a:latin typeface="Times New Roman"/>
                          <a:ea typeface="Calibri"/>
                          <a:cs typeface="Times New Roman"/>
                        </a:rPr>
                        <a:t>(.74)</a:t>
                      </a:r>
                      <a:endParaRPr lang="en-US" sz="1100" dirty="0">
                        <a:latin typeface="Calibri"/>
                        <a:ea typeface="Calibri"/>
                        <a:cs typeface="Times New Roman"/>
                      </a:endParaRPr>
                    </a:p>
                  </a:txBody>
                  <a:tcPr marL="68580" marR="68580" marT="0" marB="0"/>
                </a:tc>
              </a:tr>
            </a:tbl>
          </a:graphicData>
        </a:graphic>
      </p:graphicFrame>
      <p:graphicFrame>
        <p:nvGraphicFramePr>
          <p:cNvPr id="5" name="Table 4"/>
          <p:cNvGraphicFramePr>
            <a:graphicFrameLocks noGrp="1"/>
          </p:cNvGraphicFramePr>
          <p:nvPr/>
        </p:nvGraphicFramePr>
        <p:xfrm>
          <a:off x="1219200" y="4800600"/>
          <a:ext cx="6096000" cy="1632712"/>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pPr marL="0" marR="0" algn="just">
                        <a:lnSpc>
                          <a:spcPct val="115000"/>
                        </a:lnSpc>
                        <a:spcBef>
                          <a:spcPts val="0"/>
                        </a:spcBef>
                        <a:spcAft>
                          <a:spcPts val="0"/>
                        </a:spcAft>
                      </a:pPr>
                      <a:endParaRPr lang="en-US" sz="1200" dirty="0">
                        <a:latin typeface="TimesNewRomanPSMT"/>
                        <a:ea typeface="Calibri"/>
                        <a:cs typeface="TimesNewRomanPSMT"/>
                      </a:endParaRPr>
                    </a:p>
                  </a:txBody>
                  <a:tcPr marL="68580" marR="68580" marT="0" marB="0"/>
                </a:tc>
                <a:tc>
                  <a:txBody>
                    <a:bodyPr/>
                    <a:lstStyle/>
                    <a:p>
                      <a:pPr marL="0" marR="0" algn="just">
                        <a:lnSpc>
                          <a:spcPct val="115000"/>
                        </a:lnSpc>
                        <a:spcBef>
                          <a:spcPts val="0"/>
                        </a:spcBef>
                        <a:spcAft>
                          <a:spcPts val="0"/>
                        </a:spcAft>
                      </a:pPr>
                      <a:r>
                        <a:rPr lang="en-US" sz="1200" b="1">
                          <a:latin typeface="TimesNewRomanPSMT"/>
                          <a:ea typeface="Calibri"/>
                          <a:cs typeface="TimesNewRomanPSMT"/>
                        </a:rPr>
                        <a:t>Mean</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b="1">
                          <a:latin typeface="TimesNewRomanPSMT"/>
                          <a:ea typeface="Calibri"/>
                          <a:cs typeface="TimesNewRomanPSMT"/>
                        </a:rPr>
                        <a:t>Std. Dev</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b="1">
                          <a:latin typeface="TimesNewRomanPSMT"/>
                          <a:ea typeface="Calibri"/>
                          <a:cs typeface="TimesNewRomanPSMT"/>
                        </a:rPr>
                        <a:t>Skewness</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b="1">
                          <a:latin typeface="TimesNewRomanPSMT"/>
                          <a:ea typeface="Calibri"/>
                          <a:cs typeface="TimesNewRomanPSMT"/>
                        </a:rPr>
                        <a:t>Kurtosis</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b="1">
                          <a:latin typeface="TimesNewRomanPSMT"/>
                          <a:ea typeface="Calibri"/>
                          <a:cs typeface="TimesNewRomanPSMT"/>
                        </a:rPr>
                        <a:t>JB</a:t>
                      </a:r>
                      <a:endParaRPr lang="en-US" sz="1100">
                        <a:latin typeface="Calibri"/>
                        <a:ea typeface="Calibri"/>
                        <a:cs typeface="Times New Roman"/>
                      </a:endParaRPr>
                    </a:p>
                  </a:txBody>
                  <a:tcPr marL="68580" marR="68580" marT="0" marB="0"/>
                </a:tc>
              </a:tr>
              <a:tr h="370840">
                <a:tc>
                  <a:txBody>
                    <a:bodyPr/>
                    <a:lstStyle/>
                    <a:p>
                      <a:pPr marL="0" marR="0" algn="just">
                        <a:lnSpc>
                          <a:spcPct val="115000"/>
                        </a:lnSpc>
                        <a:spcBef>
                          <a:spcPts val="0"/>
                        </a:spcBef>
                        <a:spcAft>
                          <a:spcPts val="0"/>
                        </a:spcAft>
                      </a:pPr>
                      <a:r>
                        <a:rPr lang="en-US" sz="1200" b="1">
                          <a:latin typeface="TimesNewRomanPSMT"/>
                          <a:ea typeface="Calibri"/>
                          <a:cs typeface="TimesNewRomanPSMT"/>
                        </a:rPr>
                        <a:t>Pakistan</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latin typeface="TimesNewRomanPSMT"/>
                          <a:ea typeface="Calibri"/>
                          <a:cs typeface="TimesNewRomanPSMT"/>
                        </a:rPr>
                        <a:t>.003</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latin typeface="TimesNewRomanPSMT"/>
                          <a:ea typeface="Calibri"/>
                          <a:cs typeface="TimesNewRomanPSMT"/>
                        </a:rPr>
                        <a:t>.01</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latin typeface="TimesNewRomanPSMT"/>
                          <a:ea typeface="Calibri"/>
                          <a:cs typeface="TimesNewRomanPSMT"/>
                        </a:rPr>
                        <a:t>2.7</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latin typeface="TimesNewRomanPSMT"/>
                          <a:ea typeface="Calibri"/>
                          <a:cs typeface="TimesNewRomanPSMT"/>
                        </a:rPr>
                        <a:t>12</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latin typeface="TimesNewRomanPSMT"/>
                          <a:ea typeface="Calibri"/>
                          <a:cs typeface="TimesNewRomanPSMT"/>
                        </a:rPr>
                        <a:t>496.7*</a:t>
                      </a:r>
                      <a:endParaRPr lang="en-US" sz="1100">
                        <a:latin typeface="Calibri"/>
                        <a:ea typeface="Calibri"/>
                        <a:cs typeface="Times New Roman"/>
                      </a:endParaRPr>
                    </a:p>
                    <a:p>
                      <a:pPr marL="0" marR="0" algn="just">
                        <a:lnSpc>
                          <a:spcPct val="115000"/>
                        </a:lnSpc>
                        <a:spcBef>
                          <a:spcPts val="0"/>
                        </a:spcBef>
                        <a:spcAft>
                          <a:spcPts val="0"/>
                        </a:spcAft>
                      </a:pPr>
                      <a:r>
                        <a:rPr lang="en-US" sz="1200">
                          <a:latin typeface="TimesNewRomanPSMT"/>
                          <a:ea typeface="Calibri"/>
                          <a:cs typeface="TimesNewRomanPSMT"/>
                        </a:rPr>
                        <a:t>(.00 )</a:t>
                      </a:r>
                      <a:endParaRPr lang="en-US" sz="1100">
                        <a:latin typeface="Calibri"/>
                        <a:ea typeface="Calibri"/>
                        <a:cs typeface="Times New Roman"/>
                      </a:endParaRPr>
                    </a:p>
                  </a:txBody>
                  <a:tcPr marL="68580" marR="68580" marT="0" marB="0"/>
                </a:tc>
              </a:tr>
              <a:tr h="370840">
                <a:tc>
                  <a:txBody>
                    <a:bodyPr/>
                    <a:lstStyle/>
                    <a:p>
                      <a:pPr marL="0" marR="0" algn="just">
                        <a:lnSpc>
                          <a:spcPct val="115000"/>
                        </a:lnSpc>
                        <a:spcBef>
                          <a:spcPts val="0"/>
                        </a:spcBef>
                        <a:spcAft>
                          <a:spcPts val="0"/>
                        </a:spcAft>
                      </a:pPr>
                      <a:r>
                        <a:rPr lang="en-US" sz="1200" b="1">
                          <a:latin typeface="TimesNewRomanPSMT"/>
                          <a:ea typeface="Calibri"/>
                          <a:cs typeface="TimesNewRomanPSMT"/>
                        </a:rPr>
                        <a:t>India</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latin typeface="TimesNewRomanPSMT"/>
                          <a:ea typeface="Calibri"/>
                          <a:cs typeface="TimesNewRomanPSMT"/>
                        </a:rPr>
                        <a:t>.00004</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latin typeface="TimesNewRomanPSMT"/>
                          <a:ea typeface="Calibri"/>
                          <a:cs typeface="TimesNewRomanPSMT"/>
                        </a:rPr>
                        <a:t>.01</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latin typeface="TimesNewRomanPSMT"/>
                          <a:ea typeface="Calibri"/>
                          <a:cs typeface="TimesNewRomanPSMT"/>
                        </a:rPr>
                        <a:t>1.89</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latin typeface="TimesNewRomanPSMT"/>
                          <a:ea typeface="Calibri"/>
                          <a:cs typeface="TimesNewRomanPSMT"/>
                        </a:rPr>
                        <a:t>12.15</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latin typeface="TimesNewRomanPSMT"/>
                          <a:ea typeface="Calibri"/>
                          <a:cs typeface="TimesNewRomanPSMT"/>
                        </a:rPr>
                        <a:t>437.17*</a:t>
                      </a:r>
                      <a:endParaRPr lang="en-US" sz="1100">
                        <a:latin typeface="Calibri"/>
                        <a:ea typeface="Calibri"/>
                        <a:cs typeface="Times New Roman"/>
                      </a:endParaRPr>
                    </a:p>
                    <a:p>
                      <a:pPr marL="0" marR="0" algn="just">
                        <a:lnSpc>
                          <a:spcPct val="115000"/>
                        </a:lnSpc>
                        <a:spcBef>
                          <a:spcPts val="0"/>
                        </a:spcBef>
                        <a:spcAft>
                          <a:spcPts val="0"/>
                        </a:spcAft>
                      </a:pPr>
                      <a:r>
                        <a:rPr lang="en-US" sz="1200">
                          <a:latin typeface="TimesNewRomanPSMT"/>
                          <a:ea typeface="Calibri"/>
                          <a:cs typeface="TimesNewRomanPSMT"/>
                        </a:rPr>
                        <a:t>(.00)</a:t>
                      </a:r>
                      <a:endParaRPr lang="en-US" sz="1100">
                        <a:latin typeface="Calibri"/>
                        <a:ea typeface="Calibri"/>
                        <a:cs typeface="Times New Roman"/>
                      </a:endParaRPr>
                    </a:p>
                  </a:txBody>
                  <a:tcPr marL="68580" marR="68580" marT="0" marB="0"/>
                </a:tc>
              </a:tr>
              <a:tr h="235712">
                <a:tc>
                  <a:txBody>
                    <a:bodyPr/>
                    <a:lstStyle/>
                    <a:p>
                      <a:pPr marL="0" marR="0" algn="just">
                        <a:lnSpc>
                          <a:spcPct val="115000"/>
                        </a:lnSpc>
                        <a:spcBef>
                          <a:spcPts val="0"/>
                        </a:spcBef>
                        <a:spcAft>
                          <a:spcPts val="0"/>
                        </a:spcAft>
                      </a:pPr>
                      <a:r>
                        <a:rPr lang="en-US" sz="1200" b="1" dirty="0" err="1">
                          <a:latin typeface="TimesNewRomanPSMT"/>
                          <a:ea typeface="Calibri"/>
                          <a:cs typeface="TimesNewRomanPSMT"/>
                        </a:rPr>
                        <a:t>Srilanka</a:t>
                      </a:r>
                      <a:endParaRPr lang="en-US" sz="1100" dirty="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latin typeface="TimesNewRomanPSMT"/>
                          <a:ea typeface="Calibri"/>
                          <a:cs typeface="TimesNewRomanPSMT"/>
                        </a:rPr>
                        <a:t>.002</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latin typeface="TimesNewRomanPSMT"/>
                          <a:ea typeface="Calibri"/>
                          <a:cs typeface="TimesNewRomanPSMT"/>
                        </a:rPr>
                        <a:t>.01</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latin typeface="TimesNewRomanPSMT"/>
                          <a:ea typeface="Calibri"/>
                          <a:cs typeface="TimesNewRomanPSMT"/>
                        </a:rPr>
                        <a:t>-.90</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latin typeface="TimesNewRomanPSMT"/>
                          <a:ea typeface="Calibri"/>
                          <a:cs typeface="TimesNewRomanPSMT"/>
                        </a:rPr>
                        <a:t>1.66</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dirty="0">
                          <a:latin typeface="TimesNewRomanPSMT"/>
                          <a:ea typeface="Calibri"/>
                          <a:cs typeface="TimesNewRomanPSMT"/>
                        </a:rPr>
                        <a:t>8.16*</a:t>
                      </a:r>
                      <a:endParaRPr lang="en-US" sz="1100" dirty="0">
                        <a:latin typeface="Calibri"/>
                        <a:ea typeface="Calibri"/>
                        <a:cs typeface="Times New Roman"/>
                      </a:endParaRPr>
                    </a:p>
                    <a:p>
                      <a:pPr marL="0" marR="0" algn="just">
                        <a:lnSpc>
                          <a:spcPct val="115000"/>
                        </a:lnSpc>
                        <a:spcBef>
                          <a:spcPts val="0"/>
                        </a:spcBef>
                        <a:spcAft>
                          <a:spcPts val="0"/>
                        </a:spcAft>
                      </a:pPr>
                      <a:r>
                        <a:rPr lang="en-US" sz="1200" dirty="0">
                          <a:latin typeface="TimesNewRomanPSMT"/>
                          <a:ea typeface="Calibri"/>
                          <a:cs typeface="TimesNewRomanPSMT"/>
                        </a:rPr>
                        <a:t>(.00)</a:t>
                      </a:r>
                      <a:endParaRPr lang="en-US" sz="1100" dirty="0">
                        <a:latin typeface="Calibri"/>
                        <a:ea typeface="Calibri"/>
                        <a:cs typeface="Times New Roman"/>
                      </a:endParaRPr>
                    </a:p>
                  </a:txBody>
                  <a:tcPr marL="68580" marR="68580" marT="0" marB="0"/>
                </a:tc>
              </a:tr>
            </a:tbl>
          </a:graphicData>
        </a:graphic>
      </p:graphicFrame>
      <p:sp>
        <p:nvSpPr>
          <p:cNvPr id="6" name="Footer Placeholder 5"/>
          <p:cNvSpPr>
            <a:spLocks noGrp="1"/>
          </p:cNvSpPr>
          <p:nvPr>
            <p:ph type="ftr" sz="quarter" idx="11"/>
          </p:nvPr>
        </p:nvSpPr>
        <p:spPr/>
        <p:txBody>
          <a:bodyPr/>
          <a:lstStyle/>
          <a:p>
            <a:r>
              <a:rPr lang="en-US" smtClean="0"/>
              <a:t>NUST Business School</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Results of Augmented Dickey Fuller Test</a:t>
            </a:r>
            <a:endParaRPr lang="en-US" sz="3600" dirty="0"/>
          </a:p>
        </p:txBody>
      </p:sp>
      <p:graphicFrame>
        <p:nvGraphicFramePr>
          <p:cNvPr id="4" name="Content Placeholder 3"/>
          <p:cNvGraphicFramePr>
            <a:graphicFrameLocks noGrp="1"/>
          </p:cNvGraphicFramePr>
          <p:nvPr>
            <p:ph idx="1"/>
          </p:nvPr>
        </p:nvGraphicFramePr>
        <p:xfrm>
          <a:off x="457200" y="2819400"/>
          <a:ext cx="8229600" cy="18542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marL="0" marR="0" algn="just">
                        <a:lnSpc>
                          <a:spcPct val="115000"/>
                        </a:lnSpc>
                        <a:spcBef>
                          <a:spcPts val="0"/>
                        </a:spcBef>
                        <a:spcAft>
                          <a:spcPts val="0"/>
                        </a:spcAft>
                      </a:pPr>
                      <a:endParaRPr lang="en-US" sz="1200" dirty="0">
                        <a:latin typeface="TimesNewRomanPSMT"/>
                        <a:ea typeface="Calibri"/>
                        <a:cs typeface="TimesNewRomanPSMT"/>
                      </a:endParaRPr>
                    </a:p>
                  </a:txBody>
                  <a:tcPr marL="68580" marR="68580" marT="0" marB="0"/>
                </a:tc>
                <a:tc>
                  <a:txBody>
                    <a:bodyPr/>
                    <a:lstStyle/>
                    <a:p>
                      <a:pPr marL="0" marR="0" algn="just">
                        <a:lnSpc>
                          <a:spcPct val="115000"/>
                        </a:lnSpc>
                        <a:spcBef>
                          <a:spcPts val="0"/>
                        </a:spcBef>
                        <a:spcAft>
                          <a:spcPts val="0"/>
                        </a:spcAft>
                      </a:pPr>
                      <a:r>
                        <a:rPr lang="en-US" sz="1200" b="1">
                          <a:latin typeface="TimesNewRomanPSMT"/>
                          <a:ea typeface="Calibri"/>
                          <a:cs typeface="TimesNewRomanPSMT"/>
                        </a:rPr>
                        <a:t>Stock Returns</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b="1" dirty="0">
                          <a:latin typeface="TimesNewRomanPSMT"/>
                          <a:ea typeface="Calibri"/>
                          <a:cs typeface="TimesNewRomanPSMT"/>
                        </a:rPr>
                        <a:t>Exchange rate </a:t>
                      </a:r>
                      <a:r>
                        <a:rPr lang="en-US" sz="1200" b="1" baseline="0" dirty="0" smtClean="0">
                          <a:latin typeface="TimesNewRomanPSMT"/>
                          <a:ea typeface="Calibri"/>
                          <a:cs typeface="TimesNewRomanPSMT"/>
                        </a:rPr>
                        <a:t> changes</a:t>
                      </a:r>
                      <a:endParaRPr lang="en-US" sz="1100" dirty="0">
                        <a:latin typeface="Calibri"/>
                        <a:ea typeface="Calibri"/>
                        <a:cs typeface="Times New Roman"/>
                      </a:endParaRPr>
                    </a:p>
                  </a:txBody>
                  <a:tcPr marL="68580" marR="68580" marT="0" marB="0"/>
                </a:tc>
              </a:tr>
              <a:tr h="370840">
                <a:tc>
                  <a:txBody>
                    <a:bodyPr/>
                    <a:lstStyle/>
                    <a:p>
                      <a:pPr marL="0" marR="0" algn="just">
                        <a:lnSpc>
                          <a:spcPct val="115000"/>
                        </a:lnSpc>
                        <a:spcBef>
                          <a:spcPts val="0"/>
                        </a:spcBef>
                        <a:spcAft>
                          <a:spcPts val="0"/>
                        </a:spcAft>
                      </a:pPr>
                      <a:r>
                        <a:rPr lang="en-US" sz="1200" b="1">
                          <a:latin typeface="TimesNewRomanPSMT"/>
                          <a:ea typeface="Calibri"/>
                          <a:cs typeface="TimesNewRomanPSMT"/>
                        </a:rPr>
                        <a:t>Pakistan</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000">
                          <a:latin typeface="Arial"/>
                          <a:ea typeface="Calibri"/>
                          <a:cs typeface="Times New Roman"/>
                        </a:rPr>
                        <a:t>-3.784284*</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000">
                          <a:latin typeface="Arial"/>
                          <a:ea typeface="Calibri"/>
                          <a:cs typeface="Times New Roman"/>
                        </a:rPr>
                        <a:t>-3.046597*</a:t>
                      </a:r>
                      <a:endParaRPr lang="en-US" sz="1100">
                        <a:latin typeface="Calibri"/>
                        <a:ea typeface="Calibri"/>
                        <a:cs typeface="Times New Roman"/>
                      </a:endParaRPr>
                    </a:p>
                  </a:txBody>
                  <a:tcPr marL="68580" marR="68580" marT="0" marB="0"/>
                </a:tc>
              </a:tr>
              <a:tr h="370840">
                <a:tc>
                  <a:txBody>
                    <a:bodyPr/>
                    <a:lstStyle/>
                    <a:p>
                      <a:pPr marL="0" marR="0" algn="just">
                        <a:lnSpc>
                          <a:spcPct val="115000"/>
                        </a:lnSpc>
                        <a:spcBef>
                          <a:spcPts val="0"/>
                        </a:spcBef>
                        <a:spcAft>
                          <a:spcPts val="0"/>
                        </a:spcAft>
                      </a:pPr>
                      <a:r>
                        <a:rPr lang="en-US" sz="1200" b="1">
                          <a:latin typeface="TimesNewRomanPSMT"/>
                          <a:ea typeface="Calibri"/>
                          <a:cs typeface="TimesNewRomanPSMT"/>
                        </a:rPr>
                        <a:t>India</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000">
                          <a:latin typeface="Arial"/>
                          <a:ea typeface="Calibri"/>
                          <a:cs typeface="Times New Roman"/>
                        </a:rPr>
                        <a:t>-4.175236*</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000">
                          <a:latin typeface="Arial"/>
                          <a:ea typeface="Calibri"/>
                          <a:cs typeface="Times New Roman"/>
                        </a:rPr>
                        <a:t>-2.685836*</a:t>
                      </a:r>
                      <a:endParaRPr lang="en-US" sz="1100">
                        <a:latin typeface="Calibri"/>
                        <a:ea typeface="Calibri"/>
                        <a:cs typeface="Times New Roman"/>
                      </a:endParaRPr>
                    </a:p>
                  </a:txBody>
                  <a:tcPr marL="68580" marR="68580" marT="0" marB="0"/>
                </a:tc>
              </a:tr>
              <a:tr h="370840">
                <a:tc>
                  <a:txBody>
                    <a:bodyPr/>
                    <a:lstStyle/>
                    <a:p>
                      <a:pPr marL="0" marR="0" algn="just">
                        <a:lnSpc>
                          <a:spcPct val="115000"/>
                        </a:lnSpc>
                        <a:spcBef>
                          <a:spcPts val="0"/>
                        </a:spcBef>
                        <a:spcAft>
                          <a:spcPts val="0"/>
                        </a:spcAft>
                      </a:pPr>
                      <a:r>
                        <a:rPr lang="en-US" sz="1200" b="1">
                          <a:latin typeface="TimesNewRomanPSMT"/>
                          <a:ea typeface="Calibri"/>
                          <a:cs typeface="TimesNewRomanPSMT"/>
                        </a:rPr>
                        <a:t>Srilanka</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000">
                          <a:latin typeface="Arial"/>
                          <a:ea typeface="Calibri"/>
                          <a:cs typeface="Times New Roman"/>
                        </a:rPr>
                        <a:t>-3.890565*</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000" dirty="0">
                          <a:latin typeface="Arial"/>
                          <a:ea typeface="Calibri"/>
                          <a:cs typeface="Times New Roman"/>
                        </a:rPr>
                        <a:t>-3.980353*</a:t>
                      </a:r>
                      <a:endParaRPr lang="en-US" sz="1100" dirty="0">
                        <a:latin typeface="Calibri"/>
                        <a:ea typeface="Calibri"/>
                        <a:cs typeface="Times New Roman"/>
                      </a:endParaRPr>
                    </a:p>
                  </a:txBody>
                  <a:tcPr marL="68580" marR="68580" marT="0" marB="0"/>
                </a:tc>
              </a:tr>
              <a:tr h="370840">
                <a:tc>
                  <a:txBody>
                    <a:bodyPr/>
                    <a:lstStyle/>
                    <a:p>
                      <a:pPr marL="0" marR="0" algn="just">
                        <a:lnSpc>
                          <a:spcPct val="115000"/>
                        </a:lnSpc>
                        <a:spcBef>
                          <a:spcPts val="0"/>
                        </a:spcBef>
                        <a:spcAft>
                          <a:spcPts val="0"/>
                        </a:spcAft>
                      </a:pPr>
                      <a:r>
                        <a:rPr lang="en-US" sz="1200" dirty="0" smtClean="0">
                          <a:latin typeface="Calibri"/>
                          <a:ea typeface="Calibri"/>
                          <a:cs typeface="Times New Roman"/>
                        </a:rPr>
                        <a:t>All of them are significant at 1%</a:t>
                      </a:r>
                      <a:endParaRPr lang="en-US" sz="1200" dirty="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endParaRPr lang="en-US" sz="1000" dirty="0" smtClean="0">
                        <a:latin typeface="Arial"/>
                        <a:ea typeface="Calibri"/>
                        <a:cs typeface="Times New Roman"/>
                      </a:endParaRPr>
                    </a:p>
                  </a:txBody>
                  <a:tcPr marL="68580" marR="68580" marT="0" marB="0"/>
                </a:tc>
              </a:tr>
            </a:tbl>
          </a:graphicData>
        </a:graphic>
      </p:graphicFrame>
      <p:sp>
        <p:nvSpPr>
          <p:cNvPr id="5" name="Footer Placeholder 4"/>
          <p:cNvSpPr>
            <a:spLocks noGrp="1"/>
          </p:cNvSpPr>
          <p:nvPr>
            <p:ph type="ftr" sz="quarter" idx="11"/>
          </p:nvPr>
        </p:nvSpPr>
        <p:spPr/>
        <p:txBody>
          <a:bodyPr/>
          <a:lstStyle/>
          <a:p>
            <a:r>
              <a:rPr lang="en-US" smtClean="0"/>
              <a:t>NUST Business School</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
            </a:r>
            <a:br>
              <a:rPr lang="en-US" sz="3600" b="1" dirty="0" smtClean="0"/>
            </a:br>
            <a:r>
              <a:rPr lang="en-US" sz="3600" b="1" dirty="0" smtClean="0"/>
              <a:t> Cointegration Results: Long term relationship and ADF test on residuals </a:t>
            </a:r>
            <a:r>
              <a:rPr lang="en-US" dirty="0" smtClean="0"/>
              <a:t/>
            </a:r>
            <a:br>
              <a:rPr lang="en-US" dirty="0" smtClean="0"/>
            </a:br>
            <a:endParaRPr lang="en-US" dirty="0"/>
          </a:p>
        </p:txBody>
      </p:sp>
      <p:graphicFrame>
        <p:nvGraphicFramePr>
          <p:cNvPr id="4" name="Content Placeholder 3"/>
          <p:cNvGraphicFramePr>
            <a:graphicFrameLocks noGrp="1"/>
          </p:cNvGraphicFramePr>
          <p:nvPr>
            <p:ph idx="1"/>
          </p:nvPr>
        </p:nvGraphicFramePr>
        <p:xfrm>
          <a:off x="457200" y="1935163"/>
          <a:ext cx="8229600" cy="2283968"/>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marL="0" marR="0" algn="just">
                        <a:lnSpc>
                          <a:spcPct val="115000"/>
                        </a:lnSpc>
                        <a:spcBef>
                          <a:spcPts val="0"/>
                        </a:spcBef>
                        <a:spcAft>
                          <a:spcPts val="0"/>
                        </a:spcAft>
                      </a:pPr>
                      <a:endParaRPr lang="en-US" sz="1100" dirty="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b="1">
                          <a:latin typeface="TimesNewRomanPSMT"/>
                          <a:ea typeface="Calibri"/>
                          <a:cs typeface="TimesNewRomanPSMT"/>
                        </a:rPr>
                        <a:t>Pakistan</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b="1">
                          <a:latin typeface="TimesNewRomanPSMT"/>
                          <a:ea typeface="Calibri"/>
                          <a:cs typeface="TimesNewRomanPSMT"/>
                        </a:rPr>
                        <a:t>India</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b="1">
                          <a:latin typeface="TimesNewRomanPSMT"/>
                          <a:ea typeface="Calibri"/>
                          <a:cs typeface="TimesNewRomanPSMT"/>
                        </a:rPr>
                        <a:t>Srilanka</a:t>
                      </a:r>
                      <a:endParaRPr lang="en-US" sz="1100">
                        <a:latin typeface="Calibri"/>
                        <a:ea typeface="Calibri"/>
                        <a:cs typeface="Times New Roman"/>
                      </a:endParaRPr>
                    </a:p>
                  </a:txBody>
                  <a:tcPr marL="68580" marR="68580" marT="0" marB="0"/>
                </a:tc>
              </a:tr>
              <a:tr h="370840">
                <a:tc>
                  <a:txBody>
                    <a:bodyPr/>
                    <a:lstStyle/>
                    <a:p>
                      <a:pPr marL="0" marR="0" algn="just">
                        <a:lnSpc>
                          <a:spcPct val="115000"/>
                        </a:lnSpc>
                        <a:spcBef>
                          <a:spcPts val="0"/>
                        </a:spcBef>
                        <a:spcAft>
                          <a:spcPts val="0"/>
                        </a:spcAft>
                      </a:pPr>
                      <a:r>
                        <a:rPr lang="en-US" sz="1200">
                          <a:latin typeface="TimesNewRomanPSMT"/>
                          <a:ea typeface="Calibri"/>
                          <a:cs typeface="TimesNewRomanPSMT"/>
                        </a:rPr>
                        <a:t>Intercept</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000">
                          <a:latin typeface="Arial"/>
                          <a:ea typeface="Calibri"/>
                          <a:cs typeface="Times New Roman"/>
                        </a:rPr>
                        <a:t>20861.51</a:t>
                      </a:r>
                      <a:endParaRPr lang="en-US" sz="1100">
                        <a:latin typeface="Calibri"/>
                        <a:ea typeface="Calibri"/>
                        <a:cs typeface="Times New Roman"/>
                      </a:endParaRPr>
                    </a:p>
                    <a:p>
                      <a:pPr marL="0" marR="0" algn="just">
                        <a:lnSpc>
                          <a:spcPct val="115000"/>
                        </a:lnSpc>
                        <a:spcBef>
                          <a:spcPts val="0"/>
                        </a:spcBef>
                        <a:spcAft>
                          <a:spcPts val="0"/>
                        </a:spcAft>
                      </a:pPr>
                      <a:r>
                        <a:rPr lang="en-US" sz="1200" b="1">
                          <a:latin typeface="TimesNewRomanPSMT"/>
                          <a:ea typeface="Calibri"/>
                          <a:cs typeface="TimesNewRomanPSMT"/>
                        </a:rPr>
                        <a:t>(</a:t>
                      </a:r>
                      <a:r>
                        <a:rPr lang="en-US" sz="1000">
                          <a:latin typeface="Arial"/>
                          <a:ea typeface="Calibri"/>
                          <a:cs typeface="Times New Roman"/>
                        </a:rPr>
                        <a:t>17.58558)</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000">
                          <a:latin typeface="Arial"/>
                          <a:ea typeface="Calibri"/>
                          <a:cs typeface="Times New Roman"/>
                        </a:rPr>
                        <a:t>8402.035</a:t>
                      </a:r>
                      <a:endParaRPr lang="en-US" sz="1100">
                        <a:latin typeface="Calibri"/>
                        <a:ea typeface="Calibri"/>
                        <a:cs typeface="Times New Roman"/>
                      </a:endParaRPr>
                    </a:p>
                    <a:p>
                      <a:pPr marL="0" marR="0" algn="just">
                        <a:lnSpc>
                          <a:spcPct val="115000"/>
                        </a:lnSpc>
                        <a:spcBef>
                          <a:spcPts val="0"/>
                        </a:spcBef>
                        <a:spcAft>
                          <a:spcPts val="0"/>
                        </a:spcAft>
                      </a:pPr>
                      <a:r>
                        <a:rPr lang="en-US" sz="1200" b="1">
                          <a:latin typeface="TimesNewRomanPSMT"/>
                          <a:ea typeface="Calibri"/>
                          <a:cs typeface="TimesNewRomanPSMT"/>
                        </a:rPr>
                        <a:t>(</a:t>
                      </a:r>
                      <a:r>
                        <a:rPr lang="en-US" sz="1000">
                          <a:latin typeface="Arial"/>
                          <a:ea typeface="Calibri"/>
                          <a:cs typeface="Times New Roman"/>
                        </a:rPr>
                        <a:t>9.928690</a:t>
                      </a:r>
                      <a:r>
                        <a:rPr lang="en-US" sz="1200" b="1">
                          <a:latin typeface="TimesNewRomanPSMT"/>
                          <a:ea typeface="Calibri"/>
                          <a:cs typeface="TimesNewRomanPSMT"/>
                        </a:rPr>
                        <a:t>)</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000">
                          <a:latin typeface="Arial"/>
                          <a:ea typeface="Calibri"/>
                          <a:cs typeface="Times New Roman"/>
                        </a:rPr>
                        <a:t>1793.443</a:t>
                      </a:r>
                      <a:endParaRPr lang="en-US" sz="1100">
                        <a:latin typeface="Calibri"/>
                        <a:ea typeface="Calibri"/>
                        <a:cs typeface="Times New Roman"/>
                      </a:endParaRPr>
                    </a:p>
                    <a:p>
                      <a:pPr marL="0" marR="0" algn="just">
                        <a:lnSpc>
                          <a:spcPct val="115000"/>
                        </a:lnSpc>
                        <a:spcBef>
                          <a:spcPts val="0"/>
                        </a:spcBef>
                        <a:spcAft>
                          <a:spcPts val="0"/>
                        </a:spcAft>
                      </a:pPr>
                      <a:r>
                        <a:rPr lang="en-US" sz="1200" b="1">
                          <a:latin typeface="TimesNewRomanPSMT"/>
                          <a:ea typeface="Calibri"/>
                          <a:cs typeface="TimesNewRomanPSMT"/>
                        </a:rPr>
                        <a:t>(</a:t>
                      </a:r>
                      <a:r>
                        <a:rPr lang="en-US" sz="1000">
                          <a:latin typeface="Arial"/>
                          <a:ea typeface="Calibri"/>
                          <a:cs typeface="Times New Roman"/>
                        </a:rPr>
                        <a:t>1.238160</a:t>
                      </a:r>
                      <a:r>
                        <a:rPr lang="en-US" sz="1200" b="1">
                          <a:latin typeface="TimesNewRomanPSMT"/>
                          <a:ea typeface="Calibri"/>
                          <a:cs typeface="TimesNewRomanPSMT"/>
                        </a:rPr>
                        <a:t>)</a:t>
                      </a:r>
                      <a:endParaRPr lang="en-US" sz="1100">
                        <a:latin typeface="Calibri"/>
                        <a:ea typeface="Calibri"/>
                        <a:cs typeface="Times New Roman"/>
                      </a:endParaRPr>
                    </a:p>
                  </a:txBody>
                  <a:tcPr marL="68580" marR="68580" marT="0" marB="0"/>
                </a:tc>
              </a:tr>
              <a:tr h="370840">
                <a:tc>
                  <a:txBody>
                    <a:bodyPr/>
                    <a:lstStyle/>
                    <a:p>
                      <a:pPr marL="0" marR="0" algn="just">
                        <a:lnSpc>
                          <a:spcPct val="115000"/>
                        </a:lnSpc>
                        <a:spcBef>
                          <a:spcPts val="0"/>
                        </a:spcBef>
                        <a:spcAft>
                          <a:spcPts val="0"/>
                        </a:spcAft>
                      </a:pPr>
                      <a:r>
                        <a:rPr lang="en-US" sz="1200">
                          <a:latin typeface="TimesNewRomanPSMT"/>
                          <a:ea typeface="Calibri"/>
                          <a:cs typeface="TimesNewRomanPSMT"/>
                        </a:rPr>
                        <a:t>Trend</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000">
                          <a:latin typeface="Arial"/>
                          <a:ea typeface="Calibri"/>
                          <a:cs typeface="Times New Roman"/>
                        </a:rPr>
                        <a:t>160.4537</a:t>
                      </a:r>
                      <a:endParaRPr lang="en-US" sz="1100">
                        <a:latin typeface="Calibri"/>
                        <a:ea typeface="Calibri"/>
                        <a:cs typeface="Times New Roman"/>
                      </a:endParaRPr>
                    </a:p>
                    <a:p>
                      <a:pPr marL="0" marR="0" algn="just">
                        <a:lnSpc>
                          <a:spcPct val="115000"/>
                        </a:lnSpc>
                        <a:spcBef>
                          <a:spcPts val="0"/>
                        </a:spcBef>
                        <a:spcAft>
                          <a:spcPts val="0"/>
                        </a:spcAft>
                      </a:pPr>
                      <a:r>
                        <a:rPr lang="en-US" sz="1000">
                          <a:latin typeface="Arial"/>
                          <a:ea typeface="Calibri"/>
                          <a:cs typeface="Times New Roman"/>
                        </a:rPr>
                        <a:t>(32.58014)</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000">
                          <a:latin typeface="Arial"/>
                          <a:ea typeface="Calibri"/>
                          <a:cs typeface="Times New Roman"/>
                        </a:rPr>
                        <a:t>37.25860</a:t>
                      </a:r>
                      <a:endParaRPr lang="en-US" sz="1100">
                        <a:latin typeface="Calibri"/>
                        <a:ea typeface="Calibri"/>
                        <a:cs typeface="Times New Roman"/>
                      </a:endParaRPr>
                    </a:p>
                    <a:p>
                      <a:pPr marL="0" marR="0" algn="just">
                        <a:lnSpc>
                          <a:spcPct val="115000"/>
                        </a:lnSpc>
                        <a:spcBef>
                          <a:spcPts val="0"/>
                        </a:spcBef>
                        <a:spcAft>
                          <a:spcPts val="0"/>
                        </a:spcAft>
                      </a:pPr>
                      <a:r>
                        <a:rPr lang="en-US" sz="1200" b="1">
                          <a:latin typeface="TimesNewRomanPSMT"/>
                          <a:ea typeface="Calibri"/>
                          <a:cs typeface="TimesNewRomanPSMT"/>
                        </a:rPr>
                        <a:t>(</a:t>
                      </a:r>
                      <a:r>
                        <a:rPr lang="en-US" sz="1000">
                          <a:latin typeface="Arial"/>
                          <a:ea typeface="Calibri"/>
                          <a:cs typeface="Times New Roman"/>
                        </a:rPr>
                        <a:t>23.14931</a:t>
                      </a:r>
                      <a:r>
                        <a:rPr lang="en-US" sz="1200" b="1">
                          <a:latin typeface="TimesNewRomanPSMT"/>
                          <a:ea typeface="Calibri"/>
                          <a:cs typeface="TimesNewRomanPSMT"/>
                        </a:rPr>
                        <a:t>)</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000">
                          <a:latin typeface="Arial"/>
                          <a:ea typeface="Calibri"/>
                          <a:cs typeface="Times New Roman"/>
                        </a:rPr>
                        <a:t>26.91875</a:t>
                      </a:r>
                      <a:endParaRPr lang="en-US" sz="1100">
                        <a:latin typeface="Calibri"/>
                        <a:ea typeface="Calibri"/>
                        <a:cs typeface="Times New Roman"/>
                      </a:endParaRPr>
                    </a:p>
                    <a:p>
                      <a:pPr marL="0" marR="0" algn="just">
                        <a:lnSpc>
                          <a:spcPct val="115000"/>
                        </a:lnSpc>
                        <a:spcBef>
                          <a:spcPts val="0"/>
                        </a:spcBef>
                        <a:spcAft>
                          <a:spcPts val="0"/>
                        </a:spcAft>
                      </a:pPr>
                      <a:r>
                        <a:rPr lang="en-US" sz="1200" b="1">
                          <a:latin typeface="TimesNewRomanPSMT"/>
                          <a:ea typeface="Calibri"/>
                          <a:cs typeface="TimesNewRomanPSMT"/>
                        </a:rPr>
                        <a:t>(</a:t>
                      </a:r>
                      <a:r>
                        <a:rPr lang="en-US" sz="1000">
                          <a:latin typeface="Arial"/>
                          <a:ea typeface="Calibri"/>
                          <a:cs typeface="Times New Roman"/>
                        </a:rPr>
                        <a:t>6.626548</a:t>
                      </a:r>
                      <a:r>
                        <a:rPr lang="en-US" sz="1200" b="1">
                          <a:latin typeface="TimesNewRomanPSMT"/>
                          <a:ea typeface="Calibri"/>
                          <a:cs typeface="TimesNewRomanPSMT"/>
                        </a:rPr>
                        <a:t>)</a:t>
                      </a:r>
                      <a:endParaRPr lang="en-US" sz="1100">
                        <a:latin typeface="Calibri"/>
                        <a:ea typeface="Calibri"/>
                        <a:cs typeface="Times New Roman"/>
                      </a:endParaRPr>
                    </a:p>
                  </a:txBody>
                  <a:tcPr marL="68580" marR="68580" marT="0" marB="0"/>
                </a:tc>
              </a:tr>
              <a:tr h="370840">
                <a:tc>
                  <a:txBody>
                    <a:bodyPr/>
                    <a:lstStyle/>
                    <a:p>
                      <a:pPr marL="0" marR="0" algn="just">
                        <a:lnSpc>
                          <a:spcPct val="115000"/>
                        </a:lnSpc>
                        <a:spcBef>
                          <a:spcPts val="0"/>
                        </a:spcBef>
                        <a:spcAft>
                          <a:spcPts val="0"/>
                        </a:spcAft>
                      </a:pPr>
                      <a:r>
                        <a:rPr lang="en-US" sz="1200">
                          <a:latin typeface="TimesNewRomanPSMT"/>
                          <a:ea typeface="Calibri"/>
                          <a:cs typeface="TimesNewRomanPSMT"/>
                        </a:rPr>
                        <a:t>Exchange rates</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000">
                          <a:latin typeface="Arial"/>
                          <a:ea typeface="Calibri"/>
                          <a:cs typeface="Times New Roman"/>
                        </a:rPr>
                        <a:t>-352.4540</a:t>
                      </a:r>
                      <a:endParaRPr lang="en-US" sz="1100">
                        <a:latin typeface="Calibri"/>
                        <a:ea typeface="Calibri"/>
                        <a:cs typeface="Times New Roman"/>
                      </a:endParaRPr>
                    </a:p>
                    <a:p>
                      <a:pPr marL="0" marR="0" algn="just">
                        <a:lnSpc>
                          <a:spcPct val="115000"/>
                        </a:lnSpc>
                        <a:spcBef>
                          <a:spcPts val="0"/>
                        </a:spcBef>
                        <a:spcAft>
                          <a:spcPts val="0"/>
                        </a:spcAft>
                      </a:pPr>
                      <a:r>
                        <a:rPr lang="en-US" sz="1200" b="1">
                          <a:latin typeface="TimesNewRomanPSMT"/>
                          <a:ea typeface="Calibri"/>
                          <a:cs typeface="TimesNewRomanPSMT"/>
                        </a:rPr>
                        <a:t>(</a:t>
                      </a:r>
                      <a:r>
                        <a:rPr lang="en-US" sz="1000">
                          <a:latin typeface="Arial"/>
                          <a:ea typeface="Calibri"/>
                          <a:cs typeface="Times New Roman"/>
                        </a:rPr>
                        <a:t>-17.07238</a:t>
                      </a:r>
                      <a:r>
                        <a:rPr lang="en-US" sz="1200" b="1">
                          <a:latin typeface="TimesNewRomanPSMT"/>
                          <a:ea typeface="Calibri"/>
                          <a:cs typeface="TimesNewRomanPSMT"/>
                        </a:rPr>
                        <a:t>)</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000">
                          <a:latin typeface="Arial"/>
                          <a:ea typeface="Calibri"/>
                          <a:cs typeface="Times New Roman"/>
                        </a:rPr>
                        <a:t>-170.4810</a:t>
                      </a:r>
                      <a:endParaRPr lang="en-US" sz="1100">
                        <a:latin typeface="Calibri"/>
                        <a:ea typeface="Calibri"/>
                        <a:cs typeface="Times New Roman"/>
                      </a:endParaRPr>
                    </a:p>
                    <a:p>
                      <a:pPr marL="0" marR="0" algn="just">
                        <a:lnSpc>
                          <a:spcPct val="115000"/>
                        </a:lnSpc>
                        <a:spcBef>
                          <a:spcPts val="0"/>
                        </a:spcBef>
                        <a:spcAft>
                          <a:spcPts val="0"/>
                        </a:spcAft>
                      </a:pPr>
                      <a:r>
                        <a:rPr lang="en-US" sz="1200" b="1">
                          <a:latin typeface="TimesNewRomanPSMT"/>
                          <a:ea typeface="Calibri"/>
                          <a:cs typeface="TimesNewRomanPSMT"/>
                        </a:rPr>
                        <a:t>(</a:t>
                      </a:r>
                      <a:r>
                        <a:rPr lang="en-US" sz="1000">
                          <a:latin typeface="Arial"/>
                          <a:ea typeface="Calibri"/>
                          <a:cs typeface="Times New Roman"/>
                        </a:rPr>
                        <a:t>-9.547697)</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000">
                          <a:latin typeface="Arial"/>
                          <a:ea typeface="Calibri"/>
                          <a:cs typeface="Times New Roman"/>
                        </a:rPr>
                        <a:t>-15.49011</a:t>
                      </a:r>
                      <a:endParaRPr lang="en-US" sz="1100">
                        <a:latin typeface="Calibri"/>
                        <a:ea typeface="Calibri"/>
                        <a:cs typeface="Times New Roman"/>
                      </a:endParaRPr>
                    </a:p>
                    <a:p>
                      <a:pPr marL="0" marR="0" algn="just">
                        <a:lnSpc>
                          <a:spcPct val="115000"/>
                        </a:lnSpc>
                        <a:spcBef>
                          <a:spcPts val="0"/>
                        </a:spcBef>
                        <a:spcAft>
                          <a:spcPts val="0"/>
                        </a:spcAft>
                      </a:pPr>
                      <a:r>
                        <a:rPr lang="en-US" sz="1200" b="1">
                          <a:latin typeface="TimesNewRomanPSMT"/>
                          <a:ea typeface="Calibri"/>
                          <a:cs typeface="TimesNewRomanPSMT"/>
                        </a:rPr>
                        <a:t>(</a:t>
                      </a:r>
                      <a:r>
                        <a:rPr lang="en-US" sz="1000">
                          <a:latin typeface="Arial"/>
                          <a:ea typeface="Calibri"/>
                          <a:cs typeface="Times New Roman"/>
                        </a:rPr>
                        <a:t>-0.957304</a:t>
                      </a:r>
                      <a:r>
                        <a:rPr lang="en-US" sz="1200" b="1">
                          <a:latin typeface="TimesNewRomanPSMT"/>
                          <a:ea typeface="Calibri"/>
                          <a:cs typeface="TimesNewRomanPSMT"/>
                        </a:rPr>
                        <a:t>)</a:t>
                      </a:r>
                      <a:endParaRPr lang="en-US" sz="1100">
                        <a:latin typeface="Calibri"/>
                        <a:ea typeface="Calibri"/>
                        <a:cs typeface="Times New Roman"/>
                      </a:endParaRPr>
                    </a:p>
                  </a:txBody>
                  <a:tcPr marL="68580" marR="68580" marT="0" marB="0"/>
                </a:tc>
              </a:tr>
              <a:tr h="370840">
                <a:tc>
                  <a:txBody>
                    <a:bodyPr/>
                    <a:lstStyle/>
                    <a:p>
                      <a:pPr marL="0" marR="0" algn="just">
                        <a:lnSpc>
                          <a:spcPct val="115000"/>
                        </a:lnSpc>
                        <a:spcBef>
                          <a:spcPts val="0"/>
                        </a:spcBef>
                        <a:spcAft>
                          <a:spcPts val="0"/>
                        </a:spcAft>
                      </a:pPr>
                      <a:r>
                        <a:rPr lang="en-US" sz="1200">
                          <a:latin typeface="TimesNewRomanPSMT"/>
                          <a:ea typeface="Calibri"/>
                          <a:cs typeface="TimesNewRomanPSMT"/>
                        </a:rPr>
                        <a:t>R(square)</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000">
                          <a:latin typeface="Arial"/>
                          <a:ea typeface="Calibri"/>
                          <a:cs typeface="Times New Roman"/>
                        </a:rPr>
                        <a:t>0.911068</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000">
                          <a:latin typeface="Arial"/>
                          <a:ea typeface="Calibri"/>
                          <a:cs typeface="Times New Roman"/>
                        </a:rPr>
                        <a:t>0.885786</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000">
                          <a:latin typeface="Arial"/>
                          <a:ea typeface="Calibri"/>
                          <a:cs typeface="Times New Roman"/>
                        </a:rPr>
                        <a:t>0.796102</a:t>
                      </a:r>
                      <a:endParaRPr lang="en-US" sz="1100">
                        <a:latin typeface="Calibri"/>
                        <a:ea typeface="Calibri"/>
                        <a:cs typeface="Times New Roman"/>
                      </a:endParaRPr>
                    </a:p>
                  </a:txBody>
                  <a:tcPr marL="68580" marR="68580" marT="0" marB="0"/>
                </a:tc>
              </a:tr>
              <a:tr h="370840">
                <a:tc>
                  <a:txBody>
                    <a:bodyPr/>
                    <a:lstStyle/>
                    <a:p>
                      <a:pPr marL="0" marR="0" algn="just">
                        <a:lnSpc>
                          <a:spcPct val="115000"/>
                        </a:lnSpc>
                        <a:spcBef>
                          <a:spcPts val="0"/>
                        </a:spcBef>
                        <a:spcAft>
                          <a:spcPts val="0"/>
                        </a:spcAft>
                      </a:pPr>
                      <a:r>
                        <a:rPr lang="en-US" sz="1200">
                          <a:latin typeface="TimesNewRomanPSMT"/>
                          <a:ea typeface="Calibri"/>
                          <a:cs typeface="TimesNewRomanPSMT"/>
                        </a:rPr>
                        <a:t>ADF</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000">
                          <a:latin typeface="Arial"/>
                          <a:ea typeface="Calibri"/>
                          <a:cs typeface="Times New Roman"/>
                        </a:rPr>
                        <a:t>-2.346227</a:t>
                      </a:r>
                      <a:endParaRPr lang="en-US" sz="1100">
                        <a:latin typeface="Calibri"/>
                        <a:ea typeface="Calibri"/>
                        <a:cs typeface="Times New Roman"/>
                      </a:endParaRPr>
                    </a:p>
                    <a:p>
                      <a:pPr marL="0" marR="0" algn="just">
                        <a:lnSpc>
                          <a:spcPct val="115000"/>
                        </a:lnSpc>
                        <a:spcBef>
                          <a:spcPts val="0"/>
                        </a:spcBef>
                        <a:spcAft>
                          <a:spcPts val="0"/>
                        </a:spcAft>
                      </a:pPr>
                      <a:r>
                        <a:rPr lang="en-US" sz="1200" b="1">
                          <a:latin typeface="TimesNewRomanPSMT"/>
                          <a:ea typeface="Calibri"/>
                          <a:cs typeface="TimesNewRomanPSMT"/>
                        </a:rPr>
                        <a:t>(</a:t>
                      </a:r>
                      <a:r>
                        <a:rPr lang="en-US" sz="1000">
                          <a:latin typeface="Arial"/>
                          <a:ea typeface="Calibri"/>
                          <a:cs typeface="Times New Roman"/>
                        </a:rPr>
                        <a:t>-3.4946)</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000">
                          <a:latin typeface="Arial"/>
                          <a:ea typeface="Calibri"/>
                          <a:cs typeface="Times New Roman"/>
                        </a:rPr>
                        <a:t>-2.371289</a:t>
                      </a:r>
                      <a:endParaRPr lang="en-US" sz="1100">
                        <a:latin typeface="Calibri"/>
                        <a:ea typeface="Calibri"/>
                        <a:cs typeface="Times New Roman"/>
                      </a:endParaRPr>
                    </a:p>
                    <a:p>
                      <a:pPr marL="0" marR="0" algn="just">
                        <a:lnSpc>
                          <a:spcPct val="115000"/>
                        </a:lnSpc>
                        <a:spcBef>
                          <a:spcPts val="0"/>
                        </a:spcBef>
                        <a:spcAft>
                          <a:spcPts val="0"/>
                        </a:spcAft>
                      </a:pPr>
                      <a:r>
                        <a:rPr lang="en-US" sz="1200" b="1">
                          <a:latin typeface="TimesNewRomanPSMT"/>
                          <a:ea typeface="Calibri"/>
                          <a:cs typeface="TimesNewRomanPSMT"/>
                        </a:rPr>
                        <a:t>(</a:t>
                      </a:r>
                      <a:r>
                        <a:rPr lang="en-US" sz="1000">
                          <a:latin typeface="Arial"/>
                          <a:ea typeface="Calibri"/>
                          <a:cs typeface="Times New Roman"/>
                        </a:rPr>
                        <a:t>-3.4946)</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000" dirty="0">
                          <a:latin typeface="Arial"/>
                          <a:ea typeface="Calibri"/>
                          <a:cs typeface="Times New Roman"/>
                        </a:rPr>
                        <a:t>-2.473763</a:t>
                      </a:r>
                      <a:endParaRPr lang="en-US" sz="1100" dirty="0">
                        <a:latin typeface="Calibri"/>
                        <a:ea typeface="Calibri"/>
                        <a:cs typeface="Times New Roman"/>
                      </a:endParaRPr>
                    </a:p>
                    <a:p>
                      <a:pPr marL="0" marR="0" algn="just">
                        <a:lnSpc>
                          <a:spcPct val="115000"/>
                        </a:lnSpc>
                        <a:spcBef>
                          <a:spcPts val="0"/>
                        </a:spcBef>
                        <a:spcAft>
                          <a:spcPts val="0"/>
                        </a:spcAft>
                      </a:pPr>
                      <a:r>
                        <a:rPr lang="en-US" sz="1200" b="1" dirty="0">
                          <a:latin typeface="TimesNewRomanPSMT"/>
                          <a:ea typeface="Calibri"/>
                          <a:cs typeface="TimesNewRomanPSMT"/>
                        </a:rPr>
                        <a:t>(</a:t>
                      </a:r>
                      <a:r>
                        <a:rPr lang="en-US" sz="1000" dirty="0">
                          <a:latin typeface="Arial"/>
                          <a:ea typeface="Calibri"/>
                          <a:cs typeface="Times New Roman"/>
                        </a:rPr>
                        <a:t>-3.4946)</a:t>
                      </a:r>
                      <a:endParaRPr lang="en-US" sz="1100" dirty="0">
                        <a:latin typeface="Calibri"/>
                        <a:ea typeface="Calibri"/>
                        <a:cs typeface="Times New Roman"/>
                      </a:endParaRPr>
                    </a:p>
                  </a:txBody>
                  <a:tcPr marL="68580" marR="68580" marT="0" marB="0"/>
                </a:tc>
              </a:tr>
            </a:tbl>
          </a:graphicData>
        </a:graphic>
      </p:graphicFrame>
      <p:sp>
        <p:nvSpPr>
          <p:cNvPr id="5" name="Footer Placeholder 4"/>
          <p:cNvSpPr>
            <a:spLocks noGrp="1"/>
          </p:cNvSpPr>
          <p:nvPr>
            <p:ph type="ftr" sz="quarter" idx="11"/>
          </p:nvPr>
        </p:nvSpPr>
        <p:spPr/>
        <p:txBody>
          <a:bodyPr/>
          <a:lstStyle/>
          <a:p>
            <a:r>
              <a:rPr lang="en-US" smtClean="0"/>
              <a:t>NUST Business School</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t>EGARCH Estimation</a:t>
            </a:r>
            <a:endParaRPr lang="en-US" sz="3600" b="1" dirty="0"/>
          </a:p>
        </p:txBody>
      </p:sp>
      <p:sp>
        <p:nvSpPr>
          <p:cNvPr id="3" name="Content Placeholder 2"/>
          <p:cNvSpPr>
            <a:spLocks noGrp="1"/>
          </p:cNvSpPr>
          <p:nvPr>
            <p:ph idx="1"/>
          </p:nvPr>
        </p:nvSpPr>
        <p:spPr/>
        <p:txBody>
          <a:bodyPr/>
          <a:lstStyle/>
          <a:p>
            <a:pPr>
              <a:buNone/>
            </a:pP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304800" y="2057399"/>
          <a:ext cx="8610600" cy="4672623"/>
        </p:xfrm>
        <a:graphic>
          <a:graphicData uri="http://schemas.openxmlformats.org/drawingml/2006/table">
            <a:tbl>
              <a:tblPr firstRow="1" bandRow="1">
                <a:tableStyleId>{5C22544A-7EE6-4342-B048-85BDC9FD1C3A}</a:tableStyleId>
              </a:tblPr>
              <a:tblGrid>
                <a:gridCol w="2590800"/>
                <a:gridCol w="1752600"/>
                <a:gridCol w="1676400"/>
                <a:gridCol w="2590800"/>
              </a:tblGrid>
              <a:tr h="249896">
                <a:tc>
                  <a:txBody>
                    <a:bodyPr/>
                    <a:lstStyle/>
                    <a:p>
                      <a:pPr marL="0" marR="0">
                        <a:lnSpc>
                          <a:spcPct val="115000"/>
                        </a:lnSpc>
                        <a:spcBef>
                          <a:spcPts val="0"/>
                        </a:spcBef>
                        <a:spcAft>
                          <a:spcPts val="0"/>
                        </a:spcAft>
                      </a:pPr>
                      <a:r>
                        <a:rPr lang="en-US" sz="1200" b="1" dirty="0">
                          <a:latin typeface="Times New Roman"/>
                          <a:ea typeface="Times New Roman"/>
                          <a:cs typeface="Times New Roman"/>
                        </a:rPr>
                        <a:t>Estimated Parameters</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b="1">
                          <a:latin typeface="Times New Roman"/>
                          <a:ea typeface="Times New Roman"/>
                          <a:cs typeface="Times New Roman"/>
                        </a:rPr>
                        <a:t>Pakistan</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b="1">
                          <a:latin typeface="Times New Roman"/>
                          <a:ea typeface="Times New Roman"/>
                          <a:cs typeface="Times New Roman"/>
                        </a:rPr>
                        <a:t>India</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b="1">
                          <a:latin typeface="Times New Roman"/>
                          <a:ea typeface="Times New Roman"/>
                          <a:cs typeface="Times New Roman"/>
                        </a:rPr>
                        <a:t>Sri lanka</a:t>
                      </a:r>
                      <a:endParaRPr lang="en-US" sz="1100">
                        <a:latin typeface="Calibri"/>
                        <a:ea typeface="Calibri"/>
                        <a:cs typeface="Times New Roman"/>
                      </a:endParaRPr>
                    </a:p>
                  </a:txBody>
                  <a:tcPr marL="68580" marR="68580" marT="0" marB="0" anchor="b"/>
                </a:tc>
              </a:tr>
              <a:tr h="332086">
                <a:tc>
                  <a:txBody>
                    <a:bodyPr/>
                    <a:lstStyle/>
                    <a:p>
                      <a:pPr marL="0" marR="0">
                        <a:lnSpc>
                          <a:spcPct val="115000"/>
                        </a:lnSpc>
                        <a:spcBef>
                          <a:spcPts val="0"/>
                        </a:spcBef>
                        <a:spcAft>
                          <a:spcPts val="0"/>
                        </a:spcAft>
                      </a:pPr>
                      <a:r>
                        <a:rPr lang="en-US" sz="1200">
                          <a:latin typeface="Times New Roman"/>
                          <a:ea typeface="Times New Roman"/>
                          <a:cs typeface="Times New Roman"/>
                        </a:rPr>
                        <a:t>Volatility Persistence (stock returns)</a:t>
                      </a:r>
                      <a:endParaRPr lang="en-US" sz="110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000">
                          <a:latin typeface="Arial"/>
                          <a:ea typeface="Calibri"/>
                          <a:cs typeface="Times New Roman"/>
                        </a:rPr>
                        <a:t>10.72319</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000">
                          <a:latin typeface="Arial"/>
                          <a:ea typeface="Calibri"/>
                          <a:cs typeface="Times New Roman"/>
                        </a:rPr>
                        <a:t>11.47445*</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000">
                          <a:latin typeface="Arial"/>
                          <a:ea typeface="Calibri"/>
                          <a:cs typeface="Times New Roman"/>
                        </a:rPr>
                        <a:t>7.20215</a:t>
                      </a:r>
                      <a:endParaRPr lang="en-US" sz="1100">
                        <a:latin typeface="Calibri"/>
                        <a:ea typeface="Calibri"/>
                        <a:cs typeface="Times New Roman"/>
                      </a:endParaRPr>
                    </a:p>
                  </a:txBody>
                  <a:tcPr marL="68580" marR="68580" marT="0" marB="0"/>
                </a:tc>
              </a:tr>
              <a:tr h="249896">
                <a:tc>
                  <a:txBody>
                    <a:bodyPr/>
                    <a:lstStyle/>
                    <a:p>
                      <a:pPr marL="0" marR="0">
                        <a:lnSpc>
                          <a:spcPct val="115000"/>
                        </a:lnSpc>
                        <a:spcBef>
                          <a:spcPts val="0"/>
                        </a:spcBef>
                        <a:spcAft>
                          <a:spcPts val="0"/>
                        </a:spcAft>
                      </a:pPr>
                      <a:r>
                        <a:rPr lang="en-US" sz="1200">
                          <a:latin typeface="Times New Roman"/>
                          <a:ea typeface="Times New Roman"/>
                          <a:cs typeface="Times New Roman"/>
                        </a:rPr>
                        <a:t>probability</a:t>
                      </a:r>
                      <a:endParaRPr lang="en-US" sz="110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000">
                          <a:latin typeface="Arial"/>
                          <a:ea typeface="Calibri"/>
                          <a:cs typeface="Times New Roman"/>
                        </a:rPr>
                        <a:t>0.7743</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000">
                          <a:latin typeface="Arial"/>
                          <a:ea typeface="Calibri"/>
                          <a:cs typeface="Times New Roman"/>
                        </a:rPr>
                        <a:t>0.0357</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000">
                          <a:latin typeface="Arial"/>
                          <a:ea typeface="Calibri"/>
                          <a:cs typeface="Times New Roman"/>
                        </a:rPr>
                        <a:t>0.2571</a:t>
                      </a:r>
                      <a:endParaRPr lang="en-US" sz="1100">
                        <a:latin typeface="Calibri"/>
                        <a:ea typeface="Calibri"/>
                        <a:cs typeface="Times New Roman"/>
                      </a:endParaRPr>
                    </a:p>
                  </a:txBody>
                  <a:tcPr marL="68580" marR="68580" marT="0" marB="0"/>
                </a:tc>
              </a:tr>
              <a:tr h="498128">
                <a:tc>
                  <a:txBody>
                    <a:bodyPr/>
                    <a:lstStyle/>
                    <a:p>
                      <a:pPr marL="0" marR="0">
                        <a:lnSpc>
                          <a:spcPct val="115000"/>
                        </a:lnSpc>
                        <a:spcBef>
                          <a:spcPts val="0"/>
                        </a:spcBef>
                        <a:spcAft>
                          <a:spcPts val="0"/>
                        </a:spcAft>
                      </a:pPr>
                      <a:r>
                        <a:rPr lang="en-US" sz="1200">
                          <a:latin typeface="Times New Roman"/>
                          <a:ea typeface="Times New Roman"/>
                          <a:cs typeface="Times New Roman"/>
                        </a:rPr>
                        <a:t>Spillover: from Stock Returns to Exchange Rates</a:t>
                      </a:r>
                      <a:endParaRPr lang="en-US" sz="110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000">
                          <a:latin typeface="Arial"/>
                          <a:ea typeface="Calibri"/>
                          <a:cs typeface="Times New Roman"/>
                        </a:rPr>
                        <a:t>-0.23908</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000">
                          <a:latin typeface="Arial"/>
                          <a:ea typeface="Calibri"/>
                          <a:cs typeface="Times New Roman"/>
                        </a:rPr>
                        <a:t>6.63594</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000">
                          <a:latin typeface="Arial"/>
                          <a:ea typeface="Calibri"/>
                          <a:cs typeface="Times New Roman"/>
                        </a:rPr>
                        <a:t>-5.91753</a:t>
                      </a:r>
                      <a:endParaRPr lang="en-US" sz="1100">
                        <a:latin typeface="Calibri"/>
                        <a:ea typeface="Calibri"/>
                        <a:cs typeface="Times New Roman"/>
                      </a:endParaRPr>
                    </a:p>
                  </a:txBody>
                  <a:tcPr marL="68580" marR="68580" marT="0" marB="0"/>
                </a:tc>
              </a:tr>
              <a:tr h="249896">
                <a:tc>
                  <a:txBody>
                    <a:bodyPr/>
                    <a:lstStyle/>
                    <a:p>
                      <a:pPr marL="0" marR="0">
                        <a:lnSpc>
                          <a:spcPct val="115000"/>
                        </a:lnSpc>
                        <a:spcBef>
                          <a:spcPts val="0"/>
                        </a:spcBef>
                        <a:spcAft>
                          <a:spcPts val="0"/>
                        </a:spcAft>
                      </a:pPr>
                      <a:r>
                        <a:rPr lang="en-US" sz="1200">
                          <a:latin typeface="Times New Roman"/>
                          <a:ea typeface="Times New Roman"/>
                          <a:cs typeface="Times New Roman"/>
                        </a:rPr>
                        <a:t>probability</a:t>
                      </a:r>
                      <a:endParaRPr lang="en-US" sz="110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000">
                          <a:latin typeface="Arial"/>
                          <a:ea typeface="Calibri"/>
                          <a:cs typeface="Times New Roman"/>
                        </a:rPr>
                        <a:t>0.9906</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000">
                          <a:latin typeface="Arial"/>
                          <a:ea typeface="Calibri"/>
                          <a:cs typeface="Times New Roman"/>
                        </a:rPr>
                        <a:t>0.7052</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000">
                          <a:latin typeface="Arial"/>
                          <a:ea typeface="Calibri"/>
                          <a:cs typeface="Times New Roman"/>
                        </a:rPr>
                        <a:t>1.367</a:t>
                      </a:r>
                      <a:endParaRPr lang="en-US" sz="1100">
                        <a:latin typeface="Calibri"/>
                        <a:ea typeface="Calibri"/>
                        <a:cs typeface="Times New Roman"/>
                      </a:endParaRPr>
                    </a:p>
                  </a:txBody>
                  <a:tcPr marL="68580" marR="68580" marT="0" marB="0"/>
                </a:tc>
              </a:tr>
              <a:tr h="664171">
                <a:tc>
                  <a:txBody>
                    <a:bodyPr/>
                    <a:lstStyle/>
                    <a:p>
                      <a:pPr marL="0" marR="0">
                        <a:lnSpc>
                          <a:spcPct val="115000"/>
                        </a:lnSpc>
                        <a:spcBef>
                          <a:spcPts val="0"/>
                        </a:spcBef>
                        <a:spcAft>
                          <a:spcPts val="0"/>
                        </a:spcAft>
                      </a:pPr>
                      <a:r>
                        <a:rPr lang="en-US" sz="1200">
                          <a:latin typeface="Times New Roman"/>
                          <a:ea typeface="Times New Roman"/>
                          <a:cs typeface="Times New Roman"/>
                        </a:rPr>
                        <a:t>Asymmetric Spillover effect: From Stock Returns to Exchange Rates</a:t>
                      </a:r>
                      <a:endParaRPr lang="en-US" sz="110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000">
                          <a:latin typeface="Arial"/>
                          <a:ea typeface="Calibri"/>
                          <a:cs typeface="Times New Roman"/>
                        </a:rPr>
                        <a:t>-0.5985</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000">
                          <a:latin typeface="Arial"/>
                          <a:ea typeface="Calibri"/>
                          <a:cs typeface="Times New Roman"/>
                        </a:rPr>
                        <a:t>-0.788908*</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000">
                          <a:latin typeface="Arial"/>
                          <a:ea typeface="Calibri"/>
                          <a:cs typeface="Times New Roman"/>
                        </a:rPr>
                        <a:t>-0.558645</a:t>
                      </a:r>
                      <a:endParaRPr lang="en-US" sz="1100">
                        <a:latin typeface="Calibri"/>
                        <a:ea typeface="Calibri"/>
                        <a:cs typeface="Times New Roman"/>
                      </a:endParaRPr>
                    </a:p>
                  </a:txBody>
                  <a:tcPr marL="68580" marR="68580" marT="0" marB="0"/>
                </a:tc>
              </a:tr>
              <a:tr h="249896">
                <a:tc>
                  <a:txBody>
                    <a:bodyPr/>
                    <a:lstStyle/>
                    <a:p>
                      <a:pPr marL="0" marR="0">
                        <a:lnSpc>
                          <a:spcPct val="115000"/>
                        </a:lnSpc>
                        <a:spcBef>
                          <a:spcPts val="0"/>
                        </a:spcBef>
                        <a:spcAft>
                          <a:spcPts val="0"/>
                        </a:spcAft>
                      </a:pPr>
                      <a:r>
                        <a:rPr lang="en-US" sz="1200">
                          <a:latin typeface="Times New Roman"/>
                          <a:ea typeface="Times New Roman"/>
                          <a:cs typeface="Times New Roman"/>
                        </a:rPr>
                        <a:t>probability</a:t>
                      </a:r>
                      <a:endParaRPr lang="en-US" sz="110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000">
                          <a:latin typeface="Arial"/>
                          <a:ea typeface="Calibri"/>
                          <a:cs typeface="Times New Roman"/>
                        </a:rPr>
                        <a:t>0.2</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000">
                          <a:latin typeface="Arial"/>
                          <a:ea typeface="Calibri"/>
                          <a:cs typeface="Times New Roman"/>
                        </a:rPr>
                        <a:t>0.0029</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000">
                          <a:latin typeface="Arial"/>
                          <a:ea typeface="Calibri"/>
                          <a:cs typeface="Times New Roman"/>
                        </a:rPr>
                        <a:t>0.2078</a:t>
                      </a:r>
                      <a:endParaRPr lang="en-US" sz="1100">
                        <a:latin typeface="Calibri"/>
                        <a:ea typeface="Calibri"/>
                        <a:cs typeface="Times New Roman"/>
                      </a:endParaRPr>
                    </a:p>
                  </a:txBody>
                  <a:tcPr marL="68580" marR="68580" marT="0" marB="0"/>
                </a:tc>
              </a:tr>
              <a:tr h="332086">
                <a:tc>
                  <a:txBody>
                    <a:bodyPr/>
                    <a:lstStyle/>
                    <a:p>
                      <a:pPr marL="0" marR="0">
                        <a:lnSpc>
                          <a:spcPct val="115000"/>
                        </a:lnSpc>
                        <a:spcBef>
                          <a:spcPts val="0"/>
                        </a:spcBef>
                        <a:spcAft>
                          <a:spcPts val="0"/>
                        </a:spcAft>
                      </a:pPr>
                      <a:r>
                        <a:rPr lang="en-US" sz="1200" b="1">
                          <a:latin typeface="Times New Roman"/>
                          <a:ea typeface="Times New Roman"/>
                          <a:cs typeface="Times New Roman"/>
                        </a:rPr>
                        <a:t>volatility persistence (exchange rates)</a:t>
                      </a:r>
                      <a:endParaRPr lang="en-US" sz="110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000">
                          <a:latin typeface="Arial"/>
                          <a:ea typeface="Calibri"/>
                          <a:cs typeface="Times New Roman"/>
                        </a:rPr>
                        <a:t>6.532961</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000">
                          <a:latin typeface="Arial"/>
                          <a:ea typeface="Calibri"/>
                          <a:cs typeface="Times New Roman"/>
                        </a:rPr>
                        <a:t>47.33409*</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000">
                          <a:latin typeface="Arial"/>
                          <a:ea typeface="Calibri"/>
                          <a:cs typeface="Times New Roman"/>
                        </a:rPr>
                        <a:t>21.20923</a:t>
                      </a:r>
                      <a:endParaRPr lang="en-US" sz="1100">
                        <a:latin typeface="Calibri"/>
                        <a:ea typeface="Calibri"/>
                        <a:cs typeface="Times New Roman"/>
                      </a:endParaRPr>
                    </a:p>
                  </a:txBody>
                  <a:tcPr marL="68580" marR="68580" marT="0" marB="0"/>
                </a:tc>
              </a:tr>
              <a:tr h="249896">
                <a:tc>
                  <a:txBody>
                    <a:bodyPr/>
                    <a:lstStyle/>
                    <a:p>
                      <a:pPr marL="0" marR="0">
                        <a:lnSpc>
                          <a:spcPct val="115000"/>
                        </a:lnSpc>
                        <a:spcBef>
                          <a:spcPts val="0"/>
                        </a:spcBef>
                        <a:spcAft>
                          <a:spcPts val="0"/>
                        </a:spcAft>
                      </a:pPr>
                      <a:r>
                        <a:rPr lang="en-US" sz="1200">
                          <a:latin typeface="Times New Roman"/>
                          <a:ea typeface="Times New Roman"/>
                          <a:cs typeface="Times New Roman"/>
                        </a:rPr>
                        <a:t>probability</a:t>
                      </a:r>
                      <a:endParaRPr lang="en-US" sz="110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000">
                          <a:latin typeface="Arial"/>
                          <a:ea typeface="Calibri"/>
                          <a:cs typeface="Times New Roman"/>
                        </a:rPr>
                        <a:t>1.3932</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000">
                          <a:latin typeface="Arial"/>
                          <a:ea typeface="Calibri"/>
                          <a:cs typeface="Times New Roman"/>
                        </a:rPr>
                        <a:t>0.0017</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000">
                          <a:latin typeface="Arial"/>
                          <a:ea typeface="Calibri"/>
                          <a:cs typeface="Times New Roman"/>
                        </a:rPr>
                        <a:t>0.2387</a:t>
                      </a:r>
                      <a:endParaRPr lang="en-US" sz="1100">
                        <a:latin typeface="Calibri"/>
                        <a:ea typeface="Calibri"/>
                        <a:cs typeface="Times New Roman"/>
                      </a:endParaRPr>
                    </a:p>
                  </a:txBody>
                  <a:tcPr marL="68580" marR="68580" marT="0" marB="0"/>
                </a:tc>
              </a:tr>
              <a:tr h="498128">
                <a:tc>
                  <a:txBody>
                    <a:bodyPr/>
                    <a:lstStyle/>
                    <a:p>
                      <a:pPr marL="0" marR="0">
                        <a:lnSpc>
                          <a:spcPct val="115000"/>
                        </a:lnSpc>
                        <a:spcBef>
                          <a:spcPts val="0"/>
                        </a:spcBef>
                        <a:spcAft>
                          <a:spcPts val="0"/>
                        </a:spcAft>
                      </a:pPr>
                      <a:r>
                        <a:rPr lang="en-US" sz="1200">
                          <a:latin typeface="Times New Roman"/>
                          <a:ea typeface="Times New Roman"/>
                          <a:cs typeface="Times New Roman"/>
                        </a:rPr>
                        <a:t>Spillover: from Exchange Rates to stock returns</a:t>
                      </a:r>
                      <a:endParaRPr lang="en-US" sz="110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000">
                          <a:latin typeface="Arial"/>
                          <a:ea typeface="Calibri"/>
                          <a:cs typeface="Times New Roman"/>
                        </a:rPr>
                        <a:t>-1.15801</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000">
                          <a:latin typeface="Arial"/>
                          <a:ea typeface="Calibri"/>
                          <a:cs typeface="Times New Roman"/>
                        </a:rPr>
                        <a:t>-6.70373*</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000">
                          <a:latin typeface="Arial"/>
                          <a:ea typeface="Calibri"/>
                          <a:cs typeface="Times New Roman"/>
                        </a:rPr>
                        <a:t>-5.42002*</a:t>
                      </a:r>
                      <a:endParaRPr lang="en-US" sz="1100">
                        <a:latin typeface="Calibri"/>
                        <a:ea typeface="Calibri"/>
                        <a:cs typeface="Times New Roman"/>
                      </a:endParaRPr>
                    </a:p>
                  </a:txBody>
                  <a:tcPr marL="68580" marR="68580" marT="0" marB="0"/>
                </a:tc>
              </a:tr>
              <a:tr h="249896">
                <a:tc>
                  <a:txBody>
                    <a:bodyPr/>
                    <a:lstStyle/>
                    <a:p>
                      <a:pPr marL="0" marR="0">
                        <a:lnSpc>
                          <a:spcPct val="115000"/>
                        </a:lnSpc>
                        <a:spcBef>
                          <a:spcPts val="0"/>
                        </a:spcBef>
                        <a:spcAft>
                          <a:spcPts val="0"/>
                        </a:spcAft>
                      </a:pPr>
                      <a:r>
                        <a:rPr lang="en-US" sz="1200">
                          <a:latin typeface="Times New Roman"/>
                          <a:ea typeface="Times New Roman"/>
                          <a:cs typeface="Times New Roman"/>
                        </a:rPr>
                        <a:t>probability</a:t>
                      </a:r>
                      <a:endParaRPr lang="en-US" sz="110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000">
                          <a:latin typeface="Arial"/>
                          <a:ea typeface="Calibri"/>
                          <a:cs typeface="Times New Roman"/>
                        </a:rPr>
                        <a:t>0.6353</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000">
                          <a:latin typeface="Arial"/>
                          <a:ea typeface="Calibri"/>
                          <a:cs typeface="Times New Roman"/>
                        </a:rPr>
                        <a:t>0.0209</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000">
                          <a:latin typeface="Arial"/>
                          <a:ea typeface="Calibri"/>
                          <a:cs typeface="Times New Roman"/>
                        </a:rPr>
                        <a:t>0.0315</a:t>
                      </a:r>
                      <a:endParaRPr lang="en-US" sz="1100">
                        <a:latin typeface="Calibri"/>
                        <a:ea typeface="Calibri"/>
                        <a:cs typeface="Times New Roman"/>
                      </a:endParaRPr>
                    </a:p>
                  </a:txBody>
                  <a:tcPr marL="68580" marR="68580" marT="0" marB="0"/>
                </a:tc>
              </a:tr>
              <a:tr h="498128">
                <a:tc>
                  <a:txBody>
                    <a:bodyPr/>
                    <a:lstStyle/>
                    <a:p>
                      <a:pPr marL="0" marR="0">
                        <a:lnSpc>
                          <a:spcPct val="115000"/>
                        </a:lnSpc>
                        <a:spcBef>
                          <a:spcPts val="0"/>
                        </a:spcBef>
                        <a:spcAft>
                          <a:spcPts val="0"/>
                        </a:spcAft>
                      </a:pPr>
                      <a:r>
                        <a:rPr lang="en-US" sz="1200">
                          <a:latin typeface="Times New Roman"/>
                          <a:ea typeface="Times New Roman"/>
                          <a:cs typeface="Times New Roman"/>
                        </a:rPr>
                        <a:t>Asymmetric Spillover effect: from Exchange Rates to stock returns</a:t>
                      </a:r>
                      <a:endParaRPr lang="en-US" sz="110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000">
                          <a:latin typeface="Arial"/>
                          <a:ea typeface="Calibri"/>
                          <a:cs typeface="Times New Roman"/>
                        </a:rPr>
                        <a:t>0.495769</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000">
                          <a:latin typeface="Arial"/>
                          <a:ea typeface="Calibri"/>
                          <a:cs typeface="Times New Roman"/>
                        </a:rPr>
                        <a:t>-0.43489</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000">
                          <a:latin typeface="Arial"/>
                          <a:ea typeface="Calibri"/>
                          <a:cs typeface="Times New Roman"/>
                        </a:rPr>
                        <a:t>-1.0322*</a:t>
                      </a:r>
                      <a:endParaRPr lang="en-US" sz="1100">
                        <a:latin typeface="Calibri"/>
                        <a:ea typeface="Calibri"/>
                        <a:cs typeface="Times New Roman"/>
                      </a:endParaRPr>
                    </a:p>
                  </a:txBody>
                  <a:tcPr marL="68580" marR="68580" marT="0" marB="0"/>
                </a:tc>
              </a:tr>
              <a:tr h="249896">
                <a:tc>
                  <a:txBody>
                    <a:bodyPr/>
                    <a:lstStyle/>
                    <a:p>
                      <a:pPr marL="0" marR="0">
                        <a:lnSpc>
                          <a:spcPct val="115000"/>
                        </a:lnSpc>
                        <a:spcBef>
                          <a:spcPts val="0"/>
                        </a:spcBef>
                        <a:spcAft>
                          <a:spcPts val="0"/>
                        </a:spcAft>
                      </a:pPr>
                      <a:r>
                        <a:rPr lang="en-US" sz="1200">
                          <a:latin typeface="Times New Roman"/>
                          <a:ea typeface="Times New Roman"/>
                          <a:cs typeface="Times New Roman"/>
                        </a:rPr>
                        <a:t>probability</a:t>
                      </a:r>
                      <a:endParaRPr lang="en-US" sz="110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000">
                          <a:latin typeface="Arial"/>
                          <a:ea typeface="Calibri"/>
                          <a:cs typeface="Times New Roman"/>
                        </a:rPr>
                        <a:t>0.0511</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000">
                          <a:latin typeface="Arial"/>
                          <a:ea typeface="Calibri"/>
                          <a:cs typeface="Times New Roman"/>
                        </a:rPr>
                        <a:t>0.0932</a:t>
                      </a:r>
                      <a:endParaRPr lang="en-US" sz="11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endParaRPr lang="en-US" sz="1000" dirty="0">
                        <a:latin typeface="Arial"/>
                        <a:ea typeface="Calibri"/>
                        <a:cs typeface="Times New Roman"/>
                      </a:endParaRPr>
                    </a:p>
                    <a:p>
                      <a:pPr marL="0" marR="0" algn="just">
                        <a:lnSpc>
                          <a:spcPct val="115000"/>
                        </a:lnSpc>
                        <a:spcBef>
                          <a:spcPts val="0"/>
                        </a:spcBef>
                        <a:spcAft>
                          <a:spcPts val="0"/>
                        </a:spcAft>
                      </a:pPr>
                      <a:r>
                        <a:rPr lang="en-US" sz="1000" dirty="0">
                          <a:latin typeface="Arial"/>
                          <a:ea typeface="Calibri"/>
                          <a:cs typeface="Times New Roman"/>
                        </a:rPr>
                        <a:t>0</a:t>
                      </a:r>
                      <a:endParaRPr lang="en-US" sz="1100" dirty="0">
                        <a:latin typeface="Calibri"/>
                        <a:ea typeface="Calibri"/>
                        <a:cs typeface="Times New Roman"/>
                      </a:endParaRPr>
                    </a:p>
                  </a:txBody>
                  <a:tcPr marL="68580" marR="68580" marT="0" marB="0"/>
                </a:tc>
              </a:tr>
            </a:tbl>
          </a:graphicData>
        </a:graphic>
      </p:graphicFrame>
      <p:sp>
        <p:nvSpPr>
          <p:cNvPr id="5" name="Footer Placeholder 4"/>
          <p:cNvSpPr>
            <a:spLocks noGrp="1"/>
          </p:cNvSpPr>
          <p:nvPr>
            <p:ph type="ftr" sz="quarter" idx="11"/>
          </p:nvPr>
        </p:nvSpPr>
        <p:spPr/>
        <p:txBody>
          <a:bodyPr/>
          <a:lstStyle/>
          <a:p>
            <a:r>
              <a:rPr lang="en-US" smtClean="0"/>
              <a:t>NUST Business School</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smtClean="0">
                <a:latin typeface="Times New Roman" pitchFamily="18" charset="0"/>
                <a:cs typeface="Times New Roman" pitchFamily="18" charset="0"/>
              </a:rPr>
              <a:t>Conclusion</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t>The estimated results from </a:t>
            </a:r>
            <a:r>
              <a:rPr lang="en-US" dirty="0" err="1" smtClean="0"/>
              <a:t>cointegration</a:t>
            </a:r>
            <a:r>
              <a:rPr lang="en-US" dirty="0" smtClean="0"/>
              <a:t> analysis show that there is no long run relationship between the two markets.</a:t>
            </a:r>
          </a:p>
          <a:p>
            <a:pPr algn="just"/>
            <a:r>
              <a:rPr lang="en-US" dirty="0" smtClean="0"/>
              <a:t>Results show that volatility spillover effects from exchange rate changes to stock returns is significant in case of India and Sri Lanka which shows the integration of two markets while in case of Pakistan there is no significant spillover in both the markets.</a:t>
            </a:r>
          </a:p>
          <a:p>
            <a:r>
              <a:rPr lang="en-US" dirty="0" smtClean="0"/>
              <a:t>Finally, for the asymmetric spillover effects result show that this effect is negative and significant for India from stock returns to foreign exchange rates and from exchange rates to stock returns in case of Sri Lanka.</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NUST Business School</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b="1" dirty="0" smtClean="0"/>
              <a:t>Introduction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Relationship between Stock Market and Foreign Exchange Market.</a:t>
            </a:r>
          </a:p>
          <a:p>
            <a:pPr algn="just"/>
            <a:r>
              <a:rPr lang="en-US" dirty="0" smtClean="0"/>
              <a:t>Advent of floating exchange rate in 1973, reforms of financial markets in early 1990s and Asian currency crisis in 1997-1998 have established a strong pitch for the dynamic relation ship between stock and foreign exchange markets (</a:t>
            </a:r>
            <a:r>
              <a:rPr lang="en-US" dirty="0" err="1" smtClean="0"/>
              <a:t>Mishra</a:t>
            </a:r>
            <a:r>
              <a:rPr lang="en-US" dirty="0" smtClean="0"/>
              <a:t>, 2004). </a:t>
            </a:r>
          </a:p>
          <a:p>
            <a:pPr algn="just"/>
            <a:r>
              <a:rPr lang="en-US" dirty="0" smtClean="0"/>
              <a:t>Floating exchange rate appreciation reduces the competitiveness of export markets; and has a negative effect on the domestic stock market (</a:t>
            </a:r>
            <a:r>
              <a:rPr lang="en-US" dirty="0" err="1" smtClean="0"/>
              <a:t>Yucel</a:t>
            </a:r>
            <a:r>
              <a:rPr lang="en-US" dirty="0" smtClean="0"/>
              <a:t> and Kurt, 2003).</a:t>
            </a:r>
          </a:p>
          <a:p>
            <a:pPr algn="just"/>
            <a:r>
              <a:rPr lang="en-US" dirty="0" smtClean="0"/>
              <a:t>For import dominated country, it may have positive effect on the stock market by lowering input costs (</a:t>
            </a:r>
            <a:r>
              <a:rPr lang="en-US" dirty="0" err="1" smtClean="0"/>
              <a:t>Adjasi</a:t>
            </a:r>
            <a:r>
              <a:rPr lang="en-US" dirty="0" smtClean="0"/>
              <a:t> et.al; 2008).</a:t>
            </a:r>
          </a:p>
        </p:txBody>
      </p:sp>
      <p:sp>
        <p:nvSpPr>
          <p:cNvPr id="4" name="Footer Placeholder 3"/>
          <p:cNvSpPr>
            <a:spLocks noGrp="1"/>
          </p:cNvSpPr>
          <p:nvPr>
            <p:ph type="ftr" sz="quarter" idx="11"/>
          </p:nvPr>
        </p:nvSpPr>
        <p:spPr/>
        <p:txBody>
          <a:bodyPr/>
          <a:lstStyle/>
          <a:p>
            <a:r>
              <a:rPr lang="en-US" smtClean="0"/>
              <a:t>NUST Business School</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4400" dirty="0" smtClean="0"/>
              <a:t>References</a:t>
            </a:r>
            <a:endParaRPr lang="en-CA" sz="4400" dirty="0"/>
          </a:p>
        </p:txBody>
      </p:sp>
      <p:sp>
        <p:nvSpPr>
          <p:cNvPr id="3" name="Content Placeholder 2"/>
          <p:cNvSpPr>
            <a:spLocks noGrp="1"/>
          </p:cNvSpPr>
          <p:nvPr>
            <p:ph idx="1"/>
          </p:nvPr>
        </p:nvSpPr>
        <p:spPr/>
        <p:txBody>
          <a:bodyPr>
            <a:normAutofit fontScale="32500" lnSpcReduction="20000"/>
          </a:bodyPr>
          <a:lstStyle/>
          <a:p>
            <a:pPr lvl="0"/>
            <a:r>
              <a:rPr lang="en-US" dirty="0" err="1" smtClean="0"/>
              <a:t>Adjasi</a:t>
            </a:r>
            <a:r>
              <a:rPr lang="en-US" dirty="0" smtClean="0"/>
              <a:t>, C., Harvey, S. K., &amp; </a:t>
            </a:r>
            <a:r>
              <a:rPr lang="en-US" dirty="0" err="1" smtClean="0"/>
              <a:t>Agyapong</a:t>
            </a:r>
            <a:r>
              <a:rPr lang="en-US" dirty="0" smtClean="0"/>
              <a:t>, D. (2008). Effect of Exchange Rate Volatility on the Ghana Stock Exchange. </a:t>
            </a:r>
            <a:r>
              <a:rPr lang="en-US" i="1" dirty="0" smtClean="0"/>
              <a:t>African Journal of Accounting, Economics, Finance and </a:t>
            </a:r>
            <a:r>
              <a:rPr lang="en-US" sz="2800" i="1" dirty="0" smtClean="0"/>
              <a:t>Banking</a:t>
            </a:r>
            <a:r>
              <a:rPr lang="en-US" sz="2800" dirty="0" smtClean="0"/>
              <a:t>, 3. Retrieved on 25 January 2011, from http://ssrn.com .</a:t>
            </a:r>
            <a:endParaRPr lang="en-CA" sz="2800" dirty="0" smtClean="0"/>
          </a:p>
          <a:p>
            <a:pPr lvl="0"/>
            <a:r>
              <a:rPr lang="en-US" sz="2800" dirty="0" err="1" smtClean="0"/>
              <a:t>Behera</a:t>
            </a:r>
            <a:r>
              <a:rPr lang="en-US" sz="2800" dirty="0" smtClean="0"/>
              <a:t>, N. C. (2008). SAARC and Beyond Civil Society and Regional Integration in South Asia. </a:t>
            </a:r>
            <a:r>
              <a:rPr lang="en-US" sz="2800" i="1" dirty="0" smtClean="0"/>
              <a:t>South Asia Centre for Policy Studies, </a:t>
            </a:r>
            <a:r>
              <a:rPr lang="en-US" sz="2800" dirty="0" smtClean="0"/>
              <a:t>19.</a:t>
            </a:r>
            <a:endParaRPr lang="en-CA" sz="2800" dirty="0" smtClean="0"/>
          </a:p>
          <a:p>
            <a:pPr lvl="0"/>
            <a:r>
              <a:rPr lang="en-US" sz="2800" dirty="0" err="1" smtClean="0"/>
              <a:t>Bollerslov</a:t>
            </a:r>
            <a:r>
              <a:rPr lang="en-US" sz="2800" dirty="0" smtClean="0"/>
              <a:t>, T., &amp; Wooldridge, J. M. (1992). Quasi-maximum Likelihood Estimation and Inference in Dynamic Models with Time-varying </a:t>
            </a:r>
            <a:r>
              <a:rPr lang="en-US" sz="2800" dirty="0" err="1" smtClean="0"/>
              <a:t>Covariances</a:t>
            </a:r>
            <a:r>
              <a:rPr lang="en-US" sz="2800" dirty="0" smtClean="0"/>
              <a:t>. </a:t>
            </a:r>
            <a:r>
              <a:rPr lang="en-US" sz="2800" i="1" dirty="0" smtClean="0"/>
              <a:t>Econometric Reviews</a:t>
            </a:r>
            <a:r>
              <a:rPr lang="en-US" sz="2800" dirty="0" smtClean="0"/>
              <a:t>, 11, 143-172.</a:t>
            </a:r>
            <a:endParaRPr lang="en-CA" sz="2800" dirty="0" smtClean="0"/>
          </a:p>
          <a:p>
            <a:pPr lvl="0"/>
            <a:r>
              <a:rPr lang="en-US" sz="2800" dirty="0" err="1" smtClean="0"/>
              <a:t>Bodart</a:t>
            </a:r>
            <a:r>
              <a:rPr lang="en-US" sz="2800" dirty="0" smtClean="0"/>
              <a:t>, V., &amp; </a:t>
            </a:r>
            <a:r>
              <a:rPr lang="en-US" sz="2800" dirty="0" err="1" smtClean="0"/>
              <a:t>Reding</a:t>
            </a:r>
            <a:r>
              <a:rPr lang="en-US" sz="2800" dirty="0" smtClean="0"/>
              <a:t>, P.(1999). Exchange Rate Regime, Volatility and</a:t>
            </a:r>
            <a:endParaRPr lang="en-CA" sz="2800" dirty="0" smtClean="0"/>
          </a:p>
          <a:p>
            <a:r>
              <a:rPr lang="en-US" sz="2800" dirty="0" smtClean="0"/>
              <a:t>International Correlations on Bond and Stock markets. </a:t>
            </a:r>
            <a:r>
              <a:rPr lang="en-US" sz="2800" i="1" dirty="0" smtClean="0"/>
              <a:t>Journal of International Money and Finance</a:t>
            </a:r>
            <a:r>
              <a:rPr lang="en-US" sz="2800" dirty="0" smtClean="0"/>
              <a:t>, 18, 133-151.</a:t>
            </a:r>
            <a:endParaRPr lang="en-CA" sz="2800" dirty="0" smtClean="0"/>
          </a:p>
          <a:p>
            <a:pPr lvl="0"/>
            <a:r>
              <a:rPr lang="en-US" sz="2800" dirty="0" smtClean="0"/>
              <a:t> Branson, W. H. (1983). Macroeconomic Determinants of Real Exchange Risk . In </a:t>
            </a:r>
            <a:r>
              <a:rPr lang="en-US" sz="2800" i="1" dirty="0" smtClean="0"/>
              <a:t>Managing Foreign Exchange Risk</a:t>
            </a:r>
            <a:r>
              <a:rPr lang="en-US" sz="2800" dirty="0" smtClean="0"/>
              <a:t>, R. J. Herring ed., Cambridge: Cambridge University Press.</a:t>
            </a:r>
            <a:endParaRPr lang="en-CA" sz="2800" dirty="0" smtClean="0"/>
          </a:p>
          <a:p>
            <a:pPr lvl="0"/>
            <a:r>
              <a:rPr lang="en-US" sz="2800" dirty="0" smtClean="0"/>
              <a:t>Cheung, Y.W., &amp; </a:t>
            </a:r>
            <a:r>
              <a:rPr lang="en-US" sz="2800" dirty="0" err="1" smtClean="0"/>
              <a:t>Westermann</a:t>
            </a:r>
            <a:r>
              <a:rPr lang="en-US" sz="2800" dirty="0" smtClean="0"/>
              <a:t>, F.(2000). Equity Price Dynamics Before and After the Introduction of Euro: A Note.  </a:t>
            </a:r>
            <a:r>
              <a:rPr lang="en-US" sz="2800" i="1" dirty="0" err="1" smtClean="0"/>
              <a:t>CESifo</a:t>
            </a:r>
            <a:r>
              <a:rPr lang="en-US" sz="2800" i="1" dirty="0" smtClean="0"/>
              <a:t>, Munich</a:t>
            </a:r>
            <a:r>
              <a:rPr lang="en-US" sz="2800" dirty="0" smtClean="0"/>
              <a:t>.</a:t>
            </a:r>
            <a:endParaRPr lang="en-CA" sz="2800" dirty="0" smtClean="0"/>
          </a:p>
          <a:p>
            <a:pPr lvl="0"/>
            <a:r>
              <a:rPr lang="en-US" sz="2800" dirty="0" smtClean="0"/>
              <a:t>Das, D. K. (2007).South Asian Free Trade Agreement: Prospects of Shallow Regional Integration. </a:t>
            </a:r>
            <a:r>
              <a:rPr lang="en-US" sz="2800" i="1" dirty="0" smtClean="0"/>
              <a:t>CSGR Working Paper 218 Coventry, </a:t>
            </a:r>
            <a:r>
              <a:rPr lang="en-US" sz="2800" dirty="0" smtClean="0"/>
              <a:t>University of Warwick</a:t>
            </a:r>
            <a:r>
              <a:rPr lang="en-US" sz="2800" i="1" dirty="0" smtClean="0"/>
              <a:t>.</a:t>
            </a:r>
            <a:endParaRPr lang="en-CA" sz="2800" dirty="0" smtClean="0"/>
          </a:p>
          <a:p>
            <a:pPr lvl="0"/>
            <a:r>
              <a:rPr lang="en-US" sz="2800" dirty="0" err="1" smtClean="0"/>
              <a:t>Dornbusch</a:t>
            </a:r>
            <a:r>
              <a:rPr lang="en-US" sz="2800" dirty="0" smtClean="0"/>
              <a:t>, R., &amp; Fischer, S. (1980). Exchange Rates and the Current Account. </a:t>
            </a:r>
            <a:r>
              <a:rPr lang="en-US" sz="2800" i="1" dirty="0" smtClean="0"/>
              <a:t>American Economic Review</a:t>
            </a:r>
            <a:r>
              <a:rPr lang="en-US" sz="2800" dirty="0" smtClean="0"/>
              <a:t>, 5, 960-971. </a:t>
            </a:r>
            <a:endParaRPr lang="en-CA" sz="2800" dirty="0" smtClean="0"/>
          </a:p>
          <a:p>
            <a:pPr lvl="0"/>
            <a:r>
              <a:rPr lang="en-US" sz="2800" dirty="0" smtClean="0"/>
              <a:t>Engle, R., &amp; Granger, C.W.J. (1987). Co-integration and Error-Correction: Representation, Estimation, and Testing, </a:t>
            </a:r>
            <a:r>
              <a:rPr lang="en-US" sz="2800" i="1" dirty="0" err="1" smtClean="0"/>
              <a:t>Econometrica</a:t>
            </a:r>
            <a:r>
              <a:rPr lang="en-US" sz="2800" dirty="0" smtClean="0"/>
              <a:t>, 35, 315-329.</a:t>
            </a:r>
            <a:endParaRPr lang="en-CA" sz="2800" dirty="0" smtClean="0"/>
          </a:p>
          <a:p>
            <a:pPr lvl="0"/>
            <a:r>
              <a:rPr lang="en-US" sz="2800" dirty="0" smtClean="0"/>
              <a:t>Evans, M. D., &amp; Lyons, R.(2001). Why Order Flow Explains Exchange Rates. Unpublished Working Paper.</a:t>
            </a:r>
            <a:endParaRPr lang="en-CA" sz="2800" dirty="0" smtClean="0"/>
          </a:p>
          <a:p>
            <a:pPr lvl="0"/>
            <a:r>
              <a:rPr lang="en-US" sz="2800" dirty="0" smtClean="0"/>
              <a:t>Francis, B. B., </a:t>
            </a:r>
            <a:r>
              <a:rPr lang="en-US" sz="2800" dirty="0" err="1" smtClean="0"/>
              <a:t>Iftekhar</a:t>
            </a:r>
            <a:r>
              <a:rPr lang="en-US" sz="2800" dirty="0" smtClean="0"/>
              <a:t>, H., &amp; </a:t>
            </a:r>
            <a:r>
              <a:rPr lang="en-US" sz="2800" dirty="0" err="1" smtClean="0"/>
              <a:t>Delroy</a:t>
            </a:r>
            <a:r>
              <a:rPr lang="en-US" sz="2800" dirty="0" smtClean="0"/>
              <a:t> M. H. (2002). Return Volatility Linkages in International Equity and Currency Markets, </a:t>
            </a:r>
            <a:r>
              <a:rPr lang="en-US" sz="2800" i="1" dirty="0" smtClean="0"/>
              <a:t>Bank of Finland Discussion Paper</a:t>
            </a:r>
            <a:r>
              <a:rPr lang="en-US" sz="2800" dirty="0" smtClean="0"/>
              <a:t>, 9.</a:t>
            </a:r>
            <a:endParaRPr lang="en-CA" sz="2800" dirty="0" smtClean="0"/>
          </a:p>
          <a:p>
            <a:pPr lvl="0"/>
            <a:r>
              <a:rPr lang="en-US" sz="2800" dirty="0" smtClean="0"/>
              <a:t>Frankel, J. A.(1983). Monetary and Portfolio-Balance Models of Exchange Rate Determination. in </a:t>
            </a:r>
            <a:r>
              <a:rPr lang="en-US" sz="2800" i="1" dirty="0" smtClean="0"/>
              <a:t>Economic Interdependence and Flexible Exchange Rates</a:t>
            </a:r>
            <a:r>
              <a:rPr lang="en-US" sz="2800" dirty="0" smtClean="0"/>
              <a:t>, J.S. </a:t>
            </a:r>
            <a:r>
              <a:rPr lang="en-US" sz="2800" dirty="0" err="1" smtClean="0"/>
              <a:t>Bhandari</a:t>
            </a:r>
            <a:r>
              <a:rPr lang="en-US" sz="2800" dirty="0" smtClean="0"/>
              <a:t> and B. H. Putnam eds., Cambridge: MIT Press.</a:t>
            </a:r>
            <a:endParaRPr lang="en-CA" sz="2800" dirty="0" smtClean="0"/>
          </a:p>
          <a:p>
            <a:pPr lvl="0"/>
            <a:r>
              <a:rPr lang="en-US" sz="2800" dirty="0" err="1" smtClean="0"/>
              <a:t>Kanas</a:t>
            </a:r>
            <a:r>
              <a:rPr lang="en-US" sz="2800" dirty="0" smtClean="0"/>
              <a:t>, A. (2000).Volatility Spillovers between Stock Returns and Exchange Rate Changes.  </a:t>
            </a:r>
            <a:r>
              <a:rPr lang="en-US" sz="2800" i="1" dirty="0" smtClean="0"/>
              <a:t>Journal of Business Finance and Accounting</a:t>
            </a:r>
            <a:r>
              <a:rPr lang="en-US" sz="2800" dirty="0" smtClean="0"/>
              <a:t>, 27, 448-468. </a:t>
            </a:r>
            <a:endParaRPr lang="en-CA" sz="2800" dirty="0" smtClean="0"/>
          </a:p>
          <a:p>
            <a:pPr lvl="0"/>
            <a:r>
              <a:rPr lang="en-US" sz="2800" dirty="0" err="1" smtClean="0"/>
              <a:t>Mishra</a:t>
            </a:r>
            <a:r>
              <a:rPr lang="en-US" sz="2800" dirty="0" smtClean="0"/>
              <a:t>, A.,K. (2004). Stock Market and Foreign Exchange Market in India: Are they Related? .</a:t>
            </a:r>
            <a:r>
              <a:rPr lang="en-US" sz="2800" i="1" dirty="0" smtClean="0"/>
              <a:t>South Asian Journal of Management, </a:t>
            </a:r>
            <a:r>
              <a:rPr lang="en-US" sz="2800" dirty="0" smtClean="0"/>
              <a:t>11(2), 12-31.</a:t>
            </a:r>
            <a:endParaRPr lang="en-CA" sz="2800" dirty="0" smtClean="0"/>
          </a:p>
          <a:p>
            <a:pPr lvl="0"/>
            <a:r>
              <a:rPr lang="en-US" sz="2800" dirty="0" smtClean="0"/>
              <a:t>Nelson, D. (1991). Conditional </a:t>
            </a:r>
            <a:r>
              <a:rPr lang="en-US" sz="2800" dirty="0" err="1" smtClean="0"/>
              <a:t>Heteroscedasticity</a:t>
            </a:r>
            <a:r>
              <a:rPr lang="en-US" sz="2800" dirty="0" smtClean="0"/>
              <a:t> in Asset Returns: A New Approach. </a:t>
            </a:r>
            <a:r>
              <a:rPr lang="en-US" sz="2800" i="1" dirty="0" err="1" smtClean="0"/>
              <a:t>Econometrica</a:t>
            </a:r>
            <a:r>
              <a:rPr lang="en-US" sz="2800" dirty="0" smtClean="0"/>
              <a:t>, 59, 347-370.</a:t>
            </a:r>
            <a:endParaRPr lang="en-CA" sz="2800" dirty="0" smtClean="0"/>
          </a:p>
          <a:p>
            <a:pPr lvl="0"/>
            <a:r>
              <a:rPr lang="en-US" sz="2800" dirty="0" err="1" smtClean="0"/>
              <a:t>Qayyum</a:t>
            </a:r>
            <a:r>
              <a:rPr lang="en-US" sz="2800" dirty="0" smtClean="0"/>
              <a:t>, A., &amp; </a:t>
            </a:r>
            <a:r>
              <a:rPr lang="en-US" sz="2800" dirty="0" err="1" smtClean="0"/>
              <a:t>Kemal</a:t>
            </a:r>
            <a:r>
              <a:rPr lang="en-US" sz="2800" dirty="0" smtClean="0"/>
              <a:t>, A.( 2006). Volatility spillovers between the stock market and the foreign market in Pakistan. </a:t>
            </a:r>
            <a:r>
              <a:rPr lang="en-US" sz="2800" i="1" dirty="0" smtClean="0"/>
              <a:t>Pakistan Institute of Development Economics, PIDE Working Papers</a:t>
            </a:r>
            <a:r>
              <a:rPr lang="en-US" sz="2800" dirty="0" smtClean="0"/>
              <a:t>, 7. Retrieved 20 January 2011, from http://ssrn.com/abstract=963308.</a:t>
            </a:r>
            <a:endParaRPr lang="en-CA" sz="2800" dirty="0" smtClean="0"/>
          </a:p>
          <a:p>
            <a:pPr lvl="0"/>
            <a:r>
              <a:rPr lang="en-US" sz="2800" dirty="0" err="1" smtClean="0"/>
              <a:t>Solnik</a:t>
            </a:r>
            <a:r>
              <a:rPr lang="en-US" sz="2800" dirty="0" smtClean="0"/>
              <a:t>, B. (1987). Using Financial Prices to Test Exchange Rate Models- A Note, </a:t>
            </a:r>
            <a:r>
              <a:rPr lang="en-US" sz="2800" i="1" dirty="0" smtClean="0"/>
              <a:t>Journal of Finance</a:t>
            </a:r>
            <a:r>
              <a:rPr lang="en-US" sz="2800" dirty="0" smtClean="0"/>
              <a:t>, 42, 141-149. </a:t>
            </a:r>
            <a:endParaRPr lang="en-CA" sz="2800" dirty="0" smtClean="0"/>
          </a:p>
          <a:p>
            <a:pPr lvl="0"/>
            <a:r>
              <a:rPr lang="en-US" sz="2800" dirty="0" smtClean="0"/>
              <a:t>Wu, R.(2005). International Transmission Effect of Volatility between the Financial Markets during the Asian Financial Crises. </a:t>
            </a:r>
            <a:r>
              <a:rPr lang="en-US" sz="2800" i="1" dirty="0" smtClean="0"/>
              <a:t>Transition Studies Review</a:t>
            </a:r>
            <a:r>
              <a:rPr lang="en-US" sz="2800" dirty="0" smtClean="0"/>
              <a:t>,15, 19-35.</a:t>
            </a:r>
            <a:endParaRPr lang="en-CA" sz="2800" dirty="0" smtClean="0"/>
          </a:p>
          <a:p>
            <a:pPr lvl="0"/>
            <a:r>
              <a:rPr lang="en-US" sz="2800" dirty="0" smtClean="0"/>
              <a:t>Yang, S., &amp; </a:t>
            </a:r>
            <a:r>
              <a:rPr lang="en-US" sz="2800" dirty="0" err="1" smtClean="0"/>
              <a:t>Doong</a:t>
            </a:r>
            <a:r>
              <a:rPr lang="en-US" sz="2800" dirty="0" smtClean="0"/>
              <a:t>, S. (2004). Price and Volatility Spillovers between Stock Prices and Exchange Rates: Empirical Evidence from the G-7 Countries. </a:t>
            </a:r>
            <a:r>
              <a:rPr lang="en-US" sz="2800" i="1" dirty="0" smtClean="0"/>
              <a:t>International Journal of Business and Economics</a:t>
            </a:r>
            <a:r>
              <a:rPr lang="en-US" sz="2800" dirty="0" smtClean="0"/>
              <a:t>, 3, 139-153.</a:t>
            </a:r>
            <a:endParaRPr lang="en-CA" sz="2800" dirty="0" smtClean="0"/>
          </a:p>
          <a:p>
            <a:r>
              <a:rPr lang="en-US" sz="2800" dirty="0" err="1" smtClean="0"/>
              <a:t>Yucel</a:t>
            </a:r>
            <a:r>
              <a:rPr lang="en-US" sz="2800" dirty="0" smtClean="0"/>
              <a:t>, T., &amp; Kurt, G. (2003). Foreign Exchange Rate Sensitivity and Stock Price: Estimating Economic Exposure of Turkish Firms. </a:t>
            </a:r>
            <a:r>
              <a:rPr lang="en-US" sz="2800" i="1" dirty="0" smtClean="0"/>
              <a:t>European Trade Study Group, Madrid</a:t>
            </a:r>
            <a:r>
              <a:rPr lang="en-US" sz="2800" dirty="0" smtClean="0"/>
              <a:t>. </a:t>
            </a:r>
            <a:endParaRPr lang="en-CA" sz="2800" dirty="0"/>
          </a:p>
        </p:txBody>
      </p:sp>
      <p:sp>
        <p:nvSpPr>
          <p:cNvPr id="4" name="Footer Placeholder 3"/>
          <p:cNvSpPr>
            <a:spLocks noGrp="1"/>
          </p:cNvSpPr>
          <p:nvPr>
            <p:ph type="ftr" sz="quarter" idx="11"/>
          </p:nvPr>
        </p:nvSpPr>
        <p:spPr/>
        <p:txBody>
          <a:bodyPr/>
          <a:lstStyle/>
          <a:p>
            <a:r>
              <a:rPr lang="en-US" smtClean="0"/>
              <a:t>NUST Business School</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Empirical Evidence  </a:t>
            </a:r>
          </a:p>
          <a:p>
            <a:r>
              <a:rPr lang="en-US" dirty="0" smtClean="0"/>
              <a:t>Some studies show significant positive relationship between the two markets (Cheung and </a:t>
            </a:r>
            <a:r>
              <a:rPr lang="en-US" dirty="0" err="1" smtClean="0"/>
              <a:t>Westermann</a:t>
            </a:r>
            <a:r>
              <a:rPr lang="en-US" dirty="0" smtClean="0"/>
              <a:t> ; 2000). </a:t>
            </a:r>
          </a:p>
          <a:p>
            <a:r>
              <a:rPr lang="en-US" dirty="0" smtClean="0"/>
              <a:t>While others show significant negative correlation between stock market and local currency (</a:t>
            </a:r>
            <a:r>
              <a:rPr lang="en-US" dirty="0" err="1" smtClean="0"/>
              <a:t>Solnik</a:t>
            </a:r>
            <a:r>
              <a:rPr lang="en-US" dirty="0" smtClean="0"/>
              <a:t>; 2000). </a:t>
            </a:r>
          </a:p>
          <a:p>
            <a:r>
              <a:rPr lang="en-US" dirty="0" smtClean="0"/>
              <a:t>There are studies which have found weak or no relationship between the two markets (</a:t>
            </a:r>
            <a:r>
              <a:rPr lang="en-US" dirty="0" err="1" smtClean="0"/>
              <a:t>Bodart</a:t>
            </a:r>
            <a:r>
              <a:rPr lang="en-US" dirty="0" smtClean="0"/>
              <a:t> &amp; </a:t>
            </a:r>
            <a:r>
              <a:rPr lang="en-US" dirty="0" err="1" smtClean="0"/>
              <a:t>Reding</a:t>
            </a:r>
            <a:r>
              <a:rPr lang="en-US" dirty="0" smtClean="0"/>
              <a:t> ;1999). </a:t>
            </a:r>
          </a:p>
          <a:p>
            <a:endParaRPr lang="en-US" dirty="0"/>
          </a:p>
        </p:txBody>
      </p:sp>
      <p:sp>
        <p:nvSpPr>
          <p:cNvPr id="4" name="Footer Placeholder 3"/>
          <p:cNvSpPr>
            <a:spLocks noGrp="1"/>
          </p:cNvSpPr>
          <p:nvPr>
            <p:ph type="ftr" sz="quarter" idx="11"/>
          </p:nvPr>
        </p:nvSpPr>
        <p:spPr/>
        <p:txBody>
          <a:bodyPr/>
          <a:lstStyle/>
          <a:p>
            <a:r>
              <a:rPr lang="en-US" smtClean="0"/>
              <a:t>NUST Business School</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smtClean="0"/>
              <a:t>Seven South Asian countries- Bangladesh, Bhutan, India, Maldives, Nepal, Pakistan and Sri Lanka- formed the South Asian Association for Regional Cooperation (SAARC) in 1985. </a:t>
            </a:r>
          </a:p>
          <a:p>
            <a:r>
              <a:rPr lang="en-US" sz="2400" dirty="0" smtClean="0"/>
              <a:t>They formed the SAARC Preferential Trading Agreement (SAPTA) in 1993 and transformed it into South Asian Free Trade Area (SAFTA) in 2004 with a view to enhancing their productive capacity and the region’s trading interests.</a:t>
            </a:r>
          </a:p>
          <a:p>
            <a:r>
              <a:rPr lang="en-US" sz="2400" dirty="0" smtClean="0"/>
              <a:t>Under the World Bank designated category, amongst the seven countries India, Pakistan Sri Lanka are considered developing countries.</a:t>
            </a:r>
          </a:p>
          <a:p>
            <a:endParaRPr lang="en-US" dirty="0"/>
          </a:p>
        </p:txBody>
      </p:sp>
      <p:sp>
        <p:nvSpPr>
          <p:cNvPr id="4" name="Footer Placeholder 3"/>
          <p:cNvSpPr>
            <a:spLocks noGrp="1"/>
          </p:cNvSpPr>
          <p:nvPr>
            <p:ph type="ftr" sz="quarter" idx="11"/>
          </p:nvPr>
        </p:nvSpPr>
        <p:spPr/>
        <p:txBody>
          <a:bodyPr/>
          <a:lstStyle/>
          <a:p>
            <a:r>
              <a:rPr lang="en-US" smtClean="0"/>
              <a:t>NUST Business School</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latin typeface="Times New Roman" pitchFamily="18" charset="0"/>
                <a:cs typeface="Times New Roman" pitchFamily="18" charset="0"/>
              </a:rPr>
              <a:t>Aim of Study</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t>To investigate the dynamic relationship between foreign exchange market and stock market among the three SAARC countries </a:t>
            </a:r>
            <a:r>
              <a:rPr lang="en-US" dirty="0" err="1" smtClean="0"/>
              <a:t>i.e</a:t>
            </a:r>
            <a:r>
              <a:rPr lang="en-US" dirty="0" smtClean="0"/>
              <a:t> India, Pakistan and </a:t>
            </a:r>
            <a:r>
              <a:rPr lang="en-US" dirty="0" err="1" smtClean="0"/>
              <a:t>Srilanka</a:t>
            </a:r>
            <a:r>
              <a:rPr lang="en-US" dirty="0" smtClean="0"/>
              <a:t>.</a:t>
            </a:r>
          </a:p>
          <a:p>
            <a:r>
              <a:rPr lang="en-US" dirty="0" smtClean="0"/>
              <a:t>If there is some link between these two markets how volatility in one market spill over to other market. </a:t>
            </a:r>
          </a:p>
          <a:p>
            <a:r>
              <a:rPr lang="en-US" dirty="0" smtClean="0"/>
              <a:t>Time period (2001-2009)</a:t>
            </a:r>
          </a:p>
          <a:p>
            <a:r>
              <a:rPr lang="en-US" dirty="0" smtClean="0"/>
              <a:t>Long run relationship :Engle Granger </a:t>
            </a:r>
            <a:r>
              <a:rPr lang="en-US" dirty="0" err="1" smtClean="0"/>
              <a:t>approch</a:t>
            </a:r>
            <a:r>
              <a:rPr lang="en-US" dirty="0" smtClean="0"/>
              <a:t>.</a:t>
            </a:r>
          </a:p>
          <a:p>
            <a:r>
              <a:rPr lang="en-US" dirty="0" smtClean="0"/>
              <a:t>Volatility spillover: EGARCH</a:t>
            </a:r>
          </a:p>
          <a:p>
            <a:endParaRPr lang="en-US" dirty="0"/>
          </a:p>
        </p:txBody>
      </p:sp>
      <p:sp>
        <p:nvSpPr>
          <p:cNvPr id="4" name="Footer Placeholder 3"/>
          <p:cNvSpPr>
            <a:spLocks noGrp="1"/>
          </p:cNvSpPr>
          <p:nvPr>
            <p:ph type="ftr" sz="quarter" idx="11"/>
          </p:nvPr>
        </p:nvSpPr>
        <p:spPr/>
        <p:txBody>
          <a:bodyPr/>
          <a:lstStyle/>
          <a:p>
            <a:r>
              <a:rPr lang="en-US" smtClean="0"/>
              <a:t>NUST Business School</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Implication</a:t>
            </a:r>
            <a:endParaRPr lang="en-US" b="1" dirty="0"/>
          </a:p>
        </p:txBody>
      </p:sp>
      <p:sp>
        <p:nvSpPr>
          <p:cNvPr id="3" name="Content Placeholder 2"/>
          <p:cNvSpPr>
            <a:spLocks noGrp="1"/>
          </p:cNvSpPr>
          <p:nvPr>
            <p:ph idx="1"/>
          </p:nvPr>
        </p:nvSpPr>
        <p:spPr/>
        <p:txBody>
          <a:bodyPr/>
          <a:lstStyle/>
          <a:p>
            <a:pPr algn="just">
              <a:buNone/>
            </a:pPr>
            <a:r>
              <a:rPr lang="en-US" dirty="0" smtClean="0"/>
              <a:t>Improved knowledge of volatility spillover effect between the stock and currency markets, and consequently the degree of their integration, will expand the information set available to international portfolio managers, multinational corporations, and policymakers for decision-making. </a:t>
            </a:r>
          </a:p>
          <a:p>
            <a:endParaRPr lang="en-US" dirty="0"/>
          </a:p>
        </p:txBody>
      </p:sp>
      <p:sp>
        <p:nvSpPr>
          <p:cNvPr id="4" name="Footer Placeholder 3"/>
          <p:cNvSpPr>
            <a:spLocks noGrp="1"/>
          </p:cNvSpPr>
          <p:nvPr>
            <p:ph type="ftr" sz="quarter" idx="11"/>
          </p:nvPr>
        </p:nvSpPr>
        <p:spPr/>
        <p:txBody>
          <a:bodyPr/>
          <a:lstStyle/>
          <a:p>
            <a:r>
              <a:rPr lang="en-US" smtClean="0"/>
              <a:t>NUST Business School</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b="1" dirty="0" smtClean="0">
                <a:latin typeface="Times New Roman" pitchFamily="18" charset="0"/>
                <a:cs typeface="Times New Roman" pitchFamily="18" charset="0"/>
              </a:rPr>
              <a:t>Literature Review</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b="1" dirty="0" smtClean="0"/>
              <a:t>Flow oriented models [</a:t>
            </a:r>
            <a:r>
              <a:rPr lang="en-US" b="1" dirty="0" err="1" smtClean="0"/>
              <a:t>Dornbusch</a:t>
            </a:r>
            <a:r>
              <a:rPr lang="en-US" b="1" dirty="0" smtClean="0"/>
              <a:t> and Fisher (1980)] </a:t>
            </a:r>
          </a:p>
          <a:p>
            <a:pPr algn="just">
              <a:buNone/>
            </a:pPr>
            <a:r>
              <a:rPr lang="en-US" dirty="0" smtClean="0"/>
              <a:t>	</a:t>
            </a:r>
          </a:p>
          <a:p>
            <a:pPr algn="just">
              <a:buNone/>
            </a:pPr>
            <a:r>
              <a:rPr lang="en-US" dirty="0" smtClean="0"/>
              <a:t>	This model posits that currency movements affect international competitiveness and balance of trade positions and consequently, the real output of the country, which in turn, affects the current and future expected cash flows of firms and their stock prices. </a:t>
            </a:r>
          </a:p>
        </p:txBody>
      </p:sp>
      <p:sp>
        <p:nvSpPr>
          <p:cNvPr id="4" name="Footer Placeholder 3"/>
          <p:cNvSpPr>
            <a:spLocks noGrp="1"/>
          </p:cNvSpPr>
          <p:nvPr>
            <p:ph type="ftr" sz="quarter" idx="11"/>
          </p:nvPr>
        </p:nvSpPr>
        <p:spPr/>
        <p:txBody>
          <a:bodyPr/>
          <a:lstStyle/>
          <a:p>
            <a:r>
              <a:rPr lang="en-US" smtClean="0"/>
              <a:t>NUST Business School</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Stock oriented models [Branson and Frankel (1983)]</a:t>
            </a:r>
          </a:p>
          <a:p>
            <a:r>
              <a:rPr lang="en-US" dirty="0" smtClean="0"/>
              <a:t>Agents should allocate their entire wealth among domestic and foreign assets including currencies in their portfolio. </a:t>
            </a:r>
          </a:p>
          <a:p>
            <a:pPr algn="just"/>
            <a:r>
              <a:rPr lang="en-US" dirty="0" smtClean="0"/>
              <a:t>An increase in domestic stock prices leads individuals to demand more domestic assets. To buy more domestic  assets, they are required to sell foreign assets as they are relatively less attractive now. As a result of which there is an appreciation of local currency due to more demand of domestic assets. </a:t>
            </a:r>
            <a:endParaRPr lang="en-US" dirty="0"/>
          </a:p>
        </p:txBody>
      </p:sp>
      <p:sp>
        <p:nvSpPr>
          <p:cNvPr id="4" name="Footer Placeholder 3"/>
          <p:cNvSpPr>
            <a:spLocks noGrp="1"/>
          </p:cNvSpPr>
          <p:nvPr>
            <p:ph type="ftr" sz="quarter" idx="11"/>
          </p:nvPr>
        </p:nvSpPr>
        <p:spPr/>
        <p:txBody>
          <a:bodyPr/>
          <a:lstStyle/>
          <a:p>
            <a:r>
              <a:rPr lang="en-US" smtClean="0"/>
              <a:t>NUST Business School</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sz="2400" dirty="0" err="1" smtClean="0"/>
              <a:t>Kanas</a:t>
            </a:r>
            <a:r>
              <a:rPr lang="en-US" sz="2400" dirty="0" smtClean="0"/>
              <a:t> (2000) first uses EGARCH models in investigating the volatility spillover effects  in US, Canada, Japan, UK, France, and Germany for the period between 1986 and 1998, his study shows significant symmetric spillover effects from stock market returns to foreign exchange rate changes.</a:t>
            </a:r>
          </a:p>
          <a:p>
            <a:pPr algn="just"/>
            <a:r>
              <a:rPr lang="en-US" sz="2400" dirty="0" smtClean="0"/>
              <a:t>Yang and </a:t>
            </a:r>
            <a:r>
              <a:rPr lang="en-US" sz="2400" dirty="0" err="1" smtClean="0"/>
              <a:t>Doong</a:t>
            </a:r>
            <a:r>
              <a:rPr lang="en-US" sz="2400" dirty="0" smtClean="0"/>
              <a:t> (2004) invested the same phenomenon using G-7 countries. The results point to significant volatility spillovers and an asymmetric effect from the stock market to the foreign exchange market for France, Italy, Japan and the US, suggesting integration between stock and foreign exchange markets in these countries. </a:t>
            </a:r>
          </a:p>
          <a:p>
            <a:pPr algn="just"/>
            <a:endParaRPr lang="en-US" sz="2400" dirty="0"/>
          </a:p>
        </p:txBody>
      </p:sp>
      <p:sp>
        <p:nvSpPr>
          <p:cNvPr id="4" name="Footer Placeholder 3"/>
          <p:cNvSpPr>
            <a:spLocks noGrp="1"/>
          </p:cNvSpPr>
          <p:nvPr>
            <p:ph type="ftr" sz="quarter" idx="11"/>
          </p:nvPr>
        </p:nvSpPr>
        <p:spPr/>
        <p:txBody>
          <a:bodyPr/>
          <a:lstStyle/>
          <a:p>
            <a:r>
              <a:rPr lang="en-US" smtClean="0"/>
              <a:t>NUST Business School</a:t>
            </a: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457</TotalTime>
  <Words>1970</Words>
  <Application>Microsoft Office PowerPoint</Application>
  <PresentationFormat>On-screen Show (4:3)</PresentationFormat>
  <Paragraphs>255</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Volatility Spillovers between Stock Returns and Foreign Exchange Rate changes: Evidence from Three SAARC Countries </vt:lpstr>
      <vt:lpstr>Introduction </vt:lpstr>
      <vt:lpstr>Slide 3</vt:lpstr>
      <vt:lpstr>Slide 4</vt:lpstr>
      <vt:lpstr>Aim of Study</vt:lpstr>
      <vt:lpstr>Implication</vt:lpstr>
      <vt:lpstr>Literature Review </vt:lpstr>
      <vt:lpstr>Slide 8</vt:lpstr>
      <vt:lpstr>Slide 9</vt:lpstr>
      <vt:lpstr>Slide 10</vt:lpstr>
      <vt:lpstr>Data   </vt:lpstr>
      <vt:lpstr>Methodology</vt:lpstr>
      <vt:lpstr>Slide 13</vt:lpstr>
      <vt:lpstr>Slide 14</vt:lpstr>
      <vt:lpstr>Empirical Results</vt:lpstr>
      <vt:lpstr>Results of Augmented Dickey Fuller Test</vt:lpstr>
      <vt:lpstr>  Cointegration Results: Long term relationship and ADF test on residuals  </vt:lpstr>
      <vt:lpstr>EGARCH Estimation</vt:lpstr>
      <vt:lpstr>Conclusion</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Volatility Spillovers between Stock Returns and Foreign Exchange Rates: Evidence from Major SAARC Countries</dc:title>
  <dc:creator>annie</dc:creator>
  <cp:lastModifiedBy>Owner</cp:lastModifiedBy>
  <cp:revision>187</cp:revision>
  <dcterms:created xsi:type="dcterms:W3CDTF">2011-01-02T14:13:33Z</dcterms:created>
  <dcterms:modified xsi:type="dcterms:W3CDTF">2011-03-27T20:42:25Z</dcterms:modified>
</cp:coreProperties>
</file>