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5"/>
  </p:handoutMasterIdLst>
  <p:sldIdLst>
    <p:sldId id="256" r:id="rId2"/>
    <p:sldId id="277" r:id="rId3"/>
    <p:sldId id="283" r:id="rId4"/>
    <p:sldId id="284" r:id="rId5"/>
    <p:sldId id="285" r:id="rId6"/>
    <p:sldId id="271" r:id="rId7"/>
    <p:sldId id="257" r:id="rId8"/>
    <p:sldId id="278" r:id="rId9"/>
    <p:sldId id="286" r:id="rId10"/>
    <p:sldId id="258" r:id="rId11"/>
    <p:sldId id="272" r:id="rId12"/>
    <p:sldId id="259" r:id="rId13"/>
    <p:sldId id="261" r:id="rId14"/>
    <p:sldId id="260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73" r:id="rId23"/>
    <p:sldId id="269" r:id="rId24"/>
    <p:sldId id="275" r:id="rId25"/>
    <p:sldId id="276" r:id="rId26"/>
    <p:sldId id="270" r:id="rId27"/>
    <p:sldId id="280" r:id="rId28"/>
    <p:sldId id="279" r:id="rId29"/>
    <p:sldId id="281" r:id="rId30"/>
    <p:sldId id="282" r:id="rId31"/>
    <p:sldId id="288" r:id="rId32"/>
    <p:sldId id="289" r:id="rId33"/>
    <p:sldId id="287" r:id="rId3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02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" y="31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3DDAE-47AF-4884-A2D4-3C0C98F3EFC4}" type="datetimeFigureOut">
              <a:rPr lang="nb-NO" smtClean="0"/>
              <a:t>17.12.2015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2A990-5C53-40EF-9E4D-08C08AC679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4035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D4B8-3295-44E0-B163-9BC512F31621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A118-A01D-42FF-8A38-6AE7B4967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1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D4B8-3295-44E0-B163-9BC512F31621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A118-A01D-42FF-8A38-6AE7B4967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1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D4B8-3295-44E0-B163-9BC512F31621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A118-A01D-42FF-8A38-6AE7B4967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D4B8-3295-44E0-B163-9BC512F31621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A118-A01D-42FF-8A38-6AE7B4967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4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D4B8-3295-44E0-B163-9BC512F31621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A118-A01D-42FF-8A38-6AE7B4967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8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D4B8-3295-44E0-B163-9BC512F31621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A118-A01D-42FF-8A38-6AE7B4967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6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D4B8-3295-44E0-B163-9BC512F31621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A118-A01D-42FF-8A38-6AE7B4967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01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D4B8-3295-44E0-B163-9BC512F31621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A118-A01D-42FF-8A38-6AE7B4967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2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D4B8-3295-44E0-B163-9BC512F31621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A118-A01D-42FF-8A38-6AE7B4967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9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D4B8-3295-44E0-B163-9BC512F31621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A118-A01D-42FF-8A38-6AE7B4967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11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D4B8-3295-44E0-B163-9BC512F31621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A118-A01D-42FF-8A38-6AE7B4967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85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5D4B8-3295-44E0-B163-9BC512F31621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9A118-A01D-42FF-8A38-6AE7B4967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4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3158" y="1122363"/>
            <a:ext cx="9681410" cy="202189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Google searches and stock </a:t>
            </a:r>
            <a:r>
              <a:rPr lang="en-US" sz="5400" b="1" dirty="0"/>
              <a:t>r</a:t>
            </a:r>
            <a:r>
              <a:rPr lang="en-US" sz="5400" b="1" dirty="0" smtClean="0"/>
              <a:t>eturns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4715" y="3602037"/>
            <a:ext cx="10387263" cy="2798763"/>
          </a:xfrm>
        </p:spPr>
        <p:txBody>
          <a:bodyPr>
            <a:normAutofit/>
          </a:bodyPr>
          <a:lstStyle/>
          <a:p>
            <a:r>
              <a:rPr lang="nb-NO" sz="3000" i="1" dirty="0"/>
              <a:t>Laurens Bijl, Glenn Kringhaug, Peter Moln</a:t>
            </a:r>
            <a:r>
              <a:rPr lang="sk-SK" sz="3000" i="1" dirty="0"/>
              <a:t>ár</a:t>
            </a:r>
            <a:r>
              <a:rPr lang="nb-NO" sz="3000" i="1" dirty="0"/>
              <a:t> and Eirik </a:t>
            </a:r>
            <a:r>
              <a:rPr lang="nb-NO" sz="3000" i="1" dirty="0" smtClean="0"/>
              <a:t>Sandvik</a:t>
            </a:r>
          </a:p>
          <a:p>
            <a:r>
              <a:rPr lang="en-US" sz="3000" i="1" dirty="0" smtClean="0"/>
              <a:t>Norwegian University of Science </a:t>
            </a:r>
            <a:r>
              <a:rPr lang="en-US" sz="3000" i="1" smtClean="0"/>
              <a:t>and Technology</a:t>
            </a:r>
            <a:endParaRPr lang="nb-NO" sz="3000" i="1" dirty="0" smtClean="0"/>
          </a:p>
          <a:p>
            <a:endParaRPr lang="nb-NO" i="1" dirty="0"/>
          </a:p>
          <a:p>
            <a:r>
              <a:rPr lang="nb-NO" sz="3000" dirty="0" smtClean="0"/>
              <a:t>Seminar at Masaryk University</a:t>
            </a:r>
          </a:p>
          <a:p>
            <a:r>
              <a:rPr lang="en-US" sz="3000" dirty="0" smtClean="0"/>
              <a:t>December 17, 2015</a:t>
            </a:r>
            <a:endParaRPr lang="nb-NO" sz="3000" dirty="0"/>
          </a:p>
        </p:txBody>
      </p:sp>
    </p:spTree>
    <p:extLst>
      <p:ext uri="{BB962C8B-B14F-4D97-AF65-F5344CB8AC3E}">
        <p14:creationId xmlns:p14="http://schemas.microsoft.com/office/powerpoint/2010/main" val="21933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searches and stock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Preis</a:t>
            </a:r>
            <a:r>
              <a:rPr lang="en-US" dirty="0" smtClean="0"/>
              <a:t> et al (2013):</a:t>
            </a:r>
          </a:p>
          <a:p>
            <a:pPr lvl="1"/>
            <a:r>
              <a:rPr lang="en-US" dirty="0" smtClean="0"/>
              <a:t>“debt” predict stock market, but so does “color” …data snooping?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49" y="3082646"/>
            <a:ext cx="11288684" cy="1719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04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Da, </a:t>
            </a:r>
            <a:r>
              <a:rPr lang="en-US" dirty="0" err="1"/>
              <a:t>Engelberg</a:t>
            </a:r>
            <a:r>
              <a:rPr lang="en-US" dirty="0"/>
              <a:t>, Gao: In search for attention, JF2011 </a:t>
            </a:r>
            <a:r>
              <a:rPr lang="en-US" dirty="0" smtClean="0"/>
              <a:t>…the </a:t>
            </a:r>
            <a:r>
              <a:rPr lang="en-US" dirty="0"/>
              <a:t>good </a:t>
            </a:r>
            <a:r>
              <a:rPr lang="en-US" dirty="0" smtClean="0"/>
              <a:t>one</a:t>
            </a:r>
          </a:p>
          <a:p>
            <a:pPr lvl="1"/>
            <a:r>
              <a:rPr lang="en-US" dirty="0" smtClean="0"/>
              <a:t>Individual stocks</a:t>
            </a:r>
            <a:endParaRPr lang="en-US" dirty="0"/>
          </a:p>
          <a:p>
            <a:pPr lvl="1"/>
            <a:r>
              <a:rPr lang="en-US" dirty="0" smtClean="0"/>
              <a:t>High Google searches over previous week predict high returns over 2 weeks with subsequent reversal</a:t>
            </a:r>
          </a:p>
          <a:p>
            <a:pPr lvl="1"/>
            <a:endParaRPr lang="en-US" dirty="0"/>
          </a:p>
          <a:p>
            <a:r>
              <a:rPr lang="en-US" dirty="0" smtClean="0"/>
              <a:t>Our contribution:</a:t>
            </a:r>
          </a:p>
          <a:p>
            <a:pPr lvl="1"/>
            <a:r>
              <a:rPr lang="en-US" dirty="0" smtClean="0"/>
              <a:t>Google searches not only over previous week, but also:</a:t>
            </a:r>
          </a:p>
          <a:p>
            <a:pPr lvl="1"/>
            <a:r>
              <a:rPr lang="en-US" dirty="0" smtClean="0"/>
              <a:t>previous day (daily data)</a:t>
            </a:r>
          </a:p>
          <a:p>
            <a:pPr lvl="1"/>
            <a:r>
              <a:rPr lang="en-US" dirty="0" smtClean="0"/>
              <a:t>Previous quarter (long-term effect)</a:t>
            </a:r>
          </a:p>
        </p:txBody>
      </p:sp>
    </p:spTree>
    <p:extLst>
      <p:ext uri="{BB962C8B-B14F-4D97-AF65-F5344CB8AC3E}">
        <p14:creationId xmlns:p14="http://schemas.microsoft.com/office/powerpoint/2010/main" val="212007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Companies in the S&amp;P 1500 index</a:t>
            </a:r>
          </a:p>
          <a:p>
            <a:r>
              <a:rPr lang="en-US" dirty="0" smtClean="0"/>
              <a:t>Due to data availability we end up with 519 companies</a:t>
            </a:r>
          </a:p>
          <a:p>
            <a:r>
              <a:rPr lang="en-US" dirty="0" smtClean="0"/>
              <a:t>Main focus 2010 to 2014; also previous time periods, but with less stocks</a:t>
            </a:r>
          </a:p>
          <a:p>
            <a:r>
              <a:rPr lang="en-US" dirty="0" smtClean="0"/>
              <a:t>Daily data (most existing research uses weekly data)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05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048" y="1344004"/>
            <a:ext cx="8451944" cy="2035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106" y="3549171"/>
            <a:ext cx="8174177" cy="1968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62900" y="5862692"/>
            <a:ext cx="69465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MU Serif Roman"/>
                <a:ea typeface="Times New Roman" panose="02020603050405020304" pitchFamily="18" charset="0"/>
                <a:cs typeface="Times New Roman" panose="02020603050405020304" pitchFamily="18" charset="0"/>
              </a:rPr>
              <a:t>DD, DTE and FAST</a:t>
            </a:r>
            <a:r>
              <a:rPr lang="en-US" altLang="en-US" sz="2000" dirty="0">
                <a:latin typeface="CMU Serif Roman"/>
                <a:ea typeface="Times New Roman" panose="02020603050405020304" pitchFamily="18" charset="0"/>
                <a:cs typeface="Times New Roman" panose="02020603050405020304" pitchFamily="18" charset="0"/>
              </a:rPr>
              <a:t> are tickers of three selected companies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Raw and standardized Google searches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7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Panel data regression:</a:t>
            </a:r>
          </a:p>
          <a:p>
            <a:r>
              <a:rPr lang="en-US" dirty="0" smtClean="0"/>
              <a:t>Return = </a:t>
            </a:r>
            <a:r>
              <a:rPr lang="el-GR" dirty="0" smtClean="0"/>
              <a:t>α</a:t>
            </a:r>
            <a:r>
              <a:rPr lang="en-US" dirty="0" smtClean="0"/>
              <a:t> + </a:t>
            </a:r>
            <a:r>
              <a:rPr lang="el-GR" dirty="0" smtClean="0"/>
              <a:t>β</a:t>
            </a:r>
            <a:r>
              <a:rPr lang="en-US" dirty="0" smtClean="0"/>
              <a:t>X, where X are explanatory variables:</a:t>
            </a:r>
          </a:p>
          <a:p>
            <a:pPr lvl="1"/>
            <a:r>
              <a:rPr lang="en-US" dirty="0" smtClean="0"/>
              <a:t>Market return, SMB and HML factors …the same time index as return</a:t>
            </a:r>
          </a:p>
          <a:p>
            <a:pPr lvl="1"/>
            <a:r>
              <a:rPr lang="en-US" dirty="0" smtClean="0"/>
              <a:t>Past return</a:t>
            </a:r>
          </a:p>
          <a:p>
            <a:pPr lvl="1"/>
            <a:r>
              <a:rPr lang="en-US" dirty="0" smtClean="0"/>
              <a:t>Google searches …standardized (take away mean and standard deviation)</a:t>
            </a:r>
          </a:p>
          <a:p>
            <a:pPr lvl="1"/>
            <a:r>
              <a:rPr lang="en-US" dirty="0" smtClean="0"/>
              <a:t>Volatility</a:t>
            </a:r>
          </a:p>
          <a:p>
            <a:pPr lvl="1"/>
            <a:r>
              <a:rPr lang="en-US" dirty="0" smtClean="0"/>
              <a:t>Trading volume …standardized</a:t>
            </a:r>
          </a:p>
          <a:p>
            <a:pPr lvl="1"/>
            <a:r>
              <a:rPr lang="en-US" dirty="0" smtClean="0"/>
              <a:t>Bid-ask spread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Daily, weekly and quarterly averages of all explanatory variables</a:t>
            </a:r>
          </a:p>
          <a:p>
            <a:pPr lvl="1"/>
            <a:endParaRPr lang="en-US" dirty="0"/>
          </a:p>
          <a:p>
            <a:r>
              <a:rPr lang="en-US" dirty="0" smtClean="0"/>
              <a:t>Trading strategy based on regression results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49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past returns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38" y="2449899"/>
            <a:ext cx="10978526" cy="385660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5849201" y="3244334"/>
            <a:ext cx="493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Bef</a:t>
            </a:r>
            <a:endParaRPr lang="nb-NO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1401" y="1761458"/>
            <a:ext cx="10515600" cy="636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Standardized coefficients from regression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26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Bid-ask spread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09" y="1982081"/>
            <a:ext cx="10735391" cy="36346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828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Volatility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85899"/>
            <a:ext cx="10515600" cy="32307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655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64" y="2198788"/>
            <a:ext cx="10645536" cy="34179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699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searches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85899"/>
            <a:ext cx="10515600" cy="32307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713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searches provide unique opportunity to study information gathering by economic agents.</a:t>
            </a:r>
          </a:p>
          <a:p>
            <a:r>
              <a:rPr lang="en-US" dirty="0" smtClean="0"/>
              <a:t>Useful in many different fields, including economics and finance</a:t>
            </a:r>
          </a:p>
        </p:txBody>
      </p:sp>
    </p:spTree>
    <p:extLst>
      <p:ext uri="{BB962C8B-B14F-4D97-AF65-F5344CB8AC3E}">
        <p14:creationId xmlns:p14="http://schemas.microsoft.com/office/powerpoint/2010/main" val="107158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Robustness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Large, medium and small companies:</a:t>
            </a:r>
          </a:p>
          <a:p>
            <a:pPr lvl="1"/>
            <a:r>
              <a:rPr lang="en-US" dirty="0" smtClean="0"/>
              <a:t>In short-term (daily and weekly) google searches have very similar impact</a:t>
            </a:r>
          </a:p>
          <a:p>
            <a:pPr lvl="1"/>
            <a:r>
              <a:rPr lang="en-US" dirty="0" smtClean="0"/>
              <a:t>Long-term impact is concentrated on “small” companies</a:t>
            </a:r>
          </a:p>
          <a:p>
            <a:r>
              <a:rPr lang="en-US" dirty="0" smtClean="0"/>
              <a:t>Company name vs. ticker:</a:t>
            </a:r>
          </a:p>
          <a:p>
            <a:pPr lvl="1"/>
            <a:r>
              <a:rPr lang="en-US" dirty="0" smtClean="0"/>
              <a:t>Very similar results (on smaller sample doe to tickers like “HOT” removed)</a:t>
            </a:r>
          </a:p>
          <a:p>
            <a:r>
              <a:rPr lang="en-US" dirty="0" smtClean="0"/>
              <a:t>Google searches with financial filter</a:t>
            </a:r>
          </a:p>
          <a:p>
            <a:pPr lvl="1"/>
            <a:r>
              <a:rPr lang="en-US" dirty="0" smtClean="0"/>
              <a:t>very similar results (on smaller sample)</a:t>
            </a:r>
          </a:p>
          <a:p>
            <a:r>
              <a:rPr lang="en-US" dirty="0" err="1" smtClean="0"/>
              <a:t>Subperiods</a:t>
            </a:r>
            <a:r>
              <a:rPr lang="en-US" dirty="0" smtClean="0"/>
              <a:t> (2005 – 2007, 2007 – 2009, 2009 – 2011, 2012 – 2014)</a:t>
            </a:r>
          </a:p>
          <a:p>
            <a:pPr lvl="1"/>
            <a:r>
              <a:rPr lang="en-US" dirty="0" smtClean="0"/>
              <a:t>Results are very similar in every single </a:t>
            </a:r>
            <a:r>
              <a:rPr lang="en-US" dirty="0" err="1" smtClean="0"/>
              <a:t>subperiod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97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Predict performance of stocks, buy 25% best, sell 25% worst and combine this will buy-and-hold </a:t>
            </a:r>
            <a:endParaRPr lang="en-US" dirty="0"/>
          </a:p>
          <a:p>
            <a:pPr lvl="1"/>
            <a:r>
              <a:rPr lang="en-US" dirty="0" smtClean="0"/>
              <a:t>Only </a:t>
            </a:r>
            <a:r>
              <a:rPr lang="en-US" dirty="0"/>
              <a:t>past </a:t>
            </a:r>
            <a:r>
              <a:rPr lang="en-US" dirty="0" smtClean="0"/>
              <a:t>information (return, volatility, volume, bid-ask spread, </a:t>
            </a:r>
            <a:r>
              <a:rPr lang="en-US" dirty="0"/>
              <a:t>Google </a:t>
            </a:r>
            <a:r>
              <a:rPr lang="en-US" dirty="0" smtClean="0"/>
              <a:t>searches)</a:t>
            </a:r>
          </a:p>
          <a:p>
            <a:pPr lvl="1"/>
            <a:r>
              <a:rPr lang="en-US" dirty="0" smtClean="0"/>
              <a:t>Daily, weekly and monthly rebalancing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Benchmarks:</a:t>
            </a:r>
          </a:p>
          <a:p>
            <a:pPr lvl="1"/>
            <a:r>
              <a:rPr lang="en-US" dirty="0" smtClean="0"/>
              <a:t>Equally weighted portfolio (not S&amp;P 1500)</a:t>
            </a:r>
          </a:p>
          <a:p>
            <a:pPr lvl="1"/>
            <a:r>
              <a:rPr lang="en-US" dirty="0" smtClean="0"/>
              <a:t>Benchmark strategy (predictors: return</a:t>
            </a:r>
            <a:r>
              <a:rPr lang="en-US" dirty="0"/>
              <a:t>, volatility, volume, </a:t>
            </a:r>
            <a:r>
              <a:rPr lang="en-US" dirty="0" smtClean="0"/>
              <a:t>bid-ask </a:t>
            </a:r>
            <a:r>
              <a:rPr lang="en-US" dirty="0"/>
              <a:t>spread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Both excluding and including transaction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67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Cumulative excess return over </a:t>
            </a:r>
            <a:r>
              <a:rPr lang="en-US" dirty="0" smtClean="0"/>
              <a:t>buy-and-hold</a:t>
            </a:r>
            <a:endParaRPr lang="nb-NO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95" y="1780674"/>
            <a:ext cx="11630526" cy="402656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727581" y="1808566"/>
            <a:ext cx="35154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Before transaction costs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5718905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vs. buy-and-hold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Before transaction costs, both daily, weekly and monthly rebalancing is profitable, after transaction costs only monthly rebalancing is profitable</a:t>
            </a:r>
          </a:p>
          <a:p>
            <a:r>
              <a:rPr lang="en-US" dirty="0"/>
              <a:t>Strategy that includes google searches outperforms both buy-and hold by 1.5% annually after </a:t>
            </a:r>
            <a:r>
              <a:rPr lang="en-US" dirty="0" smtClean="0"/>
              <a:t>transaction </a:t>
            </a:r>
            <a:r>
              <a:rPr lang="en-US" dirty="0"/>
              <a:t>costs </a:t>
            </a:r>
            <a:r>
              <a:rPr lang="en-US" dirty="0" smtClean="0"/>
              <a:t>and 2.3% before </a:t>
            </a:r>
            <a:r>
              <a:rPr lang="en-US" dirty="0" err="1" smtClean="0"/>
              <a:t>t.c</a:t>
            </a:r>
            <a:r>
              <a:rPr lang="en-US" dirty="0" smtClean="0"/>
              <a:t>.</a:t>
            </a:r>
          </a:p>
          <a:p>
            <a:r>
              <a:rPr lang="en-US" dirty="0" smtClean="0"/>
              <a:t>Sharpe ratio also improved</a:t>
            </a:r>
            <a:endParaRPr lang="en-US" dirty="0"/>
          </a:p>
          <a:p>
            <a:r>
              <a:rPr lang="en-US" dirty="0" smtClean="0"/>
              <a:t>daily and weekly rebalancing does not work better even with no transaction costs</a:t>
            </a:r>
          </a:p>
          <a:p>
            <a:r>
              <a:rPr lang="en-US" dirty="0" smtClean="0"/>
              <a:t>Therefore, </a:t>
            </a:r>
            <a:r>
              <a:rPr lang="en-US" dirty="0"/>
              <a:t>superiority of monthly rebalancing is not solely due to transaction costs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672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 over benchmark trading strategy</a:t>
            </a:r>
            <a:endParaRPr lang="nb-NO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16" y="1395664"/>
            <a:ext cx="10780295" cy="2446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47" y="3874169"/>
            <a:ext cx="10844464" cy="266299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3446844" y="1600018"/>
            <a:ext cx="35154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Before transaction costs</a:t>
            </a:r>
            <a:endParaRPr lang="nb-NO" sz="2400" dirty="0"/>
          </a:p>
        </p:txBody>
      </p:sp>
      <p:sp>
        <p:nvSpPr>
          <p:cNvPr id="8" name="Rectangle 7"/>
          <p:cNvSpPr/>
          <p:nvPr/>
        </p:nvSpPr>
        <p:spPr>
          <a:xfrm>
            <a:off x="2845264" y="4254985"/>
            <a:ext cx="41170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After transaction costs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4011587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vs. benchmark strategy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Benchmark strategy based on past return</a:t>
            </a:r>
            <a:r>
              <a:rPr lang="en-US" dirty="0"/>
              <a:t>, volatility, volume, bid-ask </a:t>
            </a:r>
            <a:r>
              <a:rPr lang="en-US" dirty="0" smtClean="0"/>
              <a:t>spread</a:t>
            </a:r>
          </a:p>
          <a:p>
            <a:r>
              <a:rPr lang="en-US" dirty="0" smtClean="0"/>
              <a:t>Strategy with Google searches included perform better</a:t>
            </a:r>
          </a:p>
          <a:p>
            <a:r>
              <a:rPr lang="en-US" dirty="0" smtClean="0"/>
              <a:t>Difference is larger for less frequent rebalancing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864792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searches can predict stock returns</a:t>
            </a:r>
          </a:p>
          <a:p>
            <a:r>
              <a:rPr lang="en-US" dirty="0" smtClean="0"/>
              <a:t>The effect is long-lasting</a:t>
            </a:r>
          </a:p>
          <a:p>
            <a:r>
              <a:rPr lang="en-US" dirty="0" smtClean="0"/>
              <a:t>Short-term increase in google searches has negative impact on stock returns with subsequent partial reversal</a:t>
            </a:r>
          </a:p>
          <a:p>
            <a:r>
              <a:rPr lang="en-US" dirty="0" smtClean="0"/>
              <a:t>Long-term increase in google searches has positive impact on returns</a:t>
            </a:r>
          </a:p>
          <a:p>
            <a:r>
              <a:rPr lang="en-US" dirty="0"/>
              <a:t>Stronger for smaller stocks, therefore likely even stronger on stocks we do not studied (outside S&amp;P 1500</a:t>
            </a:r>
            <a:r>
              <a:rPr lang="en-US" dirty="0" smtClean="0"/>
              <a:t>)</a:t>
            </a:r>
          </a:p>
          <a:p>
            <a:r>
              <a:rPr lang="en-US" dirty="0" smtClean="0"/>
              <a:t>significant also economically (trading);  1.5% / 2.3% annually</a:t>
            </a:r>
          </a:p>
          <a:p>
            <a:r>
              <a:rPr lang="en-US" dirty="0" smtClean="0"/>
              <a:t>Useful particularly for infrequent trading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44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20540"/>
          </a:xfrm>
        </p:spPr>
        <p:txBody>
          <a:bodyPr>
            <a:normAutofit/>
          </a:bodyPr>
          <a:lstStyle/>
          <a:p>
            <a:r>
              <a:rPr lang="en-US" dirty="0" smtClean="0"/>
              <a:t>IPO (initial public offering)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3515"/>
            <a:ext cx="10515600" cy="4353448"/>
          </a:xfrm>
        </p:spPr>
        <p:txBody>
          <a:bodyPr/>
          <a:lstStyle/>
          <a:p>
            <a:r>
              <a:rPr lang="en-US" dirty="0" smtClean="0"/>
              <a:t>Filing date (company officially announces IPO)</a:t>
            </a:r>
          </a:p>
          <a:p>
            <a:r>
              <a:rPr lang="en-US" dirty="0" smtClean="0"/>
              <a:t>IPO date  ….on average 15 weeks in between</a:t>
            </a:r>
          </a:p>
          <a:p>
            <a:r>
              <a:rPr lang="en-US" dirty="0" smtClean="0"/>
              <a:t>We study whether google searches between filing and IPO date can predict first day and long term returns</a:t>
            </a:r>
          </a:p>
          <a:p>
            <a:r>
              <a:rPr lang="en-US" dirty="0" smtClean="0"/>
              <a:t>First day return: return to institutional investors</a:t>
            </a:r>
          </a:p>
          <a:p>
            <a:r>
              <a:rPr lang="en-US" dirty="0" smtClean="0"/>
              <a:t>Long term return: return to retail investor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0613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Consensus about IPO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first day return</a:t>
            </a:r>
          </a:p>
          <a:p>
            <a:r>
              <a:rPr lang="en-US" dirty="0" smtClean="0"/>
              <a:t>Small long-term returns</a:t>
            </a:r>
          </a:p>
          <a:p>
            <a:endParaRPr lang="en-US" dirty="0"/>
          </a:p>
          <a:p>
            <a:r>
              <a:rPr lang="en-US" dirty="0" smtClean="0"/>
              <a:t>… in accordance with attention 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0297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Da, </a:t>
            </a:r>
            <a:r>
              <a:rPr lang="en-US" dirty="0" err="1"/>
              <a:t>Engelberg</a:t>
            </a:r>
            <a:r>
              <a:rPr lang="en-US" dirty="0"/>
              <a:t>, Gao: In search for attention, JF2011 </a:t>
            </a:r>
            <a:endParaRPr lang="en-US" dirty="0" smtClean="0"/>
          </a:p>
          <a:p>
            <a:r>
              <a:rPr lang="en-US" dirty="0" smtClean="0"/>
              <a:t>High Google searches predict:</a:t>
            </a:r>
          </a:p>
          <a:p>
            <a:pPr lvl="1"/>
            <a:r>
              <a:rPr lang="en-US" dirty="0" smtClean="0"/>
              <a:t>positive first day returns</a:t>
            </a:r>
          </a:p>
          <a:p>
            <a:pPr lvl="1"/>
            <a:r>
              <a:rPr lang="en-US" dirty="0" smtClean="0"/>
              <a:t>negative long-term returns</a:t>
            </a:r>
          </a:p>
          <a:p>
            <a:pPr lvl="1"/>
            <a:endParaRPr lang="en-US" dirty="0"/>
          </a:p>
          <a:p>
            <a:r>
              <a:rPr lang="en-US" dirty="0" smtClean="0"/>
              <a:t>… in accordance with attention 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51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of football players and google searches</a:t>
            </a:r>
            <a:br>
              <a:rPr lang="en-US" dirty="0" smtClean="0"/>
            </a:br>
            <a:r>
              <a:rPr lang="en-US" sz="2800" dirty="0" smtClean="0"/>
              <a:t>(joint with </a:t>
            </a:r>
            <a:r>
              <a:rPr lang="en-US" sz="2800" dirty="0" err="1" smtClean="0"/>
              <a:t>Neverlien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have very detailed panel data about players in the main UK football league</a:t>
            </a:r>
          </a:p>
          <a:p>
            <a:pPr lvl="1"/>
            <a:r>
              <a:rPr lang="en-US" dirty="0" smtClean="0"/>
              <a:t>Performance (how many goals they scored, how much time they played,…)</a:t>
            </a:r>
          </a:p>
          <a:p>
            <a:pPr lvl="1"/>
            <a:r>
              <a:rPr lang="en-US" dirty="0" smtClean="0"/>
              <a:t>Estimated market of the players</a:t>
            </a:r>
          </a:p>
          <a:p>
            <a:pPr lvl="1"/>
            <a:r>
              <a:rPr lang="en-US" dirty="0" smtClean="0"/>
              <a:t>Google search data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Conclusions:</a:t>
            </a:r>
          </a:p>
          <a:p>
            <a:pPr lvl="1"/>
            <a:r>
              <a:rPr lang="en-US" dirty="0" smtClean="0"/>
              <a:t>Value of each player depends on his characteristics, performance, etc.</a:t>
            </a:r>
          </a:p>
          <a:p>
            <a:pPr lvl="1"/>
            <a:r>
              <a:rPr lang="en-US" dirty="0" smtClean="0"/>
              <a:t>But also on the google searches</a:t>
            </a:r>
          </a:p>
          <a:p>
            <a:pPr lvl="1"/>
            <a:endParaRPr lang="en-US" dirty="0"/>
          </a:p>
          <a:p>
            <a:r>
              <a:rPr lang="en-US" dirty="0" smtClean="0"/>
              <a:t>Is this surprising?</a:t>
            </a:r>
          </a:p>
        </p:txBody>
      </p:sp>
    </p:spTree>
    <p:extLst>
      <p:ext uri="{BB962C8B-B14F-4D97-AF65-F5344CB8AC3E}">
        <p14:creationId xmlns:p14="http://schemas.microsoft.com/office/powerpoint/2010/main" val="175736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70237"/>
          </a:xfrm>
        </p:spPr>
        <p:txBody>
          <a:bodyPr>
            <a:normAutofit/>
          </a:bodyPr>
          <a:lstStyle/>
          <a:p>
            <a:r>
              <a:rPr lang="en-US" dirty="0" smtClean="0"/>
              <a:t>Our IPO results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100" dirty="0"/>
              <a:t>joint with </a:t>
            </a:r>
            <a:r>
              <a:rPr lang="en-US" sz="3100" dirty="0" err="1" smtClean="0"/>
              <a:t>Krogsrud</a:t>
            </a:r>
            <a:r>
              <a:rPr lang="en-US" sz="3100" dirty="0"/>
              <a:t>, </a:t>
            </a:r>
            <a:r>
              <a:rPr lang="en-US" sz="3100" dirty="0" err="1" smtClean="0"/>
              <a:t>Lillefjaere</a:t>
            </a:r>
            <a:r>
              <a:rPr lang="en-US" sz="3100" dirty="0"/>
              <a:t>, and </a:t>
            </a:r>
            <a:r>
              <a:rPr lang="en-US" sz="3100" dirty="0" smtClean="0"/>
              <a:t>Ween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16347"/>
            <a:ext cx="10515600" cy="3560616"/>
          </a:xfrm>
        </p:spPr>
        <p:txBody>
          <a:bodyPr>
            <a:normAutofit/>
          </a:bodyPr>
          <a:lstStyle/>
          <a:p>
            <a:r>
              <a:rPr lang="en-US" dirty="0"/>
              <a:t>Da, </a:t>
            </a:r>
            <a:r>
              <a:rPr lang="en-US" dirty="0" err="1"/>
              <a:t>Engelberg</a:t>
            </a:r>
            <a:r>
              <a:rPr lang="en-US" dirty="0"/>
              <a:t>, Gao: In search for attention, JF2011 </a:t>
            </a:r>
            <a:endParaRPr lang="en-US" dirty="0" smtClean="0"/>
          </a:p>
          <a:p>
            <a:r>
              <a:rPr lang="en-US" dirty="0" smtClean="0"/>
              <a:t>High Google searches predict:</a:t>
            </a:r>
          </a:p>
          <a:p>
            <a:pPr lvl="1"/>
            <a:r>
              <a:rPr lang="en-US" dirty="0" smtClean="0"/>
              <a:t>positive first day returns</a:t>
            </a:r>
          </a:p>
          <a:p>
            <a:pPr lvl="1"/>
            <a:r>
              <a:rPr lang="en-US" b="1" dirty="0" smtClean="0"/>
              <a:t>positive</a:t>
            </a:r>
            <a:r>
              <a:rPr lang="en-US" dirty="0" smtClean="0"/>
              <a:t> long-term returns</a:t>
            </a:r>
          </a:p>
          <a:p>
            <a:pPr lvl="1"/>
            <a:endParaRPr lang="en-US" dirty="0"/>
          </a:p>
          <a:p>
            <a:r>
              <a:rPr lang="en-US" dirty="0" smtClean="0"/>
              <a:t>We use different data (2011-2014)</a:t>
            </a:r>
          </a:p>
          <a:p>
            <a:r>
              <a:rPr lang="en-US" dirty="0" smtClean="0"/>
              <a:t>We study impact of long-term increase/decrease in search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searches and FX (currency) volatility</a:t>
            </a:r>
            <a:br>
              <a:rPr lang="en-US" dirty="0" smtClean="0"/>
            </a:br>
            <a:r>
              <a:rPr lang="en-US" sz="2800" dirty="0" smtClean="0"/>
              <a:t>(joint with </a:t>
            </a:r>
            <a:r>
              <a:rPr lang="en-US" sz="2800" dirty="0"/>
              <a:t>Young </a:t>
            </a:r>
            <a:r>
              <a:rPr lang="en-US" sz="2800" dirty="0" smtClean="0"/>
              <a:t>and </a:t>
            </a:r>
            <a:r>
              <a:rPr lang="en-US" sz="2800" dirty="0" err="1" smtClean="0"/>
              <a:t>Poulsson</a:t>
            </a:r>
            <a:r>
              <a:rPr lang="en-US" sz="28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USD against AUD, CAD, CHF, </a:t>
            </a:r>
            <a:r>
              <a:rPr lang="fr-FR" dirty="0" smtClean="0"/>
              <a:t>EUR, </a:t>
            </a:r>
            <a:r>
              <a:rPr lang="en-US" dirty="0" smtClean="0"/>
              <a:t>GBP, JPY, NZD</a:t>
            </a:r>
          </a:p>
          <a:p>
            <a:endParaRPr lang="en-US" dirty="0"/>
          </a:p>
          <a:p>
            <a:r>
              <a:rPr lang="en-US" dirty="0" smtClean="0"/>
              <a:t>Volatility models based on daily data (e.g. GARCH) need to calculate volatility as a moving average over many days due to noise</a:t>
            </a:r>
          </a:p>
          <a:p>
            <a:pPr lvl="1"/>
            <a:r>
              <a:rPr lang="en-US" dirty="0" smtClean="0"/>
              <a:t>No surprise google searches can help</a:t>
            </a:r>
          </a:p>
          <a:p>
            <a:pPr lvl="1"/>
            <a:endParaRPr lang="en-US" dirty="0"/>
          </a:p>
          <a:p>
            <a:r>
              <a:rPr lang="en-US" dirty="0" smtClean="0"/>
              <a:t>We use much more precise models based on the concept of Realized Variance calculated from high frequency data</a:t>
            </a:r>
          </a:p>
          <a:p>
            <a:pPr lvl="1"/>
            <a:r>
              <a:rPr lang="en-US" dirty="0" smtClean="0"/>
              <a:t>Google searches anyways improve volatility forecasts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346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searches…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…and stock volatility: same results</a:t>
            </a:r>
          </a:p>
          <a:p>
            <a:endParaRPr lang="en-US" dirty="0"/>
          </a:p>
          <a:p>
            <a:r>
              <a:rPr lang="en-US" dirty="0" smtClean="0"/>
              <a:t>… and post-earnings announcement drift: also interesting and significant results</a:t>
            </a:r>
          </a:p>
          <a:p>
            <a:pPr lvl="1"/>
            <a:endParaRPr lang="en-US" dirty="0"/>
          </a:p>
          <a:p>
            <a:r>
              <a:rPr lang="en-US" dirty="0" smtClean="0"/>
              <a:t>Altogether, I conducted 5 studies (together with coauthors) on various topics and all found significant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6656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most broadly defined searches, e.g.</a:t>
            </a:r>
          </a:p>
          <a:p>
            <a:pPr lvl="1"/>
            <a:r>
              <a:rPr lang="en-US" dirty="0" smtClean="0"/>
              <a:t>Not “EUR/USD”</a:t>
            </a:r>
          </a:p>
          <a:p>
            <a:pPr lvl="1"/>
            <a:r>
              <a:rPr lang="en-US" dirty="0" smtClean="0"/>
              <a:t>Not “EUR USD”</a:t>
            </a:r>
          </a:p>
          <a:p>
            <a:pPr lvl="1"/>
            <a:r>
              <a:rPr lang="en-US" dirty="0" smtClean="0"/>
              <a:t>Use instead “EUR”, “USD” and take average</a:t>
            </a:r>
          </a:p>
          <a:p>
            <a:pPr lvl="1"/>
            <a:endParaRPr lang="en-US" dirty="0"/>
          </a:p>
          <a:p>
            <a:r>
              <a:rPr lang="en-US" dirty="0" smtClean="0"/>
              <a:t>It is important to distinguish long term and short term increase/decrease google searches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42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ossible applications of google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Predicting mortgage applications</a:t>
            </a:r>
          </a:p>
          <a:p>
            <a:r>
              <a:rPr lang="en-US" dirty="0" smtClean="0"/>
              <a:t>Predicting sales of various goods</a:t>
            </a:r>
          </a:p>
          <a:p>
            <a:r>
              <a:rPr lang="en-US" dirty="0" smtClean="0"/>
              <a:t>Predicting macroeconomic variables that are known with delay (unemployment, GDP, …)</a:t>
            </a:r>
          </a:p>
          <a:p>
            <a:r>
              <a:rPr lang="en-US" dirty="0" smtClean="0"/>
              <a:t>Useful in many different fields, including economics and finance</a:t>
            </a:r>
          </a:p>
          <a:p>
            <a:endParaRPr lang="en-US" dirty="0"/>
          </a:p>
          <a:p>
            <a:r>
              <a:rPr lang="en-US" dirty="0" smtClean="0"/>
              <a:t>Many of these might be very useful, but main findings would be probably obvious</a:t>
            </a:r>
          </a:p>
        </p:txBody>
      </p:sp>
    </p:spTree>
    <p:extLst>
      <p:ext uri="{BB962C8B-B14F-4D97-AF65-F5344CB8AC3E}">
        <p14:creationId xmlns:p14="http://schemas.microsoft.com/office/powerpoint/2010/main" val="104653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oogle searches in finance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Stock returns are extremely difficult to predict</a:t>
            </a:r>
          </a:p>
          <a:p>
            <a:pPr lvl="1"/>
            <a:r>
              <a:rPr lang="en-US" dirty="0" smtClean="0"/>
              <a:t>Large resources are put into it. If you can, you can earn tons of money</a:t>
            </a:r>
          </a:p>
          <a:p>
            <a:r>
              <a:rPr lang="en-US" dirty="0" smtClean="0"/>
              <a:t>As a result, it is unclear whether google should predict stock returns</a:t>
            </a:r>
          </a:p>
          <a:p>
            <a:r>
              <a:rPr lang="en-US" dirty="0" smtClean="0"/>
              <a:t>Even if yes, should high google searches predict high or low stock returns?</a:t>
            </a:r>
          </a:p>
          <a:p>
            <a:endParaRPr lang="en-US" dirty="0" smtClean="0"/>
          </a:p>
          <a:p>
            <a:r>
              <a:rPr lang="en-US" dirty="0" smtClean="0"/>
              <a:t>Therefore, basically any result is non-trivial.</a:t>
            </a:r>
          </a:p>
        </p:txBody>
      </p:sp>
    </p:spTree>
    <p:extLst>
      <p:ext uri="{BB962C8B-B14F-4D97-AF65-F5344CB8AC3E}">
        <p14:creationId xmlns:p14="http://schemas.microsoft.com/office/powerpoint/2010/main" val="173883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google searches and stock returns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632" y="1548666"/>
            <a:ext cx="10515600" cy="46705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Can Google searches predict stock returns of individual companies?</a:t>
            </a:r>
          </a:p>
          <a:p>
            <a:pPr lvl="1"/>
            <a:r>
              <a:rPr lang="en-US" dirty="0" smtClean="0"/>
              <a:t>Yes</a:t>
            </a:r>
          </a:p>
          <a:p>
            <a:r>
              <a:rPr lang="en-US" dirty="0" smtClean="0"/>
              <a:t>Magnitude?</a:t>
            </a:r>
          </a:p>
          <a:p>
            <a:pPr lvl="1"/>
            <a:r>
              <a:rPr lang="en-US" dirty="0" smtClean="0"/>
              <a:t>This effect if profitable even after transaction costs</a:t>
            </a:r>
          </a:p>
          <a:p>
            <a:r>
              <a:rPr lang="en-US" dirty="0" smtClean="0"/>
              <a:t>Time scale?</a:t>
            </a:r>
          </a:p>
          <a:p>
            <a:pPr lvl="1"/>
            <a:r>
              <a:rPr lang="en-US" dirty="0" smtClean="0"/>
              <a:t>Long lasting effect</a:t>
            </a:r>
          </a:p>
        </p:txBody>
      </p:sp>
    </p:spTree>
    <p:extLst>
      <p:ext uri="{BB962C8B-B14F-4D97-AF65-F5344CB8AC3E}">
        <p14:creationId xmlns:p14="http://schemas.microsoft.com/office/powerpoint/2010/main" val="178126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explain stock returns?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Risk factors</a:t>
            </a:r>
            <a:endParaRPr lang="en-US" dirty="0"/>
          </a:p>
          <a:p>
            <a:pPr lvl="1"/>
            <a:r>
              <a:rPr lang="en-US" dirty="0" smtClean="0"/>
              <a:t>Stock market risk =&gt; CAPM</a:t>
            </a:r>
            <a:endParaRPr lang="en-US" dirty="0"/>
          </a:p>
          <a:p>
            <a:pPr lvl="1"/>
            <a:r>
              <a:rPr lang="en-US" dirty="0" smtClean="0"/>
              <a:t>Risk inherent in small companies =&gt; SMB (small minus big) factor</a:t>
            </a:r>
          </a:p>
          <a:p>
            <a:pPr lvl="1"/>
            <a:r>
              <a:rPr lang="en-US" dirty="0" smtClean="0"/>
              <a:t>HML (high minus low) book-to-market ratio</a:t>
            </a:r>
          </a:p>
          <a:p>
            <a:pPr lvl="1"/>
            <a:r>
              <a:rPr lang="en-US" dirty="0" smtClean="0"/>
              <a:t>Liquidity risk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  <a:p>
            <a:r>
              <a:rPr lang="en-US" dirty="0" smtClean="0"/>
              <a:t>This way of thinking is consistent with equilibrium (more risky investment needs to provide higher returns on average)</a:t>
            </a:r>
          </a:p>
        </p:txBody>
      </p:sp>
    </p:spTree>
    <p:extLst>
      <p:ext uri="{BB962C8B-B14F-4D97-AF65-F5344CB8AC3E}">
        <p14:creationId xmlns:p14="http://schemas.microsoft.com/office/powerpoint/2010/main" val="87195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predict stock returns?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Very rich literature</a:t>
            </a:r>
          </a:p>
          <a:p>
            <a:endParaRPr lang="en-US" dirty="0" smtClean="0"/>
          </a:p>
          <a:p>
            <a:r>
              <a:rPr lang="en-US" dirty="0"/>
              <a:t>The attention theory </a:t>
            </a:r>
            <a:r>
              <a:rPr lang="en-US" dirty="0" smtClean="0"/>
              <a:t>by </a:t>
            </a:r>
            <a:r>
              <a:rPr lang="en-US" dirty="0"/>
              <a:t>Barber and </a:t>
            </a:r>
            <a:r>
              <a:rPr lang="en-US" dirty="0" err="1"/>
              <a:t>Odean</a:t>
            </a:r>
            <a:r>
              <a:rPr lang="en-US" dirty="0"/>
              <a:t> (2008</a:t>
            </a:r>
            <a:r>
              <a:rPr lang="en-US" dirty="0" smtClean="0"/>
              <a:t>):</a:t>
            </a:r>
            <a:endParaRPr lang="en-US" dirty="0"/>
          </a:p>
          <a:p>
            <a:pPr lvl="1"/>
            <a:r>
              <a:rPr lang="en-US" dirty="0" smtClean="0"/>
              <a:t>Retail investors </a:t>
            </a:r>
            <a:r>
              <a:rPr lang="en-US" dirty="0"/>
              <a:t>are net buyers of attention-grabbing stocks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nvestor </a:t>
            </a:r>
            <a:r>
              <a:rPr lang="en-US" dirty="0"/>
              <a:t>attention results in a temporarily positive price pressure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increase in </a:t>
            </a:r>
            <a:r>
              <a:rPr lang="en-US" dirty="0" smtClean="0"/>
              <a:t>attention leads </a:t>
            </a:r>
            <a:r>
              <a:rPr lang="en-US" dirty="0"/>
              <a:t>on </a:t>
            </a:r>
            <a:r>
              <a:rPr lang="en-US" dirty="0" smtClean="0"/>
              <a:t>to </a:t>
            </a:r>
            <a:r>
              <a:rPr lang="en-US" dirty="0"/>
              <a:t>a </a:t>
            </a:r>
            <a:r>
              <a:rPr lang="en-US" dirty="0" smtClean="0"/>
              <a:t>buying </a:t>
            </a:r>
            <a:r>
              <a:rPr lang="en-US" dirty="0"/>
              <a:t>pressure from </a:t>
            </a:r>
            <a:r>
              <a:rPr lang="en-US" dirty="0" smtClean="0"/>
              <a:t>uninformed investors.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the long run, however, </a:t>
            </a:r>
            <a:r>
              <a:rPr lang="en-US" dirty="0" smtClean="0"/>
              <a:t>these stocks should underperform.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Google searches can be considered as a very good  measure of investor attention.</a:t>
            </a:r>
          </a:p>
        </p:txBody>
      </p:sp>
    </p:spTree>
    <p:extLst>
      <p:ext uri="{BB962C8B-B14F-4D97-AF65-F5344CB8AC3E}">
        <p14:creationId xmlns:p14="http://schemas.microsoft.com/office/powerpoint/2010/main" val="229494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we study?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632" y="1548666"/>
            <a:ext cx="10515600" cy="4670581"/>
          </a:xfrm>
        </p:spPr>
        <p:txBody>
          <a:bodyPr>
            <a:normAutofit/>
          </a:bodyPr>
          <a:lstStyle/>
          <a:p>
            <a:r>
              <a:rPr lang="en-US" dirty="0" smtClean="0"/>
              <a:t>Stock market as a whole?</a:t>
            </a:r>
          </a:p>
          <a:p>
            <a:pPr lvl="1"/>
            <a:r>
              <a:rPr lang="en-US" dirty="0" smtClean="0"/>
              <a:t>Google </a:t>
            </a:r>
            <a:r>
              <a:rPr lang="en-US" dirty="0"/>
              <a:t>searches =&gt; Stock market </a:t>
            </a:r>
            <a:r>
              <a:rPr lang="en-US" dirty="0" smtClean="0"/>
              <a:t>return</a:t>
            </a:r>
          </a:p>
          <a:p>
            <a:endParaRPr lang="en-US" dirty="0"/>
          </a:p>
          <a:p>
            <a:r>
              <a:rPr lang="en-US" dirty="0" smtClean="0"/>
              <a:t>Or stock returns of individual companies?</a:t>
            </a:r>
          </a:p>
          <a:p>
            <a:pPr lvl="1"/>
            <a:r>
              <a:rPr lang="en-US" dirty="0"/>
              <a:t>Google searches =&gt; individual stocks’ returns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We choose individual stocks</a:t>
            </a:r>
          </a:p>
          <a:p>
            <a:pPr lvl="1"/>
            <a:r>
              <a:rPr lang="en-US" dirty="0" smtClean="0"/>
              <a:t>Data reason</a:t>
            </a:r>
          </a:p>
          <a:p>
            <a:pPr lvl="1"/>
            <a:r>
              <a:rPr lang="en-US" dirty="0" smtClean="0"/>
              <a:t>Search term reason</a:t>
            </a:r>
          </a:p>
        </p:txBody>
      </p:sp>
    </p:spTree>
    <p:extLst>
      <p:ext uri="{BB962C8B-B14F-4D97-AF65-F5344CB8AC3E}">
        <p14:creationId xmlns:p14="http://schemas.microsoft.com/office/powerpoint/2010/main" val="309923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1352</Words>
  <Application>Microsoft Office PowerPoint</Application>
  <PresentationFormat>Widescreen</PresentationFormat>
  <Paragraphs>200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CMU Serif Roman</vt:lpstr>
      <vt:lpstr>Times New Roman</vt:lpstr>
      <vt:lpstr>Office Theme</vt:lpstr>
      <vt:lpstr>Google searches and stock returns</vt:lpstr>
      <vt:lpstr>Introduction</vt:lpstr>
      <vt:lpstr>Value of football players and google searches (joint with Neverlien)</vt:lpstr>
      <vt:lpstr>Possible applications of google searches</vt:lpstr>
      <vt:lpstr>Google searches in finance</vt:lpstr>
      <vt:lpstr>Summary: google searches and stock returns</vt:lpstr>
      <vt:lpstr>What can explain stock returns?</vt:lpstr>
      <vt:lpstr>What can predict stock returns?</vt:lpstr>
      <vt:lpstr>What should we study?</vt:lpstr>
      <vt:lpstr>Google searches and stock market</vt:lpstr>
      <vt:lpstr>Literature</vt:lpstr>
      <vt:lpstr>Data</vt:lpstr>
      <vt:lpstr>Raw and standardized Google searches</vt:lpstr>
      <vt:lpstr>Method</vt:lpstr>
      <vt:lpstr>Results: past returns</vt:lpstr>
      <vt:lpstr>Bid-ask spread</vt:lpstr>
      <vt:lpstr>Volatility</vt:lpstr>
      <vt:lpstr>Volume</vt:lpstr>
      <vt:lpstr>Google searches</vt:lpstr>
      <vt:lpstr>Robustness</vt:lpstr>
      <vt:lpstr>Trading strategy</vt:lpstr>
      <vt:lpstr>Cumulative excess return over buy-and-hold</vt:lpstr>
      <vt:lpstr>Comparison vs. buy-and-hold </vt:lpstr>
      <vt:lpstr>CAR over benchmark trading strategy</vt:lpstr>
      <vt:lpstr>Comparison vs. benchmark strategy</vt:lpstr>
      <vt:lpstr>Conclusions</vt:lpstr>
      <vt:lpstr>IPO (initial public offering)</vt:lpstr>
      <vt:lpstr>Consensus about IPO</vt:lpstr>
      <vt:lpstr>Literature</vt:lpstr>
      <vt:lpstr>Our IPO results  joint with Krogsrud, Lillefjaere, and Ween</vt:lpstr>
      <vt:lpstr>Google searches and FX (currency) volatility (joint with Young and Poulsson)</vt:lpstr>
      <vt:lpstr>Google searches…</vt:lpstr>
      <vt:lpstr>General 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Predictive Power of Google Search Volume on Stock Returns</dc:title>
  <dc:creator>puf</dc:creator>
  <cp:lastModifiedBy>puf</cp:lastModifiedBy>
  <cp:revision>35</cp:revision>
  <cp:lastPrinted>2015-10-27T10:17:38Z</cp:lastPrinted>
  <dcterms:created xsi:type="dcterms:W3CDTF">2015-10-02T08:40:53Z</dcterms:created>
  <dcterms:modified xsi:type="dcterms:W3CDTF">2015-12-17T12:39:56Z</dcterms:modified>
</cp:coreProperties>
</file>