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D42EFC-174B-4189-81AC-A02A9046A01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15306451-1583-4206-872C-95DF8F41E3B2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zh-TW" dirty="0" smtClean="0"/>
            <a:t>Choose the Data from Database</a:t>
          </a:r>
          <a:endParaRPr lang="zh-TW" altLang="en-US" dirty="0"/>
        </a:p>
      </dgm:t>
    </dgm:pt>
    <dgm:pt modelId="{FC4AD3C5-136B-4C59-8933-EF46A07A8D4B}" type="parTrans" cxnId="{65A62B2D-E61C-47A7-A325-F9CB17D7A54F}">
      <dgm:prSet/>
      <dgm:spPr/>
      <dgm:t>
        <a:bodyPr/>
        <a:lstStyle/>
        <a:p>
          <a:endParaRPr lang="zh-TW" altLang="en-US"/>
        </a:p>
      </dgm:t>
    </dgm:pt>
    <dgm:pt modelId="{5BABF2CA-F5B2-4B57-89C4-A35C25280800}" type="sibTrans" cxnId="{65A62B2D-E61C-47A7-A325-F9CB17D7A54F}">
      <dgm:prSet/>
      <dgm:spPr/>
      <dgm:t>
        <a:bodyPr/>
        <a:lstStyle/>
        <a:p>
          <a:endParaRPr lang="zh-TW" altLang="en-US"/>
        </a:p>
      </dgm:t>
    </dgm:pt>
    <dgm:pt modelId="{879A54BA-B29E-4E84-996C-F611DC6742D3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zh-TW" dirty="0" smtClean="0"/>
            <a:t>Sort the data by “Size” and “BE/ME” </a:t>
          </a:r>
          <a:endParaRPr lang="zh-TW" altLang="en-US" dirty="0"/>
        </a:p>
      </dgm:t>
    </dgm:pt>
    <dgm:pt modelId="{37B1C189-AAEF-44E0-8BF1-9B9AA715BD8F}" type="parTrans" cxnId="{58E1A2C9-558D-4490-990D-358425AD1BB7}">
      <dgm:prSet/>
      <dgm:spPr/>
      <dgm:t>
        <a:bodyPr/>
        <a:lstStyle/>
        <a:p>
          <a:endParaRPr lang="zh-TW" altLang="en-US"/>
        </a:p>
      </dgm:t>
    </dgm:pt>
    <dgm:pt modelId="{285AEEDA-89B4-4727-BA74-A258CDF576BE}" type="sibTrans" cxnId="{58E1A2C9-558D-4490-990D-358425AD1BB7}">
      <dgm:prSet/>
      <dgm:spPr/>
      <dgm:t>
        <a:bodyPr/>
        <a:lstStyle/>
        <a:p>
          <a:endParaRPr lang="zh-TW" altLang="en-US"/>
        </a:p>
      </dgm:t>
    </dgm:pt>
    <dgm:pt modelId="{945B6E1C-F44D-4BC3-89A2-3B47CE9F7E09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zh-TW" dirty="0" smtClean="0"/>
            <a:t>Test the bond factors on market excess return</a:t>
          </a:r>
          <a:endParaRPr lang="zh-TW" altLang="en-US" dirty="0"/>
        </a:p>
      </dgm:t>
    </dgm:pt>
    <dgm:pt modelId="{B6E6FAF7-5116-410C-9C45-15448E11D084}" type="parTrans" cxnId="{E98F5F53-7556-43B5-83DD-2685131C8F61}">
      <dgm:prSet/>
      <dgm:spPr/>
      <dgm:t>
        <a:bodyPr/>
        <a:lstStyle/>
        <a:p>
          <a:endParaRPr lang="zh-TW" altLang="en-US"/>
        </a:p>
      </dgm:t>
    </dgm:pt>
    <dgm:pt modelId="{4965E8A0-A5C6-4647-BD16-D6BF71F2574B}" type="sibTrans" cxnId="{E98F5F53-7556-43B5-83DD-2685131C8F61}">
      <dgm:prSet/>
      <dgm:spPr/>
      <dgm:t>
        <a:bodyPr/>
        <a:lstStyle/>
        <a:p>
          <a:endParaRPr lang="zh-TW" altLang="en-US"/>
        </a:p>
      </dgm:t>
    </dgm:pt>
    <dgm:pt modelId="{F9D07522-E26F-4B62-8938-49C00DCD0998}">
      <dgm:prSet/>
      <dgm:spPr>
        <a:solidFill>
          <a:srgbClr val="00B050"/>
        </a:solidFill>
      </dgm:spPr>
      <dgm:t>
        <a:bodyPr/>
        <a:lstStyle/>
        <a:p>
          <a:r>
            <a:rPr lang="en-US" altLang="zh-TW" dirty="0" smtClean="0"/>
            <a:t>Test the market factors  on market excess return</a:t>
          </a:r>
          <a:endParaRPr lang="zh-TW" altLang="en-US" dirty="0"/>
        </a:p>
      </dgm:t>
    </dgm:pt>
    <dgm:pt modelId="{66AFAADE-0919-45D1-A787-809E4F85AF8E}" type="parTrans" cxnId="{C86489E1-7F91-414D-A1DA-0D0715F2F519}">
      <dgm:prSet/>
      <dgm:spPr/>
      <dgm:t>
        <a:bodyPr/>
        <a:lstStyle/>
        <a:p>
          <a:endParaRPr lang="zh-TW" altLang="en-US"/>
        </a:p>
      </dgm:t>
    </dgm:pt>
    <dgm:pt modelId="{C3B6C9E8-CD0F-45F6-9983-24AA13CD3494}" type="sibTrans" cxnId="{C86489E1-7F91-414D-A1DA-0D0715F2F519}">
      <dgm:prSet/>
      <dgm:spPr/>
      <dgm:t>
        <a:bodyPr/>
        <a:lstStyle/>
        <a:p>
          <a:endParaRPr lang="zh-TW" altLang="en-US"/>
        </a:p>
      </dgm:t>
    </dgm:pt>
    <dgm:pt modelId="{EDD49C39-DF10-476C-B771-252AAB3FE715}">
      <dgm:prSet/>
      <dgm:spPr>
        <a:solidFill>
          <a:srgbClr val="00B050"/>
        </a:solidFill>
      </dgm:spPr>
      <dgm:t>
        <a:bodyPr/>
        <a:lstStyle/>
        <a:p>
          <a:r>
            <a:rPr lang="en-US" altLang="zh-TW" dirty="0" smtClean="0"/>
            <a:t>Test the stock  factors on market excess return</a:t>
          </a:r>
          <a:endParaRPr lang="zh-TW" altLang="en-US" dirty="0"/>
        </a:p>
      </dgm:t>
    </dgm:pt>
    <dgm:pt modelId="{9B1659B5-69DE-4E3F-ACF5-B72AA44F0283}" type="parTrans" cxnId="{EFCC77A7-EE45-4097-85AD-60E9A43F2E8A}">
      <dgm:prSet/>
      <dgm:spPr/>
      <dgm:t>
        <a:bodyPr/>
        <a:lstStyle/>
        <a:p>
          <a:endParaRPr lang="zh-TW" altLang="en-US"/>
        </a:p>
      </dgm:t>
    </dgm:pt>
    <dgm:pt modelId="{CD9BC6B7-9174-40DA-A59A-76E6D198FE7A}" type="sibTrans" cxnId="{EFCC77A7-EE45-4097-85AD-60E9A43F2E8A}">
      <dgm:prSet/>
      <dgm:spPr/>
      <dgm:t>
        <a:bodyPr/>
        <a:lstStyle/>
        <a:p>
          <a:endParaRPr lang="zh-TW" altLang="en-US"/>
        </a:p>
      </dgm:t>
    </dgm:pt>
    <dgm:pt modelId="{742FE2B2-C1DD-4161-BC47-018681CA1297}">
      <dgm:prSet/>
      <dgm:spPr/>
      <dgm:t>
        <a:bodyPr/>
        <a:lstStyle/>
        <a:p>
          <a:r>
            <a:rPr lang="en-US" altLang="zh-TW" dirty="0" smtClean="0"/>
            <a:t>Test the stock factors + market factors  on market excess return</a:t>
          </a:r>
          <a:endParaRPr lang="zh-TW" altLang="en-US" dirty="0"/>
        </a:p>
      </dgm:t>
    </dgm:pt>
    <dgm:pt modelId="{AA0BC866-9B51-4A48-883B-1C31B4B2BAB7}" type="parTrans" cxnId="{EF5D3E37-1A17-4C4F-8EF9-DF50DBA55D27}">
      <dgm:prSet/>
      <dgm:spPr/>
      <dgm:t>
        <a:bodyPr/>
        <a:lstStyle/>
        <a:p>
          <a:endParaRPr lang="zh-TW" altLang="en-US"/>
        </a:p>
      </dgm:t>
    </dgm:pt>
    <dgm:pt modelId="{00DD9788-0819-4956-B807-6256CCF17B47}" type="sibTrans" cxnId="{EF5D3E37-1A17-4C4F-8EF9-DF50DBA55D27}">
      <dgm:prSet/>
      <dgm:spPr/>
      <dgm:t>
        <a:bodyPr/>
        <a:lstStyle/>
        <a:p>
          <a:endParaRPr lang="zh-TW" altLang="en-US"/>
        </a:p>
      </dgm:t>
    </dgm:pt>
    <dgm:pt modelId="{651F3E02-79A1-469D-B212-BFA865214878}">
      <dgm:prSet/>
      <dgm:spPr/>
      <dgm:t>
        <a:bodyPr/>
        <a:lstStyle/>
        <a:p>
          <a:r>
            <a:rPr lang="en-US" altLang="zh-TW" dirty="0" smtClean="0"/>
            <a:t>Test all factors on market excess return</a:t>
          </a:r>
          <a:endParaRPr lang="zh-TW" altLang="en-US" dirty="0"/>
        </a:p>
      </dgm:t>
    </dgm:pt>
    <dgm:pt modelId="{5F5484C2-454E-4FE2-8AFF-583D646FF95C}" type="parTrans" cxnId="{4B3DA2E8-7B66-4D41-A140-83A2954936E3}">
      <dgm:prSet/>
      <dgm:spPr/>
      <dgm:t>
        <a:bodyPr/>
        <a:lstStyle/>
        <a:p>
          <a:endParaRPr lang="zh-TW" altLang="en-US"/>
        </a:p>
      </dgm:t>
    </dgm:pt>
    <dgm:pt modelId="{D2B9B58C-73BA-4352-97B6-F72F83CE5A88}" type="sibTrans" cxnId="{4B3DA2E8-7B66-4D41-A140-83A2954936E3}">
      <dgm:prSet/>
      <dgm:spPr/>
      <dgm:t>
        <a:bodyPr/>
        <a:lstStyle/>
        <a:p>
          <a:endParaRPr lang="zh-TW" altLang="en-US"/>
        </a:p>
      </dgm:t>
    </dgm:pt>
    <dgm:pt modelId="{2734C66D-7F3F-478D-8BA7-66598EEE902C}">
      <dgm:prSet/>
      <dgm:spPr>
        <a:solidFill>
          <a:srgbClr val="FF0000"/>
        </a:solidFill>
      </dgm:spPr>
      <dgm:t>
        <a:bodyPr/>
        <a:lstStyle/>
        <a:p>
          <a:r>
            <a:rPr lang="en-US" altLang="zh-TW" dirty="0" smtClean="0"/>
            <a:t>Test the adjusted market factors on market excess return</a:t>
          </a:r>
          <a:endParaRPr lang="zh-TW" altLang="en-US" dirty="0"/>
        </a:p>
      </dgm:t>
    </dgm:pt>
    <dgm:pt modelId="{2A8E723F-4E5F-4874-BAC3-CA4CC5D4F3EE}" type="parTrans" cxnId="{A5C839D2-4FF8-4825-A6F9-761865DB0C9B}">
      <dgm:prSet/>
      <dgm:spPr/>
      <dgm:t>
        <a:bodyPr/>
        <a:lstStyle/>
        <a:p>
          <a:endParaRPr lang="zh-TW" altLang="en-US"/>
        </a:p>
      </dgm:t>
    </dgm:pt>
    <dgm:pt modelId="{71CA07E9-30B8-4FF7-AFF5-C6DA6D044DE0}" type="sibTrans" cxnId="{A5C839D2-4FF8-4825-A6F9-761865DB0C9B}">
      <dgm:prSet/>
      <dgm:spPr/>
      <dgm:t>
        <a:bodyPr/>
        <a:lstStyle/>
        <a:p>
          <a:endParaRPr lang="zh-TW" altLang="en-US"/>
        </a:p>
      </dgm:t>
    </dgm:pt>
    <dgm:pt modelId="{B6C55AB7-33F0-49A2-95B8-A7B9AFC4463B}" type="pres">
      <dgm:prSet presAssocID="{8DD42EFC-174B-4189-81AC-A02A9046A011}" presName="Name0" presStyleCnt="0">
        <dgm:presLayoutVars>
          <dgm:dir/>
          <dgm:resizeHandles val="exact"/>
        </dgm:presLayoutVars>
      </dgm:prSet>
      <dgm:spPr/>
    </dgm:pt>
    <dgm:pt modelId="{F66392CE-21C1-43A1-BF12-41D0C42C48D6}" type="pres">
      <dgm:prSet presAssocID="{15306451-1583-4206-872C-95DF8F41E3B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52C738-BED9-4FE0-A526-4235F331087F}" type="pres">
      <dgm:prSet presAssocID="{5BABF2CA-F5B2-4B57-89C4-A35C25280800}" presName="sibTrans" presStyleLbl="sibTrans1D1" presStyleIdx="0" presStyleCnt="7"/>
      <dgm:spPr/>
      <dgm:t>
        <a:bodyPr/>
        <a:lstStyle/>
        <a:p>
          <a:endParaRPr lang="zh-TW" altLang="en-US"/>
        </a:p>
      </dgm:t>
    </dgm:pt>
    <dgm:pt modelId="{EC878FD1-C502-41C0-9879-80AFFFDB49C5}" type="pres">
      <dgm:prSet presAssocID="{5BABF2CA-F5B2-4B57-89C4-A35C25280800}" presName="connectorText" presStyleLbl="sibTrans1D1" presStyleIdx="0" presStyleCnt="7"/>
      <dgm:spPr/>
      <dgm:t>
        <a:bodyPr/>
        <a:lstStyle/>
        <a:p>
          <a:endParaRPr lang="zh-TW" altLang="en-US"/>
        </a:p>
      </dgm:t>
    </dgm:pt>
    <dgm:pt modelId="{6B6321F8-8014-49F1-AA81-24E1AA546FCC}" type="pres">
      <dgm:prSet presAssocID="{879A54BA-B29E-4E84-996C-F611DC6742D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6601A1-A611-48BC-B962-D208A19A8358}" type="pres">
      <dgm:prSet presAssocID="{285AEEDA-89B4-4727-BA74-A258CDF576BE}" presName="sibTrans" presStyleLbl="sibTrans1D1" presStyleIdx="1" presStyleCnt="7"/>
      <dgm:spPr/>
      <dgm:t>
        <a:bodyPr/>
        <a:lstStyle/>
        <a:p>
          <a:endParaRPr lang="zh-TW" altLang="en-US"/>
        </a:p>
      </dgm:t>
    </dgm:pt>
    <dgm:pt modelId="{38379CE2-8F9F-4DBA-8EE0-AE9C157A5BF9}" type="pres">
      <dgm:prSet presAssocID="{285AEEDA-89B4-4727-BA74-A258CDF576BE}" presName="connectorText" presStyleLbl="sibTrans1D1" presStyleIdx="1" presStyleCnt="7"/>
      <dgm:spPr/>
      <dgm:t>
        <a:bodyPr/>
        <a:lstStyle/>
        <a:p>
          <a:endParaRPr lang="zh-TW" altLang="en-US"/>
        </a:p>
      </dgm:t>
    </dgm:pt>
    <dgm:pt modelId="{2FAFC83D-FE5E-4907-86A0-ED1394EC6053}" type="pres">
      <dgm:prSet presAssocID="{945B6E1C-F44D-4BC3-89A2-3B47CE9F7E0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80362D-660E-4585-823B-453065B48C32}" type="pres">
      <dgm:prSet presAssocID="{4965E8A0-A5C6-4647-BD16-D6BF71F2574B}" presName="sibTrans" presStyleLbl="sibTrans1D1" presStyleIdx="2" presStyleCnt="7"/>
      <dgm:spPr/>
      <dgm:t>
        <a:bodyPr/>
        <a:lstStyle/>
        <a:p>
          <a:endParaRPr lang="zh-TW" altLang="en-US"/>
        </a:p>
      </dgm:t>
    </dgm:pt>
    <dgm:pt modelId="{EB6C84F9-2453-4938-BA03-E37E7F3FEDD3}" type="pres">
      <dgm:prSet presAssocID="{4965E8A0-A5C6-4647-BD16-D6BF71F2574B}" presName="connectorText" presStyleLbl="sibTrans1D1" presStyleIdx="2" presStyleCnt="7"/>
      <dgm:spPr/>
      <dgm:t>
        <a:bodyPr/>
        <a:lstStyle/>
        <a:p>
          <a:endParaRPr lang="zh-TW" altLang="en-US"/>
        </a:p>
      </dgm:t>
    </dgm:pt>
    <dgm:pt modelId="{0F891A31-0477-468E-BDF0-BAFA8D2A2208}" type="pres">
      <dgm:prSet presAssocID="{F9D07522-E26F-4B62-8938-49C00DCD099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B69A63-D0EA-415E-BF66-39B138DD2EC0}" type="pres">
      <dgm:prSet presAssocID="{C3B6C9E8-CD0F-45F6-9983-24AA13CD3494}" presName="sibTrans" presStyleLbl="sibTrans1D1" presStyleIdx="3" presStyleCnt="7"/>
      <dgm:spPr/>
      <dgm:t>
        <a:bodyPr/>
        <a:lstStyle/>
        <a:p>
          <a:endParaRPr lang="zh-TW" altLang="en-US"/>
        </a:p>
      </dgm:t>
    </dgm:pt>
    <dgm:pt modelId="{9E2583AF-36B3-4F83-ADA7-ED03C50CEFA8}" type="pres">
      <dgm:prSet presAssocID="{C3B6C9E8-CD0F-45F6-9983-24AA13CD3494}" presName="connectorText" presStyleLbl="sibTrans1D1" presStyleIdx="3" presStyleCnt="7"/>
      <dgm:spPr/>
      <dgm:t>
        <a:bodyPr/>
        <a:lstStyle/>
        <a:p>
          <a:endParaRPr lang="zh-TW" altLang="en-US"/>
        </a:p>
      </dgm:t>
    </dgm:pt>
    <dgm:pt modelId="{939BCA62-2272-4E52-85F9-62AD2E04F852}" type="pres">
      <dgm:prSet presAssocID="{EDD49C39-DF10-476C-B771-252AAB3FE71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D1826B-556C-4360-9583-9E41A4B15E3B}" type="pres">
      <dgm:prSet presAssocID="{CD9BC6B7-9174-40DA-A59A-76E6D198FE7A}" presName="sibTrans" presStyleLbl="sibTrans1D1" presStyleIdx="4" presStyleCnt="7"/>
      <dgm:spPr/>
      <dgm:t>
        <a:bodyPr/>
        <a:lstStyle/>
        <a:p>
          <a:endParaRPr lang="zh-TW" altLang="en-US"/>
        </a:p>
      </dgm:t>
    </dgm:pt>
    <dgm:pt modelId="{DFFEFAE4-B2CF-4A29-BBE5-2F7DE9D6D179}" type="pres">
      <dgm:prSet presAssocID="{CD9BC6B7-9174-40DA-A59A-76E6D198FE7A}" presName="connectorText" presStyleLbl="sibTrans1D1" presStyleIdx="4" presStyleCnt="7"/>
      <dgm:spPr/>
      <dgm:t>
        <a:bodyPr/>
        <a:lstStyle/>
        <a:p>
          <a:endParaRPr lang="zh-TW" altLang="en-US"/>
        </a:p>
      </dgm:t>
    </dgm:pt>
    <dgm:pt modelId="{A040CFB1-D84D-4107-9433-5EEF392D7678}" type="pres">
      <dgm:prSet presAssocID="{742FE2B2-C1DD-4161-BC47-018681CA129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AAE981-FB41-4667-BD97-3752C2718EB0}" type="pres">
      <dgm:prSet presAssocID="{00DD9788-0819-4956-B807-6256CCF17B47}" presName="sibTrans" presStyleLbl="sibTrans1D1" presStyleIdx="5" presStyleCnt="7"/>
      <dgm:spPr/>
      <dgm:t>
        <a:bodyPr/>
        <a:lstStyle/>
        <a:p>
          <a:endParaRPr lang="zh-TW" altLang="en-US"/>
        </a:p>
      </dgm:t>
    </dgm:pt>
    <dgm:pt modelId="{BB88319C-377F-4FEF-915A-B545B3BA33FB}" type="pres">
      <dgm:prSet presAssocID="{00DD9788-0819-4956-B807-6256CCF17B47}" presName="connectorText" presStyleLbl="sibTrans1D1" presStyleIdx="5" presStyleCnt="7"/>
      <dgm:spPr/>
      <dgm:t>
        <a:bodyPr/>
        <a:lstStyle/>
        <a:p>
          <a:endParaRPr lang="zh-TW" altLang="en-US"/>
        </a:p>
      </dgm:t>
    </dgm:pt>
    <dgm:pt modelId="{338D2B75-F0E0-46C1-925C-750293518088}" type="pres">
      <dgm:prSet presAssocID="{651F3E02-79A1-469D-B212-BFA86521487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E01586-8251-48AF-8B48-7202C4AD524C}" type="pres">
      <dgm:prSet presAssocID="{D2B9B58C-73BA-4352-97B6-F72F83CE5A88}" presName="sibTrans" presStyleLbl="sibTrans1D1" presStyleIdx="6" presStyleCnt="7"/>
      <dgm:spPr/>
      <dgm:t>
        <a:bodyPr/>
        <a:lstStyle/>
        <a:p>
          <a:endParaRPr lang="zh-TW" altLang="en-US"/>
        </a:p>
      </dgm:t>
    </dgm:pt>
    <dgm:pt modelId="{166D0BD1-F959-418F-B88D-B2EF0E4FF2A9}" type="pres">
      <dgm:prSet presAssocID="{D2B9B58C-73BA-4352-97B6-F72F83CE5A88}" presName="connectorText" presStyleLbl="sibTrans1D1" presStyleIdx="6" presStyleCnt="7"/>
      <dgm:spPr/>
      <dgm:t>
        <a:bodyPr/>
        <a:lstStyle/>
        <a:p>
          <a:endParaRPr lang="zh-TW" altLang="en-US"/>
        </a:p>
      </dgm:t>
    </dgm:pt>
    <dgm:pt modelId="{4F4A0668-88BD-4495-B0D6-EA07FC59D612}" type="pres">
      <dgm:prSet presAssocID="{2734C66D-7F3F-478D-8BA7-66598EEE902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F62BFD-58CD-4E98-95A6-9AC6038DAEE8}" type="presOf" srcId="{879A54BA-B29E-4E84-996C-F611DC6742D3}" destId="{6B6321F8-8014-49F1-AA81-24E1AA546FCC}" srcOrd="0" destOrd="0" presId="urn:microsoft.com/office/officeart/2005/8/layout/bProcess3"/>
    <dgm:cxn modelId="{EFCC77A7-EE45-4097-85AD-60E9A43F2E8A}" srcId="{8DD42EFC-174B-4189-81AC-A02A9046A011}" destId="{EDD49C39-DF10-476C-B771-252AAB3FE715}" srcOrd="4" destOrd="0" parTransId="{9B1659B5-69DE-4E3F-ACF5-B72AA44F0283}" sibTransId="{CD9BC6B7-9174-40DA-A59A-76E6D198FE7A}"/>
    <dgm:cxn modelId="{87148F32-9505-416A-B810-C992759DA4DC}" type="presOf" srcId="{2734C66D-7F3F-478D-8BA7-66598EEE902C}" destId="{4F4A0668-88BD-4495-B0D6-EA07FC59D612}" srcOrd="0" destOrd="0" presId="urn:microsoft.com/office/officeart/2005/8/layout/bProcess3"/>
    <dgm:cxn modelId="{574A8228-0B8A-43C2-A593-A14289604E21}" type="presOf" srcId="{EDD49C39-DF10-476C-B771-252AAB3FE715}" destId="{939BCA62-2272-4E52-85F9-62AD2E04F852}" srcOrd="0" destOrd="0" presId="urn:microsoft.com/office/officeart/2005/8/layout/bProcess3"/>
    <dgm:cxn modelId="{A7EF5DB8-0341-46F6-8BF6-CE741E2B0187}" type="presOf" srcId="{945B6E1C-F44D-4BC3-89A2-3B47CE9F7E09}" destId="{2FAFC83D-FE5E-4907-86A0-ED1394EC6053}" srcOrd="0" destOrd="0" presId="urn:microsoft.com/office/officeart/2005/8/layout/bProcess3"/>
    <dgm:cxn modelId="{BD0CFDAA-62FD-4054-B0FC-3A0A7BE3DD60}" type="presOf" srcId="{C3B6C9E8-CD0F-45F6-9983-24AA13CD3494}" destId="{F4B69A63-D0EA-415E-BF66-39B138DD2EC0}" srcOrd="0" destOrd="0" presId="urn:microsoft.com/office/officeart/2005/8/layout/bProcess3"/>
    <dgm:cxn modelId="{303A3730-7BD4-415E-8137-42FDF41DA2AE}" type="presOf" srcId="{8DD42EFC-174B-4189-81AC-A02A9046A011}" destId="{B6C55AB7-33F0-49A2-95B8-A7B9AFC4463B}" srcOrd="0" destOrd="0" presId="urn:microsoft.com/office/officeart/2005/8/layout/bProcess3"/>
    <dgm:cxn modelId="{EB0AD990-96E5-4285-95CA-6CEF2E23ACB3}" type="presOf" srcId="{285AEEDA-89B4-4727-BA74-A258CDF576BE}" destId="{686601A1-A611-48BC-B962-D208A19A8358}" srcOrd="0" destOrd="0" presId="urn:microsoft.com/office/officeart/2005/8/layout/bProcess3"/>
    <dgm:cxn modelId="{EF5D3E37-1A17-4C4F-8EF9-DF50DBA55D27}" srcId="{8DD42EFC-174B-4189-81AC-A02A9046A011}" destId="{742FE2B2-C1DD-4161-BC47-018681CA1297}" srcOrd="5" destOrd="0" parTransId="{AA0BC866-9B51-4A48-883B-1C31B4B2BAB7}" sibTransId="{00DD9788-0819-4956-B807-6256CCF17B47}"/>
    <dgm:cxn modelId="{1CC56781-CD86-4BC5-8A10-08D8A76FBF53}" type="presOf" srcId="{D2B9B58C-73BA-4352-97B6-F72F83CE5A88}" destId="{166D0BD1-F959-418F-B88D-B2EF0E4FF2A9}" srcOrd="1" destOrd="0" presId="urn:microsoft.com/office/officeart/2005/8/layout/bProcess3"/>
    <dgm:cxn modelId="{0B774738-4C36-4E8A-9E4A-B40EAF4A8C5D}" type="presOf" srcId="{15306451-1583-4206-872C-95DF8F41E3B2}" destId="{F66392CE-21C1-43A1-BF12-41D0C42C48D6}" srcOrd="0" destOrd="0" presId="urn:microsoft.com/office/officeart/2005/8/layout/bProcess3"/>
    <dgm:cxn modelId="{E98F5F53-7556-43B5-83DD-2685131C8F61}" srcId="{8DD42EFC-174B-4189-81AC-A02A9046A011}" destId="{945B6E1C-F44D-4BC3-89A2-3B47CE9F7E09}" srcOrd="2" destOrd="0" parTransId="{B6E6FAF7-5116-410C-9C45-15448E11D084}" sibTransId="{4965E8A0-A5C6-4647-BD16-D6BF71F2574B}"/>
    <dgm:cxn modelId="{B73E7FC7-8D81-461B-AE8E-2C81E50EE0DB}" type="presOf" srcId="{742FE2B2-C1DD-4161-BC47-018681CA1297}" destId="{A040CFB1-D84D-4107-9433-5EEF392D7678}" srcOrd="0" destOrd="0" presId="urn:microsoft.com/office/officeart/2005/8/layout/bProcess3"/>
    <dgm:cxn modelId="{2CB61B84-54DE-41AF-BA77-2709709DE234}" type="presOf" srcId="{00DD9788-0819-4956-B807-6256CCF17B47}" destId="{E1AAE981-FB41-4667-BD97-3752C2718EB0}" srcOrd="0" destOrd="0" presId="urn:microsoft.com/office/officeart/2005/8/layout/bProcess3"/>
    <dgm:cxn modelId="{0B5E0BA9-7274-4D1B-9A73-B86CFB47C1FC}" type="presOf" srcId="{D2B9B58C-73BA-4352-97B6-F72F83CE5A88}" destId="{8DE01586-8251-48AF-8B48-7202C4AD524C}" srcOrd="0" destOrd="0" presId="urn:microsoft.com/office/officeart/2005/8/layout/bProcess3"/>
    <dgm:cxn modelId="{F6A9D347-68A4-4E62-80BE-990203F42525}" type="presOf" srcId="{4965E8A0-A5C6-4647-BD16-D6BF71F2574B}" destId="{EB6C84F9-2453-4938-BA03-E37E7F3FEDD3}" srcOrd="1" destOrd="0" presId="urn:microsoft.com/office/officeart/2005/8/layout/bProcess3"/>
    <dgm:cxn modelId="{3D7EA368-424C-4991-BA7E-4D26527135A1}" type="presOf" srcId="{651F3E02-79A1-469D-B212-BFA865214878}" destId="{338D2B75-F0E0-46C1-925C-750293518088}" srcOrd="0" destOrd="0" presId="urn:microsoft.com/office/officeart/2005/8/layout/bProcess3"/>
    <dgm:cxn modelId="{63AA29FD-C721-420E-A567-411EF5A568A9}" type="presOf" srcId="{CD9BC6B7-9174-40DA-A59A-76E6D198FE7A}" destId="{89D1826B-556C-4360-9583-9E41A4B15E3B}" srcOrd="0" destOrd="0" presId="urn:microsoft.com/office/officeart/2005/8/layout/bProcess3"/>
    <dgm:cxn modelId="{1621ED58-CC47-46B0-882A-25D5E7BEEEB8}" type="presOf" srcId="{F9D07522-E26F-4B62-8938-49C00DCD0998}" destId="{0F891A31-0477-468E-BDF0-BAFA8D2A2208}" srcOrd="0" destOrd="0" presId="urn:microsoft.com/office/officeart/2005/8/layout/bProcess3"/>
    <dgm:cxn modelId="{D0B05122-00AE-4EEC-A1E9-A0DA5C091F35}" type="presOf" srcId="{C3B6C9E8-CD0F-45F6-9983-24AA13CD3494}" destId="{9E2583AF-36B3-4F83-ADA7-ED03C50CEFA8}" srcOrd="1" destOrd="0" presId="urn:microsoft.com/office/officeart/2005/8/layout/bProcess3"/>
    <dgm:cxn modelId="{01E89C4E-3F38-4F58-A557-FC892753B9F8}" type="presOf" srcId="{CD9BC6B7-9174-40DA-A59A-76E6D198FE7A}" destId="{DFFEFAE4-B2CF-4A29-BBE5-2F7DE9D6D179}" srcOrd="1" destOrd="0" presId="urn:microsoft.com/office/officeart/2005/8/layout/bProcess3"/>
    <dgm:cxn modelId="{65A62B2D-E61C-47A7-A325-F9CB17D7A54F}" srcId="{8DD42EFC-174B-4189-81AC-A02A9046A011}" destId="{15306451-1583-4206-872C-95DF8F41E3B2}" srcOrd="0" destOrd="0" parTransId="{FC4AD3C5-136B-4C59-8933-EF46A07A8D4B}" sibTransId="{5BABF2CA-F5B2-4B57-89C4-A35C25280800}"/>
    <dgm:cxn modelId="{A5C839D2-4FF8-4825-A6F9-761865DB0C9B}" srcId="{8DD42EFC-174B-4189-81AC-A02A9046A011}" destId="{2734C66D-7F3F-478D-8BA7-66598EEE902C}" srcOrd="7" destOrd="0" parTransId="{2A8E723F-4E5F-4874-BAC3-CA4CC5D4F3EE}" sibTransId="{71CA07E9-30B8-4FF7-AFF5-C6DA6D044DE0}"/>
    <dgm:cxn modelId="{AA8E5815-34DA-4C15-8E21-A8290619B662}" type="presOf" srcId="{285AEEDA-89B4-4727-BA74-A258CDF576BE}" destId="{38379CE2-8F9F-4DBA-8EE0-AE9C157A5BF9}" srcOrd="1" destOrd="0" presId="urn:microsoft.com/office/officeart/2005/8/layout/bProcess3"/>
    <dgm:cxn modelId="{82F0248C-3448-432E-86C8-47158AD75B48}" type="presOf" srcId="{00DD9788-0819-4956-B807-6256CCF17B47}" destId="{BB88319C-377F-4FEF-915A-B545B3BA33FB}" srcOrd="1" destOrd="0" presId="urn:microsoft.com/office/officeart/2005/8/layout/bProcess3"/>
    <dgm:cxn modelId="{06BD0496-A248-4159-9E39-B91CBEA0B6AD}" type="presOf" srcId="{5BABF2CA-F5B2-4B57-89C4-A35C25280800}" destId="{AF52C738-BED9-4FE0-A526-4235F331087F}" srcOrd="0" destOrd="0" presId="urn:microsoft.com/office/officeart/2005/8/layout/bProcess3"/>
    <dgm:cxn modelId="{959652D9-56B6-485E-8095-22F431377265}" type="presOf" srcId="{4965E8A0-A5C6-4647-BD16-D6BF71F2574B}" destId="{4C80362D-660E-4585-823B-453065B48C32}" srcOrd="0" destOrd="0" presId="urn:microsoft.com/office/officeart/2005/8/layout/bProcess3"/>
    <dgm:cxn modelId="{9B9302D6-B253-4E76-84F6-D7282B38139C}" type="presOf" srcId="{5BABF2CA-F5B2-4B57-89C4-A35C25280800}" destId="{EC878FD1-C502-41C0-9879-80AFFFDB49C5}" srcOrd="1" destOrd="0" presId="urn:microsoft.com/office/officeart/2005/8/layout/bProcess3"/>
    <dgm:cxn modelId="{C86489E1-7F91-414D-A1DA-0D0715F2F519}" srcId="{8DD42EFC-174B-4189-81AC-A02A9046A011}" destId="{F9D07522-E26F-4B62-8938-49C00DCD0998}" srcOrd="3" destOrd="0" parTransId="{66AFAADE-0919-45D1-A787-809E4F85AF8E}" sibTransId="{C3B6C9E8-CD0F-45F6-9983-24AA13CD3494}"/>
    <dgm:cxn modelId="{4B3DA2E8-7B66-4D41-A140-83A2954936E3}" srcId="{8DD42EFC-174B-4189-81AC-A02A9046A011}" destId="{651F3E02-79A1-469D-B212-BFA865214878}" srcOrd="6" destOrd="0" parTransId="{5F5484C2-454E-4FE2-8AFF-583D646FF95C}" sibTransId="{D2B9B58C-73BA-4352-97B6-F72F83CE5A88}"/>
    <dgm:cxn modelId="{58E1A2C9-558D-4490-990D-358425AD1BB7}" srcId="{8DD42EFC-174B-4189-81AC-A02A9046A011}" destId="{879A54BA-B29E-4E84-996C-F611DC6742D3}" srcOrd="1" destOrd="0" parTransId="{37B1C189-AAEF-44E0-8BF1-9B9AA715BD8F}" sibTransId="{285AEEDA-89B4-4727-BA74-A258CDF576BE}"/>
    <dgm:cxn modelId="{0AC8C90F-A6D5-4249-A1A5-0E144BB88D53}" type="presParOf" srcId="{B6C55AB7-33F0-49A2-95B8-A7B9AFC4463B}" destId="{F66392CE-21C1-43A1-BF12-41D0C42C48D6}" srcOrd="0" destOrd="0" presId="urn:microsoft.com/office/officeart/2005/8/layout/bProcess3"/>
    <dgm:cxn modelId="{26C1B8ED-95C1-448D-888A-F5672A4A3286}" type="presParOf" srcId="{B6C55AB7-33F0-49A2-95B8-A7B9AFC4463B}" destId="{AF52C738-BED9-4FE0-A526-4235F331087F}" srcOrd="1" destOrd="0" presId="urn:microsoft.com/office/officeart/2005/8/layout/bProcess3"/>
    <dgm:cxn modelId="{284351DA-8D39-4CAC-9AD0-3099CE537136}" type="presParOf" srcId="{AF52C738-BED9-4FE0-A526-4235F331087F}" destId="{EC878FD1-C502-41C0-9879-80AFFFDB49C5}" srcOrd="0" destOrd="0" presId="urn:microsoft.com/office/officeart/2005/8/layout/bProcess3"/>
    <dgm:cxn modelId="{63FB591B-283A-4513-8078-82F716F757D0}" type="presParOf" srcId="{B6C55AB7-33F0-49A2-95B8-A7B9AFC4463B}" destId="{6B6321F8-8014-49F1-AA81-24E1AA546FCC}" srcOrd="2" destOrd="0" presId="urn:microsoft.com/office/officeart/2005/8/layout/bProcess3"/>
    <dgm:cxn modelId="{C7A513EE-05B2-4C8D-A778-04DE544380E1}" type="presParOf" srcId="{B6C55AB7-33F0-49A2-95B8-A7B9AFC4463B}" destId="{686601A1-A611-48BC-B962-D208A19A8358}" srcOrd="3" destOrd="0" presId="urn:microsoft.com/office/officeart/2005/8/layout/bProcess3"/>
    <dgm:cxn modelId="{560933B8-27C0-470C-A60C-33AAC58AAE7D}" type="presParOf" srcId="{686601A1-A611-48BC-B962-D208A19A8358}" destId="{38379CE2-8F9F-4DBA-8EE0-AE9C157A5BF9}" srcOrd="0" destOrd="0" presId="urn:microsoft.com/office/officeart/2005/8/layout/bProcess3"/>
    <dgm:cxn modelId="{92A43970-3CCD-441E-BEDC-4E1C340A1680}" type="presParOf" srcId="{B6C55AB7-33F0-49A2-95B8-A7B9AFC4463B}" destId="{2FAFC83D-FE5E-4907-86A0-ED1394EC6053}" srcOrd="4" destOrd="0" presId="urn:microsoft.com/office/officeart/2005/8/layout/bProcess3"/>
    <dgm:cxn modelId="{34565C86-50CA-4078-9D8B-94D8429FE3D2}" type="presParOf" srcId="{B6C55AB7-33F0-49A2-95B8-A7B9AFC4463B}" destId="{4C80362D-660E-4585-823B-453065B48C32}" srcOrd="5" destOrd="0" presId="urn:microsoft.com/office/officeart/2005/8/layout/bProcess3"/>
    <dgm:cxn modelId="{61639E43-FCE7-4DB3-AD8E-685736E44C39}" type="presParOf" srcId="{4C80362D-660E-4585-823B-453065B48C32}" destId="{EB6C84F9-2453-4938-BA03-E37E7F3FEDD3}" srcOrd="0" destOrd="0" presId="urn:microsoft.com/office/officeart/2005/8/layout/bProcess3"/>
    <dgm:cxn modelId="{1EBCDE5C-3D68-4B70-B529-110F16AB9EF4}" type="presParOf" srcId="{B6C55AB7-33F0-49A2-95B8-A7B9AFC4463B}" destId="{0F891A31-0477-468E-BDF0-BAFA8D2A2208}" srcOrd="6" destOrd="0" presId="urn:microsoft.com/office/officeart/2005/8/layout/bProcess3"/>
    <dgm:cxn modelId="{4A191A50-1609-496D-A620-8E51FA9EE008}" type="presParOf" srcId="{B6C55AB7-33F0-49A2-95B8-A7B9AFC4463B}" destId="{F4B69A63-D0EA-415E-BF66-39B138DD2EC0}" srcOrd="7" destOrd="0" presId="urn:microsoft.com/office/officeart/2005/8/layout/bProcess3"/>
    <dgm:cxn modelId="{F2798F6E-69EC-4D02-ABD0-11D1160E8C7A}" type="presParOf" srcId="{F4B69A63-D0EA-415E-BF66-39B138DD2EC0}" destId="{9E2583AF-36B3-4F83-ADA7-ED03C50CEFA8}" srcOrd="0" destOrd="0" presId="urn:microsoft.com/office/officeart/2005/8/layout/bProcess3"/>
    <dgm:cxn modelId="{197DFBC3-5DF2-46FA-ADFC-C0722AB047C3}" type="presParOf" srcId="{B6C55AB7-33F0-49A2-95B8-A7B9AFC4463B}" destId="{939BCA62-2272-4E52-85F9-62AD2E04F852}" srcOrd="8" destOrd="0" presId="urn:microsoft.com/office/officeart/2005/8/layout/bProcess3"/>
    <dgm:cxn modelId="{F386D162-8016-4367-8E0A-1C27F01BEE37}" type="presParOf" srcId="{B6C55AB7-33F0-49A2-95B8-A7B9AFC4463B}" destId="{89D1826B-556C-4360-9583-9E41A4B15E3B}" srcOrd="9" destOrd="0" presId="urn:microsoft.com/office/officeart/2005/8/layout/bProcess3"/>
    <dgm:cxn modelId="{DC1E083B-DAA2-4839-B299-178150692D80}" type="presParOf" srcId="{89D1826B-556C-4360-9583-9E41A4B15E3B}" destId="{DFFEFAE4-B2CF-4A29-BBE5-2F7DE9D6D179}" srcOrd="0" destOrd="0" presId="urn:microsoft.com/office/officeart/2005/8/layout/bProcess3"/>
    <dgm:cxn modelId="{DF2261D5-75B0-4E86-BBAC-0031308BCD43}" type="presParOf" srcId="{B6C55AB7-33F0-49A2-95B8-A7B9AFC4463B}" destId="{A040CFB1-D84D-4107-9433-5EEF392D7678}" srcOrd="10" destOrd="0" presId="urn:microsoft.com/office/officeart/2005/8/layout/bProcess3"/>
    <dgm:cxn modelId="{8BC6C24C-FB02-42B8-944D-F778175CE906}" type="presParOf" srcId="{B6C55AB7-33F0-49A2-95B8-A7B9AFC4463B}" destId="{E1AAE981-FB41-4667-BD97-3752C2718EB0}" srcOrd="11" destOrd="0" presId="urn:microsoft.com/office/officeart/2005/8/layout/bProcess3"/>
    <dgm:cxn modelId="{23247CED-0710-48AD-B59D-ADF2CCCF3B7D}" type="presParOf" srcId="{E1AAE981-FB41-4667-BD97-3752C2718EB0}" destId="{BB88319C-377F-4FEF-915A-B545B3BA33FB}" srcOrd="0" destOrd="0" presId="urn:microsoft.com/office/officeart/2005/8/layout/bProcess3"/>
    <dgm:cxn modelId="{14CBDEDF-0BF4-4005-98DC-CCF2AC136F51}" type="presParOf" srcId="{B6C55AB7-33F0-49A2-95B8-A7B9AFC4463B}" destId="{338D2B75-F0E0-46C1-925C-750293518088}" srcOrd="12" destOrd="0" presId="urn:microsoft.com/office/officeart/2005/8/layout/bProcess3"/>
    <dgm:cxn modelId="{3F78F8D6-10D3-489E-B956-838B481C244F}" type="presParOf" srcId="{B6C55AB7-33F0-49A2-95B8-A7B9AFC4463B}" destId="{8DE01586-8251-48AF-8B48-7202C4AD524C}" srcOrd="13" destOrd="0" presId="urn:microsoft.com/office/officeart/2005/8/layout/bProcess3"/>
    <dgm:cxn modelId="{353E05B7-528E-4FF1-9244-7CD39A0BD7FF}" type="presParOf" srcId="{8DE01586-8251-48AF-8B48-7202C4AD524C}" destId="{166D0BD1-F959-418F-B88D-B2EF0E4FF2A9}" srcOrd="0" destOrd="0" presId="urn:microsoft.com/office/officeart/2005/8/layout/bProcess3"/>
    <dgm:cxn modelId="{0F1E4BB3-E1FB-4EB4-A07C-3696C36270C0}" type="presParOf" srcId="{B6C55AB7-33F0-49A2-95B8-A7B9AFC4463B}" destId="{4F4A0668-88BD-4495-B0D6-EA07FC59D612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52C738-BED9-4FE0-A526-4235F331087F}">
      <dsp:nvSpPr>
        <dsp:cNvPr id="0" name=""/>
        <dsp:cNvSpPr/>
      </dsp:nvSpPr>
      <dsp:spPr>
        <a:xfrm>
          <a:off x="2643932" y="774784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16912" y="817469"/>
        <a:ext cx="30345" cy="6069"/>
      </dsp:txXfrm>
    </dsp:sp>
    <dsp:sp modelId="{F66392CE-21C1-43A1-BF12-41D0C42C48D6}">
      <dsp:nvSpPr>
        <dsp:cNvPr id="0" name=""/>
        <dsp:cNvSpPr/>
      </dsp:nvSpPr>
      <dsp:spPr>
        <a:xfrm>
          <a:off x="7009" y="28887"/>
          <a:ext cx="2638722" cy="158323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Choose the Data from Database</a:t>
          </a:r>
          <a:endParaRPr lang="zh-TW" altLang="en-US" sz="2200" kern="1200" dirty="0"/>
        </a:p>
      </dsp:txBody>
      <dsp:txXfrm>
        <a:off x="7009" y="28887"/>
        <a:ext cx="2638722" cy="1583233"/>
      </dsp:txXfrm>
    </dsp:sp>
    <dsp:sp modelId="{686601A1-A611-48BC-B962-D208A19A8358}">
      <dsp:nvSpPr>
        <dsp:cNvPr id="0" name=""/>
        <dsp:cNvSpPr/>
      </dsp:nvSpPr>
      <dsp:spPr>
        <a:xfrm>
          <a:off x="5889561" y="774784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162541" y="817469"/>
        <a:ext cx="30345" cy="6069"/>
      </dsp:txXfrm>
    </dsp:sp>
    <dsp:sp modelId="{6B6321F8-8014-49F1-AA81-24E1AA546FCC}">
      <dsp:nvSpPr>
        <dsp:cNvPr id="0" name=""/>
        <dsp:cNvSpPr/>
      </dsp:nvSpPr>
      <dsp:spPr>
        <a:xfrm>
          <a:off x="3252638" y="28887"/>
          <a:ext cx="2638722" cy="158323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Sort the data by “Size” and “BE/ME” </a:t>
          </a:r>
          <a:endParaRPr lang="zh-TW" altLang="en-US" sz="2200" kern="1200" dirty="0"/>
        </a:p>
      </dsp:txBody>
      <dsp:txXfrm>
        <a:off x="3252638" y="28887"/>
        <a:ext cx="2638722" cy="1583233"/>
      </dsp:txXfrm>
    </dsp:sp>
    <dsp:sp modelId="{4C80362D-660E-4585-823B-453065B48C32}">
      <dsp:nvSpPr>
        <dsp:cNvPr id="0" name=""/>
        <dsp:cNvSpPr/>
      </dsp:nvSpPr>
      <dsp:spPr>
        <a:xfrm>
          <a:off x="1326371" y="1610320"/>
          <a:ext cx="6491257" cy="576306"/>
        </a:xfrm>
        <a:custGeom>
          <a:avLst/>
          <a:gdLst/>
          <a:ahLst/>
          <a:cxnLst/>
          <a:rect l="0" t="0" r="0" b="0"/>
          <a:pathLst>
            <a:path>
              <a:moveTo>
                <a:pt x="6491257" y="0"/>
              </a:moveTo>
              <a:lnTo>
                <a:pt x="6491257" y="305253"/>
              </a:lnTo>
              <a:lnTo>
                <a:pt x="0" y="305253"/>
              </a:lnTo>
              <a:lnTo>
                <a:pt x="0" y="5763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09010" y="1895439"/>
        <a:ext cx="325978" cy="6069"/>
      </dsp:txXfrm>
    </dsp:sp>
    <dsp:sp modelId="{2FAFC83D-FE5E-4907-86A0-ED1394EC6053}">
      <dsp:nvSpPr>
        <dsp:cNvPr id="0" name=""/>
        <dsp:cNvSpPr/>
      </dsp:nvSpPr>
      <dsp:spPr>
        <a:xfrm>
          <a:off x="6498267" y="28887"/>
          <a:ext cx="2638722" cy="158323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Test the bond factors on market excess return</a:t>
          </a:r>
          <a:endParaRPr lang="zh-TW" altLang="en-US" sz="2200" kern="1200" dirty="0"/>
        </a:p>
      </dsp:txBody>
      <dsp:txXfrm>
        <a:off x="6498267" y="28887"/>
        <a:ext cx="2638722" cy="1583233"/>
      </dsp:txXfrm>
    </dsp:sp>
    <dsp:sp modelId="{F4B69A63-D0EA-415E-BF66-39B138DD2EC0}">
      <dsp:nvSpPr>
        <dsp:cNvPr id="0" name=""/>
        <dsp:cNvSpPr/>
      </dsp:nvSpPr>
      <dsp:spPr>
        <a:xfrm>
          <a:off x="2643932" y="2964924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16912" y="3007609"/>
        <a:ext cx="30345" cy="6069"/>
      </dsp:txXfrm>
    </dsp:sp>
    <dsp:sp modelId="{0F891A31-0477-468E-BDF0-BAFA8D2A2208}">
      <dsp:nvSpPr>
        <dsp:cNvPr id="0" name=""/>
        <dsp:cNvSpPr/>
      </dsp:nvSpPr>
      <dsp:spPr>
        <a:xfrm>
          <a:off x="7009" y="2219027"/>
          <a:ext cx="2638722" cy="158323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Test the market factors  on market excess return</a:t>
          </a:r>
          <a:endParaRPr lang="zh-TW" altLang="en-US" sz="2200" kern="1200" dirty="0"/>
        </a:p>
      </dsp:txBody>
      <dsp:txXfrm>
        <a:off x="7009" y="2219027"/>
        <a:ext cx="2638722" cy="1583233"/>
      </dsp:txXfrm>
    </dsp:sp>
    <dsp:sp modelId="{89D1826B-556C-4360-9583-9E41A4B15E3B}">
      <dsp:nvSpPr>
        <dsp:cNvPr id="0" name=""/>
        <dsp:cNvSpPr/>
      </dsp:nvSpPr>
      <dsp:spPr>
        <a:xfrm>
          <a:off x="5889561" y="2964924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162541" y="3007609"/>
        <a:ext cx="30345" cy="6069"/>
      </dsp:txXfrm>
    </dsp:sp>
    <dsp:sp modelId="{939BCA62-2272-4E52-85F9-62AD2E04F852}">
      <dsp:nvSpPr>
        <dsp:cNvPr id="0" name=""/>
        <dsp:cNvSpPr/>
      </dsp:nvSpPr>
      <dsp:spPr>
        <a:xfrm>
          <a:off x="3252638" y="2219027"/>
          <a:ext cx="2638722" cy="158323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Test the stock  factors on market excess return</a:t>
          </a:r>
          <a:endParaRPr lang="zh-TW" altLang="en-US" sz="2200" kern="1200" dirty="0"/>
        </a:p>
      </dsp:txBody>
      <dsp:txXfrm>
        <a:off x="3252638" y="2219027"/>
        <a:ext cx="2638722" cy="1583233"/>
      </dsp:txXfrm>
    </dsp:sp>
    <dsp:sp modelId="{E1AAE981-FB41-4667-BD97-3752C2718EB0}">
      <dsp:nvSpPr>
        <dsp:cNvPr id="0" name=""/>
        <dsp:cNvSpPr/>
      </dsp:nvSpPr>
      <dsp:spPr>
        <a:xfrm>
          <a:off x="1326371" y="3800460"/>
          <a:ext cx="6491257" cy="576306"/>
        </a:xfrm>
        <a:custGeom>
          <a:avLst/>
          <a:gdLst/>
          <a:ahLst/>
          <a:cxnLst/>
          <a:rect l="0" t="0" r="0" b="0"/>
          <a:pathLst>
            <a:path>
              <a:moveTo>
                <a:pt x="6491257" y="0"/>
              </a:moveTo>
              <a:lnTo>
                <a:pt x="6491257" y="305253"/>
              </a:lnTo>
              <a:lnTo>
                <a:pt x="0" y="305253"/>
              </a:lnTo>
              <a:lnTo>
                <a:pt x="0" y="57630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409010" y="4085579"/>
        <a:ext cx="325978" cy="6069"/>
      </dsp:txXfrm>
    </dsp:sp>
    <dsp:sp modelId="{A040CFB1-D84D-4107-9433-5EEF392D7678}">
      <dsp:nvSpPr>
        <dsp:cNvPr id="0" name=""/>
        <dsp:cNvSpPr/>
      </dsp:nvSpPr>
      <dsp:spPr>
        <a:xfrm>
          <a:off x="6498267" y="2219027"/>
          <a:ext cx="2638722" cy="1583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Test the stock factors + market factors  on market excess return</a:t>
          </a:r>
          <a:endParaRPr lang="zh-TW" altLang="en-US" sz="2200" kern="1200" dirty="0"/>
        </a:p>
      </dsp:txBody>
      <dsp:txXfrm>
        <a:off x="6498267" y="2219027"/>
        <a:ext cx="2638722" cy="1583233"/>
      </dsp:txXfrm>
    </dsp:sp>
    <dsp:sp modelId="{8DE01586-8251-48AF-8B48-7202C4AD524C}">
      <dsp:nvSpPr>
        <dsp:cNvPr id="0" name=""/>
        <dsp:cNvSpPr/>
      </dsp:nvSpPr>
      <dsp:spPr>
        <a:xfrm>
          <a:off x="2643932" y="5155063"/>
          <a:ext cx="5763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30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2916912" y="5197749"/>
        <a:ext cx="30345" cy="6069"/>
      </dsp:txXfrm>
    </dsp:sp>
    <dsp:sp modelId="{338D2B75-F0E0-46C1-925C-750293518088}">
      <dsp:nvSpPr>
        <dsp:cNvPr id="0" name=""/>
        <dsp:cNvSpPr/>
      </dsp:nvSpPr>
      <dsp:spPr>
        <a:xfrm>
          <a:off x="7009" y="4409167"/>
          <a:ext cx="2638722" cy="15832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Test all factors on market excess return</a:t>
          </a:r>
          <a:endParaRPr lang="zh-TW" altLang="en-US" sz="2200" kern="1200" dirty="0"/>
        </a:p>
      </dsp:txBody>
      <dsp:txXfrm>
        <a:off x="7009" y="4409167"/>
        <a:ext cx="2638722" cy="1583233"/>
      </dsp:txXfrm>
    </dsp:sp>
    <dsp:sp modelId="{4F4A0668-88BD-4495-B0D6-EA07FC59D612}">
      <dsp:nvSpPr>
        <dsp:cNvPr id="0" name=""/>
        <dsp:cNvSpPr/>
      </dsp:nvSpPr>
      <dsp:spPr>
        <a:xfrm>
          <a:off x="3252638" y="4409167"/>
          <a:ext cx="2638722" cy="1583233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Test the adjusted market factors on market excess return</a:t>
          </a:r>
          <a:endParaRPr lang="zh-TW" altLang="en-US" sz="2200" kern="1200" dirty="0"/>
        </a:p>
      </dsp:txBody>
      <dsp:txXfrm>
        <a:off x="3252638" y="4409167"/>
        <a:ext cx="2638722" cy="1583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B972-EF8D-45B2-8F1E-53C0AE0D74DB}" type="datetimeFigureOut">
              <a:rPr lang="zh-TW" altLang="en-US" smtClean="0"/>
              <a:pPr/>
              <a:t>2012/6/7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DFFEB-0FE9-4539-8464-F1348CC0EC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Common Risk Factors in the Returns on Stocks and Bonds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52028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Eugene F. </a:t>
            </a:r>
            <a:r>
              <a:rPr lang="en-US" altLang="zh-TW" dirty="0" err="1" smtClean="0"/>
              <a:t>Fama</a:t>
            </a:r>
            <a:endParaRPr lang="en-US" altLang="zh-TW" dirty="0" smtClean="0"/>
          </a:p>
          <a:p>
            <a:r>
              <a:rPr lang="en-US" altLang="zh-TW" dirty="0" smtClean="0"/>
              <a:t>Kenneth R. French</a:t>
            </a:r>
          </a:p>
          <a:p>
            <a:endParaRPr lang="en-US" altLang="zh-TW" dirty="0"/>
          </a:p>
          <a:p>
            <a:r>
              <a:rPr lang="en-US" altLang="zh-TW" dirty="0" smtClean="0"/>
              <a:t>Journal of Financial Economics 1993</a:t>
            </a:r>
          </a:p>
          <a:p>
            <a:endParaRPr lang="en-US" altLang="zh-TW" dirty="0"/>
          </a:p>
          <a:p>
            <a:r>
              <a:rPr lang="en-US" altLang="zh-TW" dirty="0" smtClean="0"/>
              <a:t>Presenter: </a:t>
            </a:r>
            <a:r>
              <a:rPr lang="zh-TW" altLang="en-US" dirty="0" smtClean="0"/>
              <a:t>周立軒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&amp; 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sorting data by  SIZE &amp; BE/ME into those number of groups?</a:t>
            </a:r>
          </a:p>
          <a:p>
            <a:pPr lvl="1"/>
            <a:r>
              <a:rPr lang="en-US" altLang="zh-TW" dirty="0" smtClean="0"/>
              <a:t>The test for these criteria are </a:t>
            </a:r>
            <a:r>
              <a:rPr lang="en-US" altLang="zh-TW" b="1" dirty="0" smtClean="0"/>
              <a:t>not sensitive </a:t>
            </a:r>
            <a:r>
              <a:rPr lang="en-US" altLang="zh-TW" dirty="0" smtClean="0"/>
              <a:t>in </a:t>
            </a:r>
            <a:r>
              <a:rPr lang="en-US" altLang="zh-TW" dirty="0" err="1" smtClean="0"/>
              <a:t>Fama&amp;French</a:t>
            </a:r>
            <a:r>
              <a:rPr lang="en-US" altLang="zh-TW" dirty="0" smtClean="0"/>
              <a:t>(1992)</a:t>
            </a:r>
          </a:p>
          <a:p>
            <a:endParaRPr lang="en-US" altLang="zh-TW" b="1" dirty="0"/>
          </a:p>
          <a:p>
            <a:r>
              <a:rPr lang="en-US" altLang="zh-TW" dirty="0" smtClean="0"/>
              <a:t>After grouping the data, we can start to  define the experimental variables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&amp; Variables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87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882552"/>
                <a:gridCol w="6347048"/>
              </a:tblGrid>
              <a:tr h="569863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NAME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Description</a:t>
                      </a:r>
                      <a:endParaRPr lang="zh-TW" altLang="en-US" sz="2800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RF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One-Month T-bill</a:t>
                      </a:r>
                      <a:r>
                        <a:rPr lang="en-US" altLang="zh-TW" sz="2000" baseline="0" dirty="0" smtClean="0"/>
                        <a:t> rate</a:t>
                      </a:r>
                      <a:endParaRPr lang="zh-TW" altLang="en-US" sz="2000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RM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Average</a:t>
                      </a:r>
                      <a:r>
                        <a:rPr lang="en-US" altLang="zh-TW" sz="2000" baseline="0" dirty="0" smtClean="0"/>
                        <a:t> of all  25 Portfolios monthly return</a:t>
                      </a:r>
                      <a:endParaRPr lang="zh-TW" altLang="en-US" sz="2000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SMB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Small-Minus-Big</a:t>
                      </a:r>
                      <a:r>
                        <a:rPr lang="en-US" altLang="zh-TW" sz="2000" baseline="0" dirty="0" smtClean="0"/>
                        <a:t> = </a:t>
                      </a:r>
                    </a:p>
                    <a:p>
                      <a:r>
                        <a:rPr lang="en-US" altLang="zh-TW" sz="2000" baseline="0" dirty="0" smtClean="0"/>
                        <a:t>AVG(S/L + S/M + S/H) – AVG(B/L + B/M +B/H), in percentage, monthly.</a:t>
                      </a:r>
                      <a:endParaRPr lang="zh-TW" altLang="en-US" sz="2000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HML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High-Minus-Low=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aseline="0" dirty="0" smtClean="0"/>
                        <a:t>AVG(S/H + B/H) – AVG(S/L + B/L ), in percentage, monthly.</a:t>
                      </a:r>
                      <a:endParaRPr lang="zh-TW" altLang="en-US" sz="2000" dirty="0" smtClean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TERM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Long-Term</a:t>
                      </a:r>
                      <a:r>
                        <a:rPr lang="en-US" altLang="zh-TW" sz="2000" baseline="0" dirty="0" smtClean="0"/>
                        <a:t> government bond – RF, in percentage, monthly.</a:t>
                      </a:r>
                      <a:endParaRPr lang="zh-TW" altLang="en-US" sz="2000" dirty="0"/>
                    </a:p>
                  </a:txBody>
                  <a:tcPr/>
                </a:tc>
              </a:tr>
              <a:tr h="569863">
                <a:tc>
                  <a:txBody>
                    <a:bodyPr/>
                    <a:lstStyle/>
                    <a:p>
                      <a:r>
                        <a:rPr lang="en-US" altLang="zh-TW" sz="2800" dirty="0" smtClean="0"/>
                        <a:t>DEF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Return</a:t>
                      </a:r>
                      <a:r>
                        <a:rPr lang="en-US" altLang="zh-TW" sz="2000" baseline="0" dirty="0" smtClean="0"/>
                        <a:t> of  market portfolio of long-term corporate bonds – Long-Term government bond, in percentage, monthly</a:t>
                      </a:r>
                      <a:endParaRPr lang="zh-TW" alt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Main Result – Bond Market Factor</a:t>
            </a:r>
            <a:endParaRPr lang="zh-TW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488832" cy="604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 – Bond Market Test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28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 – Market Factor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7"/>
            <a:ext cx="7416824" cy="5242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 – Market Factor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87999" cy="479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Main Result – Stock Market Factor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73424" y="-873223"/>
            <a:ext cx="5976665" cy="896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 – Stock Market Factor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71701" y="-423429"/>
            <a:ext cx="5328592" cy="871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 – A short break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Even though the market factor, </a:t>
            </a:r>
            <a:r>
              <a:rPr lang="el-GR" altLang="zh-TW" dirty="0" smtClean="0"/>
              <a:t>β</a:t>
            </a:r>
            <a:r>
              <a:rPr lang="en-US" altLang="zh-TW" dirty="0" smtClean="0"/>
              <a:t>, seems have explained most part of the variance of stock market, the result still leave room to improve. But ,indeed, it capture more common variation for both market.</a:t>
            </a:r>
          </a:p>
          <a:p>
            <a:r>
              <a:rPr lang="en-US" altLang="zh-TW" dirty="0" smtClean="0"/>
              <a:t>The bond market factors work well in capturing the common variation of  bond market and stock market.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 – A short break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stock market factors, used alone, cannot explain the variation of bonds well. But they have some ability to explain the variation of stock market. </a:t>
            </a:r>
          </a:p>
          <a:p>
            <a:pPr lvl="1"/>
            <a:r>
              <a:rPr lang="en-US" altLang="zh-TW" dirty="0" smtClean="0"/>
              <a:t>How about mix the stock market factors with market factor?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Brief Saying…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This paper identifies Five common risk factors in the return on stocks and bonds</a:t>
            </a:r>
          </a:p>
          <a:p>
            <a:pPr lvl="1"/>
            <a:r>
              <a:rPr lang="en-US" altLang="zh-TW" dirty="0" smtClean="0"/>
              <a:t>Two stock market factors, two bond market factors, one </a:t>
            </a:r>
            <a:r>
              <a:rPr lang="en-US" altLang="zh-TW" smtClean="0"/>
              <a:t>market factor.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The five factors seems to explain all returns in stock market and bond market</a:t>
            </a:r>
          </a:p>
          <a:p>
            <a:pPr lvl="2"/>
            <a:r>
              <a:rPr lang="en-US" altLang="zh-TW" dirty="0" smtClean="0"/>
              <a:t>Except the Low-Grade Bonds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28803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Main Result – Stock Market Factors + Market Factor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66846" y="-472092"/>
            <a:ext cx="5877273" cy="878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線單箭頭接點 5"/>
          <p:cNvCxnSpPr/>
          <p:nvPr/>
        </p:nvCxnSpPr>
        <p:spPr>
          <a:xfrm>
            <a:off x="1331640" y="4509120"/>
            <a:ext cx="0" cy="9361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1475656" y="5805264"/>
            <a:ext cx="3168352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Main Result – Stock Market Factors + Market Factor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70023" y="-464458"/>
            <a:ext cx="5805264" cy="883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43608" y="1052736"/>
            <a:ext cx="396044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Main Result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Adding the stock market factors makes the market </a:t>
            </a:r>
            <a:r>
              <a:rPr lang="el-GR" altLang="zh-TW" dirty="0" smtClean="0"/>
              <a:t>β</a:t>
            </a:r>
            <a:r>
              <a:rPr lang="en-US" altLang="zh-TW" dirty="0" smtClean="0"/>
              <a:t> move closed to 1.</a:t>
            </a:r>
          </a:p>
          <a:p>
            <a:pPr lvl="1"/>
            <a:r>
              <a:rPr lang="en-US" altLang="zh-TW" dirty="0" smtClean="0"/>
              <a:t>That’s probably because the RM – </a:t>
            </a:r>
            <a:r>
              <a:rPr lang="en-US" altLang="zh-TW" dirty="0" err="1" smtClean="0"/>
              <a:t>Rf</a:t>
            </a:r>
            <a:r>
              <a:rPr lang="en-US" altLang="zh-TW" dirty="0" smtClean="0"/>
              <a:t> have some correlation with HML and SMB.</a:t>
            </a:r>
          </a:p>
          <a:p>
            <a:r>
              <a:rPr lang="en-US" altLang="zh-TW" dirty="0" smtClean="0"/>
              <a:t>What if all five factors?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 – All Factors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98836" y="-250564"/>
            <a:ext cx="5620068" cy="82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 – All Factors</a:t>
            </a:r>
            <a:endParaRPr lang="zh-TW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3748" y="-711460"/>
            <a:ext cx="4248474" cy="849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 – All Factors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7"/>
            <a:ext cx="8424936" cy="523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Five factors regression seems have the contradicted result</a:t>
            </a:r>
          </a:p>
          <a:p>
            <a:pPr lvl="1"/>
            <a:r>
              <a:rPr lang="en-US" altLang="zh-TW" dirty="0" smtClean="0"/>
              <a:t>The ability of bond market factors for capturing common variation seems lost .</a:t>
            </a:r>
          </a:p>
          <a:p>
            <a:pPr lvl="1"/>
            <a:r>
              <a:rPr lang="en-US" altLang="zh-TW" dirty="0" smtClean="0"/>
              <a:t>Why? The market factor might be the killer.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Adjusted Test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If there are multiple factors in stock returns, they are all in RM.</a:t>
            </a:r>
          </a:p>
          <a:p>
            <a:pPr lvl="1"/>
            <a:r>
              <a:rPr lang="en-US" altLang="zh-TW" dirty="0" smtClean="0"/>
              <a:t>Break down the RM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r>
              <a:rPr lang="en-US" altLang="zh-TW" dirty="0" smtClean="0"/>
              <a:t>The sum of intercept and residuals in (1) , called RMO, is the orthogonal market return, means it is uncorrelated with the other four factors </a:t>
            </a:r>
          </a:p>
          <a:p>
            <a:pPr lvl="1"/>
            <a:r>
              <a:rPr lang="en-US" altLang="zh-TW" dirty="0" smtClean="0"/>
              <a:t>We use it to re-exam the result have shown </a:t>
            </a:r>
            <a:endParaRPr lang="zh-TW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12976"/>
            <a:ext cx="7361482" cy="155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627784" y="3284984"/>
            <a:ext cx="57606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Adjusted Test</a:t>
            </a:r>
            <a:endParaRPr lang="zh-TW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05372" y="-329107"/>
            <a:ext cx="5733257" cy="864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347864" y="184482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Adjusted Test</a:t>
            </a:r>
            <a:endParaRPr lang="zh-TW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27549" y="-609808"/>
            <a:ext cx="4067034" cy="847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The Steps of the Experiment</a:t>
            </a:r>
          </a:p>
          <a:p>
            <a:r>
              <a:rPr lang="en-US" altLang="zh-TW" dirty="0" smtClean="0"/>
              <a:t>Data &amp; Variables</a:t>
            </a:r>
          </a:p>
          <a:p>
            <a:r>
              <a:rPr lang="en-US" altLang="zh-TW" dirty="0" smtClean="0"/>
              <a:t>Main Result</a:t>
            </a:r>
          </a:p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Adjusted Test</a:t>
            </a:r>
            <a:endParaRPr lang="zh-TW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074873" cy="556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for Avg. Premium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this part, we will test whether the five factors can explain the average premiums on bond and stock markets.</a:t>
            </a:r>
          </a:p>
          <a:p>
            <a:endParaRPr lang="en-US" altLang="zh-TW" dirty="0"/>
          </a:p>
          <a:p>
            <a:r>
              <a:rPr lang="en-US" altLang="zh-TW" dirty="0" smtClean="0"/>
              <a:t>If the five factors are suffice to explain the average returns in market, the intercept should be indistinguishable from 0.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for Avg. Premium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52671" y="-850569"/>
            <a:ext cx="4357661" cy="852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203848" y="4293096"/>
            <a:ext cx="29523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for Avg. Premium</a:t>
            </a:r>
            <a:endParaRPr lang="zh-TW" alt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11760" y="-747464"/>
            <a:ext cx="4392488" cy="87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483768" y="2780928"/>
            <a:ext cx="45365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for Avg. Premium</a:t>
            </a:r>
            <a:endParaRPr lang="zh-TW" alt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12167" cy="550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for </a:t>
            </a:r>
            <a:r>
              <a:rPr lang="en-US" altLang="zh-TW" dirty="0" smtClean="0"/>
              <a:t>Avg. </a:t>
            </a:r>
            <a:r>
              <a:rPr lang="en-US" altLang="zh-TW" dirty="0" smtClean="0"/>
              <a:t>Premium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The intercept in regression on market factor shows the average premium is affected by SIZE and BE/ME</a:t>
            </a:r>
          </a:p>
          <a:p>
            <a:pPr lvl="1"/>
            <a:r>
              <a:rPr lang="en-US" altLang="zh-TW" dirty="0" smtClean="0"/>
              <a:t>The market </a:t>
            </a:r>
            <a:r>
              <a:rPr lang="el-GR" altLang="zh-TW" dirty="0" smtClean="0"/>
              <a:t>β</a:t>
            </a:r>
            <a:r>
              <a:rPr lang="en-US" altLang="zh-TW" dirty="0" smtClean="0"/>
              <a:t> cannot explain this</a:t>
            </a:r>
          </a:p>
          <a:p>
            <a:pPr lvl="1"/>
            <a:r>
              <a:rPr lang="en-US" altLang="zh-TW" dirty="0" smtClean="0"/>
              <a:t>But, the market factor is needed to explain why average returns are higher then one-month T-bill rate</a:t>
            </a:r>
          </a:p>
          <a:p>
            <a:r>
              <a:rPr lang="en-US" altLang="zh-TW" dirty="0" smtClean="0"/>
              <a:t>In three factor regression, the intercept is closed to 0, this means RM-</a:t>
            </a:r>
            <a:r>
              <a:rPr lang="en-US" altLang="zh-TW" dirty="0" err="1" smtClean="0"/>
              <a:t>Rf</a:t>
            </a:r>
            <a:r>
              <a:rPr lang="en-US" altLang="zh-TW" dirty="0" smtClean="0"/>
              <a:t>, HML, SMB can explain the market return well</a:t>
            </a:r>
          </a:p>
          <a:p>
            <a:pPr lvl="1"/>
            <a:r>
              <a:rPr lang="en-US" altLang="zh-TW" dirty="0" smtClean="0"/>
              <a:t>This is a strong support for Three-Factor Model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Test for Avg. Premium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TERM and DEF, have little effect on explaining the average premium, although they seem to works well on explaining stock return when used alone.</a:t>
            </a:r>
          </a:p>
          <a:p>
            <a:pPr lvl="1"/>
            <a:r>
              <a:rPr lang="en-US" altLang="zh-TW" dirty="0" smtClean="0"/>
              <a:t>That may because the average return for TERM and DEF are small, but their high volatility can absorb the common variation well.</a:t>
            </a:r>
          </a:p>
          <a:p>
            <a:pPr lvl="1"/>
            <a:r>
              <a:rPr lang="en-US" altLang="zh-TW" dirty="0" smtClean="0"/>
              <a:t>So, they can explain the common variation well, but cannot do it as well in average premium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Bond Market Factors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 the low premiums of TERM and DEF mean that they are irrelevant with a well-specified asset-pricing model?</a:t>
            </a:r>
          </a:p>
          <a:p>
            <a:pPr lvl="1"/>
            <a:r>
              <a:rPr lang="en-US" altLang="zh-TW" dirty="0" smtClean="0"/>
              <a:t>Not really, the two factors are affected by business cycle, so, even if the two factors are lack to explain the average premium, they still play a role in model.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RMO, which is uncorrelated  with the other four factors, slopes are all closed to 1 on 25 portfolios, and can be viewed as the premium for being a stock.</a:t>
            </a:r>
          </a:p>
          <a:p>
            <a:r>
              <a:rPr lang="en-US" altLang="zh-TW" dirty="0" smtClean="0"/>
              <a:t>The slope for RMO is similar to RM – </a:t>
            </a:r>
            <a:r>
              <a:rPr lang="en-US" altLang="zh-TW" dirty="0" err="1" smtClean="0"/>
              <a:t>Rf</a:t>
            </a:r>
            <a:r>
              <a:rPr lang="en-US" altLang="zh-TW" dirty="0" smtClean="0"/>
              <a:t>, so the function of explaining the cross-sectional return are left to SMB and HML</a:t>
            </a:r>
          </a:p>
          <a:p>
            <a:r>
              <a:rPr lang="en-US" altLang="zh-TW" dirty="0" smtClean="0"/>
              <a:t>Slope for SMB (in Table 8)can explain why small stock’s returns are much </a:t>
            </a:r>
            <a:r>
              <a:rPr lang="en-US" altLang="zh-TW" dirty="0" err="1" smtClean="0"/>
              <a:t>volatilie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As above, the slope for HML can demonstrate the lowest BE/ME portfolio are volatile than the highest BE/ME portfolio</a:t>
            </a:r>
          </a:p>
          <a:p>
            <a:pPr lvl="1"/>
            <a:r>
              <a:rPr lang="en-US" altLang="zh-TW" dirty="0" smtClean="0"/>
              <a:t>BE/ME is negative correlated with Profitability</a:t>
            </a:r>
          </a:p>
          <a:p>
            <a:pPr lvl="1"/>
            <a:r>
              <a:rPr lang="en-US" altLang="zh-TW" dirty="0" smtClean="0"/>
              <a:t>The slope for HML can prove this</a:t>
            </a:r>
          </a:p>
          <a:p>
            <a:r>
              <a:rPr lang="en-US" altLang="zh-TW" dirty="0" smtClean="0"/>
              <a:t>Five factors do a good job on explaining the whole market’s return</a:t>
            </a:r>
          </a:p>
          <a:p>
            <a:pPr lvl="1"/>
            <a:r>
              <a:rPr lang="en-US" altLang="zh-TW" dirty="0" smtClean="0"/>
              <a:t>But for evaluating the cross-sectional average stock returns, the three-factor model will be a good alternative</a:t>
            </a:r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The market </a:t>
            </a:r>
            <a:r>
              <a:rPr lang="el-GR" altLang="zh-TW" dirty="0" smtClean="0"/>
              <a:t>β</a:t>
            </a:r>
            <a:r>
              <a:rPr lang="en-US" altLang="zh-TW" dirty="0" smtClean="0"/>
              <a:t>s of Sharpe-</a:t>
            </a:r>
            <a:r>
              <a:rPr lang="en-US" altLang="zh-TW" dirty="0" err="1" smtClean="0"/>
              <a:t>Litner</a:t>
            </a:r>
            <a:r>
              <a:rPr lang="en-US" altLang="zh-TW" dirty="0" smtClean="0"/>
              <a:t>, and </a:t>
            </a:r>
            <a:r>
              <a:rPr lang="en-US" altLang="zh-TW" dirty="0" err="1" smtClean="0"/>
              <a:t>Breedon’s</a:t>
            </a:r>
            <a:r>
              <a:rPr lang="en-US" altLang="zh-TW" dirty="0" smtClean="0"/>
              <a:t> consumption </a:t>
            </a:r>
            <a:r>
              <a:rPr lang="el-GR" altLang="zh-TW" dirty="0" smtClean="0"/>
              <a:t>β</a:t>
            </a:r>
            <a:r>
              <a:rPr lang="en-US" altLang="zh-TW" dirty="0" smtClean="0"/>
              <a:t>s show little relation of the Cross-Sectional average returns on U.S common stocks.</a:t>
            </a:r>
          </a:p>
          <a:p>
            <a:endParaRPr lang="en-US" altLang="zh-TW" dirty="0"/>
          </a:p>
          <a:p>
            <a:r>
              <a:rPr lang="en-US" altLang="zh-TW" dirty="0" smtClean="0"/>
              <a:t>Empirical variables determined average returns are:</a:t>
            </a:r>
          </a:p>
          <a:p>
            <a:pPr lvl="1"/>
            <a:r>
              <a:rPr lang="en-US" altLang="zh-TW" dirty="0" smtClean="0"/>
              <a:t>Size, Leverage, E/P, BE/ME [</a:t>
            </a:r>
            <a:r>
              <a:rPr lang="en-US" altLang="zh-TW" dirty="0" err="1" smtClean="0"/>
              <a:t>Banz</a:t>
            </a:r>
            <a:r>
              <a:rPr lang="en-US" altLang="zh-TW" dirty="0" smtClean="0"/>
              <a:t>(1981), </a:t>
            </a:r>
            <a:r>
              <a:rPr lang="en-US" altLang="zh-TW" dirty="0" err="1" smtClean="0"/>
              <a:t>Bhandari</a:t>
            </a:r>
            <a:r>
              <a:rPr lang="en-US" altLang="zh-TW" dirty="0" smtClean="0"/>
              <a:t>(1988), </a:t>
            </a:r>
            <a:r>
              <a:rPr lang="en-US" altLang="zh-TW" dirty="0" err="1" smtClean="0"/>
              <a:t>Basu</a:t>
            </a:r>
            <a:r>
              <a:rPr lang="en-US" altLang="zh-TW" dirty="0" smtClean="0"/>
              <a:t>(1983), and Rosenberg, Reid, and </a:t>
            </a:r>
            <a:r>
              <a:rPr lang="en-US" altLang="zh-TW" dirty="0" err="1" smtClean="0"/>
              <a:t>Lanstein</a:t>
            </a:r>
            <a:r>
              <a:rPr lang="en-US" altLang="zh-TW" dirty="0" smtClean="0"/>
              <a:t>(1985)]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Appendix: Table2</a:t>
            </a:r>
            <a:endParaRPr lang="zh-TW" alt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20728" y="-546551"/>
            <a:ext cx="5184578" cy="895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Appendix: Table 2</a:t>
            </a:r>
            <a:endParaRPr lang="zh-TW" alt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04697" y="-186250"/>
            <a:ext cx="5505158" cy="838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If the market is aggregated, there must be some common factors which can explain both  the common stock market and bond market .</a:t>
            </a:r>
          </a:p>
          <a:p>
            <a:endParaRPr lang="en-US" altLang="zh-TW" dirty="0"/>
          </a:p>
          <a:p>
            <a:r>
              <a:rPr lang="en-US" altLang="zh-TW" dirty="0" smtClean="0"/>
              <a:t>But for bond market, the factors used to explain common stock market may not appropriate.</a:t>
            </a:r>
          </a:p>
          <a:p>
            <a:pPr lvl="1"/>
            <a:r>
              <a:rPr lang="en-US" altLang="zh-TW" dirty="0" smtClean="0"/>
              <a:t>So, the new variables are introduced in this paper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n-US" altLang="zh-TW" dirty="0" smtClean="0"/>
              <a:t>The Steps for the Experiment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右箭號 4"/>
          <p:cNvSpPr/>
          <p:nvPr/>
        </p:nvSpPr>
        <p:spPr>
          <a:xfrm>
            <a:off x="6516216" y="5445224"/>
            <a:ext cx="2304256" cy="108012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To be continued…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&amp; 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Data</a:t>
            </a:r>
          </a:p>
          <a:p>
            <a:pPr lvl="1"/>
            <a:r>
              <a:rPr lang="en-US" altLang="zh-TW" dirty="0" smtClean="0"/>
              <a:t>From 1963 to 1991</a:t>
            </a:r>
          </a:p>
          <a:p>
            <a:pPr lvl="1"/>
            <a:r>
              <a:rPr lang="en-US" altLang="zh-TW" dirty="0" smtClean="0"/>
              <a:t>At least appeared on COMPUSTAT for two years</a:t>
            </a:r>
            <a:endParaRPr lang="en-US" altLang="zh-TW" dirty="0"/>
          </a:p>
          <a:p>
            <a:pPr lvl="1"/>
            <a:r>
              <a:rPr lang="en-US" altLang="zh-TW" dirty="0" smtClean="0"/>
              <a:t>Stock price in December on t-1 year and June on t year in CRSP, and book equity in December on t-1 year on COMPUSTAT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&amp;Variables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1763688" y="2636912"/>
          <a:ext cx="7211144" cy="30963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02786"/>
                <a:gridCol w="1802786"/>
                <a:gridCol w="1802786"/>
                <a:gridCol w="1802786"/>
              </a:tblGrid>
              <a:tr h="103211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LOW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MEDIAN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HIGH</a:t>
                      </a:r>
                      <a:endParaRPr lang="zh-TW" altLang="en-US" sz="3200" dirty="0"/>
                    </a:p>
                  </a:txBody>
                  <a:tcPr/>
                </a:tc>
              </a:tr>
              <a:tr h="10321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SMALL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S/L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S/M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S/H</a:t>
                      </a:r>
                      <a:endParaRPr lang="zh-TW" altLang="en-US" sz="3200" dirty="0"/>
                    </a:p>
                  </a:txBody>
                  <a:tcPr/>
                </a:tc>
              </a:tr>
              <a:tr h="10321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BIG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B/L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B/M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B/H</a:t>
                      </a:r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635896" y="206084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Lowest 30%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508104" y="20608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Medium 40%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308304" y="206084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Highest 30%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0" y="4221088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Divided by Median of NYSE</a:t>
            </a:r>
            <a:endParaRPr lang="zh-TW" altLang="en-US" b="1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475656" y="191683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1403648" y="191683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1259632" y="134076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i="1" dirty="0" smtClean="0">
                <a:solidFill>
                  <a:srgbClr val="00B050"/>
                </a:solidFill>
              </a:rPr>
              <a:t>BE/ME</a:t>
            </a:r>
            <a:endParaRPr lang="zh-TW" altLang="en-US" sz="2400" i="1" dirty="0">
              <a:solidFill>
                <a:srgbClr val="00B05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39552" y="198884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i="1" dirty="0" smtClean="0">
                <a:solidFill>
                  <a:srgbClr val="FF0000"/>
                </a:solidFill>
              </a:rPr>
              <a:t>SIZE</a:t>
            </a:r>
            <a:endParaRPr lang="zh-TW" altLang="en-US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&amp;Variables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In experiment, the sample will separate into 25 portfolios </a:t>
            </a:r>
          </a:p>
          <a:p>
            <a:pPr lvl="1"/>
            <a:r>
              <a:rPr lang="en-US" altLang="zh-TW" dirty="0" smtClean="0"/>
              <a:t>First ranked by size, than by BE/ME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8125319" cy="23157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131840" y="3356992"/>
            <a:ext cx="36004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9552" y="3284984"/>
            <a:ext cx="79208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1223</Words>
  <Application>Microsoft Office PowerPoint</Application>
  <PresentationFormat>如螢幕大小 (4:3)</PresentationFormat>
  <Paragraphs>155</Paragraphs>
  <Slides>41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2" baseType="lpstr">
      <vt:lpstr>Office 佈景主題</vt:lpstr>
      <vt:lpstr>Common Risk Factors in the Returns on Stocks and Bonds</vt:lpstr>
      <vt:lpstr>Brief Saying…</vt:lpstr>
      <vt:lpstr>Agenda</vt:lpstr>
      <vt:lpstr>Introduction</vt:lpstr>
      <vt:lpstr>Introduction</vt:lpstr>
      <vt:lpstr>The Steps for the Experiment</vt:lpstr>
      <vt:lpstr>Data &amp; Variables</vt:lpstr>
      <vt:lpstr>Data &amp;Variables</vt:lpstr>
      <vt:lpstr>Data &amp;Variables</vt:lpstr>
      <vt:lpstr>Data &amp; Variables</vt:lpstr>
      <vt:lpstr>Data &amp; Variables</vt:lpstr>
      <vt:lpstr>Main Result – Bond Market Factor</vt:lpstr>
      <vt:lpstr>Main Result – Bond Market Test</vt:lpstr>
      <vt:lpstr>Main Result – Market Factor</vt:lpstr>
      <vt:lpstr>Main Result – Market Factor</vt:lpstr>
      <vt:lpstr>Main Result – Stock Market Factor</vt:lpstr>
      <vt:lpstr>Main Result – Stock Market Factor</vt:lpstr>
      <vt:lpstr>Main Result – A short break</vt:lpstr>
      <vt:lpstr>Main Result – A short break</vt:lpstr>
      <vt:lpstr>Main Result – Stock Market Factors + Market Factor</vt:lpstr>
      <vt:lpstr>Main Result – Stock Market Factors + Market Factor</vt:lpstr>
      <vt:lpstr>Main Result </vt:lpstr>
      <vt:lpstr>Main Result – All Factors</vt:lpstr>
      <vt:lpstr>Main Result – All Factors</vt:lpstr>
      <vt:lpstr>Main Result – All Factors</vt:lpstr>
      <vt:lpstr>Main Result</vt:lpstr>
      <vt:lpstr>Adjusted Test</vt:lpstr>
      <vt:lpstr>Adjusted Test</vt:lpstr>
      <vt:lpstr>Adjusted Test</vt:lpstr>
      <vt:lpstr>Adjusted Test</vt:lpstr>
      <vt:lpstr>Test for Avg. Premium</vt:lpstr>
      <vt:lpstr>Test for Avg. Premium</vt:lpstr>
      <vt:lpstr>Test for Avg. Premium</vt:lpstr>
      <vt:lpstr>Test for Avg. Premium</vt:lpstr>
      <vt:lpstr>Test for Avg. Premium</vt:lpstr>
      <vt:lpstr>Test for Avg. Premium</vt:lpstr>
      <vt:lpstr>The Bond Market Factors</vt:lpstr>
      <vt:lpstr>Conclusion</vt:lpstr>
      <vt:lpstr>Conclusion</vt:lpstr>
      <vt:lpstr>Appendix: Table2</vt:lpstr>
      <vt:lpstr>Appendix: Table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Risk Factors in the Returns on Stocks and Bonds</dc:title>
  <dc:creator>vic</dc:creator>
  <cp:lastModifiedBy>vic</cp:lastModifiedBy>
  <cp:revision>16</cp:revision>
  <dcterms:created xsi:type="dcterms:W3CDTF">2012-06-05T03:02:06Z</dcterms:created>
  <dcterms:modified xsi:type="dcterms:W3CDTF">2012-06-07T05:59:58Z</dcterms:modified>
</cp:coreProperties>
</file>