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drawings/drawing17.xml" ContentType="application/vnd.openxmlformats-officedocument.drawingml.chartshapes+xml"/>
  <Override PartName="/ppt/charts/chart24.xml" ContentType="application/vnd.openxmlformats-officedocument.drawingml.chart+xml"/>
  <Override PartName="/ppt/drawings/drawing28.xml" ContentType="application/vnd.openxmlformats-officedocument.drawingml.chartshape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drawings/drawing13.xml" ContentType="application/vnd.openxmlformats-officedocument.drawingml.chartshapes+xml"/>
  <Override PartName="/ppt/charts/chart20.xml" ContentType="application/vnd.openxmlformats-officedocument.drawingml.chart+xml"/>
  <Override PartName="/ppt/drawings/drawing22.xml" ContentType="application/vnd.openxmlformats-officedocument.drawingml.chartshapes+xml"/>
  <Override PartName="/ppt/drawings/drawing24.xml" ContentType="application/vnd.openxmlformats-officedocument.drawingml.chartshapes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Default Extension="xlsx" ContentType="application/vnd.openxmlformats-officedocument.spreadsheetml.sheet"/>
  <Override PartName="/ppt/drawings/drawing20.xml" ContentType="application/vnd.openxmlformats-officedocument.drawingml.chartshapes+xml"/>
  <Override PartName="/ppt/drawings/drawing31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drawings/drawing29.xml" ContentType="application/vnd.openxmlformats-officedocument.drawingml.chartshapes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rawings/drawing18.xml" ContentType="application/vnd.openxmlformats-officedocument.drawingml.chartshapes+xml"/>
  <Override PartName="/ppt/charts/chart23.xml" ContentType="application/vnd.openxmlformats-officedocument.drawingml.chart+xml"/>
  <Override PartName="/ppt/drawings/drawing27.xml" ContentType="application/vnd.openxmlformats-officedocument.drawingml.chartshapes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rawings/drawing16.xml" ContentType="application/vnd.openxmlformats-officedocument.drawingml.chartshapes+xml"/>
  <Override PartName="/ppt/charts/chart21.xml" ContentType="application/vnd.openxmlformats-officedocument.drawingml.chart+xml"/>
  <Override PartName="/ppt/drawings/drawing25.xml" ContentType="application/vnd.openxmlformats-officedocument.drawingml.chartshapes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drawings/drawing23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rawings/drawing21.xml" ContentType="application/vnd.openxmlformats-officedocument.drawingml.chartshapes+xml"/>
  <Override PartName="/ppt/drawings/drawing30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rawings/drawing19.xml" ContentType="application/vnd.openxmlformats-officedocument.drawingml.chartshapes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rawings/drawing15.xml" ContentType="application/vnd.openxmlformats-officedocument.drawingml.chartshapes+xml"/>
  <Override PartName="/ppt/charts/chart22.xml" ContentType="application/vnd.openxmlformats-officedocument.drawingml.chart+xml"/>
  <Override PartName="/ppt/drawings/drawing26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9" r:id="rId3"/>
    <p:sldId id="257" r:id="rId4"/>
    <p:sldId id="262" r:id="rId5"/>
    <p:sldId id="269" r:id="rId6"/>
    <p:sldId id="261" r:id="rId7"/>
    <p:sldId id="263" r:id="rId8"/>
    <p:sldId id="260" r:id="rId9"/>
    <p:sldId id="264" r:id="rId10"/>
    <p:sldId id="268" r:id="rId11"/>
    <p:sldId id="265" r:id="rId12"/>
    <p:sldId id="267" r:id="rId13"/>
    <p:sldId id="266" r:id="rId14"/>
    <p:sldId id="258" r:id="rId15"/>
    <p:sldId id="270" r:id="rId16"/>
    <p:sldId id="282" r:id="rId17"/>
    <p:sldId id="284" r:id="rId18"/>
    <p:sldId id="283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1" r:id="rId27"/>
    <p:sldId id="278" r:id="rId28"/>
    <p:sldId id="280" r:id="rId29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990000"/>
    <a:srgbClr val="99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85" autoAdjust="0"/>
    <p:restoredTop sz="94660"/>
  </p:normalViewPr>
  <p:slideViewPr>
    <p:cSldViewPr>
      <p:cViewPr>
        <p:scale>
          <a:sx n="70" d="100"/>
          <a:sy n="70" d="100"/>
        </p:scale>
        <p:origin x="-5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Verite%20Research\Export%20Expansion%20Study\Comparative%20country%20performance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Verite%20Research\Export%20Expansion%20Study\Comparative%20country%20performance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D:\Verite%20Research\Macroreview\Copy%20of%20Apparel%20export%20data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D:\Verite%20Research\Macroreview\employment%20apparel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D:\Verite%20Research\Macroreview\Apparel%20imports%20into%20USA%2062.xls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Office_Excel_Worksheet1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D:\Verite%20Research\Export%20Expansion%20Study\Tea%20statistics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D:\Verite%20Research\Export%20Expansion%20Study\Tea%20statistics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D:\Verite%20Research\Export%20Expansion%20Study\Tea%20statistics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Users\Shameen\Dropbox\Exports\Tea%20statistics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C:\Users\Shameen\Dropbox\Exports\Tea%20statistic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Verite%20Research\Export%20Expansion%20Study\Comparative%20country%20performance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D:\Verite%20Research\Export%20Expansion%20Study\Sectorwise%20Export%20stats\Exports%20by%20HS%20chapter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Chart%20in%20Microsoft%20PowerPoint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D:\Verite%20Research\Export%20Expansion%20Study\Final%20chapters\Regional%20integration%20statistics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D:\Verite%20Research\Export%20Expansion%20Study\Sectorwise%20Export%20stats\Exports%20by%20HS%20chapter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D:\Verite%20Research\Export%20Expansion%20Study\world%20exports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D:\Verite%20Research\Export%20Expansion%20Study\world%20exports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D:\Verite%20Research\Export%20Expansion%20Study\Sectorwise%20Export%20stats\Sector%20wise%20export%20performance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Verite%20Research\Export%20Expansion%20Study\Sectorwise%20Export%20stats\Global%20Serviceds%20Location%20Index%202011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D:\Verite%20Research\Export%20Expansion%20Study\Travel%20and%20tourism%20competitiveness.xlsx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D:\Verite%20Research\Export%20Expansion%20Study\Sectorwise%20Export%20stats\Exports%20by%20HS%20chapter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Verite%20Research\Export%20Expansion%20Study\Comparative%20country%20performance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Verite%20Research\Export%20Expansion%20Study\Sectorwise%20Export%20stats\Exports%20by%20HS%20chapter.xlsx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D:\Verite%20Research\Export%20Expansion%20Study\Sectorwise%20Export%20stats\Exports%20by%20HS%20chapter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Verite%20Research\Export%20Expansion%20Study\Sectorwise%20Export%20stats\Exports%20by%20HS%20chapter.xlsx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D:\Verite%20Research\Export%20Expansion%20Study\Final%20chapters\Regional%20integration%20statistics.xlsx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D:\Verite%20Research\Export%20Expansion%20Study\world%20exports.xlsx" TargetMode="Externa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oleObject" Target="file:///D:\Verite%20Research\Export%20Expansion%20Study\world%20exports.xlsx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oleObject" Target="file:///D:\Verite%20Research\Export%20Expansion%20Study\UNCTAD%20data%20on%20export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Verite%20Research\Economic%20data\Trade%20dat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Verite%20Research\Export%20Expansion%20Study\Comparative%20country%20performance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Verite%20Research\Export%20Expansion%20Study\Sectorwise%20Export%20stats\Sector%20wise%20export%20performance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Verite%20Research\Export%20Expansion%20Study\Sectorwise%20Export%20stats\Sector%20wise%20export%20performanc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Verite%20Research\Export%20Expansion%20Study\Sectorwise%20Export%20stats\Sector%20wise%20export%20performanc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Verite%20Research\Export%20Expansion%20Study\Sectorwise%20Export%20stats\Sector%20wise%20export%20performa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735936943067303"/>
          <c:y val="0.13519628075961998"/>
          <c:w val="0.72532467281707558"/>
          <c:h val="0.63869893539991796"/>
        </c:manualLayout>
      </c:layout>
      <c:lineChart>
        <c:grouping val="standard"/>
        <c:ser>
          <c:idx val="0"/>
          <c:order val="0"/>
          <c:tx>
            <c:strRef>
              <c:f>'world exports 1'!$U$1:$U$2</c:f>
              <c:strCache>
                <c:ptCount val="1"/>
                <c:pt idx="0">
                  <c:v>Sri Lanka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'world exports 1'!$T$3:$T$67</c:f>
              <c:numCache>
                <c:formatCode>General</c:formatCode>
                <c:ptCount val="65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  <c:pt idx="64">
                  <c:v>2012</c:v>
                </c:pt>
              </c:numCache>
            </c:numRef>
          </c:cat>
          <c:val>
            <c:numRef>
              <c:f>'world exports 1'!$U$3:$U$67</c:f>
              <c:numCache>
                <c:formatCode>0.00%</c:formatCode>
                <c:ptCount val="65"/>
                <c:pt idx="0">
                  <c:v>5.3000000000000044E-3</c:v>
                </c:pt>
                <c:pt idx="1">
                  <c:v>5.0000000000000044E-3</c:v>
                </c:pt>
                <c:pt idx="2">
                  <c:v>5.3000000000000044E-3</c:v>
                </c:pt>
                <c:pt idx="3">
                  <c:v>4.8000000000000039E-3</c:v>
                </c:pt>
                <c:pt idx="4">
                  <c:v>3.8000000000000039E-3</c:v>
                </c:pt>
                <c:pt idx="5">
                  <c:v>3.9000000000000029E-3</c:v>
                </c:pt>
                <c:pt idx="6">
                  <c:v>4.4000000000000046E-3</c:v>
                </c:pt>
                <c:pt idx="7">
                  <c:v>4.3000000000000043E-3</c:v>
                </c:pt>
                <c:pt idx="8">
                  <c:v>3.500000000000004E-3</c:v>
                </c:pt>
                <c:pt idx="9">
                  <c:v>3.1000000000000029E-3</c:v>
                </c:pt>
                <c:pt idx="10">
                  <c:v>3.300000000000003E-3</c:v>
                </c:pt>
                <c:pt idx="11">
                  <c:v>3.1000000000000029E-3</c:v>
                </c:pt>
                <c:pt idx="12">
                  <c:v>3.000000000000004E-3</c:v>
                </c:pt>
                <c:pt idx="13">
                  <c:v>2.8000000000000021E-3</c:v>
                </c:pt>
                <c:pt idx="14">
                  <c:v>2.7000000000000045E-3</c:v>
                </c:pt>
                <c:pt idx="15">
                  <c:v>2.3000000000000021E-3</c:v>
                </c:pt>
                <c:pt idx="16">
                  <c:v>2.2000000000000023E-3</c:v>
                </c:pt>
                <c:pt idx="17">
                  <c:v>2.2000000000000023E-3</c:v>
                </c:pt>
                <c:pt idx="18">
                  <c:v>1.7000000000000025E-3</c:v>
                </c:pt>
                <c:pt idx="19">
                  <c:v>1.6000000000000025E-3</c:v>
                </c:pt>
                <c:pt idx="20">
                  <c:v>1.4000000000000011E-3</c:v>
                </c:pt>
                <c:pt idx="21">
                  <c:v>1.2000000000000008E-3</c:v>
                </c:pt>
                <c:pt idx="22">
                  <c:v>1.1000000000000012E-3</c:v>
                </c:pt>
                <c:pt idx="23">
                  <c:v>1.0000000000000011E-3</c:v>
                </c:pt>
                <c:pt idx="24">
                  <c:v>8.0000000000000112E-4</c:v>
                </c:pt>
                <c:pt idx="25">
                  <c:v>7.0000000000000097E-4</c:v>
                </c:pt>
                <c:pt idx="26">
                  <c:v>6.0000000000000103E-4</c:v>
                </c:pt>
                <c:pt idx="27">
                  <c:v>6.0000000000000103E-4</c:v>
                </c:pt>
                <c:pt idx="28">
                  <c:v>6.0000000000000103E-4</c:v>
                </c:pt>
                <c:pt idx="29">
                  <c:v>7.0000000000000097E-4</c:v>
                </c:pt>
                <c:pt idx="30">
                  <c:v>6.0000000000000103E-4</c:v>
                </c:pt>
                <c:pt idx="31">
                  <c:v>6.0000000000000103E-4</c:v>
                </c:pt>
                <c:pt idx="32">
                  <c:v>5.0000000000000055E-4</c:v>
                </c:pt>
                <c:pt idx="33">
                  <c:v>5.0000000000000055E-4</c:v>
                </c:pt>
                <c:pt idx="34">
                  <c:v>5.0000000000000055E-4</c:v>
                </c:pt>
                <c:pt idx="35">
                  <c:v>6.0000000000000103E-4</c:v>
                </c:pt>
                <c:pt idx="36">
                  <c:v>7.0000000000000097E-4</c:v>
                </c:pt>
                <c:pt idx="37">
                  <c:v>7.0000000000000097E-4</c:v>
                </c:pt>
                <c:pt idx="38">
                  <c:v>6.0000000000000103E-4</c:v>
                </c:pt>
                <c:pt idx="39">
                  <c:v>5.0000000000000055E-4</c:v>
                </c:pt>
                <c:pt idx="40">
                  <c:v>5.0000000000000055E-4</c:v>
                </c:pt>
                <c:pt idx="41">
                  <c:v>5.0000000000000055E-4</c:v>
                </c:pt>
                <c:pt idx="42">
                  <c:v>6.0000000000000103E-4</c:v>
                </c:pt>
                <c:pt idx="43">
                  <c:v>6.0000000000000103E-4</c:v>
                </c:pt>
                <c:pt idx="44">
                  <c:v>7.0000000000000097E-4</c:v>
                </c:pt>
                <c:pt idx="45">
                  <c:v>8.0000000000000112E-4</c:v>
                </c:pt>
                <c:pt idx="46">
                  <c:v>7.0000000000000097E-4</c:v>
                </c:pt>
                <c:pt idx="47">
                  <c:v>7.0000000000000097E-4</c:v>
                </c:pt>
                <c:pt idx="48">
                  <c:v>8.0000000000000112E-4</c:v>
                </c:pt>
                <c:pt idx="49">
                  <c:v>8.0000000000000112E-4</c:v>
                </c:pt>
                <c:pt idx="50">
                  <c:v>9.0000000000000149E-4</c:v>
                </c:pt>
                <c:pt idx="51">
                  <c:v>8.0000000000000112E-4</c:v>
                </c:pt>
                <c:pt idx="52">
                  <c:v>8.0000000000000112E-4</c:v>
                </c:pt>
                <c:pt idx="53">
                  <c:v>8.0000000000000112E-4</c:v>
                </c:pt>
                <c:pt idx="54">
                  <c:v>7.0000000000000097E-4</c:v>
                </c:pt>
                <c:pt idx="55">
                  <c:v>7.0000000000000097E-4</c:v>
                </c:pt>
                <c:pt idx="56">
                  <c:v>6.0000000000000103E-4</c:v>
                </c:pt>
                <c:pt idx="57">
                  <c:v>6.0000000000000103E-4</c:v>
                </c:pt>
                <c:pt idx="58">
                  <c:v>6.0000000000000103E-4</c:v>
                </c:pt>
                <c:pt idx="59">
                  <c:v>6.0000000000000103E-4</c:v>
                </c:pt>
                <c:pt idx="60">
                  <c:v>5.0000000000000055E-4</c:v>
                </c:pt>
                <c:pt idx="61">
                  <c:v>6.0000000000000103E-4</c:v>
                </c:pt>
                <c:pt idx="62">
                  <c:v>6.0000000000000103E-4</c:v>
                </c:pt>
                <c:pt idx="63">
                  <c:v>6.0000000000000103E-4</c:v>
                </c:pt>
                <c:pt idx="64">
                  <c:v>5.0000000000000055E-4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'world exports 1'!$V$1:$V$2</c:f>
              <c:strCache>
                <c:ptCount val="1"/>
                <c:pt idx="0">
                  <c:v>South Korea</c:v>
                </c:pt>
              </c:strCache>
            </c:strRef>
          </c:tx>
          <c:spPr>
            <a:ln>
              <a:solidFill>
                <a:srgbClr val="0033CC"/>
              </a:solidFill>
            </a:ln>
          </c:spPr>
          <c:marker>
            <c:symbol val="none"/>
          </c:marker>
          <c:cat>
            <c:numRef>
              <c:f>'world exports 1'!$T$3:$T$67</c:f>
              <c:numCache>
                <c:formatCode>General</c:formatCode>
                <c:ptCount val="65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  <c:pt idx="64">
                  <c:v>2012</c:v>
                </c:pt>
              </c:numCache>
            </c:numRef>
          </c:cat>
          <c:val>
            <c:numRef>
              <c:f>'world exports 1'!$V$3:$V$67</c:f>
              <c:numCache>
                <c:formatCode>0.00%</c:formatCode>
                <c:ptCount val="65"/>
                <c:pt idx="0">
                  <c:v>3.0000000000000046E-4</c:v>
                </c:pt>
                <c:pt idx="1">
                  <c:v>2.0000000000000028E-4</c:v>
                </c:pt>
                <c:pt idx="2">
                  <c:v>2.0000000000000028E-4</c:v>
                </c:pt>
                <c:pt idx="3">
                  <c:v>2.0000000000000028E-4</c:v>
                </c:pt>
                <c:pt idx="4">
                  <c:v>3.0000000000000046E-4</c:v>
                </c:pt>
                <c:pt idx="5">
                  <c:v>5.0000000000000055E-4</c:v>
                </c:pt>
                <c:pt idx="6">
                  <c:v>3.0000000000000046E-4</c:v>
                </c:pt>
                <c:pt idx="7">
                  <c:v>2.0000000000000028E-4</c:v>
                </c:pt>
                <c:pt idx="8">
                  <c:v>2.0000000000000028E-4</c:v>
                </c:pt>
                <c:pt idx="9">
                  <c:v>2.0000000000000028E-4</c:v>
                </c:pt>
                <c:pt idx="10">
                  <c:v>1.0000000000000018E-4</c:v>
                </c:pt>
                <c:pt idx="11">
                  <c:v>2.0000000000000028E-4</c:v>
                </c:pt>
                <c:pt idx="12">
                  <c:v>2.0000000000000028E-4</c:v>
                </c:pt>
                <c:pt idx="13">
                  <c:v>3.0000000000000046E-4</c:v>
                </c:pt>
                <c:pt idx="14">
                  <c:v>4.0000000000000056E-4</c:v>
                </c:pt>
                <c:pt idx="15">
                  <c:v>6.0000000000000103E-4</c:v>
                </c:pt>
                <c:pt idx="16">
                  <c:v>7.0000000000000097E-4</c:v>
                </c:pt>
                <c:pt idx="17">
                  <c:v>9.0000000000000149E-4</c:v>
                </c:pt>
                <c:pt idx="18">
                  <c:v>1.2000000000000008E-3</c:v>
                </c:pt>
                <c:pt idx="19">
                  <c:v>1.500000000000002E-3</c:v>
                </c:pt>
                <c:pt idx="20">
                  <c:v>1.9000000000000022E-3</c:v>
                </c:pt>
                <c:pt idx="21">
                  <c:v>2.3000000000000021E-3</c:v>
                </c:pt>
                <c:pt idx="22">
                  <c:v>2.600000000000002E-3</c:v>
                </c:pt>
                <c:pt idx="23">
                  <c:v>3.000000000000004E-3</c:v>
                </c:pt>
                <c:pt idx="24">
                  <c:v>3.9000000000000029E-3</c:v>
                </c:pt>
                <c:pt idx="25">
                  <c:v>5.6000000000000034E-3</c:v>
                </c:pt>
                <c:pt idx="26">
                  <c:v>5.3000000000000044E-3</c:v>
                </c:pt>
                <c:pt idx="27">
                  <c:v>5.6000000000000034E-3</c:v>
                </c:pt>
                <c:pt idx="28">
                  <c:v>7.8000000000000057E-3</c:v>
                </c:pt>
                <c:pt idx="29">
                  <c:v>8.900000000000019E-3</c:v>
                </c:pt>
                <c:pt idx="30">
                  <c:v>9.7000000000000072E-3</c:v>
                </c:pt>
                <c:pt idx="31">
                  <c:v>9.1000000000000091E-3</c:v>
                </c:pt>
                <c:pt idx="32">
                  <c:v>8.6000000000000087E-3</c:v>
                </c:pt>
                <c:pt idx="33">
                  <c:v>1.0600000000000012E-2</c:v>
                </c:pt>
                <c:pt idx="34">
                  <c:v>1.1599999999999997E-2</c:v>
                </c:pt>
                <c:pt idx="35">
                  <c:v>1.3200000000000014E-2</c:v>
                </c:pt>
                <c:pt idx="36">
                  <c:v>1.4999999999999998E-2</c:v>
                </c:pt>
                <c:pt idx="37">
                  <c:v>1.5500000000000017E-2</c:v>
                </c:pt>
                <c:pt idx="38">
                  <c:v>1.6199999999999999E-2</c:v>
                </c:pt>
                <c:pt idx="39">
                  <c:v>1.8800000000000028E-2</c:v>
                </c:pt>
                <c:pt idx="40">
                  <c:v>2.1200000000000024E-2</c:v>
                </c:pt>
                <c:pt idx="41">
                  <c:v>2.010000000000001E-2</c:v>
                </c:pt>
                <c:pt idx="42">
                  <c:v>1.8900000000000024E-2</c:v>
                </c:pt>
                <c:pt idx="43">
                  <c:v>2.0400000000000012E-2</c:v>
                </c:pt>
                <c:pt idx="44">
                  <c:v>2.0300000000000002E-2</c:v>
                </c:pt>
                <c:pt idx="45">
                  <c:v>2.1700000000000011E-2</c:v>
                </c:pt>
                <c:pt idx="46">
                  <c:v>2.2200000000000025E-2</c:v>
                </c:pt>
                <c:pt idx="47">
                  <c:v>2.4199999999999996E-2</c:v>
                </c:pt>
                <c:pt idx="48">
                  <c:v>2.4000000000000018E-2</c:v>
                </c:pt>
                <c:pt idx="49">
                  <c:v>2.4300000000000002E-2</c:v>
                </c:pt>
                <c:pt idx="50">
                  <c:v>2.4000000000000018E-2</c:v>
                </c:pt>
                <c:pt idx="51">
                  <c:v>2.5100000000000011E-2</c:v>
                </c:pt>
                <c:pt idx="52">
                  <c:v>2.6700000000000012E-2</c:v>
                </c:pt>
                <c:pt idx="53">
                  <c:v>2.4300000000000002E-2</c:v>
                </c:pt>
                <c:pt idx="54">
                  <c:v>2.5000000000000019E-2</c:v>
                </c:pt>
                <c:pt idx="55">
                  <c:v>2.5500000000000002E-2</c:v>
                </c:pt>
                <c:pt idx="56">
                  <c:v>2.7500000000000024E-2</c:v>
                </c:pt>
                <c:pt idx="57">
                  <c:v>2.7100000000000027E-2</c:v>
                </c:pt>
                <c:pt idx="58">
                  <c:v>2.6800000000000029E-2</c:v>
                </c:pt>
                <c:pt idx="59">
                  <c:v>2.6500000000000024E-2</c:v>
                </c:pt>
                <c:pt idx="60">
                  <c:v>2.6100000000000012E-2</c:v>
                </c:pt>
                <c:pt idx="61">
                  <c:v>2.9000000000000019E-2</c:v>
                </c:pt>
                <c:pt idx="62">
                  <c:v>3.0500000000000024E-2</c:v>
                </c:pt>
                <c:pt idx="63">
                  <c:v>3.0300000000000018E-2</c:v>
                </c:pt>
                <c:pt idx="64">
                  <c:v>2.9800000000000024E-2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'world exports 1'!$W$1:$W$2</c:f>
              <c:strCache>
                <c:ptCount val="1"/>
                <c:pt idx="0">
                  <c:v>Malaysia</c:v>
                </c:pt>
              </c:strCache>
            </c:strRef>
          </c:tx>
          <c:spPr>
            <a:ln>
              <a:solidFill>
                <a:srgbClr val="D60093"/>
              </a:solidFill>
            </a:ln>
          </c:spPr>
          <c:marker>
            <c:symbol val="none"/>
          </c:marker>
          <c:cat>
            <c:numRef>
              <c:f>'world exports 1'!$T$3:$T$67</c:f>
              <c:numCache>
                <c:formatCode>General</c:formatCode>
                <c:ptCount val="65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  <c:pt idx="64">
                  <c:v>2012</c:v>
                </c:pt>
              </c:numCache>
            </c:numRef>
          </c:cat>
          <c:val>
            <c:numRef>
              <c:f>'world exports 1'!$W$3:$W$67</c:f>
              <c:numCache>
                <c:formatCode>0.00%</c:formatCode>
                <c:ptCount val="65"/>
                <c:pt idx="0">
                  <c:v>1.0699999999999998E-2</c:v>
                </c:pt>
                <c:pt idx="1">
                  <c:v>9.9000000000000095E-3</c:v>
                </c:pt>
                <c:pt idx="2">
                  <c:v>1.6199999999999999E-2</c:v>
                </c:pt>
                <c:pt idx="3">
                  <c:v>1.5599999999999999E-2</c:v>
                </c:pt>
                <c:pt idx="4">
                  <c:v>1.0500000000000013E-2</c:v>
                </c:pt>
                <c:pt idx="5">
                  <c:v>8.1000000000000048E-3</c:v>
                </c:pt>
                <c:pt idx="6">
                  <c:v>8.0000000000000106E-3</c:v>
                </c:pt>
                <c:pt idx="7">
                  <c:v>1.0100000000000001E-2</c:v>
                </c:pt>
                <c:pt idx="8">
                  <c:v>8.900000000000019E-3</c:v>
                </c:pt>
                <c:pt idx="9">
                  <c:v>8.0000000000000106E-3</c:v>
                </c:pt>
                <c:pt idx="10">
                  <c:v>7.3000000000000079E-3</c:v>
                </c:pt>
                <c:pt idx="11">
                  <c:v>8.8000000000000092E-3</c:v>
                </c:pt>
                <c:pt idx="12">
                  <c:v>9.1000000000000091E-3</c:v>
                </c:pt>
                <c:pt idx="13">
                  <c:v>7.8000000000000057E-3</c:v>
                </c:pt>
                <c:pt idx="14">
                  <c:v>7.400000000000009E-3</c:v>
                </c:pt>
                <c:pt idx="15">
                  <c:v>6.9000000000000103E-3</c:v>
                </c:pt>
                <c:pt idx="16">
                  <c:v>6.300000000000007E-3</c:v>
                </c:pt>
                <c:pt idx="17">
                  <c:v>6.5000000000000058E-3</c:v>
                </c:pt>
                <c:pt idx="18">
                  <c:v>6.0000000000000088E-3</c:v>
                </c:pt>
                <c:pt idx="19">
                  <c:v>5.6000000000000034E-3</c:v>
                </c:pt>
                <c:pt idx="20">
                  <c:v>5.6000000000000034E-3</c:v>
                </c:pt>
                <c:pt idx="21">
                  <c:v>6.0000000000000088E-3</c:v>
                </c:pt>
                <c:pt idx="22">
                  <c:v>5.3000000000000044E-3</c:v>
                </c:pt>
                <c:pt idx="23">
                  <c:v>4.6000000000000034E-3</c:v>
                </c:pt>
                <c:pt idx="24">
                  <c:v>4.1000000000000003E-3</c:v>
                </c:pt>
                <c:pt idx="25">
                  <c:v>5.3000000000000044E-3</c:v>
                </c:pt>
                <c:pt idx="26">
                  <c:v>5.0000000000000044E-3</c:v>
                </c:pt>
                <c:pt idx="27">
                  <c:v>4.4000000000000046E-3</c:v>
                </c:pt>
                <c:pt idx="28">
                  <c:v>5.3000000000000044E-3</c:v>
                </c:pt>
                <c:pt idx="29">
                  <c:v>5.400000000000009E-3</c:v>
                </c:pt>
                <c:pt idx="30">
                  <c:v>5.7000000000000089E-3</c:v>
                </c:pt>
                <c:pt idx="31">
                  <c:v>6.7000000000000089E-3</c:v>
                </c:pt>
                <c:pt idx="32">
                  <c:v>6.400000000000009E-3</c:v>
                </c:pt>
                <c:pt idx="33">
                  <c:v>5.9000000000000077E-3</c:v>
                </c:pt>
                <c:pt idx="34">
                  <c:v>6.400000000000009E-3</c:v>
                </c:pt>
                <c:pt idx="35">
                  <c:v>7.7000000000000089E-3</c:v>
                </c:pt>
                <c:pt idx="36">
                  <c:v>8.5000000000000075E-3</c:v>
                </c:pt>
                <c:pt idx="37">
                  <c:v>7.9000000000000094E-3</c:v>
                </c:pt>
                <c:pt idx="38">
                  <c:v>6.400000000000009E-3</c:v>
                </c:pt>
                <c:pt idx="39">
                  <c:v>7.1000000000000039E-3</c:v>
                </c:pt>
                <c:pt idx="40">
                  <c:v>7.400000000000009E-3</c:v>
                </c:pt>
                <c:pt idx="41">
                  <c:v>8.1000000000000048E-3</c:v>
                </c:pt>
                <c:pt idx="42">
                  <c:v>8.5000000000000075E-3</c:v>
                </c:pt>
                <c:pt idx="43">
                  <c:v>9.8000000000000153E-3</c:v>
                </c:pt>
                <c:pt idx="44">
                  <c:v>1.0800000000000014E-2</c:v>
                </c:pt>
                <c:pt idx="45">
                  <c:v>1.2500000000000011E-2</c:v>
                </c:pt>
                <c:pt idx="46">
                  <c:v>1.3599999999999999E-2</c:v>
                </c:pt>
                <c:pt idx="47">
                  <c:v>1.4300000000000009E-2</c:v>
                </c:pt>
                <c:pt idx="48">
                  <c:v>1.4500000000000011E-2</c:v>
                </c:pt>
                <c:pt idx="49">
                  <c:v>1.4100000000000001E-2</c:v>
                </c:pt>
                <c:pt idx="50">
                  <c:v>1.3299999999999999E-2</c:v>
                </c:pt>
                <c:pt idx="51">
                  <c:v>1.4800000000000011E-2</c:v>
                </c:pt>
                <c:pt idx="52">
                  <c:v>1.5200000000000014E-2</c:v>
                </c:pt>
                <c:pt idx="53">
                  <c:v>1.4200000000000009E-2</c:v>
                </c:pt>
                <c:pt idx="54">
                  <c:v>1.4500000000000011E-2</c:v>
                </c:pt>
                <c:pt idx="55">
                  <c:v>1.3800000000000019E-2</c:v>
                </c:pt>
                <c:pt idx="56">
                  <c:v>1.3700000000000019E-2</c:v>
                </c:pt>
                <c:pt idx="57">
                  <c:v>1.340000000000002E-2</c:v>
                </c:pt>
                <c:pt idx="58">
                  <c:v>1.3200000000000014E-2</c:v>
                </c:pt>
                <c:pt idx="59">
                  <c:v>1.2600000000000012E-2</c:v>
                </c:pt>
                <c:pt idx="60">
                  <c:v>1.2300000000000011E-2</c:v>
                </c:pt>
                <c:pt idx="61">
                  <c:v>1.2500000000000011E-2</c:v>
                </c:pt>
                <c:pt idx="62">
                  <c:v>1.2999999999999998E-2</c:v>
                </c:pt>
                <c:pt idx="63">
                  <c:v>1.2500000000000011E-2</c:v>
                </c:pt>
                <c:pt idx="64">
                  <c:v>1.2400000000000008E-2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'world exports 1'!$X$1:$X$2</c:f>
              <c:strCache>
                <c:ptCount val="1"/>
                <c:pt idx="0">
                  <c:v>Thailand</c:v>
                </c:pt>
              </c:strCache>
            </c:strRef>
          </c:tx>
          <c:spPr>
            <a:ln>
              <a:solidFill>
                <a:srgbClr val="33CC33"/>
              </a:solidFill>
            </a:ln>
          </c:spPr>
          <c:marker>
            <c:symbol val="none"/>
          </c:marker>
          <c:cat>
            <c:numRef>
              <c:f>'world exports 1'!$T$3:$T$67</c:f>
              <c:numCache>
                <c:formatCode>General</c:formatCode>
                <c:ptCount val="65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  <c:pt idx="64">
                  <c:v>2012</c:v>
                </c:pt>
              </c:numCache>
            </c:numRef>
          </c:cat>
          <c:val>
            <c:numRef>
              <c:f>'world exports 1'!$X$3:$X$67</c:f>
              <c:numCache>
                <c:formatCode>0.00%</c:formatCode>
                <c:ptCount val="65"/>
                <c:pt idx="0">
                  <c:v>3.8000000000000039E-3</c:v>
                </c:pt>
                <c:pt idx="1">
                  <c:v>4.6000000000000034E-3</c:v>
                </c:pt>
                <c:pt idx="2">
                  <c:v>4.9000000000000059E-3</c:v>
                </c:pt>
                <c:pt idx="3">
                  <c:v>4.4000000000000046E-3</c:v>
                </c:pt>
                <c:pt idx="4">
                  <c:v>4.0000000000000044E-3</c:v>
                </c:pt>
                <c:pt idx="5">
                  <c:v>3.8000000000000039E-3</c:v>
                </c:pt>
                <c:pt idx="6">
                  <c:v>3.300000000000003E-3</c:v>
                </c:pt>
                <c:pt idx="7">
                  <c:v>3.500000000000004E-3</c:v>
                </c:pt>
                <c:pt idx="8">
                  <c:v>3.4000000000000028E-3</c:v>
                </c:pt>
                <c:pt idx="9">
                  <c:v>3.500000000000004E-3</c:v>
                </c:pt>
                <c:pt idx="10">
                  <c:v>2.8000000000000021E-3</c:v>
                </c:pt>
                <c:pt idx="11">
                  <c:v>3.000000000000004E-3</c:v>
                </c:pt>
                <c:pt idx="12">
                  <c:v>3.2000000000000045E-3</c:v>
                </c:pt>
                <c:pt idx="13">
                  <c:v>3.500000000000004E-3</c:v>
                </c:pt>
                <c:pt idx="14">
                  <c:v>3.2000000000000045E-3</c:v>
                </c:pt>
                <c:pt idx="15">
                  <c:v>2.900000000000002E-3</c:v>
                </c:pt>
                <c:pt idx="16">
                  <c:v>3.4000000000000028E-3</c:v>
                </c:pt>
                <c:pt idx="17">
                  <c:v>3.300000000000003E-3</c:v>
                </c:pt>
                <c:pt idx="18">
                  <c:v>3.300000000000003E-3</c:v>
                </c:pt>
                <c:pt idx="19">
                  <c:v>3.1000000000000029E-3</c:v>
                </c:pt>
                <c:pt idx="20">
                  <c:v>2.7000000000000045E-3</c:v>
                </c:pt>
                <c:pt idx="21">
                  <c:v>2.600000000000002E-3</c:v>
                </c:pt>
                <c:pt idx="22">
                  <c:v>2.2000000000000023E-3</c:v>
                </c:pt>
                <c:pt idx="23">
                  <c:v>2.3000000000000021E-3</c:v>
                </c:pt>
                <c:pt idx="24">
                  <c:v>2.600000000000002E-3</c:v>
                </c:pt>
                <c:pt idx="25">
                  <c:v>2.7000000000000045E-3</c:v>
                </c:pt>
                <c:pt idx="26">
                  <c:v>2.900000000000002E-3</c:v>
                </c:pt>
                <c:pt idx="27">
                  <c:v>2.5000000000000022E-3</c:v>
                </c:pt>
                <c:pt idx="28">
                  <c:v>3.000000000000004E-3</c:v>
                </c:pt>
                <c:pt idx="29">
                  <c:v>3.1000000000000029E-3</c:v>
                </c:pt>
                <c:pt idx="30">
                  <c:v>3.1000000000000029E-3</c:v>
                </c:pt>
                <c:pt idx="31">
                  <c:v>3.2000000000000045E-3</c:v>
                </c:pt>
                <c:pt idx="32">
                  <c:v>3.2000000000000045E-3</c:v>
                </c:pt>
                <c:pt idx="33">
                  <c:v>3.500000000000004E-3</c:v>
                </c:pt>
                <c:pt idx="34">
                  <c:v>3.7000000000000045E-3</c:v>
                </c:pt>
                <c:pt idx="35">
                  <c:v>3.4000000000000028E-3</c:v>
                </c:pt>
                <c:pt idx="36">
                  <c:v>3.8000000000000039E-3</c:v>
                </c:pt>
                <c:pt idx="37">
                  <c:v>3.6000000000000034E-3</c:v>
                </c:pt>
                <c:pt idx="38">
                  <c:v>4.1000000000000003E-3</c:v>
                </c:pt>
                <c:pt idx="39">
                  <c:v>4.6000000000000034E-3</c:v>
                </c:pt>
                <c:pt idx="40">
                  <c:v>5.6000000000000034E-3</c:v>
                </c:pt>
                <c:pt idx="41">
                  <c:v>6.5000000000000058E-3</c:v>
                </c:pt>
                <c:pt idx="42">
                  <c:v>6.7000000000000089E-3</c:v>
                </c:pt>
                <c:pt idx="43">
                  <c:v>8.1000000000000048E-3</c:v>
                </c:pt>
                <c:pt idx="44">
                  <c:v>8.6000000000000087E-3</c:v>
                </c:pt>
                <c:pt idx="45">
                  <c:v>9.8000000000000153E-3</c:v>
                </c:pt>
                <c:pt idx="46">
                  <c:v>1.0500000000000013E-2</c:v>
                </c:pt>
                <c:pt idx="47">
                  <c:v>1.0900000000000014E-2</c:v>
                </c:pt>
                <c:pt idx="48">
                  <c:v>1.0300000000000011E-2</c:v>
                </c:pt>
                <c:pt idx="49">
                  <c:v>1.0300000000000011E-2</c:v>
                </c:pt>
                <c:pt idx="50">
                  <c:v>9.9000000000000095E-3</c:v>
                </c:pt>
                <c:pt idx="51">
                  <c:v>1.0200000000000009E-2</c:v>
                </c:pt>
                <c:pt idx="52">
                  <c:v>1.0699999999999998E-2</c:v>
                </c:pt>
                <c:pt idx="53">
                  <c:v>1.0500000000000013E-2</c:v>
                </c:pt>
                <c:pt idx="54">
                  <c:v>1.0500000000000013E-2</c:v>
                </c:pt>
                <c:pt idx="55">
                  <c:v>1.0600000000000012E-2</c:v>
                </c:pt>
                <c:pt idx="56">
                  <c:v>1.0400000000000008E-2</c:v>
                </c:pt>
                <c:pt idx="57">
                  <c:v>1.0600000000000012E-2</c:v>
                </c:pt>
                <c:pt idx="58">
                  <c:v>1.0699999999999998E-2</c:v>
                </c:pt>
                <c:pt idx="59">
                  <c:v>1.0999999999999999E-2</c:v>
                </c:pt>
                <c:pt idx="60">
                  <c:v>1.0999999999999999E-2</c:v>
                </c:pt>
                <c:pt idx="61">
                  <c:v>1.2100000000000001E-2</c:v>
                </c:pt>
                <c:pt idx="62">
                  <c:v>1.2600000000000012E-2</c:v>
                </c:pt>
                <c:pt idx="63">
                  <c:v>1.2100000000000001E-2</c:v>
                </c:pt>
                <c:pt idx="64">
                  <c:v>1.2500000000000011E-2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'world exports 1'!$Y$1:$Y$2</c:f>
              <c:strCache>
                <c:ptCount val="1"/>
                <c:pt idx="0">
                  <c:v>Viet Nam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'world exports 1'!$T$3:$T$67</c:f>
              <c:numCache>
                <c:formatCode>General</c:formatCode>
                <c:ptCount val="65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  <c:pt idx="64">
                  <c:v>2012</c:v>
                </c:pt>
              </c:numCache>
            </c:numRef>
          </c:cat>
          <c:val>
            <c:numRef>
              <c:f>'world exports 1'!$Y$3:$Y$67</c:f>
              <c:numCache>
                <c:formatCode>0.00%</c:formatCode>
                <c:ptCount val="65"/>
                <c:pt idx="0">
                  <c:v>1.6000000000000025E-3</c:v>
                </c:pt>
                <c:pt idx="1">
                  <c:v>1.1000000000000012E-3</c:v>
                </c:pt>
                <c:pt idx="2">
                  <c:v>7.0000000000000097E-4</c:v>
                </c:pt>
                <c:pt idx="3">
                  <c:v>9.0000000000000149E-4</c:v>
                </c:pt>
                <c:pt idx="4">
                  <c:v>7.0000000000000097E-4</c:v>
                </c:pt>
                <c:pt idx="5">
                  <c:v>6.0000000000000103E-4</c:v>
                </c:pt>
                <c:pt idx="6">
                  <c:v>7.0000000000000097E-4</c:v>
                </c:pt>
                <c:pt idx="7">
                  <c:v>7.0000000000000097E-4</c:v>
                </c:pt>
                <c:pt idx="8">
                  <c:v>4.0000000000000056E-4</c:v>
                </c:pt>
                <c:pt idx="9">
                  <c:v>7.0000000000000097E-4</c:v>
                </c:pt>
                <c:pt idx="10">
                  <c:v>5.0000000000000055E-4</c:v>
                </c:pt>
                <c:pt idx="11">
                  <c:v>6.0000000000000103E-4</c:v>
                </c:pt>
                <c:pt idx="12">
                  <c:v>7.0000000000000097E-4</c:v>
                </c:pt>
                <c:pt idx="13">
                  <c:v>5.0000000000000055E-4</c:v>
                </c:pt>
                <c:pt idx="14">
                  <c:v>2.0000000000000028E-4</c:v>
                </c:pt>
                <c:pt idx="15">
                  <c:v>3.0000000000000046E-4</c:v>
                </c:pt>
                <c:pt idx="16">
                  <c:v>2.0000000000000028E-4</c:v>
                </c:pt>
                <c:pt idx="17">
                  <c:v>1.0000000000000018E-4</c:v>
                </c:pt>
                <c:pt idx="18">
                  <c:v>1.0000000000000018E-4</c:v>
                </c:pt>
                <c:pt idx="19">
                  <c:v>1.0000000000000018E-4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1.0000000000000018E-4</c:v>
                </c:pt>
                <c:pt idx="26">
                  <c:v>0</c:v>
                </c:pt>
                <c:pt idx="27">
                  <c:v>3.0000000000000046E-4</c:v>
                </c:pt>
                <c:pt idx="28">
                  <c:v>4.0000000000000056E-4</c:v>
                </c:pt>
                <c:pt idx="29">
                  <c:v>5.0000000000000055E-4</c:v>
                </c:pt>
                <c:pt idx="30">
                  <c:v>5.0000000000000055E-4</c:v>
                </c:pt>
                <c:pt idx="31">
                  <c:v>4.0000000000000056E-4</c:v>
                </c:pt>
                <c:pt idx="32">
                  <c:v>2.0000000000000028E-4</c:v>
                </c:pt>
                <c:pt idx="33">
                  <c:v>2.0000000000000028E-4</c:v>
                </c:pt>
                <c:pt idx="34">
                  <c:v>3.0000000000000046E-4</c:v>
                </c:pt>
                <c:pt idx="35">
                  <c:v>3.0000000000000046E-4</c:v>
                </c:pt>
                <c:pt idx="36">
                  <c:v>3.0000000000000046E-4</c:v>
                </c:pt>
                <c:pt idx="37">
                  <c:v>4.0000000000000056E-4</c:v>
                </c:pt>
                <c:pt idx="38">
                  <c:v>4.0000000000000056E-4</c:v>
                </c:pt>
                <c:pt idx="39">
                  <c:v>3.0000000000000046E-4</c:v>
                </c:pt>
                <c:pt idx="40">
                  <c:v>4.0000000000000056E-4</c:v>
                </c:pt>
                <c:pt idx="41">
                  <c:v>6.0000000000000103E-4</c:v>
                </c:pt>
                <c:pt idx="42">
                  <c:v>7.0000000000000097E-4</c:v>
                </c:pt>
                <c:pt idx="43">
                  <c:v>6.0000000000000103E-4</c:v>
                </c:pt>
                <c:pt idx="44">
                  <c:v>7.0000000000000097E-4</c:v>
                </c:pt>
                <c:pt idx="45">
                  <c:v>8.0000000000000112E-4</c:v>
                </c:pt>
                <c:pt idx="46">
                  <c:v>9.0000000000000149E-4</c:v>
                </c:pt>
                <c:pt idx="47">
                  <c:v>1.1000000000000012E-3</c:v>
                </c:pt>
                <c:pt idx="48">
                  <c:v>1.2999999999999997E-3</c:v>
                </c:pt>
                <c:pt idx="49">
                  <c:v>1.6000000000000025E-3</c:v>
                </c:pt>
                <c:pt idx="50">
                  <c:v>1.7000000000000025E-3</c:v>
                </c:pt>
                <c:pt idx="51">
                  <c:v>2.0000000000000022E-3</c:v>
                </c:pt>
                <c:pt idx="52">
                  <c:v>2.2000000000000023E-3</c:v>
                </c:pt>
                <c:pt idx="53">
                  <c:v>2.400000000000002E-3</c:v>
                </c:pt>
                <c:pt idx="54">
                  <c:v>2.600000000000002E-3</c:v>
                </c:pt>
                <c:pt idx="55">
                  <c:v>2.7000000000000045E-3</c:v>
                </c:pt>
                <c:pt idx="56">
                  <c:v>2.900000000000002E-3</c:v>
                </c:pt>
                <c:pt idx="57">
                  <c:v>3.1000000000000029E-3</c:v>
                </c:pt>
                <c:pt idx="58">
                  <c:v>3.300000000000003E-3</c:v>
                </c:pt>
                <c:pt idx="59">
                  <c:v>3.500000000000004E-3</c:v>
                </c:pt>
                <c:pt idx="60">
                  <c:v>3.9000000000000029E-3</c:v>
                </c:pt>
                <c:pt idx="61">
                  <c:v>4.5000000000000057E-3</c:v>
                </c:pt>
                <c:pt idx="62">
                  <c:v>4.7000000000000045E-3</c:v>
                </c:pt>
                <c:pt idx="63">
                  <c:v>5.3000000000000044E-3</c:v>
                </c:pt>
                <c:pt idx="64">
                  <c:v>6.2000000000000059E-3</c:v>
                </c:pt>
              </c:numCache>
            </c:numRef>
          </c:val>
          <c:smooth val="1"/>
        </c:ser>
        <c:marker val="1"/>
        <c:axId val="74269056"/>
        <c:axId val="74749440"/>
      </c:lineChart>
      <c:catAx>
        <c:axId val="7426905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74749440"/>
        <c:crosses val="autoZero"/>
        <c:auto val="1"/>
        <c:lblAlgn val="ctr"/>
        <c:lblOffset val="100"/>
        <c:tickLblSkip val="4"/>
      </c:catAx>
      <c:valAx>
        <c:axId val="74749440"/>
        <c:scaling>
          <c:orientation val="minMax"/>
          <c:max val="3.2500000000000043E-2"/>
          <c:min val="0"/>
        </c:scaling>
        <c:axPos val="l"/>
        <c:majorGridlines/>
        <c:numFmt formatCode="0.00%" sourceLinked="1"/>
        <c:tickLblPos val="nextTo"/>
        <c:crossAx val="742690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0672700838865761"/>
          <c:w val="0.99700839633902161"/>
          <c:h val="8.5103056970819907E-2"/>
        </c:manualLayout>
      </c:layout>
    </c:legend>
    <c:plotVisOnly val="1"/>
    <c:dispBlanksAs val="gap"/>
  </c:chart>
  <c:txPr>
    <a:bodyPr/>
    <a:lstStyle/>
    <a:p>
      <a:pPr>
        <a:defRPr sz="1400">
          <a:latin typeface="Cambria" panose="02040503050406030204" pitchFamily="18" charset="0"/>
        </a:defRPr>
      </a:pPr>
      <a:endParaRPr lang="en-US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7920726656447325"/>
          <c:y val="0.12860460639815463"/>
          <c:w val="0.73291909853469195"/>
          <c:h val="0.52569811380485365"/>
        </c:manualLayout>
      </c:layout>
      <c:lineChart>
        <c:grouping val="standard"/>
        <c:ser>
          <c:idx val="0"/>
          <c:order val="0"/>
          <c:tx>
            <c:strRef>
              <c:f>Sheet7!$Y$10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Sheet7!$Z$9:$AG$9</c:f>
              <c:numCache>
                <c:formatCode>General</c:formatCode>
                <c:ptCount val="8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2010</c:v>
                </c:pt>
                <c:pt idx="7">
                  <c:v>2012</c:v>
                </c:pt>
              </c:numCache>
            </c:numRef>
          </c:cat>
          <c:val>
            <c:numRef>
              <c:f>Sheet7!$Z$10:$AG$10</c:f>
              <c:numCache>
                <c:formatCode>0</c:formatCode>
                <c:ptCount val="8"/>
                <c:pt idx="0">
                  <c:v>47.807621671257841</c:v>
                </c:pt>
                <c:pt idx="1">
                  <c:v>61.682431072650424</c:v>
                </c:pt>
                <c:pt idx="2">
                  <c:v>38.111572486008306</c:v>
                </c:pt>
                <c:pt idx="3">
                  <c:v>30.371899173646291</c:v>
                </c:pt>
                <c:pt idx="4">
                  <c:v>23.745218526419187</c:v>
                </c:pt>
                <c:pt idx="5">
                  <c:v>16.45096252973547</c:v>
                </c:pt>
                <c:pt idx="6">
                  <c:v>13.99840978725825</c:v>
                </c:pt>
                <c:pt idx="7">
                  <c:v>13.250573527944956</c:v>
                </c:pt>
              </c:numCache>
            </c:numRef>
          </c:val>
        </c:ser>
        <c:ser>
          <c:idx val="1"/>
          <c:order val="1"/>
          <c:tx>
            <c:strRef>
              <c:f>Sheet7!$Y$11</c:f>
              <c:strCache>
                <c:ptCount val="1"/>
                <c:pt idx="0">
                  <c:v>India</c:v>
                </c:pt>
              </c:strCache>
            </c:strRef>
          </c:tx>
          <c:marker>
            <c:symbol val="none"/>
          </c:marker>
          <c:cat>
            <c:numRef>
              <c:f>Sheet7!$Z$9:$AG$9</c:f>
              <c:numCache>
                <c:formatCode>General</c:formatCode>
                <c:ptCount val="8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2010</c:v>
                </c:pt>
                <c:pt idx="7">
                  <c:v>2012</c:v>
                </c:pt>
              </c:numCache>
            </c:numRef>
          </c:cat>
          <c:val>
            <c:numRef>
              <c:f>Sheet7!$Z$11:$AG$11</c:f>
              <c:numCache>
                <c:formatCode>0</c:formatCode>
                <c:ptCount val="8"/>
                <c:pt idx="0">
                  <c:v>39.304865938430986</c:v>
                </c:pt>
                <c:pt idx="1">
                  <c:v>37.349397590361349</c:v>
                </c:pt>
                <c:pt idx="2">
                  <c:v>37.610796135111393</c:v>
                </c:pt>
                <c:pt idx="3">
                  <c:v>36.492135315664861</c:v>
                </c:pt>
                <c:pt idx="4">
                  <c:v>35.106156790086011</c:v>
                </c:pt>
                <c:pt idx="5">
                  <c:v>24.088394671483336</c:v>
                </c:pt>
                <c:pt idx="6">
                  <c:v>17.43560015941453</c:v>
                </c:pt>
                <c:pt idx="7">
                  <c:v>16.157450068277992</c:v>
                </c:pt>
              </c:numCache>
            </c:numRef>
          </c:val>
        </c:ser>
        <c:ser>
          <c:idx val="2"/>
          <c:order val="2"/>
          <c:tx>
            <c:strRef>
              <c:f>Sheet7!$Y$12</c:f>
              <c:strCache>
                <c:ptCount val="1"/>
                <c:pt idx="0">
                  <c:v>Indonesia</c:v>
                </c:pt>
              </c:strCache>
            </c:strRef>
          </c:tx>
          <c:marker>
            <c:symbol val="none"/>
          </c:marker>
          <c:cat>
            <c:numRef>
              <c:f>Sheet7!$Z$9:$AG$9</c:f>
              <c:numCache>
                <c:formatCode>General</c:formatCode>
                <c:ptCount val="8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2010</c:v>
                </c:pt>
                <c:pt idx="7">
                  <c:v>2012</c:v>
                </c:pt>
              </c:numCache>
            </c:numRef>
          </c:cat>
          <c:val>
            <c:numRef>
              <c:f>Sheet7!$Z$12:$AG$12</c:f>
              <c:numCache>
                <c:formatCode>0</c:formatCode>
                <c:ptCount val="8"/>
                <c:pt idx="0">
                  <c:v>28.857715430861724</c:v>
                </c:pt>
                <c:pt idx="1">
                  <c:v>28.326810176125203</c:v>
                </c:pt>
                <c:pt idx="2">
                  <c:v>31.932308372967537</c:v>
                </c:pt>
                <c:pt idx="3">
                  <c:v>26.523500457376826</c:v>
                </c:pt>
                <c:pt idx="4">
                  <c:v>22.304339586886488</c:v>
                </c:pt>
                <c:pt idx="5">
                  <c:v>21.091628815752742</c:v>
                </c:pt>
                <c:pt idx="6">
                  <c:v>18.767545361177639</c:v>
                </c:pt>
                <c:pt idx="7">
                  <c:v>17.835760218789229</c:v>
                </c:pt>
              </c:numCache>
            </c:numRef>
          </c:val>
        </c:ser>
        <c:ser>
          <c:idx val="3"/>
          <c:order val="3"/>
          <c:tx>
            <c:strRef>
              <c:f>Sheet7!$Y$13</c:f>
              <c:strCache>
                <c:ptCount val="1"/>
                <c:pt idx="0">
                  <c:v>Malaysia</c:v>
                </c:pt>
              </c:strCache>
            </c:strRef>
          </c:tx>
          <c:marker>
            <c:symbol val="none"/>
          </c:marker>
          <c:cat>
            <c:numRef>
              <c:f>Sheet7!$Z$9:$AG$9</c:f>
              <c:numCache>
                <c:formatCode>General</c:formatCode>
                <c:ptCount val="8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2010</c:v>
                </c:pt>
                <c:pt idx="7">
                  <c:v>2012</c:v>
                </c:pt>
              </c:numCache>
            </c:numRef>
          </c:cat>
          <c:val>
            <c:numRef>
              <c:f>Sheet7!$Z$13:$AG$13</c:f>
              <c:numCache>
                <c:formatCode>0</c:formatCode>
                <c:ptCount val="8"/>
                <c:pt idx="0">
                  <c:v>13.552361396303906</c:v>
                </c:pt>
                <c:pt idx="1">
                  <c:v>11.867239732569278</c:v>
                </c:pt>
                <c:pt idx="2">
                  <c:v>10.477755308392316</c:v>
                </c:pt>
                <c:pt idx="3">
                  <c:v>6.1632023236815829</c:v>
                </c:pt>
                <c:pt idx="4">
                  <c:v>4.4685164069428609</c:v>
                </c:pt>
                <c:pt idx="5">
                  <c:v>3.6316447542909112</c:v>
                </c:pt>
                <c:pt idx="6">
                  <c:v>4.1677616019340942</c:v>
                </c:pt>
                <c:pt idx="7">
                  <c:v>4.5352591576661521</c:v>
                </c:pt>
              </c:numCache>
            </c:numRef>
          </c:val>
        </c:ser>
        <c:ser>
          <c:idx val="4"/>
          <c:order val="4"/>
          <c:tx>
            <c:strRef>
              <c:f>Sheet7!$Y$14</c:f>
              <c:strCache>
                <c:ptCount val="1"/>
                <c:pt idx="0">
                  <c:v>Sri Lanka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Sheet7!$Z$9:$AG$9</c:f>
              <c:numCache>
                <c:formatCode>General</c:formatCode>
                <c:ptCount val="8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2010</c:v>
                </c:pt>
                <c:pt idx="7">
                  <c:v>2012</c:v>
                </c:pt>
              </c:numCache>
            </c:numRef>
          </c:cat>
          <c:val>
            <c:numRef>
              <c:f>Sheet7!$Z$14:$AG$14</c:f>
              <c:numCache>
                <c:formatCode>0</c:formatCode>
                <c:ptCount val="8"/>
                <c:pt idx="0">
                  <c:v>65.88235294117645</c:v>
                </c:pt>
                <c:pt idx="1">
                  <c:v>72.371638141809129</c:v>
                </c:pt>
                <c:pt idx="2">
                  <c:v>65.191740412979186</c:v>
                </c:pt>
                <c:pt idx="3">
                  <c:v>69.012567324955114</c:v>
                </c:pt>
                <c:pt idx="4">
                  <c:v>73.780782230806125</c:v>
                </c:pt>
                <c:pt idx="5">
                  <c:v>69.643683479870631</c:v>
                </c:pt>
                <c:pt idx="6">
                  <c:v>66.310644460535897</c:v>
                </c:pt>
                <c:pt idx="7">
                  <c:v>65.082295031533548</c:v>
                </c:pt>
              </c:numCache>
            </c:numRef>
          </c:val>
        </c:ser>
        <c:ser>
          <c:idx val="5"/>
          <c:order val="5"/>
          <c:tx>
            <c:strRef>
              <c:f>Sheet7!$Y$15</c:f>
              <c:strCache>
                <c:ptCount val="1"/>
                <c:pt idx="0">
                  <c:v>Thailand</c:v>
                </c:pt>
              </c:strCache>
            </c:strRef>
          </c:tx>
          <c:marker>
            <c:symbol val="none"/>
          </c:marker>
          <c:cat>
            <c:numRef>
              <c:f>Sheet7!$Z$9:$AG$9</c:f>
              <c:numCache>
                <c:formatCode>General</c:formatCode>
                <c:ptCount val="8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2010</c:v>
                </c:pt>
                <c:pt idx="7">
                  <c:v>2012</c:v>
                </c:pt>
              </c:numCache>
            </c:numRef>
          </c:cat>
          <c:val>
            <c:numRef>
              <c:f>Sheet7!$Z$15:$AG$15</c:f>
              <c:numCache>
                <c:formatCode>0</c:formatCode>
                <c:ptCount val="8"/>
                <c:pt idx="0">
                  <c:v>36.693300553165336</c:v>
                </c:pt>
                <c:pt idx="1">
                  <c:v>36.413843888070645</c:v>
                </c:pt>
                <c:pt idx="2">
                  <c:v>25.692919868276618</c:v>
                </c:pt>
                <c:pt idx="3">
                  <c:v>16.846982340384226</c:v>
                </c:pt>
                <c:pt idx="4">
                  <c:v>11.067017693290488</c:v>
                </c:pt>
                <c:pt idx="5">
                  <c:v>8.1248443005089168</c:v>
                </c:pt>
                <c:pt idx="6">
                  <c:v>5.6962562007999207</c:v>
                </c:pt>
                <c:pt idx="7">
                  <c:v>4.7869041698135213</c:v>
                </c:pt>
              </c:numCache>
            </c:numRef>
          </c:val>
        </c:ser>
        <c:ser>
          <c:idx val="6"/>
          <c:order val="6"/>
          <c:tx>
            <c:strRef>
              <c:f>Sheet7!$Y$16</c:f>
              <c:strCache>
                <c:ptCount val="1"/>
                <c:pt idx="0">
                  <c:v>Viet Nam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Sheet7!$Z$9:$AG$9</c:f>
              <c:numCache>
                <c:formatCode>General</c:formatCode>
                <c:ptCount val="8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2010</c:v>
                </c:pt>
                <c:pt idx="7">
                  <c:v>2012</c:v>
                </c:pt>
              </c:numCache>
            </c:numRef>
          </c:cat>
          <c:val>
            <c:numRef>
              <c:f>Sheet7!$Z$16:$AG$16</c:f>
              <c:numCache>
                <c:formatCode>General</c:formatCode>
                <c:ptCount val="8"/>
                <c:pt idx="4" formatCode="0">
                  <c:v>34.326424870466219</c:v>
                </c:pt>
                <c:pt idx="5" formatCode="0">
                  <c:v>33.413684405710889</c:v>
                </c:pt>
                <c:pt idx="6" formatCode="0">
                  <c:v>29.098972417522983</c:v>
                </c:pt>
                <c:pt idx="7" formatCode="0">
                  <c:v>23.665135405957603</c:v>
                </c:pt>
              </c:numCache>
            </c:numRef>
          </c:val>
        </c:ser>
        <c:marker val="1"/>
        <c:axId val="118500352"/>
        <c:axId val="118530816"/>
      </c:lineChart>
      <c:catAx>
        <c:axId val="11850035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18530816"/>
        <c:crosses val="autoZero"/>
        <c:auto val="1"/>
        <c:lblAlgn val="ctr"/>
        <c:lblOffset val="100"/>
      </c:catAx>
      <c:valAx>
        <c:axId val="118530816"/>
        <c:scaling>
          <c:orientation val="minMax"/>
        </c:scaling>
        <c:axPos val="l"/>
        <c:majorGridlines/>
        <c:numFmt formatCode="0" sourceLinked="1"/>
        <c:tickLblPos val="nextTo"/>
        <c:crossAx val="1185003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2712081690193481E-4"/>
          <c:y val="0.8253777504590587"/>
          <c:w val="0.99877842372507264"/>
          <c:h val="0.14498349069815236"/>
        </c:manualLayout>
      </c:layout>
    </c:legend>
    <c:plotVisOnly val="1"/>
    <c:dispBlanksAs val="gap"/>
  </c:chart>
  <c:txPr>
    <a:bodyPr/>
    <a:lstStyle/>
    <a:p>
      <a:pPr>
        <a:defRPr sz="1400">
          <a:latin typeface="Cambria" panose="02040503050406030204" pitchFamily="18" charset="0"/>
        </a:defRPr>
      </a:pPr>
      <a:endParaRPr lang="en-US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8402559055118145"/>
          <c:y val="0.18411660348012068"/>
          <c:w val="0.60081036745406824"/>
          <c:h val="0.53570221485472214"/>
        </c:manualLayout>
      </c:layout>
      <c:barChart>
        <c:barDir val="col"/>
        <c:grouping val="clustered"/>
        <c:ser>
          <c:idx val="0"/>
          <c:order val="0"/>
          <c:tx>
            <c:strRef>
              <c:f>'vietnam apparel data'!$I$8</c:f>
              <c:strCache>
                <c:ptCount val="1"/>
                <c:pt idx="0">
                  <c:v>VT (USD Bn)</c:v>
                </c:pt>
              </c:strCache>
            </c:strRef>
          </c:tx>
          <c:spPr>
            <a:solidFill>
              <a:srgbClr val="0070C0"/>
            </a:solidFill>
          </c:spPr>
          <c:cat>
            <c:numRef>
              <c:f>'vietnam apparel data'!$J$7:$S$7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'vietnam apparel data'!$J$8:$S$8</c:f>
              <c:numCache>
                <c:formatCode>General</c:formatCode>
                <c:ptCount val="10"/>
                <c:pt idx="0">
                  <c:v>35</c:v>
                </c:pt>
                <c:pt idx="1">
                  <c:v>42</c:v>
                </c:pt>
                <c:pt idx="2">
                  <c:v>47</c:v>
                </c:pt>
                <c:pt idx="3">
                  <c:v>56</c:v>
                </c:pt>
                <c:pt idx="4">
                  <c:v>74</c:v>
                </c:pt>
                <c:pt idx="5">
                  <c:v>87</c:v>
                </c:pt>
                <c:pt idx="6">
                  <c:v>85</c:v>
                </c:pt>
                <c:pt idx="7">
                  <c:v>104</c:v>
                </c:pt>
                <c:pt idx="8">
                  <c:v>131</c:v>
                </c:pt>
                <c:pt idx="9">
                  <c:v>141</c:v>
                </c:pt>
              </c:numCache>
            </c:numRef>
          </c:val>
        </c:ser>
        <c:ser>
          <c:idx val="2"/>
          <c:order val="2"/>
          <c:tx>
            <c:strRef>
              <c:f>'vietnam apparel data'!$I$10</c:f>
              <c:strCache>
                <c:ptCount val="1"/>
                <c:pt idx="0">
                  <c:v>SL(USD Bn)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'vietnam apparel data'!$J$7:$S$7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'vietnam apparel data'!$J$10:$S$10</c:f>
              <c:numCache>
                <c:formatCode>0</c:formatCode>
                <c:ptCount val="10"/>
                <c:pt idx="0">
                  <c:v>24</c:v>
                </c:pt>
                <c:pt idx="1">
                  <c:v>26</c:v>
                </c:pt>
                <c:pt idx="2">
                  <c:v>27</c:v>
                </c:pt>
                <c:pt idx="3">
                  <c:v>29</c:v>
                </c:pt>
                <c:pt idx="4">
                  <c:v>31</c:v>
                </c:pt>
                <c:pt idx="5">
                  <c:v>33</c:v>
                </c:pt>
                <c:pt idx="6">
                  <c:v>32</c:v>
                </c:pt>
                <c:pt idx="7">
                  <c:v>32</c:v>
                </c:pt>
                <c:pt idx="8">
                  <c:v>40</c:v>
                </c:pt>
                <c:pt idx="9">
                  <c:v>38</c:v>
                </c:pt>
              </c:numCache>
            </c:numRef>
          </c:val>
        </c:ser>
        <c:axId val="118581120"/>
        <c:axId val="118579584"/>
      </c:barChart>
      <c:lineChart>
        <c:grouping val="standard"/>
        <c:ser>
          <c:idx val="1"/>
          <c:order val="1"/>
          <c:tx>
            <c:strRef>
              <c:f>'vietnam apparel data'!$I$9</c:f>
              <c:strCache>
                <c:ptCount val="1"/>
                <c:pt idx="0">
                  <c:v>VT (% of Manu.)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'vietnam apparel data'!$J$7:$S$7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'vietnam apparel data'!$J$9:$S$9</c:f>
              <c:numCache>
                <c:formatCode>0</c:formatCode>
                <c:ptCount val="10"/>
                <c:pt idx="0">
                  <c:v>32.614834337349322</c:v>
                </c:pt>
                <c:pt idx="1">
                  <c:v>30.721411016336564</c:v>
                </c:pt>
                <c:pt idx="2">
                  <c:v>28.932566907719846</c:v>
                </c:pt>
                <c:pt idx="3">
                  <c:v>27.374877330716391</c:v>
                </c:pt>
                <c:pt idx="4">
                  <c:v>27.993190845469982</c:v>
                </c:pt>
                <c:pt idx="5">
                  <c:v>25.564086034108886</c:v>
                </c:pt>
                <c:pt idx="6">
                  <c:v>25.432562017927804</c:v>
                </c:pt>
                <c:pt idx="7">
                  <c:v>22.477014602487827</c:v>
                </c:pt>
                <c:pt idx="8">
                  <c:v>21.127982646420833</c:v>
                </c:pt>
                <c:pt idx="9">
                  <c:v>18.307458063844535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'vietnam apparel data'!$I$11</c:f>
              <c:strCache>
                <c:ptCount val="1"/>
                <c:pt idx="0">
                  <c:v>SL(% of Manu.)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'vietnam apparel data'!$J$7:$S$7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'vietnam apparel data'!$J$11:$S$11</c:f>
              <c:numCache>
                <c:formatCode>0</c:formatCode>
                <c:ptCount val="10"/>
                <c:pt idx="0">
                  <c:v>60.352288625521993</c:v>
                </c:pt>
                <c:pt idx="1">
                  <c:v>58.746431891507626</c:v>
                </c:pt>
                <c:pt idx="2">
                  <c:v>55.484583931926174</c:v>
                </c:pt>
                <c:pt idx="3">
                  <c:v>53.918037158858546</c:v>
                </c:pt>
                <c:pt idx="4">
                  <c:v>53.100706686814114</c:v>
                </c:pt>
                <c:pt idx="5">
                  <c:v>53.763089005235528</c:v>
                </c:pt>
                <c:pt idx="6">
                  <c:v>59.640397857689344</c:v>
                </c:pt>
                <c:pt idx="7">
                  <c:v>52.099737532808412</c:v>
                </c:pt>
                <c:pt idx="8">
                  <c:v>49.887387387387243</c:v>
                </c:pt>
                <c:pt idx="9">
                  <c:v>51.336318002984669</c:v>
                </c:pt>
              </c:numCache>
            </c:numRef>
          </c:val>
        </c:ser>
        <c:marker val="1"/>
        <c:axId val="118568064"/>
        <c:axId val="118569600"/>
      </c:lineChart>
      <c:catAx>
        <c:axId val="118568064"/>
        <c:scaling>
          <c:orientation val="minMax"/>
        </c:scaling>
        <c:axPos val="b"/>
        <c:numFmt formatCode="General" sourceLinked="1"/>
        <c:tickLblPos val="nextTo"/>
        <c:crossAx val="118569600"/>
        <c:crosses val="autoZero"/>
        <c:auto val="1"/>
        <c:lblAlgn val="ctr"/>
        <c:lblOffset val="100"/>
      </c:catAx>
      <c:valAx>
        <c:axId val="118569600"/>
        <c:scaling>
          <c:orientation val="minMax"/>
        </c:scaling>
        <c:axPos val="l"/>
        <c:majorGridlines/>
        <c:numFmt formatCode="0" sourceLinked="1"/>
        <c:tickLblPos val="nextTo"/>
        <c:crossAx val="118568064"/>
        <c:crosses val="autoZero"/>
        <c:crossBetween val="between"/>
      </c:valAx>
      <c:valAx>
        <c:axId val="118579584"/>
        <c:scaling>
          <c:orientation val="minMax"/>
        </c:scaling>
        <c:axPos val="r"/>
        <c:numFmt formatCode="General" sourceLinked="1"/>
        <c:tickLblPos val="nextTo"/>
        <c:crossAx val="118581120"/>
        <c:crosses val="max"/>
        <c:crossBetween val="between"/>
      </c:valAx>
      <c:catAx>
        <c:axId val="118581120"/>
        <c:scaling>
          <c:orientation val="minMax"/>
        </c:scaling>
        <c:delete val="1"/>
        <c:axPos val="b"/>
        <c:numFmt formatCode="General" sourceLinked="1"/>
        <c:tickLblPos val="none"/>
        <c:crossAx val="118579584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1.041119860017498E-3"/>
          <c:y val="0.87418510186226572"/>
          <c:w val="0.99791776027996337"/>
          <c:h val="0.11391013623297086"/>
        </c:manualLayout>
      </c:layout>
    </c:legend>
    <c:plotVisOnly val="1"/>
    <c:dispBlanksAs val="gap"/>
  </c:chart>
  <c:txPr>
    <a:bodyPr/>
    <a:lstStyle/>
    <a:p>
      <a:pPr>
        <a:defRPr sz="14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2827450838865754"/>
          <c:y val="5.1400554097404488E-2"/>
          <c:w val="0.49375292692314265"/>
          <c:h val="0.58715139633256253"/>
        </c:manualLayout>
      </c:layout>
      <c:lineChart>
        <c:grouping val="standard"/>
        <c:ser>
          <c:idx val="1"/>
          <c:order val="1"/>
          <c:tx>
            <c:strRef>
              <c:f>Sheet1!$I$1</c:f>
              <c:strCache>
                <c:ptCount val="1"/>
                <c:pt idx="0">
                  <c:v>Persons engaged '000s (L)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Sheet1!$G$2:$G$5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Sheet1!$I$2:$I$5</c:f>
              <c:numCache>
                <c:formatCode>General</c:formatCode>
                <c:ptCount val="4"/>
                <c:pt idx="0">
                  <c:v>778</c:v>
                </c:pt>
                <c:pt idx="1">
                  <c:v>692</c:v>
                </c:pt>
                <c:pt idx="2">
                  <c:v>604</c:v>
                </c:pt>
                <c:pt idx="3">
                  <c:v>552</c:v>
                </c:pt>
              </c:numCache>
            </c:numRef>
          </c:val>
          <c:smooth val="1"/>
        </c:ser>
        <c:marker val="1"/>
        <c:axId val="118625024"/>
        <c:axId val="118626560"/>
      </c:lineChart>
      <c:lineChart>
        <c:grouping val="standard"/>
        <c:ser>
          <c:idx val="0"/>
          <c:order val="0"/>
          <c:tx>
            <c:strRef>
              <c:f>Sheet1!$H$1</c:f>
              <c:strCache>
                <c:ptCount val="1"/>
                <c:pt idx="0">
                  <c:v>No. of establishments (R 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Sheet1!$G$2:$G$5</c:f>
              <c:numCache>
                <c:formatCode>General</c:formatCod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numCache>
            </c:numRef>
          </c:cat>
          <c:val>
            <c:numRef>
              <c:f>Sheet1!$H$2:$H$5</c:f>
              <c:numCache>
                <c:formatCode>General</c:formatCode>
                <c:ptCount val="4"/>
                <c:pt idx="0">
                  <c:v>2840</c:v>
                </c:pt>
                <c:pt idx="1">
                  <c:v>2416</c:v>
                </c:pt>
                <c:pt idx="2">
                  <c:v>2321</c:v>
                </c:pt>
                <c:pt idx="3">
                  <c:v>2016</c:v>
                </c:pt>
              </c:numCache>
            </c:numRef>
          </c:val>
          <c:smooth val="1"/>
        </c:ser>
        <c:marker val="1"/>
        <c:axId val="118633984"/>
        <c:axId val="118632448"/>
      </c:lineChart>
      <c:catAx>
        <c:axId val="118625024"/>
        <c:scaling>
          <c:orientation val="minMax"/>
        </c:scaling>
        <c:axPos val="b"/>
        <c:numFmt formatCode="General" sourceLinked="1"/>
        <c:tickLblPos val="nextTo"/>
        <c:crossAx val="118626560"/>
        <c:crosses val="autoZero"/>
        <c:auto val="1"/>
        <c:lblAlgn val="ctr"/>
        <c:lblOffset val="100"/>
        <c:tickLblSkip val="1"/>
      </c:catAx>
      <c:valAx>
        <c:axId val="118626560"/>
        <c:scaling>
          <c:orientation val="minMax"/>
          <c:max val="1000"/>
          <c:min val="250"/>
        </c:scaling>
        <c:axPos val="l"/>
        <c:majorGridlines/>
        <c:numFmt formatCode="General" sourceLinked="1"/>
        <c:tickLblPos val="nextTo"/>
        <c:crossAx val="118625024"/>
        <c:crosses val="autoZero"/>
        <c:crossBetween val="between"/>
      </c:valAx>
      <c:valAx>
        <c:axId val="118632448"/>
        <c:scaling>
          <c:orientation val="minMax"/>
        </c:scaling>
        <c:axPos val="r"/>
        <c:numFmt formatCode="General" sourceLinked="1"/>
        <c:tickLblPos val="nextTo"/>
        <c:crossAx val="118633984"/>
        <c:crosses val="max"/>
        <c:crossBetween val="between"/>
      </c:valAx>
      <c:catAx>
        <c:axId val="118633984"/>
        <c:scaling>
          <c:orientation val="minMax"/>
        </c:scaling>
        <c:delete val="1"/>
        <c:axPos val="b"/>
        <c:numFmt formatCode="General" sourceLinked="1"/>
        <c:tickLblPos val="none"/>
        <c:crossAx val="118632448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0"/>
          <c:y val="0.79453473976130318"/>
          <c:w val="0.98038346456692893"/>
          <c:h val="0.13942752438963993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9569619485725992"/>
          <c:y val="0.15985067848923576"/>
          <c:w val="0.60432294332311864"/>
          <c:h val="0.56619792027462834"/>
        </c:manualLayout>
      </c:layout>
      <c:lineChart>
        <c:grouping val="standard"/>
        <c:ser>
          <c:idx val="1"/>
          <c:order val="1"/>
          <c:tx>
            <c:strRef>
              <c:f>'Apparel imports to USA 62 total'!$W$21</c:f>
              <c:strCache>
                <c:ptCount val="1"/>
                <c:pt idx="0">
                  <c:v>Value (US$ Mn)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'Apparel imports to USA 62 total'!$X$19:$AH$19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'Apparel imports to USA 62 total'!$X$21:$AH$21</c:f>
              <c:numCache>
                <c:formatCode>General</c:formatCode>
                <c:ptCount val="11"/>
                <c:pt idx="0">
                  <c:v>366</c:v>
                </c:pt>
                <c:pt idx="1">
                  <c:v>353</c:v>
                </c:pt>
                <c:pt idx="2">
                  <c:v>430</c:v>
                </c:pt>
                <c:pt idx="3">
                  <c:v>526</c:v>
                </c:pt>
                <c:pt idx="4">
                  <c:v>553</c:v>
                </c:pt>
                <c:pt idx="5">
                  <c:v>575</c:v>
                </c:pt>
                <c:pt idx="6">
                  <c:v>562</c:v>
                </c:pt>
                <c:pt idx="7">
                  <c:v>495</c:v>
                </c:pt>
                <c:pt idx="8">
                  <c:v>510</c:v>
                </c:pt>
                <c:pt idx="9">
                  <c:v>524</c:v>
                </c:pt>
                <c:pt idx="10">
                  <c:v>568</c:v>
                </c:pt>
              </c:numCache>
            </c:numRef>
          </c:val>
          <c:smooth val="1"/>
        </c:ser>
        <c:marker val="1"/>
        <c:axId val="118742400"/>
        <c:axId val="118690944"/>
      </c:lineChart>
      <c:lineChart>
        <c:grouping val="standard"/>
        <c:ser>
          <c:idx val="0"/>
          <c:order val="0"/>
          <c:tx>
            <c:strRef>
              <c:f>'Apparel imports to USA 62 total'!$W$20</c:f>
              <c:strCache>
                <c:ptCount val="1"/>
                <c:pt idx="0">
                  <c:v>Quantity (Mn Units)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'Apparel imports to USA 62 total'!$X$19:$AH$19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'Apparel imports to USA 62 total'!$X$20:$AH$20</c:f>
              <c:numCache>
                <c:formatCode>0.0</c:formatCode>
                <c:ptCount val="11"/>
                <c:pt idx="0">
                  <c:v>5.0499401458624318</c:v>
                </c:pt>
                <c:pt idx="1">
                  <c:v>4.6385535397815945</c:v>
                </c:pt>
                <c:pt idx="2">
                  <c:v>5.5772833991206916</c:v>
                </c:pt>
                <c:pt idx="3">
                  <c:v>6.9331180682563209</c:v>
                </c:pt>
                <c:pt idx="4">
                  <c:v>6.9165485576464665</c:v>
                </c:pt>
                <c:pt idx="5">
                  <c:v>7.2555101230170385</c:v>
                </c:pt>
                <c:pt idx="6">
                  <c:v>6.7426416443125934</c:v>
                </c:pt>
                <c:pt idx="7">
                  <c:v>5.7201525434568952</c:v>
                </c:pt>
                <c:pt idx="8">
                  <c:v>5.8144332546978088</c:v>
                </c:pt>
                <c:pt idx="9">
                  <c:v>5.3254189990609468</c:v>
                </c:pt>
                <c:pt idx="10">
                  <c:v>5.6135217635238304</c:v>
                </c:pt>
              </c:numCache>
            </c:numRef>
          </c:val>
          <c:smooth val="1"/>
        </c:ser>
        <c:marker val="1"/>
        <c:axId val="118692480"/>
        <c:axId val="118698368"/>
      </c:lineChart>
      <c:catAx>
        <c:axId val="11874240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18690944"/>
        <c:crosses val="autoZero"/>
        <c:auto val="1"/>
        <c:lblAlgn val="ctr"/>
        <c:lblOffset val="100"/>
      </c:catAx>
      <c:valAx>
        <c:axId val="118690944"/>
        <c:scaling>
          <c:orientation val="minMax"/>
          <c:min val="200"/>
        </c:scaling>
        <c:axPos val="l"/>
        <c:majorGridlines/>
        <c:numFmt formatCode="General" sourceLinked="1"/>
        <c:tickLblPos val="nextTo"/>
        <c:crossAx val="118742400"/>
        <c:crosses val="autoZero"/>
        <c:crossBetween val="between"/>
      </c:valAx>
      <c:catAx>
        <c:axId val="118692480"/>
        <c:scaling>
          <c:orientation val="minMax"/>
        </c:scaling>
        <c:delete val="1"/>
        <c:axPos val="b"/>
        <c:numFmt formatCode="General" sourceLinked="1"/>
        <c:tickLblPos val="none"/>
        <c:crossAx val="118698368"/>
        <c:crosses val="autoZero"/>
        <c:auto val="1"/>
        <c:lblAlgn val="ctr"/>
        <c:lblOffset val="100"/>
      </c:catAx>
      <c:valAx>
        <c:axId val="118698368"/>
        <c:scaling>
          <c:orientation val="minMax"/>
          <c:min val="2"/>
        </c:scaling>
        <c:axPos val="r"/>
        <c:numFmt formatCode="0.0" sourceLinked="1"/>
        <c:tickLblPos val="nextTo"/>
        <c:crossAx val="118692480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5.9622310709278384E-2"/>
          <c:y val="0.89287031617541568"/>
          <c:w val="0.89999973481664253"/>
          <c:h val="0.10712992424158801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2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3611482553440414E-2"/>
          <c:y val="0.25834181898837549"/>
          <c:w val="0.89540434804140057"/>
          <c:h val="0.47266728502727207"/>
        </c:manualLayout>
      </c:layout>
      <c:barChart>
        <c:barDir val="col"/>
        <c:grouping val="clustered"/>
        <c:ser>
          <c:idx val="0"/>
          <c:order val="0"/>
          <c:tx>
            <c:strRef>
              <c:f>Sheet1!$S$3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chemeClr val="tx1"/>
            </a:solidFill>
          </c:spPr>
          <c:dLbls>
            <c:showVal val="1"/>
          </c:dLbls>
          <c:cat>
            <c:strRef>
              <c:f>Sheet1!$R$4:$R$7</c:f>
              <c:strCache>
                <c:ptCount val="4"/>
                <c:pt idx="0">
                  <c:v>Top 5</c:v>
                </c:pt>
                <c:pt idx="1">
                  <c:v>Top 10</c:v>
                </c:pt>
                <c:pt idx="2">
                  <c:v>Top 15</c:v>
                </c:pt>
                <c:pt idx="3">
                  <c:v>Top 20</c:v>
                </c:pt>
              </c:strCache>
            </c:strRef>
          </c:cat>
          <c:val>
            <c:numRef>
              <c:f>Sheet1!$S$4:$S$7</c:f>
              <c:numCache>
                <c:formatCode>General</c:formatCode>
                <c:ptCount val="4"/>
                <c:pt idx="0">
                  <c:v>18</c:v>
                </c:pt>
                <c:pt idx="1">
                  <c:v>26</c:v>
                </c:pt>
                <c:pt idx="2">
                  <c:v>33</c:v>
                </c:pt>
                <c:pt idx="3">
                  <c:v>38</c:v>
                </c:pt>
              </c:numCache>
            </c:numRef>
          </c:val>
        </c:ser>
        <c:ser>
          <c:idx val="1"/>
          <c:order val="1"/>
          <c:tx>
            <c:strRef>
              <c:f>Sheet1!$T$3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strRef>
              <c:f>Sheet1!$R$4:$R$7</c:f>
              <c:strCache>
                <c:ptCount val="4"/>
                <c:pt idx="0">
                  <c:v>Top 5</c:v>
                </c:pt>
                <c:pt idx="1">
                  <c:v>Top 10</c:v>
                </c:pt>
                <c:pt idx="2">
                  <c:v>Top 15</c:v>
                </c:pt>
                <c:pt idx="3">
                  <c:v>Top 20</c:v>
                </c:pt>
              </c:strCache>
            </c:strRef>
          </c:cat>
          <c:val>
            <c:numRef>
              <c:f>Sheet1!$T$4:$T$7</c:f>
              <c:numCache>
                <c:formatCode>General</c:formatCode>
                <c:ptCount val="4"/>
                <c:pt idx="0">
                  <c:v>31</c:v>
                </c:pt>
                <c:pt idx="1">
                  <c:v>49</c:v>
                </c:pt>
                <c:pt idx="2">
                  <c:v>58</c:v>
                </c:pt>
                <c:pt idx="3">
                  <c:v>62</c:v>
                </c:pt>
              </c:numCache>
            </c:numRef>
          </c:val>
        </c:ser>
        <c:axId val="118752384"/>
        <c:axId val="118753920"/>
      </c:barChart>
      <c:catAx>
        <c:axId val="118752384"/>
        <c:scaling>
          <c:orientation val="minMax"/>
        </c:scaling>
        <c:axPos val="b"/>
        <c:tickLblPos val="nextTo"/>
        <c:crossAx val="118753920"/>
        <c:crosses val="autoZero"/>
        <c:auto val="1"/>
        <c:lblAlgn val="ctr"/>
        <c:lblOffset val="100"/>
      </c:catAx>
      <c:valAx>
        <c:axId val="118753920"/>
        <c:scaling>
          <c:orientation val="minMax"/>
        </c:scaling>
        <c:delete val="1"/>
        <c:axPos val="l"/>
        <c:numFmt formatCode="General" sourceLinked="1"/>
        <c:tickLblPos val="none"/>
        <c:crossAx val="1187523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7107550414197473E-2"/>
          <c:y val="0.8863207880064925"/>
          <c:w val="0.88527468113646468"/>
          <c:h val="8.8224891345856815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1283697174559654"/>
          <c:y val="0.15788203557888617"/>
          <c:w val="0.56881770985414959"/>
          <c:h val="0.55813830562846312"/>
        </c:manualLayout>
      </c:layout>
      <c:lineChart>
        <c:grouping val="standard"/>
        <c:ser>
          <c:idx val="0"/>
          <c:order val="0"/>
          <c:tx>
            <c:strRef>
              <c:f>Exports!$B$20</c:f>
              <c:strCache>
                <c:ptCount val="1"/>
                <c:pt idx="0">
                  <c:v>Volume Mn Kg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Exports!$A$21:$A$34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Exports!$B$21:$B$34</c:f>
              <c:numCache>
                <c:formatCode>0</c:formatCode>
                <c:ptCount val="14"/>
                <c:pt idx="0">
                  <c:v>269.279</c:v>
                </c:pt>
                <c:pt idx="1">
                  <c:v>288.18299999999999</c:v>
                </c:pt>
                <c:pt idx="2">
                  <c:v>294.90299999999962</c:v>
                </c:pt>
                <c:pt idx="3">
                  <c:v>291.79799999999955</c:v>
                </c:pt>
                <c:pt idx="4">
                  <c:v>298.34199999999993</c:v>
                </c:pt>
                <c:pt idx="5">
                  <c:v>300.33300000000003</c:v>
                </c:pt>
                <c:pt idx="6">
                  <c:v>308.85899999999964</c:v>
                </c:pt>
                <c:pt idx="7">
                  <c:v>327.41399999999948</c:v>
                </c:pt>
                <c:pt idx="8">
                  <c:v>311.75299999999999</c:v>
                </c:pt>
                <c:pt idx="9">
                  <c:v>319.60399999999993</c:v>
                </c:pt>
                <c:pt idx="10">
                  <c:v>289.709</c:v>
                </c:pt>
                <c:pt idx="11">
                  <c:v>328.03399999999948</c:v>
                </c:pt>
                <c:pt idx="12">
                  <c:v>323.012</c:v>
                </c:pt>
                <c:pt idx="13">
                  <c:v>319.94600000000003</c:v>
                </c:pt>
              </c:numCache>
            </c:numRef>
          </c:val>
          <c:smooth val="1"/>
        </c:ser>
        <c:marker val="1"/>
        <c:axId val="118905472"/>
        <c:axId val="118911360"/>
      </c:lineChart>
      <c:lineChart>
        <c:grouping val="standard"/>
        <c:ser>
          <c:idx val="1"/>
          <c:order val="1"/>
          <c:tx>
            <c:strRef>
              <c:f>Exports!$C$20</c:f>
              <c:strCache>
                <c:ptCount val="1"/>
                <c:pt idx="0">
                  <c:v>Price Rs/Kg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Exports!$A$21:$A$34</c:f>
              <c:numCache>
                <c:formatCode>General</c:formatCod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</c:numCache>
            </c:numRef>
          </c:cat>
          <c:val>
            <c:numRef>
              <c:f>Exports!$C$21:$C$34</c:f>
              <c:numCache>
                <c:formatCode>0</c:formatCode>
                <c:ptCount val="14"/>
                <c:pt idx="0">
                  <c:v>162.39000000000001</c:v>
                </c:pt>
                <c:pt idx="1">
                  <c:v>184.73</c:v>
                </c:pt>
                <c:pt idx="2">
                  <c:v>208.89000000000001</c:v>
                </c:pt>
                <c:pt idx="3">
                  <c:v>216.26</c:v>
                </c:pt>
                <c:pt idx="4">
                  <c:v>221.01</c:v>
                </c:pt>
                <c:pt idx="5">
                  <c:v>249.38000000000019</c:v>
                </c:pt>
                <c:pt idx="6">
                  <c:v>263.81</c:v>
                </c:pt>
                <c:pt idx="7">
                  <c:v>279.97000000000003</c:v>
                </c:pt>
                <c:pt idx="8">
                  <c:v>364.28</c:v>
                </c:pt>
                <c:pt idx="9">
                  <c:v>430.55</c:v>
                </c:pt>
                <c:pt idx="10">
                  <c:v>470.11</c:v>
                </c:pt>
                <c:pt idx="11">
                  <c:v>496.27</c:v>
                </c:pt>
                <c:pt idx="12">
                  <c:v>510.40999999999963</c:v>
                </c:pt>
                <c:pt idx="13">
                  <c:v>563.93999999999949</c:v>
                </c:pt>
              </c:numCache>
            </c:numRef>
          </c:val>
          <c:smooth val="1"/>
        </c:ser>
        <c:marker val="1"/>
        <c:axId val="118914432"/>
        <c:axId val="118912896"/>
      </c:lineChart>
      <c:catAx>
        <c:axId val="11890547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18911360"/>
        <c:crosses val="autoZero"/>
        <c:auto val="1"/>
        <c:lblAlgn val="ctr"/>
        <c:lblOffset val="100"/>
        <c:tickLblSkip val="1"/>
      </c:catAx>
      <c:valAx>
        <c:axId val="118911360"/>
        <c:scaling>
          <c:orientation val="minMax"/>
        </c:scaling>
        <c:axPos val="l"/>
        <c:majorGridlines/>
        <c:numFmt formatCode="0" sourceLinked="1"/>
        <c:tickLblPos val="nextTo"/>
        <c:crossAx val="118905472"/>
        <c:crosses val="autoZero"/>
        <c:crossBetween val="between"/>
      </c:valAx>
      <c:valAx>
        <c:axId val="118912896"/>
        <c:scaling>
          <c:orientation val="minMax"/>
        </c:scaling>
        <c:axPos val="r"/>
        <c:numFmt formatCode="0" sourceLinked="1"/>
        <c:tickLblPos val="nextTo"/>
        <c:crossAx val="118914432"/>
        <c:crosses val="max"/>
        <c:crossBetween val="between"/>
      </c:valAx>
      <c:catAx>
        <c:axId val="118914432"/>
        <c:scaling>
          <c:orientation val="minMax"/>
        </c:scaling>
        <c:delete val="1"/>
        <c:axPos val="b"/>
        <c:numFmt formatCode="General" sourceLinked="1"/>
        <c:tickLblPos val="none"/>
        <c:crossAx val="118912896"/>
        <c:crosses val="autoZero"/>
        <c:auto val="1"/>
        <c:lblAlgn val="ctr"/>
        <c:lblOffset val="100"/>
      </c:catAx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9308154783148071"/>
          <c:y val="0.12962962962962929"/>
          <c:w val="0.77636312387691131"/>
          <c:h val="0.61076283887978766"/>
        </c:manualLayout>
      </c:layout>
      <c:lineChart>
        <c:grouping val="standard"/>
        <c:ser>
          <c:idx val="0"/>
          <c:order val="0"/>
          <c:tx>
            <c:strRef>
              <c:f>'by product'!$M$15</c:f>
              <c:strCache>
                <c:ptCount val="1"/>
                <c:pt idx="0">
                  <c:v>Tea Bags 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'by product'!$L$16:$L$24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'by product'!$M$16:$M$24</c:f>
              <c:numCache>
                <c:formatCode>0</c:formatCode>
                <c:ptCount val="9"/>
                <c:pt idx="0">
                  <c:v>5.9267546356877201</c:v>
                </c:pt>
                <c:pt idx="1">
                  <c:v>5.8279020523928375</c:v>
                </c:pt>
                <c:pt idx="2">
                  <c:v>5.8335929434905074</c:v>
                </c:pt>
                <c:pt idx="3">
                  <c:v>7.0889454151203104</c:v>
                </c:pt>
                <c:pt idx="4">
                  <c:v>6.6726323825734406</c:v>
                </c:pt>
                <c:pt idx="5">
                  <c:v>7.021528499287216</c:v>
                </c:pt>
                <c:pt idx="6">
                  <c:v>9.3005603077729742</c:v>
                </c:pt>
                <c:pt idx="7">
                  <c:v>8.6213515287357563</c:v>
                </c:pt>
                <c:pt idx="8">
                  <c:v>7.4990779694073373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'by product'!$N$15</c:f>
              <c:strCache>
                <c:ptCount val="1"/>
                <c:pt idx="0">
                  <c:v>Packets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'by product'!$L$16:$L$24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'by product'!$N$16:$N$24</c:f>
              <c:numCache>
                <c:formatCode>0</c:formatCode>
                <c:ptCount val="9"/>
                <c:pt idx="0">
                  <c:v>22.808016435090384</c:v>
                </c:pt>
                <c:pt idx="1">
                  <c:v>28.848115159344555</c:v>
                </c:pt>
                <c:pt idx="2">
                  <c:v>24.250642916918629</c:v>
                </c:pt>
                <c:pt idx="3">
                  <c:v>23.768816980109204</c:v>
                </c:pt>
                <c:pt idx="4">
                  <c:v>26.580706123828229</c:v>
                </c:pt>
                <c:pt idx="5">
                  <c:v>27.320863349084807</c:v>
                </c:pt>
                <c:pt idx="6">
                  <c:v>45.13922337318693</c:v>
                </c:pt>
                <c:pt idx="7">
                  <c:v>47.927321585575768</c:v>
                </c:pt>
                <c:pt idx="8">
                  <c:v>49.207678795796774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'by product'!$O$15</c:f>
              <c:strCache>
                <c:ptCount val="1"/>
                <c:pt idx="0">
                  <c:v>Bulk 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'by product'!$L$16:$L$24</c:f>
              <c:numCache>
                <c:formatCode>General</c:formatCode>
                <c:ptCount val="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</c:numCache>
            </c:numRef>
          </c:cat>
          <c:val>
            <c:numRef>
              <c:f>'by product'!$O$16:$O$24</c:f>
              <c:numCache>
                <c:formatCode>0</c:formatCode>
                <c:ptCount val="9"/>
                <c:pt idx="0">
                  <c:v>62.896851161876974</c:v>
                </c:pt>
                <c:pt idx="1">
                  <c:v>57.566721384191489</c:v>
                </c:pt>
                <c:pt idx="2">
                  <c:v>61.298539463798129</c:v>
                </c:pt>
                <c:pt idx="3">
                  <c:v>58.66824056223998</c:v>
                </c:pt>
                <c:pt idx="4">
                  <c:v>65.086794908699488</c:v>
                </c:pt>
                <c:pt idx="5">
                  <c:v>63.844409390112084</c:v>
                </c:pt>
                <c:pt idx="6">
                  <c:v>43.234542760811379</c:v>
                </c:pt>
                <c:pt idx="7">
                  <c:v>41.195683132515249</c:v>
                </c:pt>
                <c:pt idx="8">
                  <c:v>41.214454939271</c:v>
                </c:pt>
              </c:numCache>
            </c:numRef>
          </c:val>
          <c:smooth val="1"/>
        </c:ser>
        <c:marker val="1"/>
        <c:axId val="118941952"/>
        <c:axId val="119070720"/>
      </c:lineChart>
      <c:catAx>
        <c:axId val="11894195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19070720"/>
        <c:crosses val="autoZero"/>
        <c:auto val="1"/>
        <c:lblAlgn val="ctr"/>
        <c:lblOffset val="100"/>
      </c:catAx>
      <c:valAx>
        <c:axId val="119070720"/>
        <c:scaling>
          <c:orientation val="minMax"/>
        </c:scaling>
        <c:axPos val="l"/>
        <c:majorGridlines/>
        <c:numFmt formatCode="0" sourceLinked="1"/>
        <c:tickLblPos val="nextTo"/>
        <c:crossAx val="1189419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8867045777845299E-2"/>
          <c:y val="0.8995441106067058"/>
          <c:w val="0.89999973481664253"/>
          <c:h val="0.10045570730834461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146505583860841"/>
          <c:y val="0.12962962962962929"/>
          <c:w val="0.69617055221038582"/>
          <c:h val="0.57978783902012265"/>
        </c:manualLayout>
      </c:layout>
      <c:lineChart>
        <c:grouping val="standard"/>
        <c:ser>
          <c:idx val="0"/>
          <c:order val="0"/>
          <c:tx>
            <c:strRef>
              <c:f>'by product'!$U$15</c:f>
              <c:strCache>
                <c:ptCount val="1"/>
                <c:pt idx="0">
                  <c:v>Tea Bags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'by product'!$T$16:$T$23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'by product'!$U$16:$U$23</c:f>
              <c:numCache>
                <c:formatCode>0</c:formatCode>
                <c:ptCount val="8"/>
                <c:pt idx="0">
                  <c:v>592.16666666666663</c:v>
                </c:pt>
                <c:pt idx="1">
                  <c:v>700.1047120418857</c:v>
                </c:pt>
                <c:pt idx="2">
                  <c:v>671.99095022624454</c:v>
                </c:pt>
                <c:pt idx="3">
                  <c:v>724.1864390884366</c:v>
                </c:pt>
                <c:pt idx="4">
                  <c:v>785.56680759020742</c:v>
                </c:pt>
                <c:pt idx="5">
                  <c:v>774.52554983775281</c:v>
                </c:pt>
                <c:pt idx="6">
                  <c:v>909.29330652111628</c:v>
                </c:pt>
                <c:pt idx="7">
                  <c:v>1077.9810778143626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'by product'!$V$15</c:f>
              <c:strCache>
                <c:ptCount val="1"/>
                <c:pt idx="0">
                  <c:v>Packets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'by product'!$T$16:$T$23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'by product'!$V$16:$V$23</c:f>
              <c:numCache>
                <c:formatCode>0</c:formatCode>
                <c:ptCount val="8"/>
                <c:pt idx="0">
                  <c:v>270.98987626546682</c:v>
                </c:pt>
                <c:pt idx="1">
                  <c:v>294.78325859491764</c:v>
                </c:pt>
                <c:pt idx="2">
                  <c:v>380.60688901038861</c:v>
                </c:pt>
                <c:pt idx="3">
                  <c:v>396.10614364003459</c:v>
                </c:pt>
                <c:pt idx="4">
                  <c:v>428.36675443196725</c:v>
                </c:pt>
                <c:pt idx="5">
                  <c:v>452.1519629963899</c:v>
                </c:pt>
                <c:pt idx="6">
                  <c:v>443.50590304132504</c:v>
                </c:pt>
                <c:pt idx="7">
                  <c:v>495.85937026026818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'by product'!$W$15</c:f>
              <c:strCache>
                <c:ptCount val="1"/>
                <c:pt idx="0">
                  <c:v>Bulk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'by product'!$T$16:$T$23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'by product'!$W$16:$W$23</c:f>
              <c:numCache>
                <c:formatCode>0</c:formatCode>
                <c:ptCount val="8"/>
                <c:pt idx="0">
                  <c:v>236.16161616161617</c:v>
                </c:pt>
                <c:pt idx="1">
                  <c:v>325.66750629722924</c:v>
                </c:pt>
                <c:pt idx="2">
                  <c:v>468.79892037786766</c:v>
                </c:pt>
                <c:pt idx="3">
                  <c:v>414.99417324873684</c:v>
                </c:pt>
                <c:pt idx="4">
                  <c:v>460.97964649846494</c:v>
                </c:pt>
                <c:pt idx="5">
                  <c:v>463.61905019179909</c:v>
                </c:pt>
                <c:pt idx="6">
                  <c:v>476.29044447745963</c:v>
                </c:pt>
                <c:pt idx="7">
                  <c:v>519.76651126157651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'by product'!$X$15</c:f>
              <c:strCache>
                <c:ptCount val="1"/>
                <c:pt idx="0">
                  <c:v>Instant tea</c:v>
                </c:pt>
              </c:strCache>
            </c:strRef>
          </c:tx>
          <c:spPr>
            <a:ln>
              <a:solidFill>
                <a:srgbClr val="009900"/>
              </a:solidFill>
            </a:ln>
          </c:spPr>
          <c:marker>
            <c:symbol val="none"/>
          </c:marker>
          <c:cat>
            <c:numRef>
              <c:f>'by product'!$T$16:$T$23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'by product'!$X$16:$X$23</c:f>
              <c:numCache>
                <c:formatCode>0</c:formatCode>
                <c:ptCount val="8"/>
                <c:pt idx="0">
                  <c:v>577.07616226987795</c:v>
                </c:pt>
                <c:pt idx="1">
                  <c:v>703.25527968333199</c:v>
                </c:pt>
                <c:pt idx="2">
                  <c:v>641.54598653750884</c:v>
                </c:pt>
                <c:pt idx="3">
                  <c:v>882.10362642309144</c:v>
                </c:pt>
                <c:pt idx="4">
                  <c:v>815.70984882718835</c:v>
                </c:pt>
                <c:pt idx="5">
                  <c:v>769.18128325973953</c:v>
                </c:pt>
                <c:pt idx="6">
                  <c:v>865.34883580695691</c:v>
                </c:pt>
                <c:pt idx="7">
                  <c:v>885.50577630979853</c:v>
                </c:pt>
              </c:numCache>
            </c:numRef>
          </c:val>
          <c:smooth val="1"/>
        </c:ser>
        <c:marker val="1"/>
        <c:axId val="119106560"/>
        <c:axId val="119112448"/>
      </c:lineChart>
      <c:catAx>
        <c:axId val="11910656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19112448"/>
        <c:crosses val="autoZero"/>
        <c:auto val="1"/>
        <c:lblAlgn val="ctr"/>
        <c:lblOffset val="100"/>
      </c:catAx>
      <c:valAx>
        <c:axId val="119112448"/>
        <c:scaling>
          <c:orientation val="minMax"/>
        </c:scaling>
        <c:axPos val="l"/>
        <c:majorGridlines/>
        <c:numFmt formatCode="0" sourceLinked="1"/>
        <c:tickLblPos val="nextTo"/>
        <c:crossAx val="1191065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5451644384097918E-4"/>
          <c:y val="0.84365319332500255"/>
          <c:w val="0.99646139850048621"/>
          <c:h val="0.1311991191778995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1323130418955286"/>
          <c:y val="0.16459045077348741"/>
          <c:w val="0.55863109320323745"/>
          <c:h val="0.46436647624929261"/>
        </c:manualLayout>
      </c:layout>
      <c:lineChart>
        <c:grouping val="standard"/>
        <c:ser>
          <c:idx val="0"/>
          <c:order val="0"/>
          <c:tx>
            <c:strRef>
              <c:f>Employment!$F$1</c:f>
              <c:strCache>
                <c:ptCount val="1"/>
                <c:pt idx="0">
                  <c:v>Labour Force (000' persons)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Employment!$E$2:$E$13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Employment!$F$2:$F$13</c:f>
              <c:numCache>
                <c:formatCode>General</c:formatCode>
                <c:ptCount val="12"/>
                <c:pt idx="0">
                  <c:v>278</c:v>
                </c:pt>
                <c:pt idx="1">
                  <c:v>272</c:v>
                </c:pt>
                <c:pt idx="2">
                  <c:v>266</c:v>
                </c:pt>
                <c:pt idx="3">
                  <c:v>254</c:v>
                </c:pt>
                <c:pt idx="4">
                  <c:v>251</c:v>
                </c:pt>
                <c:pt idx="5">
                  <c:v>247</c:v>
                </c:pt>
                <c:pt idx="6">
                  <c:v>245</c:v>
                </c:pt>
                <c:pt idx="7">
                  <c:v>230</c:v>
                </c:pt>
                <c:pt idx="8">
                  <c:v>229</c:v>
                </c:pt>
                <c:pt idx="9">
                  <c:v>212</c:v>
                </c:pt>
                <c:pt idx="10">
                  <c:v>213</c:v>
                </c:pt>
                <c:pt idx="11">
                  <c:v>207</c:v>
                </c:pt>
              </c:numCache>
            </c:numRef>
          </c:val>
          <c:smooth val="1"/>
        </c:ser>
        <c:marker val="1"/>
        <c:axId val="119165312"/>
        <c:axId val="119166848"/>
      </c:lineChart>
      <c:lineChart>
        <c:grouping val="standard"/>
        <c:ser>
          <c:idx val="1"/>
          <c:order val="1"/>
          <c:tx>
            <c:strRef>
              <c:f>Employment!$G$1</c:f>
              <c:strCache>
                <c:ptCount val="1"/>
                <c:pt idx="0">
                  <c:v>Daily wages (incl price share and incentive)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Employment!$E$2:$E$13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Employment!$G$2:$G$13</c:f>
              <c:numCache>
                <c:formatCode>General</c:formatCode>
                <c:ptCount val="12"/>
                <c:pt idx="0">
                  <c:v>115.25</c:v>
                </c:pt>
                <c:pt idx="1">
                  <c:v>121</c:v>
                </c:pt>
                <c:pt idx="2">
                  <c:v>121</c:v>
                </c:pt>
                <c:pt idx="3">
                  <c:v>121</c:v>
                </c:pt>
                <c:pt idx="4">
                  <c:v>135</c:v>
                </c:pt>
                <c:pt idx="5">
                  <c:v>180</c:v>
                </c:pt>
                <c:pt idx="6">
                  <c:v>260</c:v>
                </c:pt>
                <c:pt idx="7">
                  <c:v>290</c:v>
                </c:pt>
                <c:pt idx="8">
                  <c:v>405</c:v>
                </c:pt>
                <c:pt idx="9">
                  <c:v>405</c:v>
                </c:pt>
                <c:pt idx="10">
                  <c:v>405</c:v>
                </c:pt>
                <c:pt idx="11">
                  <c:v>515</c:v>
                </c:pt>
              </c:numCache>
            </c:numRef>
          </c:val>
          <c:smooth val="1"/>
        </c:ser>
        <c:marker val="1"/>
        <c:axId val="119178368"/>
        <c:axId val="119168384"/>
      </c:lineChart>
      <c:catAx>
        <c:axId val="11916531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19166848"/>
        <c:crosses val="autoZero"/>
        <c:auto val="1"/>
        <c:lblAlgn val="ctr"/>
        <c:lblOffset val="100"/>
        <c:tickLblSkip val="1"/>
      </c:catAx>
      <c:valAx>
        <c:axId val="119166848"/>
        <c:scaling>
          <c:orientation val="minMax"/>
          <c:min val="100"/>
        </c:scaling>
        <c:axPos val="l"/>
        <c:majorGridlines/>
        <c:numFmt formatCode="General" sourceLinked="1"/>
        <c:tickLblPos val="nextTo"/>
        <c:crossAx val="119165312"/>
        <c:crosses val="autoZero"/>
        <c:crossBetween val="between"/>
      </c:valAx>
      <c:valAx>
        <c:axId val="119168384"/>
        <c:scaling>
          <c:orientation val="minMax"/>
        </c:scaling>
        <c:axPos val="r"/>
        <c:numFmt formatCode="General" sourceLinked="1"/>
        <c:tickLblPos val="nextTo"/>
        <c:crossAx val="119178368"/>
        <c:crosses val="max"/>
        <c:crossBetween val="between"/>
      </c:valAx>
      <c:catAx>
        <c:axId val="119178368"/>
        <c:scaling>
          <c:orientation val="minMax"/>
        </c:scaling>
        <c:delete val="1"/>
        <c:axPos val="b"/>
        <c:numFmt formatCode="General" sourceLinked="1"/>
        <c:tickLblPos val="none"/>
        <c:crossAx val="119168384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1.723944663167103E-2"/>
          <c:y val="0.80441716844217981"/>
          <c:w val="0.95857638888888863"/>
          <c:h val="0.17430600586691375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6435192941307873E-2"/>
          <c:y val="0.20457732877729909"/>
          <c:w val="0.89229190756749865"/>
          <c:h val="0.38297244094488225"/>
        </c:manualLayout>
      </c:layout>
      <c:barChart>
        <c:barDir val="col"/>
        <c:grouping val="clustered"/>
        <c:ser>
          <c:idx val="0"/>
          <c:order val="0"/>
          <c:tx>
            <c:strRef>
              <c:f>'productivity and cost of produc'!$B$1</c:f>
              <c:strCache>
                <c:ptCount val="1"/>
                <c:pt idx="0">
                  <c:v>COP (USD/Kg)</c:v>
                </c:pt>
              </c:strCache>
            </c:strRef>
          </c:tx>
          <c:spPr>
            <a:solidFill>
              <a:schemeClr val="tx1"/>
            </a:solidFill>
          </c:spPr>
          <c:cat>
            <c:strRef>
              <c:f>'productivity and cost of produc'!$A$2:$A$6</c:f>
              <c:strCache>
                <c:ptCount val="5"/>
                <c:pt idx="0">
                  <c:v>Sri Lanka</c:v>
                </c:pt>
                <c:pt idx="1">
                  <c:v>Bangladesh</c:v>
                </c:pt>
                <c:pt idx="2">
                  <c:v>India</c:v>
                </c:pt>
                <c:pt idx="3">
                  <c:v>Kenya</c:v>
                </c:pt>
                <c:pt idx="4">
                  <c:v>Vietnam</c:v>
                </c:pt>
              </c:strCache>
            </c:strRef>
          </c:cat>
          <c:val>
            <c:numRef>
              <c:f>'productivity and cost of produc'!$B$2:$B$6</c:f>
              <c:numCache>
                <c:formatCode>General</c:formatCode>
                <c:ptCount val="5"/>
                <c:pt idx="0">
                  <c:v>2.2999999999999998</c:v>
                </c:pt>
                <c:pt idx="1">
                  <c:v>1.35</c:v>
                </c:pt>
                <c:pt idx="2">
                  <c:v>1.25</c:v>
                </c:pt>
                <c:pt idx="3">
                  <c:v>1</c:v>
                </c:pt>
                <c:pt idx="4">
                  <c:v>0.75000000000000078</c:v>
                </c:pt>
              </c:numCache>
            </c:numRef>
          </c:val>
        </c:ser>
        <c:ser>
          <c:idx val="1"/>
          <c:order val="1"/>
          <c:tx>
            <c:strRef>
              <c:f>'productivity and cost of produc'!$C$1</c:f>
              <c:strCache>
                <c:ptCount val="1"/>
                <c:pt idx="0">
                  <c:v>Productivity (000Kg/ha/yr)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'productivity and cost of produc'!$A$2:$A$6</c:f>
              <c:strCache>
                <c:ptCount val="5"/>
                <c:pt idx="0">
                  <c:v>Sri Lanka</c:v>
                </c:pt>
                <c:pt idx="1">
                  <c:v>Bangladesh</c:v>
                </c:pt>
                <c:pt idx="2">
                  <c:v>India</c:v>
                </c:pt>
                <c:pt idx="3">
                  <c:v>Kenya</c:v>
                </c:pt>
                <c:pt idx="4">
                  <c:v>Vietnam</c:v>
                </c:pt>
              </c:strCache>
            </c:strRef>
          </c:cat>
          <c:val>
            <c:numRef>
              <c:f>'productivity and cost of produc'!$C$2:$C$6</c:f>
              <c:numCache>
                <c:formatCode>General</c:formatCode>
                <c:ptCount val="5"/>
                <c:pt idx="0">
                  <c:v>1.62</c:v>
                </c:pt>
                <c:pt idx="1">
                  <c:v>1.1100000000000001</c:v>
                </c:pt>
                <c:pt idx="2">
                  <c:v>1.6400000000000001</c:v>
                </c:pt>
                <c:pt idx="3">
                  <c:v>2.48</c:v>
                </c:pt>
                <c:pt idx="4">
                  <c:v>1.59</c:v>
                </c:pt>
              </c:numCache>
            </c:numRef>
          </c:val>
        </c:ser>
        <c:axId val="119211904"/>
        <c:axId val="119213440"/>
      </c:barChart>
      <c:catAx>
        <c:axId val="11921190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19213440"/>
        <c:crosses val="autoZero"/>
        <c:auto val="1"/>
        <c:lblAlgn val="ctr"/>
        <c:lblOffset val="100"/>
      </c:catAx>
      <c:valAx>
        <c:axId val="119213440"/>
        <c:scaling>
          <c:orientation val="minMax"/>
        </c:scaling>
        <c:axPos val="l"/>
        <c:majorGridlines/>
        <c:numFmt formatCode="General" sourceLinked="1"/>
        <c:tickLblPos val="nextTo"/>
        <c:crossAx val="119211904"/>
        <c:crosses val="autoZero"/>
        <c:crossBetween val="between"/>
        <c:majorUnit val="1"/>
      </c:valAx>
    </c:plotArea>
    <c:legend>
      <c:legendPos val="b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307601581447885"/>
          <c:y val="0.11903148232125448"/>
          <c:w val="0.8204249310608327"/>
          <c:h val="0.59780310701472306"/>
        </c:manualLayout>
      </c:layout>
      <c:lineChart>
        <c:grouping val="standard"/>
        <c:ser>
          <c:idx val="0"/>
          <c:order val="0"/>
          <c:tx>
            <c:strRef>
              <c:f>'exports as a % of GDP'!$S$22</c:f>
              <c:strCache>
                <c:ptCount val="1"/>
                <c:pt idx="0">
                  <c:v>Malaysia</c:v>
                </c:pt>
              </c:strCache>
            </c:strRef>
          </c:tx>
          <c:marker>
            <c:symbol val="none"/>
          </c:marker>
          <c:cat>
            <c:strRef>
              <c:f>'exports as a % of GDP'!$R$23:$R$65</c:f>
              <c:strCach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strCache>
            </c:strRef>
          </c:cat>
          <c:val>
            <c:numRef>
              <c:f>'exports as a % of GDP'!$S$23:$S$65</c:f>
              <c:numCache>
                <c:formatCode>0</c:formatCode>
                <c:ptCount val="43"/>
                <c:pt idx="0">
                  <c:v>41.407888530914192</c:v>
                </c:pt>
                <c:pt idx="1">
                  <c:v>38.221086319153862</c:v>
                </c:pt>
                <c:pt idx="2">
                  <c:v>34.016695322217195</c:v>
                </c:pt>
                <c:pt idx="3">
                  <c:v>39.184775370825463</c:v>
                </c:pt>
                <c:pt idx="4">
                  <c:v>45.631755883418478</c:v>
                </c:pt>
                <c:pt idx="5">
                  <c:v>43.022761442046296</c:v>
                </c:pt>
                <c:pt idx="6">
                  <c:v>48.946975841144862</c:v>
                </c:pt>
                <c:pt idx="7">
                  <c:v>47.361526382354597</c:v>
                </c:pt>
                <c:pt idx="8">
                  <c:v>48.323392549826913</c:v>
                </c:pt>
                <c:pt idx="9">
                  <c:v>55.178666177315044</c:v>
                </c:pt>
                <c:pt idx="10">
                  <c:v>56.686542746688303</c:v>
                </c:pt>
                <c:pt idx="11">
                  <c:v>51.558238124949362</c:v>
                </c:pt>
                <c:pt idx="12">
                  <c:v>50.130252739806807</c:v>
                </c:pt>
                <c:pt idx="13">
                  <c:v>50.415509438576031</c:v>
                </c:pt>
                <c:pt idx="14">
                  <c:v>53.459643376059375</c:v>
                </c:pt>
                <c:pt idx="15">
                  <c:v>54.088747610897613</c:v>
                </c:pt>
                <c:pt idx="16">
                  <c:v>55.456940414836353</c:v>
                </c:pt>
                <c:pt idx="17">
                  <c:v>62.894497321750876</c:v>
                </c:pt>
                <c:pt idx="18">
                  <c:v>66.415501211239985</c:v>
                </c:pt>
                <c:pt idx="19">
                  <c:v>71.376848119914314</c:v>
                </c:pt>
                <c:pt idx="20">
                  <c:v>74.541695918240407</c:v>
                </c:pt>
                <c:pt idx="21">
                  <c:v>77.826127207075672</c:v>
                </c:pt>
                <c:pt idx="22">
                  <c:v>75.983861516800388</c:v>
                </c:pt>
                <c:pt idx="23">
                  <c:v>78.920742463220378</c:v>
                </c:pt>
                <c:pt idx="24">
                  <c:v>89.151229026284469</c:v>
                </c:pt>
                <c:pt idx="25">
                  <c:v>94.089595159682318</c:v>
                </c:pt>
                <c:pt idx="26">
                  <c:v>91.575793137217048</c:v>
                </c:pt>
                <c:pt idx="27">
                  <c:v>93.289446923794188</c:v>
                </c:pt>
                <c:pt idx="28">
                  <c:v>115.74373343483084</c:v>
                </c:pt>
                <c:pt idx="29">
                  <c:v>121.31139110815391</c:v>
                </c:pt>
                <c:pt idx="30">
                  <c:v>119.80970872696759</c:v>
                </c:pt>
                <c:pt idx="31">
                  <c:v>110.40249135654705</c:v>
                </c:pt>
                <c:pt idx="32">
                  <c:v>108.30530279505118</c:v>
                </c:pt>
                <c:pt idx="33">
                  <c:v>106.94344614811513</c:v>
                </c:pt>
                <c:pt idx="34">
                  <c:v>115.37333772107453</c:v>
                </c:pt>
                <c:pt idx="35">
                  <c:v>112.89897677978126</c:v>
                </c:pt>
                <c:pt idx="36">
                  <c:v>112.18548084399033</c:v>
                </c:pt>
                <c:pt idx="37">
                  <c:v>106.16857546517572</c:v>
                </c:pt>
                <c:pt idx="38">
                  <c:v>99.499577244726581</c:v>
                </c:pt>
                <c:pt idx="39">
                  <c:v>91.416791867092556</c:v>
                </c:pt>
                <c:pt idx="40">
                  <c:v>93.745322544736908</c:v>
                </c:pt>
                <c:pt idx="41">
                  <c:v>91.558428292549934</c:v>
                </c:pt>
                <c:pt idx="42">
                  <c:v>87.468267749794137</c:v>
                </c:pt>
              </c:numCache>
            </c:numRef>
          </c:val>
        </c:ser>
        <c:ser>
          <c:idx val="1"/>
          <c:order val="1"/>
          <c:tx>
            <c:strRef>
              <c:f>'exports as a % of GDP'!$T$22</c:f>
              <c:strCache>
                <c:ptCount val="1"/>
                <c:pt idx="0">
                  <c:v>Sri Lanka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'exports as a % of GDP'!$R$23:$R$65</c:f>
              <c:strCach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strCache>
            </c:strRef>
          </c:cat>
          <c:val>
            <c:numRef>
              <c:f>'exports as a % of GDP'!$T$23:$T$65</c:f>
              <c:numCache>
                <c:formatCode>0</c:formatCode>
                <c:ptCount val="43"/>
                <c:pt idx="0">
                  <c:v>14.748719262295067</c:v>
                </c:pt>
                <c:pt idx="1">
                  <c:v>13.757124555160146</c:v>
                </c:pt>
                <c:pt idx="2">
                  <c:v>12.447451957762182</c:v>
                </c:pt>
                <c:pt idx="3">
                  <c:v>12.741577917843946</c:v>
                </c:pt>
                <c:pt idx="4">
                  <c:v>14.300954945101175</c:v>
                </c:pt>
                <c:pt idx="5">
                  <c:v>14.871536694656781</c:v>
                </c:pt>
                <c:pt idx="6">
                  <c:v>15.559739098765039</c:v>
                </c:pt>
                <c:pt idx="7">
                  <c:v>18.689199879144091</c:v>
                </c:pt>
                <c:pt idx="8">
                  <c:v>30.919983593109109</c:v>
                </c:pt>
                <c:pt idx="9">
                  <c:v>29.168301296123065</c:v>
                </c:pt>
                <c:pt idx="10">
                  <c:v>26.45465901062725</c:v>
                </c:pt>
                <c:pt idx="11">
                  <c:v>24.151667548967691</c:v>
                </c:pt>
                <c:pt idx="12">
                  <c:v>21.257075918498995</c:v>
                </c:pt>
                <c:pt idx="13">
                  <c:v>22.340665783998507</c:v>
                </c:pt>
                <c:pt idx="14">
                  <c:v>24.196344620347826</c:v>
                </c:pt>
                <c:pt idx="15">
                  <c:v>22.000645419553504</c:v>
                </c:pt>
                <c:pt idx="16">
                  <c:v>18.886186299965427</c:v>
                </c:pt>
                <c:pt idx="17">
                  <c:v>20.894031201232192</c:v>
                </c:pt>
                <c:pt idx="18">
                  <c:v>21.168262291537118</c:v>
                </c:pt>
                <c:pt idx="19">
                  <c:v>22.14170216482524</c:v>
                </c:pt>
                <c:pt idx="20">
                  <c:v>24.698255351415877</c:v>
                </c:pt>
                <c:pt idx="21">
                  <c:v>22.660198203279212</c:v>
                </c:pt>
                <c:pt idx="22">
                  <c:v>25.361198072812698</c:v>
                </c:pt>
                <c:pt idx="23">
                  <c:v>27.65876812827161</c:v>
                </c:pt>
                <c:pt idx="24">
                  <c:v>27.382730657383007</c:v>
                </c:pt>
                <c:pt idx="25">
                  <c:v>29.214799362656731</c:v>
                </c:pt>
                <c:pt idx="26">
                  <c:v>29.475008553261922</c:v>
                </c:pt>
                <c:pt idx="27">
                  <c:v>30.738314807160034</c:v>
                </c:pt>
                <c:pt idx="28">
                  <c:v>30.441469921983199</c:v>
                </c:pt>
                <c:pt idx="29">
                  <c:v>29.341391981467726</c:v>
                </c:pt>
                <c:pt idx="30">
                  <c:v>33.275120464108888</c:v>
                </c:pt>
                <c:pt idx="31">
                  <c:v>30.583970134958268</c:v>
                </c:pt>
                <c:pt idx="32">
                  <c:v>28.41586714584183</c:v>
                </c:pt>
                <c:pt idx="33">
                  <c:v>27.186546814539366</c:v>
                </c:pt>
                <c:pt idx="34">
                  <c:v>27.863001921236503</c:v>
                </c:pt>
                <c:pt idx="35">
                  <c:v>26.004893626910199</c:v>
                </c:pt>
                <c:pt idx="36">
                  <c:v>24.34853376345843</c:v>
                </c:pt>
                <c:pt idx="37">
                  <c:v>23.615827923529515</c:v>
                </c:pt>
                <c:pt idx="38">
                  <c:v>19.920304796401087</c:v>
                </c:pt>
                <c:pt idx="39">
                  <c:v>16.84060159332638</c:v>
                </c:pt>
                <c:pt idx="40">
                  <c:v>17.402120802897276</c:v>
                </c:pt>
                <c:pt idx="41">
                  <c:v>17.844209857668027</c:v>
                </c:pt>
                <c:pt idx="42">
                  <c:v>16.775710476551204</c:v>
                </c:pt>
              </c:numCache>
            </c:numRef>
          </c:val>
        </c:ser>
        <c:ser>
          <c:idx val="2"/>
          <c:order val="2"/>
          <c:tx>
            <c:strRef>
              <c:f>'exports as a % of GDP'!$U$22</c:f>
              <c:strCache>
                <c:ptCount val="1"/>
                <c:pt idx="0">
                  <c:v>Thailand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'exports as a % of GDP'!$R$23:$R$65</c:f>
              <c:strCach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strCache>
            </c:strRef>
          </c:cat>
          <c:val>
            <c:numRef>
              <c:f>'exports as a % of GDP'!$U$23:$U$65</c:f>
              <c:numCache>
                <c:formatCode>0</c:formatCode>
                <c:ptCount val="43"/>
                <c:pt idx="0">
                  <c:v>14.993216312595164</c:v>
                </c:pt>
                <c:pt idx="1">
                  <c:v>15.9713172661192</c:v>
                </c:pt>
                <c:pt idx="2">
                  <c:v>18.165785420647893</c:v>
                </c:pt>
                <c:pt idx="3">
                  <c:v>18.595227999481828</c:v>
                </c:pt>
                <c:pt idx="4">
                  <c:v>21.597421186624093</c:v>
                </c:pt>
                <c:pt idx="5">
                  <c:v>18.364656593396202</c:v>
                </c:pt>
                <c:pt idx="6">
                  <c:v>20.230880108746277</c:v>
                </c:pt>
                <c:pt idx="7">
                  <c:v>19.950433020788047</c:v>
                </c:pt>
                <c:pt idx="8">
                  <c:v>19.88938853785859</c:v>
                </c:pt>
                <c:pt idx="9">
                  <c:v>22.580067897595907</c:v>
                </c:pt>
                <c:pt idx="10">
                  <c:v>24.111448654041933</c:v>
                </c:pt>
                <c:pt idx="11">
                  <c:v>23.847382269710888</c:v>
                </c:pt>
                <c:pt idx="12">
                  <c:v>22.917907452533711</c:v>
                </c:pt>
                <c:pt idx="13">
                  <c:v>20.111206882258731</c:v>
                </c:pt>
                <c:pt idx="14">
                  <c:v>21.901383335084372</c:v>
                </c:pt>
                <c:pt idx="15">
                  <c:v>23.213629180137506</c:v>
                </c:pt>
                <c:pt idx="16">
                  <c:v>25.601797728796374</c:v>
                </c:pt>
                <c:pt idx="17">
                  <c:v>28.89401151433686</c:v>
                </c:pt>
                <c:pt idx="18">
                  <c:v>33.011967705178627</c:v>
                </c:pt>
                <c:pt idx="19">
                  <c:v>34.921527627053742</c:v>
                </c:pt>
                <c:pt idx="20">
                  <c:v>34.131928649798304</c:v>
                </c:pt>
                <c:pt idx="21">
                  <c:v>35.964310073965279</c:v>
                </c:pt>
                <c:pt idx="22">
                  <c:v>36.972475896094863</c:v>
                </c:pt>
                <c:pt idx="23">
                  <c:v>37.959581142327629</c:v>
                </c:pt>
                <c:pt idx="24">
                  <c:v>38.871685524358242</c:v>
                </c:pt>
                <c:pt idx="25">
                  <c:v>41.843892444742238</c:v>
                </c:pt>
                <c:pt idx="26">
                  <c:v>39.251654630663317</c:v>
                </c:pt>
                <c:pt idx="27">
                  <c:v>48.009768092279636</c:v>
                </c:pt>
                <c:pt idx="28">
                  <c:v>58.877862326383195</c:v>
                </c:pt>
                <c:pt idx="29">
                  <c:v>58.297652129690157</c:v>
                </c:pt>
                <c:pt idx="30">
                  <c:v>66.777648423202493</c:v>
                </c:pt>
                <c:pt idx="31">
                  <c:v>65.856602373973871</c:v>
                </c:pt>
                <c:pt idx="32">
                  <c:v>64.194334503287038</c:v>
                </c:pt>
                <c:pt idx="33">
                  <c:v>65.680642866787466</c:v>
                </c:pt>
                <c:pt idx="34">
                  <c:v>70.697048575262471</c:v>
                </c:pt>
                <c:pt idx="35">
                  <c:v>73.567710664745761</c:v>
                </c:pt>
                <c:pt idx="36">
                  <c:v>73.646895151128618</c:v>
                </c:pt>
                <c:pt idx="37">
                  <c:v>73.42447335821096</c:v>
                </c:pt>
                <c:pt idx="38">
                  <c:v>76.444600970919439</c:v>
                </c:pt>
                <c:pt idx="39">
                  <c:v>68.351679927481399</c:v>
                </c:pt>
                <c:pt idx="40">
                  <c:v>71.28576547768624</c:v>
                </c:pt>
                <c:pt idx="41">
                  <c:v>76.94351893438926</c:v>
                </c:pt>
                <c:pt idx="42">
                  <c:v>78.035505626174938</c:v>
                </c:pt>
              </c:numCache>
            </c:numRef>
          </c:val>
        </c:ser>
        <c:ser>
          <c:idx val="3"/>
          <c:order val="3"/>
          <c:tx>
            <c:strRef>
              <c:f>'exports as a % of GDP'!$V$22</c:f>
              <c:strCache>
                <c:ptCount val="1"/>
                <c:pt idx="0">
                  <c:v>Korea, Rep.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'exports as a % of GDP'!$R$23:$R$65</c:f>
              <c:strCach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strCache>
            </c:strRef>
          </c:cat>
          <c:val>
            <c:numRef>
              <c:f>'exports as a % of GDP'!$V$23:$V$65</c:f>
              <c:numCache>
                <c:formatCode>0</c:formatCode>
                <c:ptCount val="43"/>
                <c:pt idx="0">
                  <c:v>13.625673866637721</c:v>
                </c:pt>
                <c:pt idx="1">
                  <c:v>14.971197988245272</c:v>
                </c:pt>
                <c:pt idx="2">
                  <c:v>19.388795372104589</c:v>
                </c:pt>
                <c:pt idx="3">
                  <c:v>28.681971541733887</c:v>
                </c:pt>
                <c:pt idx="4">
                  <c:v>26.732838756958998</c:v>
                </c:pt>
                <c:pt idx="5">
                  <c:v>26.885934084978945</c:v>
                </c:pt>
                <c:pt idx="6">
                  <c:v>30.011534831696316</c:v>
                </c:pt>
                <c:pt idx="7">
                  <c:v>30.369409957344317</c:v>
                </c:pt>
                <c:pt idx="8">
                  <c:v>28.415896801726429</c:v>
                </c:pt>
                <c:pt idx="9">
                  <c:v>26.590906942225313</c:v>
                </c:pt>
                <c:pt idx="10">
                  <c:v>32.064557226453203</c:v>
                </c:pt>
                <c:pt idx="11">
                  <c:v>34.268491371960053</c:v>
                </c:pt>
                <c:pt idx="12">
                  <c:v>33.226253373916038</c:v>
                </c:pt>
                <c:pt idx="13">
                  <c:v>32.972539281350755</c:v>
                </c:pt>
                <c:pt idx="14">
                  <c:v>33.368518572748258</c:v>
                </c:pt>
                <c:pt idx="15">
                  <c:v>31.972101245403621</c:v>
                </c:pt>
                <c:pt idx="16">
                  <c:v>35.642944726496594</c:v>
                </c:pt>
                <c:pt idx="17">
                  <c:v>38.271375529243379</c:v>
                </c:pt>
                <c:pt idx="18">
                  <c:v>36.421671413411659</c:v>
                </c:pt>
                <c:pt idx="19">
                  <c:v>30.795426274688438</c:v>
                </c:pt>
                <c:pt idx="20">
                  <c:v>27.953868107051896</c:v>
                </c:pt>
                <c:pt idx="21">
                  <c:v>26.333064168224539</c:v>
                </c:pt>
                <c:pt idx="22">
                  <c:v>26.59030915008772</c:v>
                </c:pt>
                <c:pt idx="23">
                  <c:v>26.528517195291656</c:v>
                </c:pt>
                <c:pt idx="24">
                  <c:v>26.637717726968368</c:v>
                </c:pt>
                <c:pt idx="25">
                  <c:v>28.828292811837972</c:v>
                </c:pt>
                <c:pt idx="26">
                  <c:v>27.861971250772427</c:v>
                </c:pt>
                <c:pt idx="27">
                  <c:v>32.392532559289222</c:v>
                </c:pt>
                <c:pt idx="28">
                  <c:v>46.164058542937582</c:v>
                </c:pt>
                <c:pt idx="29">
                  <c:v>39.063617800655564</c:v>
                </c:pt>
                <c:pt idx="30">
                  <c:v>38.564177204278259</c:v>
                </c:pt>
                <c:pt idx="31">
                  <c:v>35.740645904486108</c:v>
                </c:pt>
                <c:pt idx="32">
                  <c:v>33.125803478479838</c:v>
                </c:pt>
                <c:pt idx="33">
                  <c:v>35.368994192125633</c:v>
                </c:pt>
                <c:pt idx="34">
                  <c:v>40.883067416122984</c:v>
                </c:pt>
                <c:pt idx="35">
                  <c:v>39.267297866455962</c:v>
                </c:pt>
                <c:pt idx="36">
                  <c:v>39.68394612430918</c:v>
                </c:pt>
                <c:pt idx="37">
                  <c:v>41.922948719658102</c:v>
                </c:pt>
                <c:pt idx="38">
                  <c:v>53.008889457839068</c:v>
                </c:pt>
                <c:pt idx="39">
                  <c:v>49.730215894887429</c:v>
                </c:pt>
                <c:pt idx="40">
                  <c:v>52.27831090565396</c:v>
                </c:pt>
                <c:pt idx="41">
                  <c:v>56.249029984362345</c:v>
                </c:pt>
              </c:numCache>
            </c:numRef>
          </c:val>
        </c:ser>
        <c:marker val="1"/>
        <c:axId val="91294336"/>
        <c:axId val="99169792"/>
      </c:lineChart>
      <c:catAx>
        <c:axId val="91294336"/>
        <c:scaling>
          <c:orientation val="minMax"/>
        </c:scaling>
        <c:axPos val="b"/>
        <c:tickLblPos val="nextTo"/>
        <c:crossAx val="99169792"/>
        <c:crosses val="autoZero"/>
        <c:auto val="1"/>
        <c:lblAlgn val="ctr"/>
        <c:lblOffset val="100"/>
      </c:catAx>
      <c:valAx>
        <c:axId val="99169792"/>
        <c:scaling>
          <c:orientation val="minMax"/>
        </c:scaling>
        <c:axPos val="l"/>
        <c:majorGridlines/>
        <c:numFmt formatCode="0" sourceLinked="1"/>
        <c:tickLblPos val="nextTo"/>
        <c:crossAx val="912943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6452466298078068"/>
          <c:w val="0.99823206763615757"/>
          <c:h val="0.1047260271202618"/>
        </c:manualLayout>
      </c:layout>
    </c:legend>
    <c:plotVisOnly val="1"/>
    <c:dispBlanksAs val="gap"/>
  </c:chart>
  <c:txPr>
    <a:bodyPr/>
    <a:lstStyle/>
    <a:p>
      <a:pPr>
        <a:defRPr sz="1400">
          <a:latin typeface="Cambria" panose="02040503050406030204" pitchFamily="18" charset="0"/>
        </a:defRPr>
      </a:pPr>
      <a:endParaRPr lang="en-US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1988407699037624E-2"/>
          <c:y val="0.14399314668999744"/>
          <c:w val="0.87819468720256211"/>
          <c:h val="0.61070297168151055"/>
        </c:manualLayout>
      </c:layout>
      <c:barChart>
        <c:barDir val="col"/>
        <c:grouping val="clustered"/>
        <c:ser>
          <c:idx val="0"/>
          <c:order val="0"/>
          <c:tx>
            <c:strRef>
              <c:f>'2005 concentration ratio'!$J$7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0070C0"/>
            </a:solidFill>
          </c:spPr>
          <c:dLbls>
            <c:showVal val="1"/>
          </c:dLbls>
          <c:cat>
            <c:strRef>
              <c:f>'2005 concentration ratio'!$I$8:$I$10</c:f>
              <c:strCache>
                <c:ptCount val="3"/>
                <c:pt idx="0">
                  <c:v>CR(5)</c:v>
                </c:pt>
                <c:pt idx="1">
                  <c:v>CR(10)</c:v>
                </c:pt>
                <c:pt idx="2">
                  <c:v>CR (15)</c:v>
                </c:pt>
              </c:strCache>
            </c:strRef>
          </c:cat>
          <c:val>
            <c:numRef>
              <c:f>'2005 concentration ratio'!$J$8:$J$10</c:f>
              <c:numCache>
                <c:formatCode>0</c:formatCode>
                <c:ptCount val="3"/>
                <c:pt idx="0">
                  <c:v>35.759168007971333</c:v>
                </c:pt>
                <c:pt idx="1">
                  <c:v>49.356835804424399</c:v>
                </c:pt>
                <c:pt idx="2">
                  <c:v>59.226541969940911</c:v>
                </c:pt>
              </c:numCache>
            </c:numRef>
          </c:val>
        </c:ser>
        <c:ser>
          <c:idx val="1"/>
          <c:order val="1"/>
          <c:tx>
            <c:strRef>
              <c:f>'2005 concentration ratio'!$K$7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strRef>
              <c:f>'2005 concentration ratio'!$I$8:$I$10</c:f>
              <c:strCache>
                <c:ptCount val="3"/>
                <c:pt idx="0">
                  <c:v>CR(5)</c:v>
                </c:pt>
                <c:pt idx="1">
                  <c:v>CR(10)</c:v>
                </c:pt>
                <c:pt idx="2">
                  <c:v>CR (15)</c:v>
                </c:pt>
              </c:strCache>
            </c:strRef>
          </c:cat>
          <c:val>
            <c:numRef>
              <c:f>'2005 concentration ratio'!$K$8:$K$10</c:f>
              <c:numCache>
                <c:formatCode>0</c:formatCode>
                <c:ptCount val="3"/>
                <c:pt idx="0">
                  <c:v>35.288157538944553</c:v>
                </c:pt>
                <c:pt idx="1">
                  <c:v>52.106491736316244</c:v>
                </c:pt>
                <c:pt idx="2">
                  <c:v>60.744270305236846</c:v>
                </c:pt>
              </c:numCache>
            </c:numRef>
          </c:val>
        </c:ser>
        <c:axId val="119260288"/>
        <c:axId val="119261824"/>
      </c:barChart>
      <c:catAx>
        <c:axId val="119260288"/>
        <c:scaling>
          <c:orientation val="minMax"/>
        </c:scaling>
        <c:axPos val="b"/>
        <c:tickLblPos val="nextTo"/>
        <c:crossAx val="119261824"/>
        <c:crosses val="autoZero"/>
        <c:auto val="1"/>
        <c:lblAlgn val="ctr"/>
        <c:lblOffset val="100"/>
      </c:catAx>
      <c:valAx>
        <c:axId val="119261824"/>
        <c:scaling>
          <c:orientation val="minMax"/>
        </c:scaling>
        <c:delete val="1"/>
        <c:axPos val="l"/>
        <c:numFmt formatCode="0" sourceLinked="1"/>
        <c:tickLblPos val="none"/>
        <c:crossAx val="11926028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79755249343832"/>
          <c:y val="0.15277777777777779"/>
          <c:w val="0.65041713786082578"/>
          <c:h val="0.66049562714466914"/>
        </c:manualLayout>
      </c:layout>
      <c:barChart>
        <c:barDir val="bar"/>
        <c:grouping val="clustered"/>
        <c:ser>
          <c:idx val="0"/>
          <c:order val="0"/>
          <c:tx>
            <c:strRef>
              <c:f>'[Chart in Microsoft PowerPoint]composition of exports'!$B$21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'[Chart in Microsoft PowerPoint]composition of exports'!$A$22:$A$28</c:f>
              <c:strCache>
                <c:ptCount val="7"/>
                <c:pt idx="0">
                  <c:v>Other</c:v>
                </c:pt>
                <c:pt idx="1">
                  <c:v>Apparel</c:v>
                </c:pt>
                <c:pt idx="2">
                  <c:v>Petroleum products</c:v>
                </c:pt>
                <c:pt idx="3">
                  <c:v>Tea</c:v>
                </c:pt>
                <c:pt idx="4">
                  <c:v>Rubber products</c:v>
                </c:pt>
                <c:pt idx="5">
                  <c:v>Spices</c:v>
                </c:pt>
                <c:pt idx="6">
                  <c:v>Diamonds</c:v>
                </c:pt>
              </c:strCache>
            </c:strRef>
          </c:cat>
          <c:val>
            <c:numRef>
              <c:f>'[Chart in Microsoft PowerPoint]composition of exports'!$B$22:$B$28</c:f>
              <c:numCache>
                <c:formatCode>0</c:formatCode>
                <c:ptCount val="7"/>
                <c:pt idx="0">
                  <c:v>27.178170501278203</c:v>
                </c:pt>
                <c:pt idx="1">
                  <c:v>47.770367900411252</c:v>
                </c:pt>
                <c:pt idx="2">
                  <c:v>1.5567411359342003</c:v>
                </c:pt>
                <c:pt idx="3">
                  <c:v>14.028009336445482</c:v>
                </c:pt>
                <c:pt idx="4">
                  <c:v>3.8770701344892697</c:v>
                </c:pt>
                <c:pt idx="5">
                  <c:v>1.5138379459819939</c:v>
                </c:pt>
                <c:pt idx="6">
                  <c:v>4.0758030454595984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PowerPoint]composition of exports'!$C$21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'[Chart in Microsoft PowerPoint]composition of exports'!$A$22:$A$28</c:f>
              <c:strCache>
                <c:ptCount val="7"/>
                <c:pt idx="0">
                  <c:v>Other</c:v>
                </c:pt>
                <c:pt idx="1">
                  <c:v>Apparel</c:v>
                </c:pt>
                <c:pt idx="2">
                  <c:v>Petroleum products</c:v>
                </c:pt>
                <c:pt idx="3">
                  <c:v>Tea</c:v>
                </c:pt>
                <c:pt idx="4">
                  <c:v>Rubber products</c:v>
                </c:pt>
                <c:pt idx="5">
                  <c:v>Spices</c:v>
                </c:pt>
                <c:pt idx="6">
                  <c:v>Diamonds</c:v>
                </c:pt>
              </c:strCache>
            </c:strRef>
          </c:cat>
          <c:val>
            <c:numRef>
              <c:f>'[Chart in Microsoft PowerPoint]composition of exports'!$C$22:$C$28</c:f>
              <c:numCache>
                <c:formatCode>General</c:formatCode>
                <c:ptCount val="7"/>
                <c:pt idx="0">
                  <c:v>26</c:v>
                </c:pt>
                <c:pt idx="1">
                  <c:v>39</c:v>
                </c:pt>
                <c:pt idx="2">
                  <c:v>5</c:v>
                </c:pt>
                <c:pt idx="3">
                  <c:v>14</c:v>
                </c:pt>
                <c:pt idx="4">
                  <c:v>9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</c:ser>
        <c:axId val="120343936"/>
        <c:axId val="120345728"/>
      </c:barChart>
      <c:catAx>
        <c:axId val="120343936"/>
        <c:scaling>
          <c:orientation val="minMax"/>
        </c:scaling>
        <c:axPos val="l"/>
        <c:tickLblPos val="nextTo"/>
        <c:crossAx val="120345728"/>
        <c:crosses val="autoZero"/>
        <c:auto val="1"/>
        <c:lblAlgn val="ctr"/>
        <c:lblOffset val="100"/>
      </c:catAx>
      <c:valAx>
        <c:axId val="120345728"/>
        <c:scaling>
          <c:orientation val="minMax"/>
          <c:max val="50"/>
        </c:scaling>
        <c:axPos val="b"/>
        <c:majorGridlines/>
        <c:numFmt formatCode="0" sourceLinked="1"/>
        <c:tickLblPos val="nextTo"/>
        <c:crossAx val="1203439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659132081940302"/>
          <c:y val="0.91327830298256818"/>
          <c:w val="0.72260104000158021"/>
          <c:h val="6.4308061382554293E-2"/>
        </c:manualLayout>
      </c:layout>
    </c:legend>
    <c:plotVisOnly val="1"/>
    <c:dispBlanksAs val="gap"/>
  </c:chart>
  <c:txPr>
    <a:bodyPr/>
    <a:lstStyle/>
    <a:p>
      <a:pPr>
        <a:defRPr sz="14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670244066466789"/>
          <c:y val="0.1776771653543307"/>
          <c:w val="0.83110301603758741"/>
          <c:h val="0.51671761618033063"/>
        </c:manualLayout>
      </c:layout>
      <c:lineChart>
        <c:grouping val="standard"/>
        <c:ser>
          <c:idx val="0"/>
          <c:order val="0"/>
          <c:tx>
            <c:strRef>
              <c:f>Sheet5!$B$24</c:f>
              <c:strCache>
                <c:ptCount val="1"/>
                <c:pt idx="0">
                  <c:v>Asa</c:v>
                </c:pt>
              </c:strCache>
            </c:strRef>
          </c:tx>
          <c:spPr>
            <a:ln>
              <a:solidFill>
                <a:srgbClr val="CC0066"/>
              </a:solidFill>
            </a:ln>
          </c:spPr>
          <c:marker>
            <c:symbol val="none"/>
          </c:marker>
          <c:cat>
            <c:numRef>
              <c:f>Sheet5!$C$23:$M$23</c:f>
              <c:numCache>
                <c:formatCode>0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Sheet5!$C$24:$M$24</c:f>
              <c:numCache>
                <c:formatCode>0</c:formatCode>
                <c:ptCount val="11"/>
                <c:pt idx="0">
                  <c:v>14.325270695848264</c:v>
                </c:pt>
                <c:pt idx="1">
                  <c:v>15.969003216357194</c:v>
                </c:pt>
                <c:pt idx="2">
                  <c:v>16.929951626090741</c:v>
                </c:pt>
                <c:pt idx="3">
                  <c:v>18.144737261899806</c:v>
                </c:pt>
                <c:pt idx="4">
                  <c:v>17.03796739082501</c:v>
                </c:pt>
                <c:pt idx="5">
                  <c:v>16.452879581151805</c:v>
                </c:pt>
                <c:pt idx="6">
                  <c:v>15.609202771681501</c:v>
                </c:pt>
                <c:pt idx="7">
                  <c:v>15.837391488460712</c:v>
                </c:pt>
                <c:pt idx="8">
                  <c:v>18.03890653620531</c:v>
                </c:pt>
                <c:pt idx="9">
                  <c:v>19.642383604197427</c:v>
                </c:pt>
                <c:pt idx="10">
                  <c:v>18.273903923875785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Sheet5!$B$25</c:f>
              <c:strCache>
                <c:ptCount val="1"/>
                <c:pt idx="0">
                  <c:v>EU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Sheet5!$C$23:$M$23</c:f>
              <c:numCache>
                <c:formatCode>0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Sheet5!$C$25:$M$25</c:f>
              <c:numCache>
                <c:formatCode>0</c:formatCode>
                <c:ptCount val="11"/>
                <c:pt idx="0">
                  <c:v>29.018723072960409</c:v>
                </c:pt>
                <c:pt idx="1">
                  <c:v>29.994987588616482</c:v>
                </c:pt>
                <c:pt idx="2">
                  <c:v>32.501270729084645</c:v>
                </c:pt>
                <c:pt idx="3">
                  <c:v>37.832329834590261</c:v>
                </c:pt>
                <c:pt idx="4">
                  <c:v>33.722231101166692</c:v>
                </c:pt>
                <c:pt idx="5">
                  <c:v>37.630890052356001</c:v>
                </c:pt>
                <c:pt idx="6">
                  <c:v>37.407836658200289</c:v>
                </c:pt>
                <c:pt idx="7">
                  <c:v>38.492483590937965</c:v>
                </c:pt>
                <c:pt idx="8">
                  <c:v>33.759187553618091</c:v>
                </c:pt>
                <c:pt idx="9">
                  <c:v>33.867484941470572</c:v>
                </c:pt>
                <c:pt idx="10">
                  <c:v>33.028086151327521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Sheet5!$B$26</c:f>
              <c:strCache>
                <c:ptCount val="1"/>
                <c:pt idx="0">
                  <c:v>USA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Sheet5!$C$23:$M$23</c:f>
              <c:numCache>
                <c:formatCode>0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Sheet5!$C$26:$M$26</c:f>
              <c:numCache>
                <c:formatCode>0</c:formatCode>
                <c:ptCount val="11"/>
                <c:pt idx="0">
                  <c:v>37.540071181198421</c:v>
                </c:pt>
                <c:pt idx="1">
                  <c:v>34.625576696348745</c:v>
                </c:pt>
                <c:pt idx="2">
                  <c:v>32.468313376660916</c:v>
                </c:pt>
                <c:pt idx="3">
                  <c:v>31.324462346436633</c:v>
                </c:pt>
                <c:pt idx="4">
                  <c:v>29.138584485261081</c:v>
                </c:pt>
                <c:pt idx="5">
                  <c:v>25.785340314136082</c:v>
                </c:pt>
                <c:pt idx="6">
                  <c:v>23.043917835918425</c:v>
                </c:pt>
                <c:pt idx="7">
                  <c:v>22.245747759192589</c:v>
                </c:pt>
                <c:pt idx="8">
                  <c:v>20.334345799809899</c:v>
                </c:pt>
                <c:pt idx="9">
                  <c:v>20.314808500966031</c:v>
                </c:pt>
                <c:pt idx="10">
                  <c:v>21.752698623829726</c:v>
                </c:pt>
              </c:numCache>
            </c:numRef>
          </c:val>
        </c:ser>
        <c:ser>
          <c:idx val="3"/>
          <c:order val="3"/>
          <c:tx>
            <c:strRef>
              <c:f>Sheet5!$B$27</c:f>
              <c:strCache>
                <c:ptCount val="1"/>
                <c:pt idx="0">
                  <c:v>Other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Sheet5!$C$23:$M$23</c:f>
              <c:numCache>
                <c:formatCode>0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Sheet5!$C$27:$M$27</c:f>
              <c:numCache>
                <c:formatCode>0</c:formatCode>
                <c:ptCount val="11"/>
                <c:pt idx="0">
                  <c:v>19.115935049992835</c:v>
                </c:pt>
                <c:pt idx="1">
                  <c:v>19.410432498677636</c:v>
                </c:pt>
                <c:pt idx="2">
                  <c:v>18.100464268163734</c:v>
                </c:pt>
                <c:pt idx="3">
                  <c:v>12.698470557073305</c:v>
                </c:pt>
                <c:pt idx="4">
                  <c:v>20.101217022747246</c:v>
                </c:pt>
                <c:pt idx="5">
                  <c:v>20.130890052356051</c:v>
                </c:pt>
                <c:pt idx="6">
                  <c:v>23.939042734199667</c:v>
                </c:pt>
                <c:pt idx="7">
                  <c:v>23.424377161408731</c:v>
                </c:pt>
                <c:pt idx="8">
                  <c:v>27.867560110366568</c:v>
                </c:pt>
                <c:pt idx="9">
                  <c:v>26.175322953365864</c:v>
                </c:pt>
                <c:pt idx="10">
                  <c:v>26.94531130096685</c:v>
                </c:pt>
              </c:numCache>
            </c:numRef>
          </c:val>
          <c:smooth val="1"/>
        </c:ser>
        <c:ser>
          <c:idx val="4"/>
          <c:order val="4"/>
          <c:tx>
            <c:strRef>
              <c:f>Sheet5!$B$28</c:f>
              <c:strCache>
                <c:ptCount val="1"/>
                <c:pt idx="0">
                  <c:v>Asia - India</c:v>
                </c:pt>
              </c:strCache>
            </c:strRef>
          </c:tx>
          <c:marker>
            <c:symbol val="none"/>
          </c:marker>
          <c:cat>
            <c:numRef>
              <c:f>Sheet5!$C$23:$M$23</c:f>
              <c:numCache>
                <c:formatCode>0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Sheet5!$C$28:$M$28</c:f>
              <c:numCache>
                <c:formatCode>0</c:formatCode>
                <c:ptCount val="11"/>
                <c:pt idx="0">
                  <c:v>10.696400856103631</c:v>
                </c:pt>
                <c:pt idx="1">
                  <c:v>11.1898671189858</c:v>
                </c:pt>
                <c:pt idx="2">
                  <c:v>10.129751242641518</c:v>
                </c:pt>
                <c:pt idx="3">
                  <c:v>9.2202889627993958</c:v>
                </c:pt>
                <c:pt idx="4">
                  <c:v>9.9264108398810365</c:v>
                </c:pt>
                <c:pt idx="5">
                  <c:v>9.7120418848167489</c:v>
                </c:pt>
                <c:pt idx="6">
                  <c:v>10.455453357334861</c:v>
                </c:pt>
                <c:pt idx="7">
                  <c:v>11.292257745783047</c:v>
                </c:pt>
                <c:pt idx="8">
                  <c:v>12.636509077418921</c:v>
                </c:pt>
                <c:pt idx="9">
                  <c:v>14.727052316551118</c:v>
                </c:pt>
                <c:pt idx="10">
                  <c:v>12.472502174246712</c:v>
                </c:pt>
              </c:numCache>
            </c:numRef>
          </c:val>
        </c:ser>
        <c:marker val="1"/>
        <c:axId val="129940864"/>
        <c:axId val="130094208"/>
      </c:lineChart>
      <c:catAx>
        <c:axId val="129940864"/>
        <c:scaling>
          <c:orientation val="minMax"/>
        </c:scaling>
        <c:axPos val="b"/>
        <c:numFmt formatCode="0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30094208"/>
        <c:crosses val="autoZero"/>
        <c:auto val="1"/>
        <c:lblAlgn val="ctr"/>
        <c:lblOffset val="100"/>
      </c:catAx>
      <c:valAx>
        <c:axId val="130094208"/>
        <c:scaling>
          <c:orientation val="minMax"/>
          <c:max val="40"/>
        </c:scaling>
        <c:axPos val="l"/>
        <c:majorGridlines/>
        <c:numFmt formatCode="0" sourceLinked="1"/>
        <c:tickLblPos val="nextTo"/>
        <c:crossAx val="1299408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5213719378827668"/>
          <c:w val="0.98358431174750727"/>
          <c:h val="0.1478627094690087"/>
        </c:manualLayout>
      </c:layout>
    </c:legend>
    <c:plotVisOnly val="1"/>
    <c:dispBlanksAs val="gap"/>
  </c:chart>
  <c:txPr>
    <a:bodyPr/>
    <a:lstStyle/>
    <a:p>
      <a:pPr>
        <a:defRPr sz="14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3.9189246606423353E-2"/>
          <c:y val="0.18078093306288054"/>
          <c:w val="0.93507616533903459"/>
          <c:h val="0.60822379454089648"/>
        </c:manualLayout>
      </c:layout>
      <c:barChart>
        <c:barDir val="col"/>
        <c:grouping val="clustered"/>
        <c:ser>
          <c:idx val="0"/>
          <c:order val="0"/>
          <c:tx>
            <c:strRef>
              <c:f>'2005 market concentration'!$J$7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0070C0"/>
            </a:solidFill>
          </c:spPr>
          <c:dLbls>
            <c:showVal val="1"/>
          </c:dLbls>
          <c:cat>
            <c:strRef>
              <c:f>'2005 market concentration'!$I$8:$I$10</c:f>
              <c:strCache>
                <c:ptCount val="3"/>
                <c:pt idx="0">
                  <c:v>CR(5)</c:v>
                </c:pt>
                <c:pt idx="1">
                  <c:v>CR(10)</c:v>
                </c:pt>
                <c:pt idx="2">
                  <c:v>CR(15)</c:v>
                </c:pt>
              </c:strCache>
            </c:strRef>
          </c:cat>
          <c:val>
            <c:numRef>
              <c:f>'2005 market concentration'!$J$8:$J$10</c:f>
              <c:numCache>
                <c:formatCode>0</c:formatCode>
                <c:ptCount val="3"/>
                <c:pt idx="0">
                  <c:v>62.428847197817575</c:v>
                </c:pt>
                <c:pt idx="1">
                  <c:v>74.821782883895324</c:v>
                </c:pt>
                <c:pt idx="2">
                  <c:v>81.881006988806192</c:v>
                </c:pt>
              </c:numCache>
            </c:numRef>
          </c:val>
        </c:ser>
        <c:ser>
          <c:idx val="1"/>
          <c:order val="1"/>
          <c:tx>
            <c:strRef>
              <c:f>'2005 market concentration'!$K$7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strRef>
              <c:f>'2005 market concentration'!$I$8:$I$10</c:f>
              <c:strCache>
                <c:ptCount val="3"/>
                <c:pt idx="0">
                  <c:v>CR(5)</c:v>
                </c:pt>
                <c:pt idx="1">
                  <c:v>CR(10)</c:v>
                </c:pt>
                <c:pt idx="2">
                  <c:v>CR(15)</c:v>
                </c:pt>
              </c:strCache>
            </c:strRef>
          </c:cat>
          <c:val>
            <c:numRef>
              <c:f>'2005 market concentration'!$K$8:$K$10</c:f>
              <c:numCache>
                <c:formatCode>0</c:formatCode>
                <c:ptCount val="3"/>
                <c:pt idx="0">
                  <c:v>51.310750608838255</c:v>
                </c:pt>
                <c:pt idx="1">
                  <c:v>65.967615922539366</c:v>
                </c:pt>
                <c:pt idx="2">
                  <c:v>74.144044085394015</c:v>
                </c:pt>
              </c:numCache>
            </c:numRef>
          </c:val>
        </c:ser>
        <c:axId val="130135936"/>
        <c:axId val="130137472"/>
      </c:barChart>
      <c:catAx>
        <c:axId val="130135936"/>
        <c:scaling>
          <c:orientation val="minMax"/>
        </c:scaling>
        <c:axPos val="b"/>
        <c:tickLblPos val="nextTo"/>
        <c:crossAx val="130137472"/>
        <c:crosses val="autoZero"/>
        <c:auto val="1"/>
        <c:lblAlgn val="ctr"/>
        <c:lblOffset val="100"/>
      </c:catAx>
      <c:valAx>
        <c:axId val="130137472"/>
        <c:scaling>
          <c:orientation val="minMax"/>
        </c:scaling>
        <c:delete val="1"/>
        <c:axPos val="l"/>
        <c:numFmt formatCode="0" sourceLinked="1"/>
        <c:tickLblPos val="none"/>
        <c:crossAx val="13013593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949427421731184"/>
          <c:y val="0.12814062407480753"/>
          <c:w val="0.68632255450400781"/>
          <c:h val="0.63905267013732814"/>
        </c:manualLayout>
      </c:layout>
      <c:barChart>
        <c:barDir val="col"/>
        <c:grouping val="clustered"/>
        <c:ser>
          <c:idx val="1"/>
          <c:order val="1"/>
          <c:tx>
            <c:strRef>
              <c:f>Sheet3!$D$8</c:f>
              <c:strCache>
                <c:ptCount val="1"/>
                <c:pt idx="0">
                  <c:v>World Exports (USD BN)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Sheet3!$E$6:$AK$6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Sheet3!$E$8:$AK$8</c:f>
              <c:numCache>
                <c:formatCode>General</c:formatCode>
                <c:ptCount val="33"/>
                <c:pt idx="0">
                  <c:v>367.1</c:v>
                </c:pt>
                <c:pt idx="1">
                  <c:v>377.3</c:v>
                </c:pt>
                <c:pt idx="2">
                  <c:v>368.2</c:v>
                </c:pt>
                <c:pt idx="3">
                  <c:v>357.2</c:v>
                </c:pt>
                <c:pt idx="4">
                  <c:v>368.2</c:v>
                </c:pt>
                <c:pt idx="5">
                  <c:v>383.5</c:v>
                </c:pt>
                <c:pt idx="6">
                  <c:v>452.5</c:v>
                </c:pt>
                <c:pt idx="7">
                  <c:v>536.70000000000005</c:v>
                </c:pt>
                <c:pt idx="8">
                  <c:v>604.70000000000005</c:v>
                </c:pt>
                <c:pt idx="9">
                  <c:v>662.5</c:v>
                </c:pt>
                <c:pt idx="10">
                  <c:v>788.7</c:v>
                </c:pt>
                <c:pt idx="11">
                  <c:v>832.6</c:v>
                </c:pt>
                <c:pt idx="12">
                  <c:v>931.8</c:v>
                </c:pt>
                <c:pt idx="13">
                  <c:v>950</c:v>
                </c:pt>
                <c:pt idx="14">
                  <c:v>1042.5</c:v>
                </c:pt>
                <c:pt idx="15">
                  <c:v>1178.0999999999999</c:v>
                </c:pt>
                <c:pt idx="16">
                  <c:v>1262.9000000000001</c:v>
                </c:pt>
                <c:pt idx="17">
                  <c:v>1315.7</c:v>
                </c:pt>
                <c:pt idx="18">
                  <c:v>1353.7</c:v>
                </c:pt>
                <c:pt idx="19">
                  <c:v>1402.1</c:v>
                </c:pt>
                <c:pt idx="20">
                  <c:v>1491</c:v>
                </c:pt>
                <c:pt idx="21">
                  <c:v>1492.1</c:v>
                </c:pt>
                <c:pt idx="22">
                  <c:v>1596.9</c:v>
                </c:pt>
                <c:pt idx="23">
                  <c:v>1850</c:v>
                </c:pt>
                <c:pt idx="24">
                  <c:v>2247.8000000000002</c:v>
                </c:pt>
                <c:pt idx="25">
                  <c:v>2512.6999999999998</c:v>
                </c:pt>
                <c:pt idx="26">
                  <c:v>2841.8</c:v>
                </c:pt>
                <c:pt idx="27">
                  <c:v>3420.3</c:v>
                </c:pt>
                <c:pt idx="28">
                  <c:v>3846.4</c:v>
                </c:pt>
                <c:pt idx="29">
                  <c:v>3481.4</c:v>
                </c:pt>
                <c:pt idx="30">
                  <c:v>3819.7</c:v>
                </c:pt>
                <c:pt idx="31">
                  <c:v>4258.3</c:v>
                </c:pt>
                <c:pt idx="32">
                  <c:v>4349.9000000000005</c:v>
                </c:pt>
              </c:numCache>
            </c:numRef>
          </c:val>
        </c:ser>
        <c:axId val="130193280"/>
        <c:axId val="130191744"/>
      </c:barChart>
      <c:lineChart>
        <c:grouping val="standard"/>
        <c:ser>
          <c:idx val="0"/>
          <c:order val="0"/>
          <c:tx>
            <c:strRef>
              <c:f>Sheet3!$D$7</c:f>
              <c:strCache>
                <c:ptCount val="1"/>
                <c:pt idx="0">
                  <c:v>Share of Sri Lanka</c:v>
                </c:pt>
              </c:strCache>
            </c:strRef>
          </c:tx>
          <c:spPr>
            <a:ln>
              <a:solidFill>
                <a:srgbClr val="0033CC"/>
              </a:solidFill>
            </a:ln>
          </c:spPr>
          <c:marker>
            <c:symbol val="none"/>
          </c:marker>
          <c:cat>
            <c:numRef>
              <c:f>Sheet3!$E$6:$AK$6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Sheet3!$E$7:$AK$7</c:f>
              <c:numCache>
                <c:formatCode>0.00</c:formatCode>
                <c:ptCount val="33"/>
                <c:pt idx="0">
                  <c:v>6.0746390629256367E-2</c:v>
                </c:pt>
                <c:pt idx="1">
                  <c:v>7.1296050887887624E-2</c:v>
                </c:pt>
                <c:pt idx="2">
                  <c:v>7.5230852797392694E-2</c:v>
                </c:pt>
                <c:pt idx="3">
                  <c:v>7.8947368421052599E-2</c:v>
                </c:pt>
                <c:pt idx="4">
                  <c:v>7.1700162954915811E-2</c:v>
                </c:pt>
                <c:pt idx="5">
                  <c:v>6.1016949152542396E-2</c:v>
                </c:pt>
                <c:pt idx="6">
                  <c:v>6.4309392265193374E-2</c:v>
                </c:pt>
                <c:pt idx="7">
                  <c:v>5.7387739891932216E-2</c:v>
                </c:pt>
                <c:pt idx="8">
                  <c:v>5.2257317678187511E-2</c:v>
                </c:pt>
                <c:pt idx="9">
                  <c:v>4.8905660377358495E-2</c:v>
                </c:pt>
                <c:pt idx="10">
                  <c:v>5.3886141752250524E-2</c:v>
                </c:pt>
                <c:pt idx="11">
                  <c:v>6.2935383137160711E-2</c:v>
                </c:pt>
                <c:pt idx="12">
                  <c:v>6.4606138656364026E-2</c:v>
                </c:pt>
                <c:pt idx="13">
                  <c:v>6.5157894736842109E-2</c:v>
                </c:pt>
                <c:pt idx="14">
                  <c:v>6.9928057553956854E-2</c:v>
                </c:pt>
                <c:pt idx="15">
                  <c:v>6.790595025889147E-2</c:v>
                </c:pt>
                <c:pt idx="16">
                  <c:v>5.8674479372871957E-2</c:v>
                </c:pt>
                <c:pt idx="17">
                  <c:v>6.4604393098730714E-2</c:v>
                </c:pt>
                <c:pt idx="18">
                  <c:v>6.5893477136736406E-2</c:v>
                </c:pt>
                <c:pt idx="19">
                  <c:v>6.7042293702303718E-2</c:v>
                </c:pt>
                <c:pt idx="20">
                  <c:v>6.1368209255533213E-2</c:v>
                </c:pt>
                <c:pt idx="21">
                  <c:v>8.9404195429260799E-2</c:v>
                </c:pt>
                <c:pt idx="22">
                  <c:v>7.8088797044273323E-2</c:v>
                </c:pt>
                <c:pt idx="23">
                  <c:v>7.5081081081081094E-2</c:v>
                </c:pt>
                <c:pt idx="24">
                  <c:v>6.699884331346205E-2</c:v>
                </c:pt>
                <c:pt idx="25">
                  <c:v>6.0452899271699771E-2</c:v>
                </c:pt>
                <c:pt idx="26">
                  <c:v>5.6443099444014364E-2</c:v>
                </c:pt>
                <c:pt idx="27">
                  <c:v>5.1311288483466375E-2</c:v>
                </c:pt>
                <c:pt idx="28">
                  <c:v>5.1502703826955099E-2</c:v>
                </c:pt>
                <c:pt idx="29">
                  <c:v>5.3828919400241301E-2</c:v>
                </c:pt>
                <c:pt idx="30">
                  <c:v>6.4245883184543287E-2</c:v>
                </c:pt>
                <c:pt idx="31">
                  <c:v>7.1906629406101055E-2</c:v>
                </c:pt>
                <c:pt idx="32">
                  <c:v>8.6461757741557219E-2</c:v>
                </c:pt>
              </c:numCache>
            </c:numRef>
          </c:val>
          <c:smooth val="1"/>
        </c:ser>
        <c:marker val="1"/>
        <c:axId val="130188416"/>
        <c:axId val="130189952"/>
      </c:lineChart>
      <c:catAx>
        <c:axId val="13018841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30189952"/>
        <c:crosses val="autoZero"/>
        <c:auto val="1"/>
        <c:lblAlgn val="ctr"/>
        <c:lblOffset val="100"/>
      </c:catAx>
      <c:valAx>
        <c:axId val="130189952"/>
        <c:scaling>
          <c:orientation val="minMax"/>
        </c:scaling>
        <c:axPos val="l"/>
        <c:majorGridlines/>
        <c:numFmt formatCode="0.00" sourceLinked="1"/>
        <c:tickLblPos val="nextTo"/>
        <c:crossAx val="130188416"/>
        <c:crosses val="autoZero"/>
        <c:crossBetween val="between"/>
      </c:valAx>
      <c:valAx>
        <c:axId val="130191744"/>
        <c:scaling>
          <c:orientation val="minMax"/>
        </c:scaling>
        <c:axPos val="r"/>
        <c:numFmt formatCode="General" sourceLinked="1"/>
        <c:tickLblPos val="nextTo"/>
        <c:crossAx val="130193280"/>
        <c:crosses val="max"/>
        <c:crossBetween val="between"/>
      </c:valAx>
      <c:catAx>
        <c:axId val="130193280"/>
        <c:scaling>
          <c:orientation val="minMax"/>
        </c:scaling>
        <c:delete val="1"/>
        <c:axPos val="b"/>
        <c:numFmt formatCode="General" sourceLinked="1"/>
        <c:tickLblPos val="nextTo"/>
        <c:crossAx val="130191744"/>
        <c:crosses val="autoZero"/>
        <c:auto val="1"/>
        <c:lblAlgn val="ctr"/>
        <c:lblOffset val="100"/>
      </c:catAx>
    </c:plotArea>
    <c:legend>
      <c:legendPos val="b"/>
      <c:layout/>
    </c:legend>
    <c:plotVisOnly val="1"/>
    <c:dispBlanksAs val="gap"/>
  </c:chart>
  <c:txPr>
    <a:bodyPr/>
    <a:lstStyle/>
    <a:p>
      <a:pPr>
        <a:defRPr sz="1400">
          <a:latin typeface="Cambria" panose="02040503050406030204" pitchFamily="18" charset="0"/>
        </a:defRPr>
      </a:pPr>
      <a:endParaRPr lang="en-US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3205130084996415E-2"/>
          <c:y val="0.12560780731137888"/>
          <c:w val="0.70194636284989542"/>
          <c:h val="0.75237888081669368"/>
        </c:manualLayout>
      </c:layout>
      <c:lineChart>
        <c:grouping val="standard"/>
        <c:ser>
          <c:idx val="0"/>
          <c:order val="0"/>
          <c:tx>
            <c:strRef>
              <c:f>'services by country'!$A$13</c:f>
              <c:strCache>
                <c:ptCount val="1"/>
                <c:pt idx="0">
                  <c:v>India</c:v>
                </c:pt>
              </c:strCache>
            </c:strRef>
          </c:tx>
          <c:spPr>
            <a:ln>
              <a:solidFill>
                <a:srgbClr val="0033CC"/>
              </a:solidFill>
            </a:ln>
          </c:spPr>
          <c:marker>
            <c:symbol val="none"/>
          </c:marker>
          <c:cat>
            <c:numRef>
              <c:f>'services by country'!$B$12:$AH$12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'services by country'!$B$13:$AH$13</c:f>
              <c:numCache>
                <c:formatCode>0.00</c:formatCode>
                <c:ptCount val="33"/>
                <c:pt idx="0">
                  <c:v>0.77935167529283589</c:v>
                </c:pt>
                <c:pt idx="1">
                  <c:v>0.69838324940365748</c:v>
                </c:pt>
                <c:pt idx="2">
                  <c:v>0.7680608365019016</c:v>
                </c:pt>
                <c:pt idx="3">
                  <c:v>0.88661814109742432</c:v>
                </c:pt>
                <c:pt idx="4">
                  <c:v>0.84953829440521444</c:v>
                </c:pt>
                <c:pt idx="5">
                  <c:v>0.85371577574967428</c:v>
                </c:pt>
                <c:pt idx="6">
                  <c:v>0.69303867403314934</c:v>
                </c:pt>
                <c:pt idx="7">
                  <c:v>0.60853363145146266</c:v>
                </c:pt>
                <c:pt idx="8">
                  <c:v>0.61501571026955548</c:v>
                </c:pt>
                <c:pt idx="9">
                  <c:v>0.617660377358491</c:v>
                </c:pt>
                <c:pt idx="10">
                  <c:v>0.58437935843793565</c:v>
                </c:pt>
                <c:pt idx="11">
                  <c:v>0.58911842421330751</c:v>
                </c:pt>
                <c:pt idx="12">
                  <c:v>0.52511268512556319</c:v>
                </c:pt>
                <c:pt idx="13">
                  <c:v>0.52989473684210542</c:v>
                </c:pt>
                <c:pt idx="14">
                  <c:v>0.57851318944844099</c:v>
                </c:pt>
                <c:pt idx="15">
                  <c:v>0.57405992700110364</c:v>
                </c:pt>
                <c:pt idx="16">
                  <c:v>0.56845355926835051</c:v>
                </c:pt>
                <c:pt idx="17">
                  <c:v>0.67842213270502394</c:v>
                </c:pt>
                <c:pt idx="18">
                  <c:v>0.81753712048459781</c:v>
                </c:pt>
                <c:pt idx="19">
                  <c:v>0.99893017616432489</c:v>
                </c:pt>
                <c:pt idx="20">
                  <c:v>1.0751844399731723</c:v>
                </c:pt>
                <c:pt idx="21">
                  <c:v>1.1258628778232023</c:v>
                </c:pt>
                <c:pt idx="22">
                  <c:v>1.1976329137704302</c:v>
                </c:pt>
                <c:pt idx="23">
                  <c:v>1.277459459459459</c:v>
                </c:pt>
                <c:pt idx="24">
                  <c:v>1.6874721950351457</c:v>
                </c:pt>
                <c:pt idx="25">
                  <c:v>2.077406773590162</c:v>
                </c:pt>
                <c:pt idx="26">
                  <c:v>2.4440847350270967</c:v>
                </c:pt>
                <c:pt idx="27">
                  <c:v>2.5322924889629572</c:v>
                </c:pt>
                <c:pt idx="28">
                  <c:v>2.7751923876871882</c:v>
                </c:pt>
                <c:pt idx="29">
                  <c:v>2.648991784914116</c:v>
                </c:pt>
                <c:pt idx="30">
                  <c:v>3.2348351964813991</c:v>
                </c:pt>
                <c:pt idx="31">
                  <c:v>3.21924242068431</c:v>
                </c:pt>
                <c:pt idx="32">
                  <c:v>3.2346720614266995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'services by country'!$A$14</c:f>
              <c:strCache>
                <c:ptCount val="1"/>
                <c:pt idx="0">
                  <c:v>Malaysia</c:v>
                </c:pt>
              </c:strCache>
            </c:strRef>
          </c:tx>
          <c:spPr>
            <a:ln>
              <a:solidFill>
                <a:srgbClr val="CC0066"/>
              </a:solidFill>
            </a:ln>
          </c:spPr>
          <c:marker>
            <c:symbol val="none"/>
          </c:marker>
          <c:cat>
            <c:numRef>
              <c:f>'services by country'!$B$12:$AH$12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'services by country'!$B$14:$AH$14</c:f>
              <c:numCache>
                <c:formatCode>0.00</c:formatCode>
                <c:ptCount val="33"/>
                <c:pt idx="0">
                  <c:v>0.28493598474530102</c:v>
                </c:pt>
                <c:pt idx="1">
                  <c:v>0.32441028359395729</c:v>
                </c:pt>
                <c:pt idx="2">
                  <c:v>0.40141227593699091</c:v>
                </c:pt>
                <c:pt idx="3">
                  <c:v>0.48796192609182532</c:v>
                </c:pt>
                <c:pt idx="4">
                  <c:v>0.49565453557849004</c:v>
                </c:pt>
                <c:pt idx="5">
                  <c:v>0.478226857887875</c:v>
                </c:pt>
                <c:pt idx="6">
                  <c:v>0.41944751381215484</c:v>
                </c:pt>
                <c:pt idx="7">
                  <c:v>0.40450903670579469</c:v>
                </c:pt>
                <c:pt idx="8">
                  <c:v>0.37737721184058232</c:v>
                </c:pt>
                <c:pt idx="9">
                  <c:v>0.41947169811320761</c:v>
                </c:pt>
                <c:pt idx="10">
                  <c:v>0.47787498415113494</c:v>
                </c:pt>
                <c:pt idx="11">
                  <c:v>0.51465289454720153</c:v>
                </c:pt>
                <c:pt idx="12">
                  <c:v>0.5237175359519205</c:v>
                </c:pt>
                <c:pt idx="13">
                  <c:v>0.66252631578947363</c:v>
                </c:pt>
                <c:pt idx="14">
                  <c:v>0.88249400479616291</c:v>
                </c:pt>
                <c:pt idx="15">
                  <c:v>0.9708853238265005</c:v>
                </c:pt>
                <c:pt idx="16">
                  <c:v>1.1850502810990577</c:v>
                </c:pt>
                <c:pt idx="17">
                  <c:v>1.1833244660636919</c:v>
                </c:pt>
                <c:pt idx="18">
                  <c:v>0.84213636699416416</c:v>
                </c:pt>
                <c:pt idx="19">
                  <c:v>0.84159475073104628</c:v>
                </c:pt>
                <c:pt idx="20">
                  <c:v>0.92635814889335999</c:v>
                </c:pt>
                <c:pt idx="21">
                  <c:v>0.9604584143153948</c:v>
                </c:pt>
                <c:pt idx="22">
                  <c:v>0.92385246414928934</c:v>
                </c:pt>
                <c:pt idx="23">
                  <c:v>0.7275135135135139</c:v>
                </c:pt>
                <c:pt idx="24">
                  <c:v>0.75625055609929726</c:v>
                </c:pt>
                <c:pt idx="25">
                  <c:v>0.77458510765312261</c:v>
                </c:pt>
                <c:pt idx="26">
                  <c:v>0.75909634738545984</c:v>
                </c:pt>
                <c:pt idx="27">
                  <c:v>0.85884279156799115</c:v>
                </c:pt>
                <c:pt idx="28">
                  <c:v>0.78730761231281221</c:v>
                </c:pt>
                <c:pt idx="29">
                  <c:v>0.82515654621703916</c:v>
                </c:pt>
                <c:pt idx="30">
                  <c:v>0.82831112391025441</c:v>
                </c:pt>
                <c:pt idx="31">
                  <c:v>0.83995960829438998</c:v>
                </c:pt>
                <c:pt idx="32">
                  <c:v>0.86282443274558096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'services by country'!$A$15</c:f>
              <c:strCache>
                <c:ptCount val="1"/>
                <c:pt idx="0">
                  <c:v>Sri Lanka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'services by country'!$B$12:$AH$12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'services by country'!$B$15:$AH$15</c:f>
              <c:numCache>
                <c:formatCode>0.00</c:formatCode>
                <c:ptCount val="33"/>
                <c:pt idx="0">
                  <c:v>6.0746390629256367E-2</c:v>
                </c:pt>
                <c:pt idx="1">
                  <c:v>7.1296050887887624E-2</c:v>
                </c:pt>
                <c:pt idx="2">
                  <c:v>7.5230852797392694E-2</c:v>
                </c:pt>
                <c:pt idx="3">
                  <c:v>7.8947368421052599E-2</c:v>
                </c:pt>
                <c:pt idx="4">
                  <c:v>7.1700162954915811E-2</c:v>
                </c:pt>
                <c:pt idx="5">
                  <c:v>6.1016949152542396E-2</c:v>
                </c:pt>
                <c:pt idx="6">
                  <c:v>6.4309392265193374E-2</c:v>
                </c:pt>
                <c:pt idx="7">
                  <c:v>5.7387739891932216E-2</c:v>
                </c:pt>
                <c:pt idx="8">
                  <c:v>5.2257317678187511E-2</c:v>
                </c:pt>
                <c:pt idx="9">
                  <c:v>4.8905660377358495E-2</c:v>
                </c:pt>
                <c:pt idx="10">
                  <c:v>5.3886141752250524E-2</c:v>
                </c:pt>
                <c:pt idx="11">
                  <c:v>6.2935383137160711E-2</c:v>
                </c:pt>
                <c:pt idx="12">
                  <c:v>6.4606138656364026E-2</c:v>
                </c:pt>
                <c:pt idx="13">
                  <c:v>6.5157894736842109E-2</c:v>
                </c:pt>
                <c:pt idx="14">
                  <c:v>6.9928057553956854E-2</c:v>
                </c:pt>
                <c:pt idx="15">
                  <c:v>6.790595025889147E-2</c:v>
                </c:pt>
                <c:pt idx="16">
                  <c:v>5.8674479372871957E-2</c:v>
                </c:pt>
                <c:pt idx="17">
                  <c:v>6.4604393098730714E-2</c:v>
                </c:pt>
                <c:pt idx="18">
                  <c:v>6.5893477136736406E-2</c:v>
                </c:pt>
                <c:pt idx="19">
                  <c:v>6.7042293702303718E-2</c:v>
                </c:pt>
                <c:pt idx="20">
                  <c:v>6.1368209255533213E-2</c:v>
                </c:pt>
                <c:pt idx="21">
                  <c:v>8.9404195429260799E-2</c:v>
                </c:pt>
                <c:pt idx="22">
                  <c:v>7.8088797044273323E-2</c:v>
                </c:pt>
                <c:pt idx="23">
                  <c:v>7.5081081081081094E-2</c:v>
                </c:pt>
                <c:pt idx="24">
                  <c:v>6.699884331346205E-2</c:v>
                </c:pt>
                <c:pt idx="25">
                  <c:v>6.0452899271699771E-2</c:v>
                </c:pt>
                <c:pt idx="26">
                  <c:v>5.6443099444014364E-2</c:v>
                </c:pt>
                <c:pt idx="27">
                  <c:v>5.1311288483466375E-2</c:v>
                </c:pt>
                <c:pt idx="28">
                  <c:v>5.1502703826955099E-2</c:v>
                </c:pt>
                <c:pt idx="29">
                  <c:v>5.3828919400241301E-2</c:v>
                </c:pt>
                <c:pt idx="30">
                  <c:v>6.4245883184543287E-2</c:v>
                </c:pt>
                <c:pt idx="31">
                  <c:v>7.1906629406101055E-2</c:v>
                </c:pt>
                <c:pt idx="32">
                  <c:v>8.6461757741557219E-2</c:v>
                </c:pt>
              </c:numCache>
            </c:numRef>
          </c:val>
        </c:ser>
        <c:ser>
          <c:idx val="3"/>
          <c:order val="3"/>
          <c:tx>
            <c:strRef>
              <c:f>'services by country'!$A$16</c:f>
              <c:strCache>
                <c:ptCount val="1"/>
                <c:pt idx="0">
                  <c:v>Viet Nam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'services by country'!$B$12:$AH$12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'services by country'!$B$16:$AH$16</c:f>
              <c:numCache>
                <c:formatCode>General</c:formatCode>
                <c:ptCount val="33"/>
                <c:pt idx="13" formatCode="0.00">
                  <c:v>2.3075947762140246E-2</c:v>
                </c:pt>
                <c:pt idx="14" formatCode="0.00">
                  <c:v>5.3927456161422048E-2</c:v>
                </c:pt>
                <c:pt idx="15" formatCode="0.00">
                  <c:v>7.7699077055162075E-2</c:v>
                </c:pt>
                <c:pt idx="16" formatCode="0.00">
                  <c:v>8.1263157894736801E-2</c:v>
                </c:pt>
                <c:pt idx="17" formatCode="0.00">
                  <c:v>0.12306954436450843</c:v>
                </c:pt>
                <c:pt idx="18" formatCode="0.00">
                  <c:v>0.1822425940073</c:v>
                </c:pt>
                <c:pt idx="19" formatCode="0.00">
                  <c:v>0.17760709478185135</c:v>
                </c:pt>
                <c:pt idx="20" formatCode="0.00">
                  <c:v>0.1922930759291632</c:v>
                </c:pt>
                <c:pt idx="21" formatCode="0.00">
                  <c:v>0.19324813474181876</c:v>
                </c:pt>
                <c:pt idx="22" formatCode="0.00">
                  <c:v>0.17780472148919479</c:v>
                </c:pt>
                <c:pt idx="23" formatCode="0.00">
                  <c:v>0.18122065727699535</c:v>
                </c:pt>
                <c:pt idx="24" formatCode="0.00">
                  <c:v>0.18832517927752834</c:v>
                </c:pt>
                <c:pt idx="25" formatCode="0.00">
                  <c:v>0.18460767737491388</c:v>
                </c:pt>
                <c:pt idx="26" formatCode="0.00">
                  <c:v>0.17686486486486491</c:v>
                </c:pt>
                <c:pt idx="27" formatCode="0.00">
                  <c:v>0.17203487854791358</c:v>
                </c:pt>
                <c:pt idx="28" formatCode="0.00">
                  <c:v>0.16842440402754016</c:v>
                </c:pt>
                <c:pt idx="29" formatCode="0.00">
                  <c:v>0.17805616158772619</c:v>
                </c:pt>
                <c:pt idx="30" formatCode="0.00">
                  <c:v>1.8741046107066631E-2</c:v>
                </c:pt>
                <c:pt idx="31" formatCode="0.00">
                  <c:v>0.18084442595673883</c:v>
                </c:pt>
                <c:pt idx="32" formatCode="0.00">
                  <c:v>0.16275061756764519</c:v>
                </c:pt>
              </c:numCache>
            </c:numRef>
          </c:val>
        </c:ser>
        <c:ser>
          <c:idx val="4"/>
          <c:order val="4"/>
          <c:tx>
            <c:strRef>
              <c:f>'services by country'!$A$17</c:f>
              <c:strCache>
                <c:ptCount val="1"/>
                <c:pt idx="0">
                  <c:v>Indonesia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'services by country'!$B$12:$AH$12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'services by country'!$B$17:$AH$17</c:f>
              <c:numCache>
                <c:formatCode>0.00</c:formatCode>
                <c:ptCount val="33"/>
                <c:pt idx="0">
                  <c:v>0</c:v>
                </c:pt>
                <c:pt idx="1">
                  <c:v>0.11900344553405777</c:v>
                </c:pt>
                <c:pt idx="2">
                  <c:v>0.13688212927756652</c:v>
                </c:pt>
                <c:pt idx="3">
                  <c:v>0.15285554311310193</c:v>
                </c:pt>
                <c:pt idx="4">
                  <c:v>0.15480717001629554</c:v>
                </c:pt>
                <c:pt idx="5">
                  <c:v>0.22007822685788789</c:v>
                </c:pt>
                <c:pt idx="6">
                  <c:v>0.18651933701657469</c:v>
                </c:pt>
                <c:pt idx="7">
                  <c:v>0.19843487982112923</c:v>
                </c:pt>
                <c:pt idx="8">
                  <c:v>0.22639325285265421</c:v>
                </c:pt>
                <c:pt idx="9">
                  <c:v>0.28301886792452857</c:v>
                </c:pt>
                <c:pt idx="10">
                  <c:v>0.31545581336376338</c:v>
                </c:pt>
                <c:pt idx="11">
                  <c:v>0.33893826567379315</c:v>
                </c:pt>
                <c:pt idx="12">
                  <c:v>0.36391929598626338</c:v>
                </c:pt>
                <c:pt idx="13">
                  <c:v>0.40821052631578947</c:v>
                </c:pt>
                <c:pt idx="14">
                  <c:v>0.44892086330935288</c:v>
                </c:pt>
                <c:pt idx="15">
                  <c:v>0.45344198285374765</c:v>
                </c:pt>
                <c:pt idx="16">
                  <c:v>0.51167946789136109</c:v>
                </c:pt>
                <c:pt idx="17">
                  <c:v>0.51622710344303413</c:v>
                </c:pt>
                <c:pt idx="18">
                  <c:v>0.32060279234690131</c:v>
                </c:pt>
                <c:pt idx="19">
                  <c:v>0.31752371442835747</c:v>
                </c:pt>
                <c:pt idx="20">
                  <c:v>0.33943661971830996</c:v>
                </c:pt>
                <c:pt idx="21">
                  <c:v>0.35929227263588231</c:v>
                </c:pt>
                <c:pt idx="22">
                  <c:v>0.40822844260755226</c:v>
                </c:pt>
                <c:pt idx="23">
                  <c:v>0.27800000000000002</c:v>
                </c:pt>
                <c:pt idx="24">
                  <c:v>0.52295577898389578</c:v>
                </c:pt>
                <c:pt idx="25">
                  <c:v>0.50029848370278962</c:v>
                </c:pt>
                <c:pt idx="26">
                  <c:v>0.39035118586811196</c:v>
                </c:pt>
                <c:pt idx="27">
                  <c:v>0.35300996988568278</c:v>
                </c:pt>
                <c:pt idx="28">
                  <c:v>0.38298148918469249</c:v>
                </c:pt>
                <c:pt idx="29">
                  <c:v>0.36244039754121921</c:v>
                </c:pt>
                <c:pt idx="30">
                  <c:v>0.42440505798884742</c:v>
                </c:pt>
                <c:pt idx="31">
                  <c:v>0.47244205434093417</c:v>
                </c:pt>
                <c:pt idx="32">
                  <c:v>0.51844869997011422</c:v>
                </c:pt>
              </c:numCache>
            </c:numRef>
          </c:val>
          <c:smooth val="1"/>
        </c:ser>
        <c:ser>
          <c:idx val="5"/>
          <c:order val="5"/>
          <c:tx>
            <c:strRef>
              <c:f>'services by country'!$A$18</c:f>
              <c:strCache>
                <c:ptCount val="1"/>
                <c:pt idx="0">
                  <c:v>Thailand</c:v>
                </c:pt>
              </c:strCache>
            </c:strRef>
          </c:tx>
          <c:spPr>
            <a:ln>
              <a:solidFill>
                <a:srgbClr val="FF9900"/>
              </a:solidFill>
            </a:ln>
          </c:spPr>
          <c:marker>
            <c:symbol val="none"/>
          </c:marker>
          <c:cat>
            <c:numRef>
              <c:f>'services by country'!$B$12:$AH$12</c:f>
              <c:numCache>
                <c:formatCode>General</c:formatCode>
                <c:ptCount val="33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</c:numCache>
            </c:numRef>
          </c:cat>
          <c:val>
            <c:numRef>
              <c:f>'services by country'!$B$18:$AH$18</c:f>
              <c:numCache>
                <c:formatCode>0.00</c:formatCode>
                <c:ptCount val="33"/>
                <c:pt idx="0">
                  <c:v>0.37210569327158821</c:v>
                </c:pt>
                <c:pt idx="1">
                  <c:v>0.39915186853962387</c:v>
                </c:pt>
                <c:pt idx="2">
                  <c:v>0.43807713199348192</c:v>
                </c:pt>
                <c:pt idx="3">
                  <c:v>0.48516237402015688</c:v>
                </c:pt>
                <c:pt idx="4">
                  <c:v>0.50434546442151029</c:v>
                </c:pt>
                <c:pt idx="5">
                  <c:v>0.49491525423728822</c:v>
                </c:pt>
                <c:pt idx="6">
                  <c:v>0.48353591160220988</c:v>
                </c:pt>
                <c:pt idx="7">
                  <c:v>0.54891000558971492</c:v>
                </c:pt>
                <c:pt idx="8">
                  <c:v>0.74714734579130149</c:v>
                </c:pt>
                <c:pt idx="9">
                  <c:v>0.80271698113207546</c:v>
                </c:pt>
                <c:pt idx="10">
                  <c:v>0.79776847977684806</c:v>
                </c:pt>
                <c:pt idx="11">
                  <c:v>0.85659380254624073</c:v>
                </c:pt>
                <c:pt idx="12">
                  <c:v>0.98325820991629076</c:v>
                </c:pt>
                <c:pt idx="13">
                  <c:v>1.1449473684210532</c:v>
                </c:pt>
                <c:pt idx="14">
                  <c:v>1.0959232613908874</c:v>
                </c:pt>
                <c:pt idx="15">
                  <c:v>1.2436974789915967</c:v>
                </c:pt>
                <c:pt idx="16">
                  <c:v>1.3226700451342148</c:v>
                </c:pt>
                <c:pt idx="17">
                  <c:v>1.1871247244812653</c:v>
                </c:pt>
                <c:pt idx="18">
                  <c:v>0.96579744404225454</c:v>
                </c:pt>
                <c:pt idx="19">
                  <c:v>1.037158547892447</c:v>
                </c:pt>
                <c:pt idx="20">
                  <c:v>0.92454728370221306</c:v>
                </c:pt>
                <c:pt idx="21">
                  <c:v>0.86669794249715182</c:v>
                </c:pt>
                <c:pt idx="22">
                  <c:v>0.9583568163316426</c:v>
                </c:pt>
                <c:pt idx="23">
                  <c:v>0.84832432432432425</c:v>
                </c:pt>
                <c:pt idx="24">
                  <c:v>0.8422457514013707</c:v>
                </c:pt>
                <c:pt idx="25">
                  <c:v>0.78560910574282639</c:v>
                </c:pt>
                <c:pt idx="26">
                  <c:v>0.85797733830670719</c:v>
                </c:pt>
                <c:pt idx="27">
                  <c:v>0.87267198783732414</c:v>
                </c:pt>
                <c:pt idx="28">
                  <c:v>0.8503795757071545</c:v>
                </c:pt>
                <c:pt idx="29">
                  <c:v>0.85864881944045535</c:v>
                </c:pt>
                <c:pt idx="30">
                  <c:v>0.89237374662931668</c:v>
                </c:pt>
                <c:pt idx="31">
                  <c:v>0.9694009346452811</c:v>
                </c:pt>
              </c:numCache>
            </c:numRef>
          </c:val>
          <c:smooth val="1"/>
        </c:ser>
        <c:marker val="1"/>
        <c:axId val="130273664"/>
        <c:axId val="130275200"/>
      </c:lineChart>
      <c:catAx>
        <c:axId val="130273664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30275200"/>
        <c:crosses val="autoZero"/>
        <c:auto val="1"/>
        <c:lblAlgn val="ctr"/>
        <c:lblOffset val="100"/>
      </c:catAx>
      <c:valAx>
        <c:axId val="130275200"/>
        <c:scaling>
          <c:orientation val="minMax"/>
        </c:scaling>
        <c:axPos val="l"/>
        <c:majorGridlines/>
        <c:numFmt formatCode="0.00" sourceLinked="1"/>
        <c:tickLblPos val="nextTo"/>
        <c:crossAx val="13027366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400">
          <a:latin typeface="Cambria" panose="02040503050406030204" pitchFamily="18" charset="0"/>
        </a:defRPr>
      </a:pPr>
      <a:endParaRPr lang="en-US"/>
    </a:p>
  </c:txPr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4853769573990921"/>
          <c:y val="0.13473388743073791"/>
          <c:w val="0.82977948042011729"/>
          <c:h val="0.61584351338798782"/>
        </c:manualLayout>
      </c:layout>
      <c:lineChart>
        <c:grouping val="standard"/>
        <c:ser>
          <c:idx val="0"/>
          <c:order val="0"/>
          <c:tx>
            <c:strRef>
              <c:f>'Services Exports'!$A$44</c:f>
              <c:strCache>
                <c:ptCount val="1"/>
                <c:pt idx="0">
                  <c:v>IT/BPO Sector 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'Services Exports'!$B$43:$I$43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'Services Exports'!$B$44:$I$44</c:f>
              <c:numCache>
                <c:formatCode>General</c:formatCode>
                <c:ptCount val="8"/>
                <c:pt idx="0">
                  <c:v>107</c:v>
                </c:pt>
                <c:pt idx="1">
                  <c:v>117</c:v>
                </c:pt>
                <c:pt idx="2">
                  <c:v>193</c:v>
                </c:pt>
                <c:pt idx="3">
                  <c:v>256</c:v>
                </c:pt>
                <c:pt idx="4">
                  <c:v>271</c:v>
                </c:pt>
                <c:pt idx="5">
                  <c:v>310</c:v>
                </c:pt>
                <c:pt idx="6">
                  <c:v>387</c:v>
                </c:pt>
                <c:pt idx="7">
                  <c:v>484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'Services Exports'!$A$45</c:f>
              <c:strCache>
                <c:ptCount val="1"/>
                <c:pt idx="0">
                  <c:v>Tourism Sector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'Services Exports'!$B$43:$I$43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'Services Exports'!$B$45:$I$45</c:f>
              <c:numCache>
                <c:formatCode>0</c:formatCode>
                <c:ptCount val="8"/>
                <c:pt idx="0">
                  <c:v>361.96019900497487</c:v>
                </c:pt>
                <c:pt idx="1">
                  <c:v>409.6383224317043</c:v>
                </c:pt>
                <c:pt idx="2">
                  <c:v>384.83999276803445</c:v>
                </c:pt>
                <c:pt idx="3">
                  <c:v>342.41668974429939</c:v>
                </c:pt>
                <c:pt idx="4">
                  <c:v>349.16478162519604</c:v>
                </c:pt>
                <c:pt idx="5">
                  <c:v>575.07518131965355</c:v>
                </c:pt>
                <c:pt idx="6">
                  <c:v>831.3828344035453</c:v>
                </c:pt>
                <c:pt idx="7">
                  <c:v>1037.9075235109719</c:v>
                </c:pt>
              </c:numCache>
            </c:numRef>
          </c:val>
          <c:smooth val="1"/>
        </c:ser>
        <c:marker val="1"/>
        <c:axId val="130317696"/>
        <c:axId val="130323584"/>
      </c:lineChart>
      <c:catAx>
        <c:axId val="13031769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30323584"/>
        <c:crosses val="autoZero"/>
        <c:auto val="1"/>
        <c:lblAlgn val="ctr"/>
        <c:lblOffset val="100"/>
      </c:catAx>
      <c:valAx>
        <c:axId val="130323584"/>
        <c:scaling>
          <c:orientation val="minMax"/>
        </c:scaling>
        <c:axPos val="l"/>
        <c:majorGridlines/>
        <c:numFmt formatCode="General" sourceLinked="1"/>
        <c:tickLblPos val="nextTo"/>
        <c:crossAx val="1303176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9999818988143763E-2"/>
          <c:y val="0.90827494139239151"/>
          <c:w val="0.9"/>
          <c:h val="9.0229955823423372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Cambria" panose="02040503050406030204" pitchFamily="18" charset="0"/>
        </a:defRPr>
      </a:pPr>
      <a:endParaRPr lang="en-US"/>
    </a:p>
  </c:txPr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Ranking of Sri Lanka</a:t>
            </a:r>
          </a:p>
          <a:p>
            <a:pPr>
              <a:defRPr sz="1400"/>
            </a:pPr>
            <a:r>
              <a:rPr lang="en-US" sz="1400" dirty="0"/>
              <a:t>Global Locations </a:t>
            </a:r>
            <a:r>
              <a:rPr lang="en-US" sz="1400" dirty="0" smtClean="0"/>
              <a:t>Index 2011</a:t>
            </a:r>
            <a:endParaRPr lang="en-US" sz="1400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Sheet1!$J$2</c:f>
              <c:strCache>
                <c:ptCount val="1"/>
                <c:pt idx="0">
                  <c:v>Sri Lanka</c:v>
                </c:pt>
              </c:strCache>
            </c:strRef>
          </c:tx>
          <c:spPr>
            <a:solidFill>
              <a:srgbClr val="009900"/>
            </a:solidFill>
          </c:spPr>
          <c:dLbls>
            <c:showVal val="1"/>
          </c:dLbls>
          <c:cat>
            <c:strRef>
              <c:f>Sheet1!$K$1:$N$1</c:f>
              <c:strCache>
                <c:ptCount val="4"/>
                <c:pt idx="0">
                  <c:v>Financial Attractiveness</c:v>
                </c:pt>
                <c:pt idx="1">
                  <c:v>People, skills and availability</c:v>
                </c:pt>
                <c:pt idx="2">
                  <c:v>Business Environment </c:v>
                </c:pt>
                <c:pt idx="3">
                  <c:v>Total Score</c:v>
                </c:pt>
              </c:strCache>
            </c:strRef>
          </c:cat>
          <c:val>
            <c:numRef>
              <c:f>Sheet1!$K$2:$N$2</c:f>
              <c:numCache>
                <c:formatCode>General</c:formatCode>
                <c:ptCount val="4"/>
                <c:pt idx="0">
                  <c:v>6</c:v>
                </c:pt>
                <c:pt idx="1">
                  <c:v>33</c:v>
                </c:pt>
                <c:pt idx="2">
                  <c:v>44</c:v>
                </c:pt>
                <c:pt idx="3">
                  <c:v>21</c:v>
                </c:pt>
              </c:numCache>
            </c:numRef>
          </c:val>
        </c:ser>
        <c:axId val="130355968"/>
        <c:axId val="130357504"/>
      </c:barChart>
      <c:catAx>
        <c:axId val="130355968"/>
        <c:scaling>
          <c:orientation val="minMax"/>
        </c:scaling>
        <c:axPos val="l"/>
        <c:tickLblPos val="nextTo"/>
        <c:crossAx val="130357504"/>
        <c:crosses val="autoZero"/>
        <c:auto val="1"/>
        <c:lblAlgn val="ctr"/>
        <c:lblOffset val="100"/>
      </c:catAx>
      <c:valAx>
        <c:axId val="130357504"/>
        <c:scaling>
          <c:orientation val="minMax"/>
        </c:scaling>
        <c:axPos val="b"/>
        <c:majorGridlines/>
        <c:numFmt formatCode="General" sourceLinked="1"/>
        <c:tickLblPos val="nextTo"/>
        <c:crossAx val="130355968"/>
        <c:crosses val="autoZero"/>
        <c:crossBetween val="between"/>
      </c:valAx>
    </c:plotArea>
    <c:plotVisOnly val="1"/>
    <c:dispBlanksAs val="gap"/>
  </c:chart>
  <c:spPr>
    <a:ln>
      <a:solidFill>
        <a:schemeClr val="tx1"/>
      </a:solidFill>
    </a:ln>
  </c:spPr>
  <c:txPr>
    <a:bodyPr/>
    <a:lstStyle/>
    <a:p>
      <a:pPr>
        <a:defRPr sz="1200">
          <a:latin typeface="Cambria" panose="02040503050406030204" pitchFamily="18" charset="0"/>
        </a:defRPr>
      </a:pPr>
      <a:endParaRPr lang="en-U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36647681539807553"/>
          <c:y val="0.2175925925925927"/>
          <c:w val="0.58184273840769907"/>
          <c:h val="0.66642752989209686"/>
        </c:manualLayout>
      </c:layout>
      <c:barChart>
        <c:barDir val="bar"/>
        <c:grouping val="clustered"/>
        <c:ser>
          <c:idx val="0"/>
          <c:order val="0"/>
          <c:tx>
            <c:strRef>
              <c:f>'Sri Lanka'!$B$1</c:f>
              <c:strCache>
                <c:ptCount val="1"/>
                <c:pt idx="0">
                  <c:v>Rank out of 140 countries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strRef>
              <c:f>'Sri Lanka'!$A$2:$A$6</c:f>
              <c:strCache>
                <c:ptCount val="5"/>
                <c:pt idx="0">
                  <c:v>Overal rank</c:v>
                </c:pt>
                <c:pt idx="1">
                  <c:v>Environmental sustainability</c:v>
                </c:pt>
                <c:pt idx="2">
                  <c:v>Tourism infrastructure</c:v>
                </c:pt>
                <c:pt idx="3">
                  <c:v>ICT infrastructure</c:v>
                </c:pt>
                <c:pt idx="4">
                  <c:v>Availability of qualified labor</c:v>
                </c:pt>
              </c:strCache>
            </c:strRef>
          </c:cat>
          <c:val>
            <c:numRef>
              <c:f>'Sri Lanka'!$B$2:$B$6</c:f>
              <c:numCache>
                <c:formatCode>General</c:formatCode>
                <c:ptCount val="5"/>
                <c:pt idx="0">
                  <c:v>74</c:v>
                </c:pt>
                <c:pt idx="1">
                  <c:v>119</c:v>
                </c:pt>
                <c:pt idx="2">
                  <c:v>108</c:v>
                </c:pt>
                <c:pt idx="3">
                  <c:v>116</c:v>
                </c:pt>
                <c:pt idx="4">
                  <c:v>112</c:v>
                </c:pt>
              </c:numCache>
            </c:numRef>
          </c:val>
        </c:ser>
        <c:axId val="130377600"/>
        <c:axId val="130379136"/>
      </c:barChart>
      <c:catAx>
        <c:axId val="130377600"/>
        <c:scaling>
          <c:orientation val="minMax"/>
        </c:scaling>
        <c:axPos val="l"/>
        <c:tickLblPos val="nextTo"/>
        <c:crossAx val="130379136"/>
        <c:crosses val="autoZero"/>
        <c:auto val="1"/>
        <c:lblAlgn val="ctr"/>
        <c:lblOffset val="100"/>
      </c:catAx>
      <c:valAx>
        <c:axId val="130379136"/>
        <c:scaling>
          <c:orientation val="minMax"/>
          <c:max val="140"/>
          <c:min val="0"/>
        </c:scaling>
        <c:axPos val="b"/>
        <c:majorGridlines/>
        <c:numFmt formatCode="General" sourceLinked="1"/>
        <c:tickLblPos val="nextTo"/>
        <c:crossAx val="130377600"/>
        <c:crosses val="autoZero"/>
        <c:crossBetween val="between"/>
      </c:valAx>
    </c:plotArea>
    <c:plotVisOnly val="1"/>
    <c:dispBlanksAs val="gap"/>
  </c:chart>
  <c:spPr>
    <a:ln>
      <a:solidFill>
        <a:schemeClr val="tx1"/>
      </a:solidFill>
    </a:ln>
  </c:spPr>
  <c:txPr>
    <a:bodyPr/>
    <a:lstStyle/>
    <a:p>
      <a:pPr>
        <a:defRPr sz="1200">
          <a:latin typeface="Cambria" panose="02040503050406030204" pitchFamily="18" charset="0"/>
        </a:defRPr>
      </a:pPr>
      <a:endParaRPr lang="en-US"/>
    </a:p>
  </c:txPr>
  <c:externalData r:id="rId1"/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8.7326480023330447E-2"/>
          <c:y val="9.6485096897134442E-2"/>
          <c:w val="0.83243037328667269"/>
          <c:h val="0.83392712041131845"/>
        </c:manualLayout>
      </c:layout>
      <c:barChart>
        <c:barDir val="bar"/>
        <c:grouping val="clustered"/>
        <c:ser>
          <c:idx val="0"/>
          <c:order val="0"/>
          <c:tx>
            <c:strRef>
              <c:f>'Product change'!$W$1</c:f>
              <c:strCache>
                <c:ptCount val="1"/>
                <c:pt idx="0">
                  <c:v>Change in share of exports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'Product change'!$V$2:$V$23</c:f>
              <c:strCache>
                <c:ptCount val="22"/>
                <c:pt idx="0">
                  <c:v>40</c:v>
                </c:pt>
                <c:pt idx="1">
                  <c:v>09</c:v>
                </c:pt>
                <c:pt idx="2">
                  <c:v>61</c:v>
                </c:pt>
                <c:pt idx="3">
                  <c:v>23</c:v>
                </c:pt>
                <c:pt idx="4">
                  <c:v>03</c:v>
                </c:pt>
                <c:pt idx="5">
                  <c:v>38</c:v>
                </c:pt>
                <c:pt idx="6">
                  <c:v>53</c:v>
                </c:pt>
                <c:pt idx="7">
                  <c:v>11</c:v>
                </c:pt>
                <c:pt idx="8">
                  <c:v>89</c:v>
                </c:pt>
                <c:pt idx="9">
                  <c:v>85</c:v>
                </c:pt>
                <c:pt idx="10">
                  <c:v>21</c:v>
                </c:pt>
                <c:pt idx="11">
                  <c:v>20</c:v>
                </c:pt>
                <c:pt idx="12">
                  <c:v>08</c:v>
                </c:pt>
                <c:pt idx="13">
                  <c:v>87</c:v>
                </c:pt>
                <c:pt idx="14">
                  <c:v>44</c:v>
                </c:pt>
                <c:pt idx="15">
                  <c:v>24</c:v>
                </c:pt>
                <c:pt idx="16">
                  <c:v>95</c:v>
                </c:pt>
                <c:pt idx="17">
                  <c:v>84</c:v>
                </c:pt>
                <c:pt idx="18">
                  <c:v>63</c:v>
                </c:pt>
                <c:pt idx="19">
                  <c:v>39</c:v>
                </c:pt>
                <c:pt idx="20">
                  <c:v>71</c:v>
                </c:pt>
                <c:pt idx="21">
                  <c:v>62</c:v>
                </c:pt>
              </c:strCache>
            </c:strRef>
          </c:cat>
          <c:val>
            <c:numRef>
              <c:f>'Product change'!$W$2:$W$23</c:f>
              <c:numCache>
                <c:formatCode>0.0</c:formatCode>
                <c:ptCount val="22"/>
                <c:pt idx="0">
                  <c:v>3.5161680528361181</c:v>
                </c:pt>
                <c:pt idx="1">
                  <c:v>3.2906346795564563</c:v>
                </c:pt>
                <c:pt idx="2">
                  <c:v>3.2425785015754642</c:v>
                </c:pt>
                <c:pt idx="3">
                  <c:v>0.70605505481183295</c:v>
                </c:pt>
                <c:pt idx="4">
                  <c:v>0.55090119289989348</c:v>
                </c:pt>
                <c:pt idx="5">
                  <c:v>0.52552035257820962</c:v>
                </c:pt>
                <c:pt idx="6">
                  <c:v>0.48481234385765443</c:v>
                </c:pt>
                <c:pt idx="7">
                  <c:v>0.47842823717713434</c:v>
                </c:pt>
                <c:pt idx="8">
                  <c:v>0.47627098149461944</c:v>
                </c:pt>
                <c:pt idx="9">
                  <c:v>0.44429974212211043</c:v>
                </c:pt>
                <c:pt idx="10">
                  <c:v>0.42627504294784313</c:v>
                </c:pt>
                <c:pt idx="11">
                  <c:v>0.41221682447385688</c:v>
                </c:pt>
                <c:pt idx="12">
                  <c:v>0.23743571789578041</c:v>
                </c:pt>
                <c:pt idx="13">
                  <c:v>0.10787479479182439</c:v>
                </c:pt>
                <c:pt idx="14">
                  <c:v>8.2435902466065525E-2</c:v>
                </c:pt>
                <c:pt idx="15">
                  <c:v>8.1466597672051E-2</c:v>
                </c:pt>
                <c:pt idx="16">
                  <c:v>3.4686651651252398E-2</c:v>
                </c:pt>
                <c:pt idx="17">
                  <c:v>-6.465359766353343E-2</c:v>
                </c:pt>
                <c:pt idx="18">
                  <c:v>-0.10819584923053668</c:v>
                </c:pt>
                <c:pt idx="19">
                  <c:v>-0.39328078927373644</c:v>
                </c:pt>
                <c:pt idx="20">
                  <c:v>-0.65113993372666545</c:v>
                </c:pt>
                <c:pt idx="21">
                  <c:v>-6.655970734471321</c:v>
                </c:pt>
              </c:numCache>
            </c:numRef>
          </c:val>
        </c:ser>
        <c:axId val="130430080"/>
        <c:axId val="130431616"/>
      </c:barChart>
      <c:catAx>
        <c:axId val="130430080"/>
        <c:scaling>
          <c:orientation val="minMax"/>
        </c:scaling>
        <c:axPos val="l"/>
        <c:tickLblPos val="nextTo"/>
        <c:crossAx val="130431616"/>
        <c:crosses val="autoZero"/>
        <c:auto val="1"/>
        <c:lblAlgn val="ctr"/>
        <c:lblOffset val="100"/>
      </c:catAx>
      <c:valAx>
        <c:axId val="130431616"/>
        <c:scaling>
          <c:orientation val="minMax"/>
          <c:max val="4"/>
          <c:min val="-8"/>
        </c:scaling>
        <c:axPos val="b"/>
        <c:majorGridlines/>
        <c:numFmt formatCode="0.0" sourceLinked="1"/>
        <c:tickLblPos val="nextTo"/>
        <c:crossAx val="1304300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402369094812061"/>
          <c:y val="0.12806452452772643"/>
          <c:w val="0.8271481062921191"/>
          <c:h val="0.65860986126734211"/>
        </c:manualLayout>
      </c:layout>
      <c:lineChart>
        <c:grouping val="standard"/>
        <c:ser>
          <c:idx val="0"/>
          <c:order val="0"/>
          <c:tx>
            <c:strRef>
              <c:f>'exports as a % of GDP'!$AF$22</c:f>
              <c:strCache>
                <c:ptCount val="1"/>
                <c:pt idx="0">
                  <c:v>Bangladesh</c:v>
                </c:pt>
              </c:strCache>
            </c:strRef>
          </c:tx>
          <c:spPr>
            <a:ln>
              <a:solidFill>
                <a:srgbClr val="00CC00"/>
              </a:solidFill>
            </a:ln>
          </c:spPr>
          <c:marker>
            <c:symbol val="none"/>
          </c:marker>
          <c:cat>
            <c:strRef>
              <c:f>'exports as a % of GDP'!$AE$23:$AE$49</c:f>
              <c:strCache>
                <c:ptCount val="27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</c:strCache>
            </c:strRef>
          </c:cat>
          <c:val>
            <c:numRef>
              <c:f>'exports as a % of GDP'!$AF$23:$AF$49</c:f>
              <c:numCache>
                <c:formatCode>0</c:formatCode>
                <c:ptCount val="27"/>
                <c:pt idx="0">
                  <c:v>5.3511113639991716</c:v>
                </c:pt>
                <c:pt idx="1">
                  <c:v>5.1650998816838003</c:v>
                </c:pt>
                <c:pt idx="2">
                  <c:v>5.6273744294806116</c:v>
                </c:pt>
                <c:pt idx="3">
                  <c:v>5.747261952081641</c:v>
                </c:pt>
                <c:pt idx="4">
                  <c:v>6.1220692328494275</c:v>
                </c:pt>
                <c:pt idx="5">
                  <c:v>6.6626202589686159</c:v>
                </c:pt>
                <c:pt idx="6">
                  <c:v>7.586679356209773</c:v>
                </c:pt>
                <c:pt idx="7">
                  <c:v>9.0172663244046056</c:v>
                </c:pt>
                <c:pt idx="8">
                  <c:v>9.0015438437925699</c:v>
                </c:pt>
                <c:pt idx="9">
                  <c:v>10.864632807449874</c:v>
                </c:pt>
                <c:pt idx="10">
                  <c:v>11.08432870297791</c:v>
                </c:pt>
                <c:pt idx="11">
                  <c:v>11.993440689172077</c:v>
                </c:pt>
                <c:pt idx="12">
                  <c:v>13.328683183058644</c:v>
                </c:pt>
                <c:pt idx="13">
                  <c:v>13.193665278239914</c:v>
                </c:pt>
                <c:pt idx="14">
                  <c:v>13.980019866250784</c:v>
                </c:pt>
                <c:pt idx="15">
                  <c:v>15.381799938788339</c:v>
                </c:pt>
                <c:pt idx="16">
                  <c:v>14.27597263553208</c:v>
                </c:pt>
                <c:pt idx="17">
                  <c:v>14.213815219304276</c:v>
                </c:pt>
                <c:pt idx="18">
                  <c:v>15.464852866492819</c:v>
                </c:pt>
                <c:pt idx="19">
                  <c:v>16.58131624166791</c:v>
                </c:pt>
                <c:pt idx="20">
                  <c:v>18.973660415863339</c:v>
                </c:pt>
                <c:pt idx="21">
                  <c:v>19.776691728209357</c:v>
                </c:pt>
                <c:pt idx="22">
                  <c:v>20.339601306212444</c:v>
                </c:pt>
                <c:pt idx="23">
                  <c:v>19.4276240282943</c:v>
                </c:pt>
                <c:pt idx="24">
                  <c:v>18.406168414385036</c:v>
                </c:pt>
                <c:pt idx="25">
                  <c:v>22.900858311026855</c:v>
                </c:pt>
                <c:pt idx="26">
                  <c:v>24.99486217511458</c:v>
                </c:pt>
              </c:numCache>
            </c:numRef>
          </c:val>
        </c:ser>
        <c:ser>
          <c:idx val="1"/>
          <c:order val="1"/>
          <c:tx>
            <c:strRef>
              <c:f>'exports as a % of GDP'!$AG$22</c:f>
              <c:strCache>
                <c:ptCount val="1"/>
                <c:pt idx="0">
                  <c:v>Vietnam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'exports as a % of GDP'!$AE$23:$AE$49</c:f>
              <c:strCache>
                <c:ptCount val="27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</c:strCache>
            </c:strRef>
          </c:cat>
          <c:val>
            <c:numRef>
              <c:f>'exports as a % of GDP'!$AG$23:$AG$49</c:f>
              <c:numCache>
                <c:formatCode>0</c:formatCode>
                <c:ptCount val="27"/>
                <c:pt idx="0">
                  <c:v>6.6225390494435681</c:v>
                </c:pt>
                <c:pt idx="1">
                  <c:v>6.0014284564714453</c:v>
                </c:pt>
                <c:pt idx="2">
                  <c:v>3.9452982144695588</c:v>
                </c:pt>
                <c:pt idx="3">
                  <c:v>23.849358298199149</c:v>
                </c:pt>
                <c:pt idx="4">
                  <c:v>36.038615390752113</c:v>
                </c:pt>
                <c:pt idx="5">
                  <c:v>30.915039248431786</c:v>
                </c:pt>
                <c:pt idx="6">
                  <c:v>34.745596326048954</c:v>
                </c:pt>
                <c:pt idx="7">
                  <c:v>28.722781866114449</c:v>
                </c:pt>
                <c:pt idx="8">
                  <c:v>34.013127526909862</c:v>
                </c:pt>
                <c:pt idx="9">
                  <c:v>32.812856180146497</c:v>
                </c:pt>
                <c:pt idx="10">
                  <c:v>40.868487793939394</c:v>
                </c:pt>
                <c:pt idx="11">
                  <c:v>43.102705619762446</c:v>
                </c:pt>
                <c:pt idx="12">
                  <c:v>44.848303466492894</c:v>
                </c:pt>
                <c:pt idx="13">
                  <c:v>49.966247734747263</c:v>
                </c:pt>
                <c:pt idx="14">
                  <c:v>55.032538180147263</c:v>
                </c:pt>
                <c:pt idx="15">
                  <c:v>54.612243111709546</c:v>
                </c:pt>
                <c:pt idx="16">
                  <c:v>56.800055463387558</c:v>
                </c:pt>
                <c:pt idx="17">
                  <c:v>59.294017707273547</c:v>
                </c:pt>
                <c:pt idx="18">
                  <c:v>65.736250309307849</c:v>
                </c:pt>
                <c:pt idx="19">
                  <c:v>69.359076561198549</c:v>
                </c:pt>
                <c:pt idx="20">
                  <c:v>73.605052418949171</c:v>
                </c:pt>
                <c:pt idx="21">
                  <c:v>76.895118101974688</c:v>
                </c:pt>
                <c:pt idx="22">
                  <c:v>77.922450469280932</c:v>
                </c:pt>
                <c:pt idx="23">
                  <c:v>68.300460084781008</c:v>
                </c:pt>
                <c:pt idx="24">
                  <c:v>77.530675233755659</c:v>
                </c:pt>
                <c:pt idx="25">
                  <c:v>86.960145168926815</c:v>
                </c:pt>
                <c:pt idx="26">
                  <c:v>89.767016732391539</c:v>
                </c:pt>
              </c:numCache>
            </c:numRef>
          </c:val>
        </c:ser>
        <c:ser>
          <c:idx val="2"/>
          <c:order val="2"/>
          <c:tx>
            <c:strRef>
              <c:f>'exports as a % of GDP'!$AH$22</c:f>
              <c:strCache>
                <c:ptCount val="1"/>
                <c:pt idx="0">
                  <c:v>India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'exports as a % of GDP'!$AE$23:$AE$49</c:f>
              <c:strCache>
                <c:ptCount val="27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</c:strCache>
            </c:strRef>
          </c:cat>
          <c:val>
            <c:numRef>
              <c:f>'exports as a % of GDP'!$AH$23:$AH$49</c:f>
              <c:numCache>
                <c:formatCode>0</c:formatCode>
                <c:ptCount val="27"/>
                <c:pt idx="0">
                  <c:v>5.1066663909820331</c:v>
                </c:pt>
                <c:pt idx="1">
                  <c:v>5.5079876700877</c:v>
                </c:pt>
                <c:pt idx="2">
                  <c:v>5.9312046135728407</c:v>
                </c:pt>
                <c:pt idx="3">
                  <c:v>6.8952094478221735</c:v>
                </c:pt>
                <c:pt idx="4">
                  <c:v>6.9317879296557638</c:v>
                </c:pt>
                <c:pt idx="5">
                  <c:v>8.3478451643739309</c:v>
                </c:pt>
                <c:pt idx="6">
                  <c:v>8.6905218211283035</c:v>
                </c:pt>
                <c:pt idx="7">
                  <c:v>9.664727766019098</c:v>
                </c:pt>
                <c:pt idx="8">
                  <c:v>9.7176668383282259</c:v>
                </c:pt>
                <c:pt idx="9">
                  <c:v>10.657075607815388</c:v>
                </c:pt>
                <c:pt idx="10">
                  <c:v>10.206184098973701</c:v>
                </c:pt>
                <c:pt idx="11">
                  <c:v>10.506466119600969</c:v>
                </c:pt>
                <c:pt idx="12">
                  <c:v>10.828569279029521</c:v>
                </c:pt>
                <c:pt idx="13">
                  <c:v>11.315836169077807</c:v>
                </c:pt>
                <c:pt idx="14">
                  <c:v>12.824830545138187</c:v>
                </c:pt>
                <c:pt idx="15">
                  <c:v>12.381437644169107</c:v>
                </c:pt>
                <c:pt idx="16">
                  <c:v>14.049917363692813</c:v>
                </c:pt>
                <c:pt idx="17">
                  <c:v>14.708937682861363</c:v>
                </c:pt>
                <c:pt idx="18">
                  <c:v>17.551336141501039</c:v>
                </c:pt>
                <c:pt idx="19">
                  <c:v>19.280148830228239</c:v>
                </c:pt>
                <c:pt idx="20">
                  <c:v>21.069475196820328</c:v>
                </c:pt>
                <c:pt idx="21">
                  <c:v>20.430894335730585</c:v>
                </c:pt>
                <c:pt idx="22">
                  <c:v>23.601245261622893</c:v>
                </c:pt>
                <c:pt idx="23">
                  <c:v>20.049623241016889</c:v>
                </c:pt>
                <c:pt idx="24">
                  <c:v>21.938731899721869</c:v>
                </c:pt>
                <c:pt idx="25">
                  <c:v>23.884787946223039</c:v>
                </c:pt>
                <c:pt idx="26">
                  <c:v>23.828276094692743</c:v>
                </c:pt>
              </c:numCache>
            </c:numRef>
          </c:val>
        </c:ser>
        <c:ser>
          <c:idx val="3"/>
          <c:order val="3"/>
          <c:tx>
            <c:strRef>
              <c:f>'exports as a % of GDP'!$AI$22</c:f>
              <c:strCache>
                <c:ptCount val="1"/>
                <c:pt idx="0">
                  <c:v>Sri Lanka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'exports as a % of GDP'!$AE$23:$AE$49</c:f>
              <c:strCache>
                <c:ptCount val="27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</c:strCache>
            </c:strRef>
          </c:cat>
          <c:val>
            <c:numRef>
              <c:f>'exports as a % of GDP'!$AI$23:$AI$49</c:f>
              <c:numCache>
                <c:formatCode>0</c:formatCode>
                <c:ptCount val="27"/>
                <c:pt idx="0">
                  <c:v>18.886186299965427</c:v>
                </c:pt>
                <c:pt idx="1">
                  <c:v>20.894031201232192</c:v>
                </c:pt>
                <c:pt idx="2">
                  <c:v>21.168262291537118</c:v>
                </c:pt>
                <c:pt idx="3">
                  <c:v>22.14170216482524</c:v>
                </c:pt>
                <c:pt idx="4">
                  <c:v>24.698255351415877</c:v>
                </c:pt>
                <c:pt idx="5">
                  <c:v>22.660198203279212</c:v>
                </c:pt>
                <c:pt idx="6">
                  <c:v>25.361198072812698</c:v>
                </c:pt>
                <c:pt idx="7">
                  <c:v>27.65876812827161</c:v>
                </c:pt>
                <c:pt idx="8">
                  <c:v>27.382730657383007</c:v>
                </c:pt>
                <c:pt idx="9">
                  <c:v>29.214799362656731</c:v>
                </c:pt>
                <c:pt idx="10">
                  <c:v>29.475008553261922</c:v>
                </c:pt>
                <c:pt idx="11">
                  <c:v>30.738314807160034</c:v>
                </c:pt>
                <c:pt idx="12">
                  <c:v>30.441469921983199</c:v>
                </c:pt>
                <c:pt idx="13">
                  <c:v>29.341391981467726</c:v>
                </c:pt>
                <c:pt idx="14">
                  <c:v>33.275120464108888</c:v>
                </c:pt>
                <c:pt idx="15">
                  <c:v>30.583970134958268</c:v>
                </c:pt>
                <c:pt idx="16">
                  <c:v>28.41586714584183</c:v>
                </c:pt>
                <c:pt idx="17">
                  <c:v>27.186546814539366</c:v>
                </c:pt>
                <c:pt idx="18">
                  <c:v>27.863001921236503</c:v>
                </c:pt>
                <c:pt idx="19">
                  <c:v>26.004893626910199</c:v>
                </c:pt>
                <c:pt idx="20">
                  <c:v>24.34853376345843</c:v>
                </c:pt>
                <c:pt idx="21">
                  <c:v>23.615827923529515</c:v>
                </c:pt>
                <c:pt idx="22">
                  <c:v>19.920304796401087</c:v>
                </c:pt>
                <c:pt idx="23">
                  <c:v>16.84060159332638</c:v>
                </c:pt>
                <c:pt idx="24">
                  <c:v>17.402120802897276</c:v>
                </c:pt>
                <c:pt idx="25">
                  <c:v>17.844209857668027</c:v>
                </c:pt>
                <c:pt idx="26">
                  <c:v>16.775710476551204</c:v>
                </c:pt>
              </c:numCache>
            </c:numRef>
          </c:val>
        </c:ser>
        <c:ser>
          <c:idx val="4"/>
          <c:order val="4"/>
          <c:tx>
            <c:strRef>
              <c:f>'exports as a % of GDP'!$AJ$22</c:f>
              <c:strCache>
                <c:ptCount val="1"/>
                <c:pt idx="0">
                  <c:v>Cambodia</c:v>
                </c:pt>
              </c:strCache>
            </c:strRef>
          </c:tx>
          <c:spPr>
            <a:ln>
              <a:solidFill>
                <a:srgbClr val="CC0099"/>
              </a:solidFill>
            </a:ln>
          </c:spPr>
          <c:marker>
            <c:symbol val="none"/>
          </c:marker>
          <c:cat>
            <c:strRef>
              <c:f>'exports as a % of GDP'!$AE$23:$AE$49</c:f>
              <c:strCache>
                <c:ptCount val="27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</c:strCache>
            </c:strRef>
          </c:cat>
          <c:val>
            <c:numRef>
              <c:f>'exports as a % of GDP'!$AJ$23:$AJ$49</c:f>
              <c:numCache>
                <c:formatCode>General</c:formatCode>
                <c:ptCount val="27"/>
                <c:pt idx="7">
                  <c:v>16.057073626185833</c:v>
                </c:pt>
                <c:pt idx="8">
                  <c:v>25.791959388133328</c:v>
                </c:pt>
                <c:pt idx="9">
                  <c:v>31.184181531227324</c:v>
                </c:pt>
                <c:pt idx="10">
                  <c:v>25.364006739611284</c:v>
                </c:pt>
                <c:pt idx="11">
                  <c:v>33.616935575111761</c:v>
                </c:pt>
                <c:pt idx="12">
                  <c:v>31.238145793774088</c:v>
                </c:pt>
                <c:pt idx="13">
                  <c:v>40.54418617839589</c:v>
                </c:pt>
                <c:pt idx="14">
                  <c:v>49.846235229942245</c:v>
                </c:pt>
                <c:pt idx="15">
                  <c:v>52.596525400961745</c:v>
                </c:pt>
                <c:pt idx="16">
                  <c:v>55.422137588215655</c:v>
                </c:pt>
                <c:pt idx="17">
                  <c:v>56.520470490511578</c:v>
                </c:pt>
                <c:pt idx="18">
                  <c:v>63.605894911418574</c:v>
                </c:pt>
                <c:pt idx="19">
                  <c:v>64.084707252060454</c:v>
                </c:pt>
                <c:pt idx="20">
                  <c:v>68.594023470040156</c:v>
                </c:pt>
                <c:pt idx="21">
                  <c:v>65.325968050832486</c:v>
                </c:pt>
                <c:pt idx="22">
                  <c:v>65.543250702978796</c:v>
                </c:pt>
                <c:pt idx="23">
                  <c:v>49.22076350195622</c:v>
                </c:pt>
                <c:pt idx="24">
                  <c:v>54.082782791921083</c:v>
                </c:pt>
                <c:pt idx="25">
                  <c:v>54.080755914142763</c:v>
                </c:pt>
              </c:numCache>
            </c:numRef>
          </c:val>
        </c:ser>
        <c:marker val="1"/>
        <c:axId val="130252160"/>
        <c:axId val="131490944"/>
      </c:lineChart>
      <c:catAx>
        <c:axId val="13025216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31490944"/>
        <c:crosses val="autoZero"/>
        <c:auto val="1"/>
        <c:lblAlgn val="ctr"/>
        <c:lblOffset val="100"/>
      </c:catAx>
      <c:valAx>
        <c:axId val="131490944"/>
        <c:scaling>
          <c:orientation val="minMax"/>
        </c:scaling>
        <c:axPos val="l"/>
        <c:majorGridlines/>
        <c:numFmt formatCode="0" sourceLinked="1"/>
        <c:tickLblPos val="nextTo"/>
        <c:crossAx val="130252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331243346900061"/>
          <c:y val="0.88476059242594651"/>
          <c:w val="0.75327893511710242"/>
          <c:h val="0.11130740024789115"/>
        </c:manualLayout>
      </c:layout>
    </c:legend>
    <c:plotVisOnly val="1"/>
    <c:dispBlanksAs val="gap"/>
  </c:chart>
  <c:txPr>
    <a:bodyPr/>
    <a:lstStyle/>
    <a:p>
      <a:pPr>
        <a:defRPr sz="1400">
          <a:latin typeface="+mj-lt"/>
        </a:defRPr>
      </a:pPr>
      <a:endParaRPr lang="en-US"/>
    </a:p>
  </c:txPr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Annual Average Growth (%) : </a:t>
            </a:r>
          </a:p>
          <a:p>
            <a:pPr>
              <a:defRPr/>
            </a:pPr>
            <a:r>
              <a:rPr lang="en-US"/>
              <a:t>2006 - 2012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263421617752348"/>
          <c:y val="0.12184069900797848"/>
          <c:w val="0.7980513799411435"/>
          <c:h val="0.80626046089788517"/>
        </c:manualLayout>
      </c:layout>
      <c:barChart>
        <c:barDir val="bar"/>
        <c:grouping val="clustered"/>
        <c:ser>
          <c:idx val="0"/>
          <c:order val="0"/>
          <c:tx>
            <c:strRef>
              <c:f>'Product growth'!$V$1</c:f>
              <c:strCache>
                <c:ptCount val="1"/>
                <c:pt idx="0">
                  <c:v>Annual Average Growth</c:v>
                </c:pt>
              </c:strCache>
            </c:strRef>
          </c:tx>
          <c:spPr>
            <a:solidFill>
              <a:srgbClr val="3333FF"/>
            </a:solidFill>
          </c:spPr>
          <c:cat>
            <c:strRef>
              <c:f>'Product growth'!$U$2:$U$23</c:f>
              <c:strCache>
                <c:ptCount val="22"/>
                <c:pt idx="0">
                  <c:v>89</c:v>
                </c:pt>
                <c:pt idx="1">
                  <c:v>21</c:v>
                </c:pt>
                <c:pt idx="2">
                  <c:v>23</c:v>
                </c:pt>
                <c:pt idx="3">
                  <c:v>20</c:v>
                </c:pt>
                <c:pt idx="4">
                  <c:v>11</c:v>
                </c:pt>
                <c:pt idx="5">
                  <c:v>38</c:v>
                </c:pt>
                <c:pt idx="6">
                  <c:v>85</c:v>
                </c:pt>
                <c:pt idx="7">
                  <c:v>08</c:v>
                </c:pt>
                <c:pt idx="8">
                  <c:v>40</c:v>
                </c:pt>
                <c:pt idx="9">
                  <c:v>84</c:v>
                </c:pt>
                <c:pt idx="10">
                  <c:v>53</c:v>
                </c:pt>
                <c:pt idx="11">
                  <c:v>44</c:v>
                </c:pt>
                <c:pt idx="12">
                  <c:v>03</c:v>
                </c:pt>
                <c:pt idx="13">
                  <c:v>87</c:v>
                </c:pt>
                <c:pt idx="14">
                  <c:v>09</c:v>
                </c:pt>
                <c:pt idx="15">
                  <c:v>62</c:v>
                </c:pt>
                <c:pt idx="16">
                  <c:v>24</c:v>
                </c:pt>
                <c:pt idx="17">
                  <c:v>95</c:v>
                </c:pt>
                <c:pt idx="18">
                  <c:v>63</c:v>
                </c:pt>
                <c:pt idx="19">
                  <c:v>71</c:v>
                </c:pt>
                <c:pt idx="20">
                  <c:v>61</c:v>
                </c:pt>
                <c:pt idx="21">
                  <c:v>39</c:v>
                </c:pt>
              </c:strCache>
            </c:strRef>
          </c:cat>
          <c:val>
            <c:numRef>
              <c:f>'Product growth'!$V$2:$V$23</c:f>
              <c:numCache>
                <c:formatCode>General</c:formatCode>
                <c:ptCount val="22"/>
                <c:pt idx="0">
                  <c:v>86.330477087002109</c:v>
                </c:pt>
                <c:pt idx="1">
                  <c:v>39.016993844288699</c:v>
                </c:pt>
                <c:pt idx="2">
                  <c:v>37.342099228062715</c:v>
                </c:pt>
                <c:pt idx="3">
                  <c:v>35.776809678795715</c:v>
                </c:pt>
                <c:pt idx="4">
                  <c:v>32.981813508532404</c:v>
                </c:pt>
                <c:pt idx="5">
                  <c:v>24.392403812094461</c:v>
                </c:pt>
                <c:pt idx="6">
                  <c:v>19.166163738887946</c:v>
                </c:pt>
                <c:pt idx="7">
                  <c:v>18.625736275230462</c:v>
                </c:pt>
                <c:pt idx="8">
                  <c:v>18.414571704369372</c:v>
                </c:pt>
                <c:pt idx="9">
                  <c:v>17.92109545243823</c:v>
                </c:pt>
                <c:pt idx="10">
                  <c:v>17.450298941433289</c:v>
                </c:pt>
                <c:pt idx="11">
                  <c:v>16.469454145249554</c:v>
                </c:pt>
                <c:pt idx="12">
                  <c:v>15.023079005720858</c:v>
                </c:pt>
                <c:pt idx="13">
                  <c:v>14.718574103174742</c:v>
                </c:pt>
                <c:pt idx="14">
                  <c:v>13.07914696319402</c:v>
                </c:pt>
                <c:pt idx="15">
                  <c:v>12.50862378175766</c:v>
                </c:pt>
                <c:pt idx="16">
                  <c:v>12.307729831859652</c:v>
                </c:pt>
                <c:pt idx="17">
                  <c:v>10.87187485273857</c:v>
                </c:pt>
                <c:pt idx="18">
                  <c:v>9.0881233709526139</c:v>
                </c:pt>
                <c:pt idx="19">
                  <c:v>8.9167929727649824</c:v>
                </c:pt>
                <c:pt idx="20">
                  <c:v>5.2189104828834854</c:v>
                </c:pt>
                <c:pt idx="21">
                  <c:v>2.618103647040924</c:v>
                </c:pt>
              </c:numCache>
            </c:numRef>
          </c:val>
        </c:ser>
        <c:axId val="130811392"/>
        <c:axId val="130812928"/>
      </c:barChart>
      <c:catAx>
        <c:axId val="130811392"/>
        <c:scaling>
          <c:orientation val="minMax"/>
        </c:scaling>
        <c:axPos val="l"/>
        <c:tickLblPos val="nextTo"/>
        <c:crossAx val="130812928"/>
        <c:crosses val="autoZero"/>
        <c:auto val="1"/>
        <c:lblAlgn val="ctr"/>
        <c:lblOffset val="100"/>
        <c:tickLblSkip val="1"/>
      </c:catAx>
      <c:valAx>
        <c:axId val="130812928"/>
        <c:scaling>
          <c:orientation val="minMax"/>
          <c:max val="90"/>
          <c:min val="0"/>
        </c:scaling>
        <c:axPos val="b"/>
        <c:majorGridlines/>
        <c:numFmt formatCode="General" sourceLinked="1"/>
        <c:tickLblPos val="nextTo"/>
        <c:crossAx val="130811392"/>
        <c:crosses val="autoZero"/>
        <c:crossBetween val="between"/>
        <c:majorUnit val="10"/>
      </c:valAx>
    </c:plotArea>
    <c:plotVisOnly val="1"/>
    <c:dispBlanksAs val="gap"/>
  </c:chart>
  <c:txPr>
    <a:bodyPr/>
    <a:lstStyle/>
    <a:p>
      <a:pPr>
        <a:defRPr sz="1400">
          <a:latin typeface="Cambria" pitchFamily="18" charset="0"/>
        </a:defRPr>
      </a:pPr>
      <a:endParaRPr lang="en-US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9.9232328006734025E-2"/>
          <c:y val="7.6364383680749964E-2"/>
          <c:w val="0.82047230020017281"/>
          <c:h val="0.84756790795160808"/>
        </c:manualLayout>
      </c:layout>
      <c:barChart>
        <c:barDir val="bar"/>
        <c:grouping val="clustered"/>
        <c:ser>
          <c:idx val="0"/>
          <c:order val="0"/>
          <c:tx>
            <c:strRef>
              <c:f>Change!$B$2</c:f>
              <c:strCache>
                <c:ptCount val="1"/>
                <c:pt idx="0">
                  <c:v>Change 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Change!$A$3:$A$37</c:f>
              <c:strCache>
                <c:ptCount val="35"/>
                <c:pt idx="0">
                  <c:v>ITALY</c:v>
                </c:pt>
                <c:pt idx="1">
                  <c:v>IRAN</c:v>
                </c:pt>
                <c:pt idx="2">
                  <c:v>BELGIUM</c:v>
                </c:pt>
                <c:pt idx="3">
                  <c:v>CHINA</c:v>
                </c:pt>
                <c:pt idx="4">
                  <c:v>IRAQ</c:v>
                </c:pt>
                <c:pt idx="5">
                  <c:v>TURKEY</c:v>
                </c:pt>
                <c:pt idx="6">
                  <c:v>INDNSIA</c:v>
                </c:pt>
                <c:pt idx="7">
                  <c:v>MALYSIA</c:v>
                </c:pt>
                <c:pt idx="8">
                  <c:v>GERMANY</c:v>
                </c:pt>
                <c:pt idx="9">
                  <c:v>AZBIJAN</c:v>
                </c:pt>
                <c:pt idx="10">
                  <c:v>LIBYA</c:v>
                </c:pt>
                <c:pt idx="11">
                  <c:v>SWITZLD</c:v>
                </c:pt>
                <c:pt idx="12">
                  <c:v>AUSTRAL</c:v>
                </c:pt>
                <c:pt idx="13">
                  <c:v>CANADA</c:v>
                </c:pt>
                <c:pt idx="14">
                  <c:v>MEXICO</c:v>
                </c:pt>
                <c:pt idx="15">
                  <c:v>BANGLA</c:v>
                </c:pt>
                <c:pt idx="16">
                  <c:v>THAILND</c:v>
                </c:pt>
                <c:pt idx="17">
                  <c:v>RUSSIA</c:v>
                </c:pt>
                <c:pt idx="18">
                  <c:v>SWEDEN</c:v>
                </c:pt>
                <c:pt idx="19">
                  <c:v>UKRAINE</c:v>
                </c:pt>
                <c:pt idx="20">
                  <c:v>PAKISTN</c:v>
                </c:pt>
                <c:pt idx="21">
                  <c:v>MALDIVE</c:v>
                </c:pt>
                <c:pt idx="22">
                  <c:v>HG KONG</c:v>
                </c:pt>
                <c:pt idx="23">
                  <c:v>ISRAEL</c:v>
                </c:pt>
                <c:pt idx="24">
                  <c:v>NETHLDS</c:v>
                </c:pt>
                <c:pt idx="25">
                  <c:v>SYRIA</c:v>
                </c:pt>
                <c:pt idx="26">
                  <c:v>SU.ARAB</c:v>
                </c:pt>
                <c:pt idx="27">
                  <c:v>U.ARB.E</c:v>
                </c:pt>
                <c:pt idx="28">
                  <c:v>JAPAN</c:v>
                </c:pt>
                <c:pt idx="29">
                  <c:v>FRANCE</c:v>
                </c:pt>
                <c:pt idx="30">
                  <c:v>SNGAPOR</c:v>
                </c:pt>
                <c:pt idx="31">
                  <c:v>SPAIN</c:v>
                </c:pt>
                <c:pt idx="32">
                  <c:v>U.KING.</c:v>
                </c:pt>
                <c:pt idx="33">
                  <c:v>INDIA</c:v>
                </c:pt>
                <c:pt idx="34">
                  <c:v>U.S.A.</c:v>
                </c:pt>
              </c:strCache>
            </c:strRef>
          </c:cat>
          <c:val>
            <c:numRef>
              <c:f>Change!$B$3:$B$37</c:f>
              <c:numCache>
                <c:formatCode>0.0</c:formatCode>
                <c:ptCount val="35"/>
                <c:pt idx="0">
                  <c:v>2.2474376685565374</c:v>
                </c:pt>
                <c:pt idx="1">
                  <c:v>0.90803544156773897</c:v>
                </c:pt>
                <c:pt idx="2">
                  <c:v>0.77896545070026413</c:v>
                </c:pt>
                <c:pt idx="3">
                  <c:v>0.70806763362205105</c:v>
                </c:pt>
                <c:pt idx="4">
                  <c:v>0.61460979040448627</c:v>
                </c:pt>
                <c:pt idx="5">
                  <c:v>0.59178470528070526</c:v>
                </c:pt>
                <c:pt idx="6">
                  <c:v>0.55893300060033568</c:v>
                </c:pt>
                <c:pt idx="7">
                  <c:v>0.52452957693792357</c:v>
                </c:pt>
                <c:pt idx="8">
                  <c:v>0.44736980727491238</c:v>
                </c:pt>
                <c:pt idx="9">
                  <c:v>0.43077543063749135</c:v>
                </c:pt>
                <c:pt idx="10">
                  <c:v>0.38926220651669996</c:v>
                </c:pt>
                <c:pt idx="11">
                  <c:v>0.38551784740148698</c:v>
                </c:pt>
                <c:pt idx="12">
                  <c:v>0.37642879532429802</c:v>
                </c:pt>
                <c:pt idx="13">
                  <c:v>0.36844100723979406</c:v>
                </c:pt>
                <c:pt idx="14">
                  <c:v>0.36325645089764541</c:v>
                </c:pt>
                <c:pt idx="15">
                  <c:v>0.36063391115629662</c:v>
                </c:pt>
                <c:pt idx="16">
                  <c:v>0.28432672022762873</c:v>
                </c:pt>
                <c:pt idx="17">
                  <c:v>0.25079195790039727</c:v>
                </c:pt>
                <c:pt idx="18">
                  <c:v>0.23411438524750894</c:v>
                </c:pt>
                <c:pt idx="19">
                  <c:v>0.21099697042257093</c:v>
                </c:pt>
                <c:pt idx="20">
                  <c:v>0.18916798557693781</c:v>
                </c:pt>
                <c:pt idx="21">
                  <c:v>0.16137688410648371</c:v>
                </c:pt>
                <c:pt idx="22">
                  <c:v>0.15159139511288103</c:v>
                </c:pt>
                <c:pt idx="23">
                  <c:v>0.12255217728580522</c:v>
                </c:pt>
                <c:pt idx="24">
                  <c:v>9.2217050251519134E-2</c:v>
                </c:pt>
                <c:pt idx="25">
                  <c:v>4.976423621600673E-2</c:v>
                </c:pt>
                <c:pt idx="26">
                  <c:v>2.40561169123772E-2</c:v>
                </c:pt>
                <c:pt idx="27">
                  <c:v>-4.4619390160023434E-3</c:v>
                </c:pt>
                <c:pt idx="28">
                  <c:v>-1.035905162651711E-2</c:v>
                </c:pt>
                <c:pt idx="29">
                  <c:v>-7.841952500919859E-2</c:v>
                </c:pt>
                <c:pt idx="30">
                  <c:v>-0.14183231222314927</c:v>
                </c:pt>
                <c:pt idx="31">
                  <c:v>-0.24407988041961592</c:v>
                </c:pt>
                <c:pt idx="32">
                  <c:v>-1.302464418926558</c:v>
                </c:pt>
                <c:pt idx="33">
                  <c:v>-3.0815049202173612</c:v>
                </c:pt>
                <c:pt idx="34">
                  <c:v>-9.7968669458827833</c:v>
                </c:pt>
              </c:numCache>
            </c:numRef>
          </c:val>
        </c:ser>
        <c:axId val="130862080"/>
        <c:axId val="131179264"/>
      </c:barChart>
      <c:catAx>
        <c:axId val="130862080"/>
        <c:scaling>
          <c:orientation val="minMax"/>
        </c:scaling>
        <c:axPos val="l"/>
        <c:tickLblPos val="nextTo"/>
        <c:crossAx val="131179264"/>
        <c:crosses val="autoZero"/>
        <c:auto val="1"/>
        <c:lblAlgn val="ctr"/>
        <c:lblOffset val="100"/>
        <c:tickLblSkip val="1"/>
      </c:catAx>
      <c:valAx>
        <c:axId val="131179264"/>
        <c:scaling>
          <c:orientation val="minMax"/>
          <c:min val="-10"/>
        </c:scaling>
        <c:axPos val="b"/>
        <c:majorGridlines/>
        <c:numFmt formatCode="0.0" sourceLinked="1"/>
        <c:tickLblPos val="nextTo"/>
        <c:crossAx val="1308620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Average  Export Growth (2005-2012)</a:t>
            </a:r>
          </a:p>
        </c:rich>
      </c:tx>
      <c:layout>
        <c:manualLayout>
          <c:xMode val="edge"/>
          <c:yMode val="edge"/>
          <c:x val="0.15438971194144041"/>
          <c:y val="1.4241985877711855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'growth rate'!$J$2</c:f>
              <c:strCache>
                <c:ptCount val="1"/>
                <c:pt idx="0">
                  <c:v>Average  Growth (2005-2012)</c:v>
                </c:pt>
              </c:strCache>
            </c:strRef>
          </c:tx>
          <c:spPr>
            <a:solidFill>
              <a:srgbClr val="C00000"/>
            </a:solidFill>
          </c:spPr>
          <c:dPt>
            <c:idx val="32"/>
            <c:spPr>
              <a:solidFill>
                <a:srgbClr val="0000FF"/>
              </a:solidFill>
            </c:spPr>
          </c:dPt>
          <c:cat>
            <c:strRef>
              <c:f>'growth rate'!$I$3:$I$38</c:f>
              <c:strCache>
                <c:ptCount val="36"/>
                <c:pt idx="0">
                  <c:v>AZERBAIJAIN</c:v>
                </c:pt>
                <c:pt idx="1">
                  <c:v>LIBYA</c:v>
                </c:pt>
                <c:pt idx="2">
                  <c:v>MALAYSIA</c:v>
                </c:pt>
                <c:pt idx="3">
                  <c:v>INDONESIA</c:v>
                </c:pt>
                <c:pt idx="4">
                  <c:v>IRAQ</c:v>
                </c:pt>
                <c:pt idx="5">
                  <c:v>SINGAPORE</c:v>
                </c:pt>
                <c:pt idx="6">
                  <c:v>CHINA</c:v>
                </c:pt>
                <c:pt idx="7">
                  <c:v>BANGLADESH</c:v>
                </c:pt>
                <c:pt idx="8">
                  <c:v>SWEDEN</c:v>
                </c:pt>
                <c:pt idx="9">
                  <c:v>THAILAND</c:v>
                </c:pt>
                <c:pt idx="10">
                  <c:v>TURKEY</c:v>
                </c:pt>
                <c:pt idx="11">
                  <c:v>ITALY</c:v>
                </c:pt>
                <c:pt idx="12">
                  <c:v>SWITZERLAND</c:v>
                </c:pt>
                <c:pt idx="13">
                  <c:v>IRAN</c:v>
                </c:pt>
                <c:pt idx="14">
                  <c:v>MALDIVES</c:v>
                </c:pt>
                <c:pt idx="15">
                  <c:v>UKRAINE</c:v>
                </c:pt>
                <c:pt idx="16">
                  <c:v>MEXICO</c:v>
                </c:pt>
                <c:pt idx="17">
                  <c:v>ISRAEL</c:v>
                </c:pt>
                <c:pt idx="18">
                  <c:v>HONG KONG</c:v>
                </c:pt>
                <c:pt idx="19">
                  <c:v>SAUDI ARABIA</c:v>
                </c:pt>
                <c:pt idx="20">
                  <c:v>AUSTRALIA</c:v>
                </c:pt>
                <c:pt idx="21">
                  <c:v>PAKISTAN</c:v>
                </c:pt>
                <c:pt idx="22">
                  <c:v>CANADA</c:v>
                </c:pt>
                <c:pt idx="23">
                  <c:v>BELGIUM</c:v>
                </c:pt>
                <c:pt idx="24">
                  <c:v>GERMENY</c:v>
                </c:pt>
                <c:pt idx="25">
                  <c:v>RUSSIA</c:v>
                </c:pt>
                <c:pt idx="26">
                  <c:v>NETHERLANDS</c:v>
                </c:pt>
                <c:pt idx="27">
                  <c:v>SYRIA</c:v>
                </c:pt>
                <c:pt idx="28">
                  <c:v>U.A.E.</c:v>
                </c:pt>
                <c:pt idx="29">
                  <c:v>JAPAN</c:v>
                </c:pt>
                <c:pt idx="30">
                  <c:v>FRANCE</c:v>
                </c:pt>
                <c:pt idx="31">
                  <c:v>U.K.</c:v>
                </c:pt>
                <c:pt idx="32">
                  <c:v>TOTAL</c:v>
                </c:pt>
                <c:pt idx="33">
                  <c:v>SPAIN</c:v>
                </c:pt>
                <c:pt idx="34">
                  <c:v>INDIA</c:v>
                </c:pt>
                <c:pt idx="35">
                  <c:v>U.S.A.</c:v>
                </c:pt>
              </c:strCache>
            </c:strRef>
          </c:cat>
          <c:val>
            <c:numRef>
              <c:f>'growth rate'!$J$3:$J$38</c:f>
              <c:numCache>
                <c:formatCode>General</c:formatCode>
                <c:ptCount val="36"/>
                <c:pt idx="0">
                  <c:v>57.133634012175079</c:v>
                </c:pt>
                <c:pt idx="1">
                  <c:v>46.279909425224645</c:v>
                </c:pt>
                <c:pt idx="2">
                  <c:v>36.182831035906126</c:v>
                </c:pt>
                <c:pt idx="3">
                  <c:v>32.699822426034892</c:v>
                </c:pt>
                <c:pt idx="4">
                  <c:v>29.420050186540585</c:v>
                </c:pt>
                <c:pt idx="5">
                  <c:v>26.73271803600348</c:v>
                </c:pt>
                <c:pt idx="6">
                  <c:v>26.680421951212399</c:v>
                </c:pt>
                <c:pt idx="7">
                  <c:v>25.151721234039027</c:v>
                </c:pt>
                <c:pt idx="8">
                  <c:v>21.630839042907827</c:v>
                </c:pt>
                <c:pt idx="9">
                  <c:v>21.149540408597726</c:v>
                </c:pt>
                <c:pt idx="10">
                  <c:v>20.464764147365589</c:v>
                </c:pt>
                <c:pt idx="11">
                  <c:v>20.092493373473825</c:v>
                </c:pt>
                <c:pt idx="12">
                  <c:v>19.981087573784169</c:v>
                </c:pt>
                <c:pt idx="13">
                  <c:v>19.877718698118482</c:v>
                </c:pt>
                <c:pt idx="14">
                  <c:v>19.463234552668755</c:v>
                </c:pt>
                <c:pt idx="15">
                  <c:v>19.386990876374718</c:v>
                </c:pt>
                <c:pt idx="16">
                  <c:v>17.974884320852169</c:v>
                </c:pt>
                <c:pt idx="17">
                  <c:v>17.232628667486434</c:v>
                </c:pt>
                <c:pt idx="18">
                  <c:v>15.524746189667866</c:v>
                </c:pt>
                <c:pt idx="19">
                  <c:v>15.515019114415169</c:v>
                </c:pt>
                <c:pt idx="20">
                  <c:v>15.243761376926718</c:v>
                </c:pt>
                <c:pt idx="21">
                  <c:v>15.099416718373154</c:v>
                </c:pt>
                <c:pt idx="22">
                  <c:v>15.094464003223226</c:v>
                </c:pt>
                <c:pt idx="23">
                  <c:v>13.836823726990156</c:v>
                </c:pt>
                <c:pt idx="24">
                  <c:v>12.739405149593663</c:v>
                </c:pt>
                <c:pt idx="25">
                  <c:v>11.759619784855442</c:v>
                </c:pt>
                <c:pt idx="26">
                  <c:v>11.474095572133226</c:v>
                </c:pt>
                <c:pt idx="27">
                  <c:v>11.423490873271238</c:v>
                </c:pt>
                <c:pt idx="28">
                  <c:v>11.076208012298469</c:v>
                </c:pt>
                <c:pt idx="29">
                  <c:v>10.414163848299603</c:v>
                </c:pt>
                <c:pt idx="30">
                  <c:v>10.134019431723161</c:v>
                </c:pt>
                <c:pt idx="31">
                  <c:v>8.4890025421095725</c:v>
                </c:pt>
                <c:pt idx="32">
                  <c:v>7.0978124942088714</c:v>
                </c:pt>
                <c:pt idx="33">
                  <c:v>6.4910888477664033</c:v>
                </c:pt>
                <c:pt idx="34">
                  <c:v>5.7763878821117824</c:v>
                </c:pt>
                <c:pt idx="35">
                  <c:v>4.8770380896349339</c:v>
                </c:pt>
              </c:numCache>
            </c:numRef>
          </c:val>
        </c:ser>
        <c:axId val="131228032"/>
        <c:axId val="131229568"/>
      </c:barChart>
      <c:catAx>
        <c:axId val="131228032"/>
        <c:scaling>
          <c:orientation val="minMax"/>
        </c:scaling>
        <c:axPos val="l"/>
        <c:tickLblPos val="nextTo"/>
        <c:crossAx val="131229568"/>
        <c:crosses val="autoZero"/>
        <c:auto val="1"/>
        <c:lblAlgn val="ctr"/>
        <c:lblOffset val="100"/>
        <c:tickLblSkip val="1"/>
      </c:catAx>
      <c:valAx>
        <c:axId val="131229568"/>
        <c:scaling>
          <c:orientation val="minMax"/>
        </c:scaling>
        <c:axPos val="b"/>
        <c:majorGridlines/>
        <c:numFmt formatCode="General" sourceLinked="1"/>
        <c:tickLblPos val="nextTo"/>
        <c:crossAx val="1312280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>
          <a:latin typeface="Cambria" pitchFamily="18" charset="0"/>
        </a:defRPr>
      </a:pPr>
      <a:endParaRPr lang="en-US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7496824993650018"/>
          <c:y val="0.23185200534143771"/>
          <c:w val="0.79861641814619588"/>
          <c:h val="0.66247643914976961"/>
        </c:manualLayout>
      </c:layout>
      <c:barChart>
        <c:barDir val="col"/>
        <c:grouping val="clustered"/>
        <c:ser>
          <c:idx val="0"/>
          <c:order val="0"/>
          <c:tx>
            <c:strRef>
              <c:f>Sheet2!$B$12</c:f>
              <c:strCache>
                <c:ptCount val="1"/>
                <c:pt idx="0">
                  <c:v>Exports to selected five Asian countries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Sheet2!$A$13:$A$17</c:f>
              <c:strCache>
                <c:ptCount val="5"/>
                <c:pt idx="0">
                  <c:v>Thailand</c:v>
                </c:pt>
                <c:pt idx="1">
                  <c:v>Vietnam</c:v>
                </c:pt>
                <c:pt idx="2">
                  <c:v>India</c:v>
                </c:pt>
                <c:pt idx="3">
                  <c:v>Pakistan</c:v>
                </c:pt>
                <c:pt idx="4">
                  <c:v>Sri Lanka </c:v>
                </c:pt>
              </c:strCache>
            </c:strRef>
          </c:cat>
          <c:val>
            <c:numRef>
              <c:f>Sheet2!$B$13:$B$17</c:f>
              <c:numCache>
                <c:formatCode>General</c:formatCode>
                <c:ptCount val="5"/>
                <c:pt idx="0">
                  <c:v>36</c:v>
                </c:pt>
                <c:pt idx="1">
                  <c:v>27</c:v>
                </c:pt>
                <c:pt idx="2">
                  <c:v>18</c:v>
                </c:pt>
                <c:pt idx="3">
                  <c:v>16</c:v>
                </c:pt>
                <c:pt idx="4">
                  <c:v>5</c:v>
                </c:pt>
              </c:numCache>
            </c:numRef>
          </c:val>
        </c:ser>
        <c:axId val="131361024"/>
        <c:axId val="131366912"/>
      </c:barChart>
      <c:catAx>
        <c:axId val="131361024"/>
        <c:scaling>
          <c:orientation val="minMax"/>
        </c:scaling>
        <c:axPos val="b"/>
        <c:tickLblPos val="nextTo"/>
        <c:crossAx val="131366912"/>
        <c:crosses val="autoZero"/>
        <c:auto val="1"/>
        <c:lblAlgn val="ctr"/>
        <c:lblOffset val="100"/>
      </c:catAx>
      <c:valAx>
        <c:axId val="131366912"/>
        <c:scaling>
          <c:orientation val="minMax"/>
        </c:scaling>
        <c:axPos val="l"/>
        <c:majorGridlines/>
        <c:numFmt formatCode="General" sourceLinked="1"/>
        <c:tickLblPos val="nextTo"/>
        <c:crossAx val="13136102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4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8177154399940409"/>
          <c:y val="0.10877996709741425"/>
          <c:w val="0.66705243647549106"/>
          <c:h val="0.71210287146942464"/>
        </c:manualLayout>
      </c:layout>
      <c:areaChart>
        <c:grouping val="stacked"/>
        <c:ser>
          <c:idx val="0"/>
          <c:order val="0"/>
          <c:tx>
            <c:strRef>
              <c:f>Sheet1!$D$9</c:f>
              <c:strCache>
                <c:ptCount val="1"/>
                <c:pt idx="0">
                  <c:v>World Exports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c:spPr>
          <c:cat>
            <c:numRef>
              <c:f>Sheet1!$E$8:$AM$8</c:f>
              <c:numCache>
                <c:formatCode>General</c:formatCode>
                <c:ptCount val="35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  <c:pt idx="29">
                  <c:v>2007</c:v>
                </c:pt>
                <c:pt idx="30">
                  <c:v>2008</c:v>
                </c:pt>
                <c:pt idx="31">
                  <c:v>2009</c:v>
                </c:pt>
                <c:pt idx="32">
                  <c:v>2010</c:v>
                </c:pt>
                <c:pt idx="33">
                  <c:v>2011</c:v>
                </c:pt>
                <c:pt idx="34">
                  <c:v>2012</c:v>
                </c:pt>
              </c:numCache>
            </c:numRef>
          </c:cat>
          <c:val>
            <c:numRef>
              <c:f>Sheet1!$E$9:$AM$9</c:f>
              <c:numCache>
                <c:formatCode>0</c:formatCode>
                <c:ptCount val="35"/>
                <c:pt idx="0">
                  <c:v>1.3069999999999995</c:v>
                </c:pt>
                <c:pt idx="1">
                  <c:v>1.659</c:v>
                </c:pt>
                <c:pt idx="2">
                  <c:v>2.0339999999999998</c:v>
                </c:pt>
                <c:pt idx="3">
                  <c:v>2.0099999999999998</c:v>
                </c:pt>
                <c:pt idx="4">
                  <c:v>1.883</c:v>
                </c:pt>
                <c:pt idx="5">
                  <c:v>1.8460000000000001</c:v>
                </c:pt>
                <c:pt idx="6">
                  <c:v>1.9560000000000004</c:v>
                </c:pt>
                <c:pt idx="7">
                  <c:v>1.9540000000000004</c:v>
                </c:pt>
                <c:pt idx="8">
                  <c:v>2.1379999999999999</c:v>
                </c:pt>
                <c:pt idx="9">
                  <c:v>2.5159999999999991</c:v>
                </c:pt>
                <c:pt idx="10">
                  <c:v>2.8689999999999998</c:v>
                </c:pt>
                <c:pt idx="11">
                  <c:v>3.0979999999999999</c:v>
                </c:pt>
                <c:pt idx="12">
                  <c:v>3.4489999999999998</c:v>
                </c:pt>
                <c:pt idx="13">
                  <c:v>3.5159999999999991</c:v>
                </c:pt>
                <c:pt idx="14">
                  <c:v>3.7669999999999999</c:v>
                </c:pt>
                <c:pt idx="15">
                  <c:v>3.7829999999999999</c:v>
                </c:pt>
                <c:pt idx="16">
                  <c:v>4.3269999999999982</c:v>
                </c:pt>
                <c:pt idx="17">
                  <c:v>5.1659999999999986</c:v>
                </c:pt>
                <c:pt idx="18">
                  <c:v>5.4039999999999999</c:v>
                </c:pt>
                <c:pt idx="19">
                  <c:v>5.593</c:v>
                </c:pt>
                <c:pt idx="20">
                  <c:v>5.5030000000000001</c:v>
                </c:pt>
                <c:pt idx="21">
                  <c:v>5.7139999999999995</c:v>
                </c:pt>
                <c:pt idx="22">
                  <c:v>6.4589999999999996</c:v>
                </c:pt>
                <c:pt idx="23">
                  <c:v>6.1949999999999976</c:v>
                </c:pt>
                <c:pt idx="24">
                  <c:v>6.4950000000000001</c:v>
                </c:pt>
                <c:pt idx="25">
                  <c:v>7.5890000000000004</c:v>
                </c:pt>
                <c:pt idx="26">
                  <c:v>9.2219999999999995</c:v>
                </c:pt>
                <c:pt idx="27">
                  <c:v>10.508000000000001</c:v>
                </c:pt>
                <c:pt idx="28">
                  <c:v>12.13</c:v>
                </c:pt>
                <c:pt idx="29">
                  <c:v>14.023</c:v>
                </c:pt>
                <c:pt idx="30">
                  <c:v>16.16</c:v>
                </c:pt>
                <c:pt idx="31">
                  <c:v>12.554</c:v>
                </c:pt>
                <c:pt idx="32">
                  <c:v>15.283000000000001</c:v>
                </c:pt>
                <c:pt idx="33">
                  <c:v>18.318999999999999</c:v>
                </c:pt>
                <c:pt idx="34">
                  <c:v>18.401</c:v>
                </c:pt>
              </c:numCache>
            </c:numRef>
          </c:val>
        </c:ser>
        <c:axId val="133772032"/>
        <c:axId val="133770240"/>
      </c:areaChart>
      <c:lineChart>
        <c:grouping val="standard"/>
        <c:ser>
          <c:idx val="1"/>
          <c:order val="1"/>
          <c:tx>
            <c:strRef>
              <c:f>Sheet1!$D$10</c:f>
              <c:strCache>
                <c:ptCount val="1"/>
                <c:pt idx="0">
                  <c:v>Share of Sri Lanka</c:v>
                </c:pt>
              </c:strCache>
            </c:strRef>
          </c:tx>
          <c:spPr>
            <a:ln>
              <a:solidFill>
                <a:srgbClr val="0033CC"/>
              </a:solidFill>
            </a:ln>
          </c:spPr>
          <c:marker>
            <c:symbol val="none"/>
          </c:marker>
          <c:cat>
            <c:numRef>
              <c:f>Sheet1!$E$8:$AM$8</c:f>
              <c:numCache>
                <c:formatCode>General</c:formatCode>
                <c:ptCount val="35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  <c:pt idx="29">
                  <c:v>2007</c:v>
                </c:pt>
                <c:pt idx="30">
                  <c:v>2008</c:v>
                </c:pt>
                <c:pt idx="31">
                  <c:v>2009</c:v>
                </c:pt>
                <c:pt idx="32">
                  <c:v>2010</c:v>
                </c:pt>
                <c:pt idx="33">
                  <c:v>2011</c:v>
                </c:pt>
                <c:pt idx="34">
                  <c:v>2012</c:v>
                </c:pt>
              </c:numCache>
            </c:numRef>
          </c:cat>
          <c:val>
            <c:numRef>
              <c:f>Sheet1!$E$10:$AM$10</c:f>
              <c:numCache>
                <c:formatCode>0.00%</c:formatCode>
                <c:ptCount val="35"/>
                <c:pt idx="0">
                  <c:v>6.0000000000000027E-4</c:v>
                </c:pt>
                <c:pt idx="1">
                  <c:v>6.0000000000000027E-4</c:v>
                </c:pt>
                <c:pt idx="2">
                  <c:v>5.0000000000000023E-4</c:v>
                </c:pt>
                <c:pt idx="3">
                  <c:v>5.0000000000000023E-4</c:v>
                </c:pt>
                <c:pt idx="4">
                  <c:v>5.0000000000000023E-4</c:v>
                </c:pt>
                <c:pt idx="5">
                  <c:v>6.0000000000000027E-4</c:v>
                </c:pt>
                <c:pt idx="6">
                  <c:v>7.0000000000000021E-4</c:v>
                </c:pt>
                <c:pt idx="7">
                  <c:v>7.0000000000000021E-4</c:v>
                </c:pt>
                <c:pt idx="8">
                  <c:v>6.0000000000000027E-4</c:v>
                </c:pt>
                <c:pt idx="9">
                  <c:v>5.0000000000000023E-4</c:v>
                </c:pt>
                <c:pt idx="10">
                  <c:v>5.0000000000000023E-4</c:v>
                </c:pt>
                <c:pt idx="11">
                  <c:v>5.0000000000000023E-4</c:v>
                </c:pt>
                <c:pt idx="12">
                  <c:v>6.0000000000000027E-4</c:v>
                </c:pt>
                <c:pt idx="13">
                  <c:v>6.0000000000000027E-4</c:v>
                </c:pt>
                <c:pt idx="14">
                  <c:v>7.0000000000000021E-4</c:v>
                </c:pt>
                <c:pt idx="15">
                  <c:v>8.0000000000000036E-4</c:v>
                </c:pt>
                <c:pt idx="16">
                  <c:v>7.0000000000000021E-4</c:v>
                </c:pt>
                <c:pt idx="17">
                  <c:v>7.0000000000000021E-4</c:v>
                </c:pt>
                <c:pt idx="18">
                  <c:v>8.0000000000000036E-4</c:v>
                </c:pt>
                <c:pt idx="19">
                  <c:v>8.0000000000000036E-4</c:v>
                </c:pt>
                <c:pt idx="20">
                  <c:v>9.0000000000000052E-4</c:v>
                </c:pt>
                <c:pt idx="21">
                  <c:v>8.0000000000000036E-4</c:v>
                </c:pt>
                <c:pt idx="22">
                  <c:v>8.0000000000000036E-4</c:v>
                </c:pt>
                <c:pt idx="23">
                  <c:v>8.0000000000000036E-4</c:v>
                </c:pt>
                <c:pt idx="24">
                  <c:v>7.0000000000000021E-4</c:v>
                </c:pt>
                <c:pt idx="25">
                  <c:v>7.0000000000000021E-4</c:v>
                </c:pt>
                <c:pt idx="26">
                  <c:v>6.0000000000000027E-4</c:v>
                </c:pt>
                <c:pt idx="27">
                  <c:v>6.0000000000000027E-4</c:v>
                </c:pt>
                <c:pt idx="28">
                  <c:v>6.0000000000000027E-4</c:v>
                </c:pt>
                <c:pt idx="29">
                  <c:v>6.0000000000000027E-4</c:v>
                </c:pt>
                <c:pt idx="30">
                  <c:v>5.0000000000000023E-4</c:v>
                </c:pt>
                <c:pt idx="31">
                  <c:v>6.0000000000000027E-4</c:v>
                </c:pt>
                <c:pt idx="32">
                  <c:v>6.0000000000000027E-4</c:v>
                </c:pt>
                <c:pt idx="33">
                  <c:v>6.0000000000000027E-4</c:v>
                </c:pt>
                <c:pt idx="34">
                  <c:v>5.0000000000000023E-4</c:v>
                </c:pt>
              </c:numCache>
            </c:numRef>
          </c:val>
          <c:smooth val="1"/>
        </c:ser>
        <c:marker val="1"/>
        <c:axId val="133767168"/>
        <c:axId val="133768704"/>
      </c:lineChart>
      <c:catAx>
        <c:axId val="133767168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33768704"/>
        <c:crosses val="autoZero"/>
        <c:auto val="1"/>
        <c:lblAlgn val="ctr"/>
        <c:lblOffset val="100"/>
      </c:catAx>
      <c:valAx>
        <c:axId val="133768704"/>
        <c:scaling>
          <c:orientation val="minMax"/>
        </c:scaling>
        <c:axPos val="l"/>
        <c:majorGridlines/>
        <c:numFmt formatCode="0.00%" sourceLinked="1"/>
        <c:tickLblPos val="nextTo"/>
        <c:crossAx val="133767168"/>
        <c:crosses val="autoZero"/>
        <c:crossBetween val="between"/>
      </c:valAx>
      <c:valAx>
        <c:axId val="133770240"/>
        <c:scaling>
          <c:orientation val="minMax"/>
        </c:scaling>
        <c:axPos val="r"/>
        <c:numFmt formatCode="0" sourceLinked="1"/>
        <c:tickLblPos val="nextTo"/>
        <c:crossAx val="133772032"/>
        <c:crosses val="max"/>
        <c:crossBetween val="between"/>
      </c:valAx>
      <c:catAx>
        <c:axId val="133772032"/>
        <c:scaling>
          <c:orientation val="minMax"/>
        </c:scaling>
        <c:delete val="1"/>
        <c:axPos val="b"/>
        <c:numFmt formatCode="General" sourceLinked="1"/>
        <c:tickLblPos val="nextTo"/>
        <c:crossAx val="133770240"/>
        <c:crosses val="autoZero"/>
        <c:auto val="1"/>
        <c:lblAlgn val="ctr"/>
        <c:lblOffset val="100"/>
      </c:catAx>
    </c:plotArea>
    <c:legend>
      <c:legendPos val="b"/>
      <c:layout/>
    </c:legend>
    <c:plotVisOnly val="1"/>
    <c:dispBlanksAs val="zero"/>
  </c:chart>
  <c:txPr>
    <a:bodyPr/>
    <a:lstStyle/>
    <a:p>
      <a:pPr>
        <a:defRPr sz="1400"/>
      </a:pPr>
      <a:endParaRPr lang="en-US"/>
    </a:p>
  </c:txPr>
  <c:externalData r:id="rId1"/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198845144356956"/>
          <c:y val="0.13896074788404264"/>
          <c:w val="0.79523377077865265"/>
          <c:h val="0.64677135863635071"/>
        </c:manualLayout>
      </c:layout>
      <c:lineChart>
        <c:grouping val="standard"/>
        <c:ser>
          <c:idx val="0"/>
          <c:order val="0"/>
          <c:tx>
            <c:strRef>
              <c:f>Sheet2!$A$9</c:f>
              <c:strCache>
                <c:ptCount val="1"/>
                <c:pt idx="0">
                  <c:v>Agriculture products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Sheet2!$B$8:$Y$8</c:f>
              <c:numCache>
                <c:formatCode>General</c:formatCode>
                <c:ptCount val="24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</c:numCache>
            </c:numRef>
          </c:cat>
          <c:val>
            <c:numRef>
              <c:f>Sheet2!$B$9:$Y$9</c:f>
              <c:numCache>
                <c:formatCode>General</c:formatCode>
                <c:ptCount val="24"/>
                <c:pt idx="0">
                  <c:v>12.957359586830217</c:v>
                </c:pt>
                <c:pt idx="1">
                  <c:v>12.024441867207885</c:v>
                </c:pt>
                <c:pt idx="2">
                  <c:v>11.895221843003414</c:v>
                </c:pt>
                <c:pt idx="3">
                  <c:v>11.889753119192996</c:v>
                </c:pt>
                <c:pt idx="4">
                  <c:v>11.349061591329637</c:v>
                </c:pt>
                <c:pt idx="5">
                  <c:v>11.576450196440955</c:v>
                </c:pt>
                <c:pt idx="6">
                  <c:v>11.408459156020132</c:v>
                </c:pt>
                <c:pt idx="7">
                  <c:v>11.18118060695781</c:v>
                </c:pt>
                <c:pt idx="8">
                  <c:v>10.660039334882896</c:v>
                </c:pt>
                <c:pt idx="9">
                  <c:v>10.332164274032351</c:v>
                </c:pt>
                <c:pt idx="10">
                  <c:v>9.5869443472173597</c:v>
                </c:pt>
                <c:pt idx="11">
                  <c:v>8.5318779996903515</c:v>
                </c:pt>
                <c:pt idx="12">
                  <c:v>8.923083131557707</c:v>
                </c:pt>
                <c:pt idx="13">
                  <c:v>9.0073287143956833</c:v>
                </c:pt>
                <c:pt idx="14">
                  <c:v>9.0136118065621282</c:v>
                </c:pt>
                <c:pt idx="15">
                  <c:v>8.4975059639991333</c:v>
                </c:pt>
                <c:pt idx="16">
                  <c:v>8.1112961553102387</c:v>
                </c:pt>
                <c:pt idx="17">
                  <c:v>7.7969167353668585</c:v>
                </c:pt>
                <c:pt idx="18">
                  <c:v>8.092155744134633</c:v>
                </c:pt>
                <c:pt idx="19">
                  <c:v>8.3271101485148478</c:v>
                </c:pt>
                <c:pt idx="20">
                  <c:v>9.4148319260793372</c:v>
                </c:pt>
                <c:pt idx="21">
                  <c:v>8.9083164300202835</c:v>
                </c:pt>
                <c:pt idx="22">
                  <c:v>9.0644522080899677</c:v>
                </c:pt>
                <c:pt idx="23">
                  <c:v>9.0033748165860548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Sheet2!$A$10</c:f>
              <c:strCache>
                <c:ptCount val="1"/>
                <c:pt idx="0">
                  <c:v>Clothing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Sheet2!$B$8:$Y$8</c:f>
              <c:numCache>
                <c:formatCode>General</c:formatCode>
                <c:ptCount val="24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</c:numCache>
            </c:numRef>
          </c:cat>
          <c:val>
            <c:numRef>
              <c:f>Sheet2!$B$10:$Y$10</c:f>
              <c:numCache>
                <c:formatCode>General</c:formatCode>
                <c:ptCount val="24"/>
                <c:pt idx="0">
                  <c:v>3.1455777921239521</c:v>
                </c:pt>
                <c:pt idx="1">
                  <c:v>3.1350826326471437</c:v>
                </c:pt>
                <c:pt idx="2">
                  <c:v>3.3321956769055743</c:v>
                </c:pt>
                <c:pt idx="3">
                  <c:v>3.5069285903902307</c:v>
                </c:pt>
                <c:pt idx="4">
                  <c:v>3.4044937879989434</c:v>
                </c:pt>
                <c:pt idx="5">
                  <c:v>3.252992835682921</c:v>
                </c:pt>
                <c:pt idx="6">
                  <c:v>3.0652922957801008</c:v>
                </c:pt>
                <c:pt idx="7">
                  <c:v>3.0732235381199118</c:v>
                </c:pt>
                <c:pt idx="8">
                  <c:v>3.1756838905775076</c:v>
                </c:pt>
                <c:pt idx="9">
                  <c:v>3.3793021988006537</c:v>
                </c:pt>
                <c:pt idx="10">
                  <c:v>3.2304340217010852</c:v>
                </c:pt>
                <c:pt idx="11">
                  <c:v>3.0621768075553502</c:v>
                </c:pt>
                <c:pt idx="12">
                  <c:v>3.1388377723970966</c:v>
                </c:pt>
                <c:pt idx="13">
                  <c:v>3.138799076212472</c:v>
                </c:pt>
                <c:pt idx="14">
                  <c:v>3.0734352352088541</c:v>
                </c:pt>
                <c:pt idx="15">
                  <c:v>2.8173172847538486</c:v>
                </c:pt>
                <c:pt idx="16">
                  <c:v>2.645489151122955</c:v>
                </c:pt>
                <c:pt idx="17">
                  <c:v>2.5495795548227544</c:v>
                </c:pt>
                <c:pt idx="18">
                  <c:v>2.4754474791414096</c:v>
                </c:pt>
                <c:pt idx="19">
                  <c:v>2.2518069306930677</c:v>
                </c:pt>
                <c:pt idx="20">
                  <c:v>2.5201609048908713</c:v>
                </c:pt>
                <c:pt idx="21">
                  <c:v>2.310357914022116</c:v>
                </c:pt>
                <c:pt idx="22">
                  <c:v>2.2737103553687432</c:v>
                </c:pt>
                <c:pt idx="23">
                  <c:v>2.2970816803434602</c:v>
                </c:pt>
              </c:numCache>
            </c:numRef>
          </c:val>
          <c:smooth val="1"/>
        </c:ser>
        <c:marker val="1"/>
        <c:axId val="133798528"/>
        <c:axId val="134119808"/>
      </c:lineChart>
      <c:catAx>
        <c:axId val="133798528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34119808"/>
        <c:crosses val="autoZero"/>
        <c:auto val="1"/>
        <c:lblAlgn val="ctr"/>
        <c:lblOffset val="100"/>
        <c:tickLblSkip val="1"/>
      </c:catAx>
      <c:valAx>
        <c:axId val="134119808"/>
        <c:scaling>
          <c:orientation val="minMax"/>
        </c:scaling>
        <c:axPos val="l"/>
        <c:majorGridlines/>
        <c:numFmt formatCode="General" sourceLinked="1"/>
        <c:tickLblPos val="nextTo"/>
        <c:crossAx val="13379852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>
          <a:latin typeface="Cambria" panose="02040503050406030204" pitchFamily="18" charset="0"/>
        </a:defRPr>
      </a:pPr>
      <a:endParaRPr lang="en-US"/>
    </a:p>
  </c:txPr>
  <c:externalData r:id="rId1"/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025719331812495"/>
          <c:y val="0.11621547306586674"/>
          <c:w val="0.85255132828022651"/>
          <c:h val="0.55700149359783135"/>
        </c:manualLayout>
      </c:layout>
      <c:lineChart>
        <c:grouping val="standard"/>
        <c:ser>
          <c:idx val="0"/>
          <c:order val="0"/>
          <c:tx>
            <c:strRef>
              <c:f>Sheet1!$A$26</c:f>
              <c:strCache>
                <c:ptCount val="1"/>
                <c:pt idx="0">
                  <c:v>  Developed economies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Sheet1!$B$25:$AR$25</c:f>
              <c:strCach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strCache>
            </c:strRef>
          </c:cat>
          <c:val>
            <c:numRef>
              <c:f>Sheet1!$B$26:$AR$26</c:f>
              <c:numCache>
                <c:formatCode>0</c:formatCode>
                <c:ptCount val="43"/>
                <c:pt idx="0">
                  <c:v>77.030144699615391</c:v>
                </c:pt>
                <c:pt idx="1">
                  <c:v>76.945284737734383</c:v>
                </c:pt>
                <c:pt idx="2">
                  <c:v>77.655903222334885</c:v>
                </c:pt>
                <c:pt idx="3">
                  <c:v>77.611698914656657</c:v>
                </c:pt>
                <c:pt idx="4">
                  <c:v>75.901984809723672</c:v>
                </c:pt>
                <c:pt idx="5">
                  <c:v>72.677008181660995</c:v>
                </c:pt>
                <c:pt idx="6">
                  <c:v>74.092006316851382</c:v>
                </c:pt>
                <c:pt idx="7">
                  <c:v>73.279490717168656</c:v>
                </c:pt>
                <c:pt idx="8">
                  <c:v>72.802642054321339</c:v>
                </c:pt>
                <c:pt idx="9">
                  <c:v>74.125017067258966</c:v>
                </c:pt>
                <c:pt idx="10">
                  <c:v>72.148145328590289</c:v>
                </c:pt>
                <c:pt idx="11">
                  <c:v>68.626331408375279</c:v>
                </c:pt>
                <c:pt idx="12">
                  <c:v>68.515647720601919</c:v>
                </c:pt>
                <c:pt idx="13">
                  <c:v>69.406002644706433</c:v>
                </c:pt>
                <c:pt idx="14">
                  <c:v>70.950808297483647</c:v>
                </c:pt>
                <c:pt idx="15">
                  <c:v>71.958209066710396</c:v>
                </c:pt>
                <c:pt idx="16">
                  <c:v>74.023733897997019</c:v>
                </c:pt>
                <c:pt idx="17">
                  <c:v>74.649804384395324</c:v>
                </c:pt>
                <c:pt idx="18">
                  <c:v>73.420960368487471</c:v>
                </c:pt>
                <c:pt idx="19">
                  <c:v>73.200669697402219</c:v>
                </c:pt>
                <c:pt idx="20">
                  <c:v>73.999632824710034</c:v>
                </c:pt>
                <c:pt idx="21">
                  <c:v>73.826152989050243</c:v>
                </c:pt>
                <c:pt idx="22">
                  <c:v>72.198241275862145</c:v>
                </c:pt>
                <c:pt idx="23">
                  <c:v>69.42865050879584</c:v>
                </c:pt>
                <c:pt idx="24">
                  <c:v>69.552832748678497</c:v>
                </c:pt>
                <c:pt idx="25">
                  <c:v>69.162785973704459</c:v>
                </c:pt>
                <c:pt idx="26">
                  <c:v>68.412007225098733</c:v>
                </c:pt>
                <c:pt idx="27">
                  <c:v>67.646853450416643</c:v>
                </c:pt>
                <c:pt idx="28">
                  <c:v>70.602253829328674</c:v>
                </c:pt>
                <c:pt idx="29">
                  <c:v>71.230856796106252</c:v>
                </c:pt>
                <c:pt idx="30">
                  <c:v>69.655910549066888</c:v>
                </c:pt>
                <c:pt idx="31">
                  <c:v>69.664381481927961</c:v>
                </c:pt>
                <c:pt idx="32">
                  <c:v>69.139766847773643</c:v>
                </c:pt>
                <c:pt idx="33">
                  <c:v>68.704652564025125</c:v>
                </c:pt>
                <c:pt idx="34">
                  <c:v>67.160634348337922</c:v>
                </c:pt>
                <c:pt idx="35">
                  <c:v>65.829768816807871</c:v>
                </c:pt>
                <c:pt idx="36">
                  <c:v>64.958779183284037</c:v>
                </c:pt>
                <c:pt idx="37">
                  <c:v>63.702597854264525</c:v>
                </c:pt>
                <c:pt idx="38">
                  <c:v>61.53217594270027</c:v>
                </c:pt>
                <c:pt idx="39">
                  <c:v>60.291287778575303</c:v>
                </c:pt>
                <c:pt idx="40">
                  <c:v>57.89407076745664</c:v>
                </c:pt>
                <c:pt idx="41">
                  <c:v>56.830426998149484</c:v>
                </c:pt>
                <c:pt idx="42">
                  <c:v>55.142644009339854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Sheet1!$A$27</c:f>
              <c:strCache>
                <c:ptCount val="1"/>
                <c:pt idx="0">
                  <c:v>  Developing economies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Sheet1!$B$25:$AR$25</c:f>
              <c:strCach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strCache>
            </c:strRef>
          </c:cat>
          <c:val>
            <c:numRef>
              <c:f>Sheet1!$B$27:$AR$27</c:f>
              <c:numCache>
                <c:formatCode>0</c:formatCode>
                <c:ptCount val="43"/>
                <c:pt idx="0">
                  <c:v>18.549477838390214</c:v>
                </c:pt>
                <c:pt idx="1">
                  <c:v>18.763947527235906</c:v>
                </c:pt>
                <c:pt idx="2">
                  <c:v>17.890981321781705</c:v>
                </c:pt>
                <c:pt idx="3">
                  <c:v>18.089491836193389</c:v>
                </c:pt>
                <c:pt idx="4">
                  <c:v>20.335122606816302</c:v>
                </c:pt>
                <c:pt idx="5">
                  <c:v>22.422517385427245</c:v>
                </c:pt>
                <c:pt idx="6">
                  <c:v>21.481364206098899</c:v>
                </c:pt>
                <c:pt idx="7">
                  <c:v>22.417832747025312</c:v>
                </c:pt>
                <c:pt idx="8">
                  <c:v>22.75508101575786</c:v>
                </c:pt>
                <c:pt idx="9">
                  <c:v>21.720091520802747</c:v>
                </c:pt>
                <c:pt idx="10">
                  <c:v>23.844498495486711</c:v>
                </c:pt>
                <c:pt idx="11">
                  <c:v>27.102342140770489</c:v>
                </c:pt>
                <c:pt idx="12">
                  <c:v>26.827157167260616</c:v>
                </c:pt>
                <c:pt idx="13">
                  <c:v>25.734660603196151</c:v>
                </c:pt>
                <c:pt idx="14">
                  <c:v>24.502256543745613</c:v>
                </c:pt>
                <c:pt idx="15">
                  <c:v>23.348276989231799</c:v>
                </c:pt>
                <c:pt idx="16">
                  <c:v>21.429189929724171</c:v>
                </c:pt>
                <c:pt idx="17">
                  <c:v>21.16245970884302</c:v>
                </c:pt>
                <c:pt idx="18">
                  <c:v>22.525983714138484</c:v>
                </c:pt>
                <c:pt idx="19">
                  <c:v>22.760171085173013</c:v>
                </c:pt>
                <c:pt idx="20">
                  <c:v>22.115856325065245</c:v>
                </c:pt>
                <c:pt idx="21">
                  <c:v>24.561636974847822</c:v>
                </c:pt>
                <c:pt idx="22">
                  <c:v>25.912999686136487</c:v>
                </c:pt>
                <c:pt idx="23">
                  <c:v>28.581084362754893</c:v>
                </c:pt>
                <c:pt idx="24">
                  <c:v>28.453680416571874</c:v>
                </c:pt>
                <c:pt idx="25">
                  <c:v>28.786543301445413</c:v>
                </c:pt>
                <c:pt idx="26">
                  <c:v>29.31479099203948</c:v>
                </c:pt>
                <c:pt idx="27">
                  <c:v>30.013333640472883</c:v>
                </c:pt>
                <c:pt idx="28">
                  <c:v>27.277351425282554</c:v>
                </c:pt>
                <c:pt idx="29">
                  <c:v>27.210973775315484</c:v>
                </c:pt>
                <c:pt idx="30">
                  <c:v>28.779766859523271</c:v>
                </c:pt>
                <c:pt idx="31">
                  <c:v>28.55024412380163</c:v>
                </c:pt>
                <c:pt idx="32">
                  <c:v>28.933703235573603</c:v>
                </c:pt>
                <c:pt idx="33">
                  <c:v>29.195153140660608</c:v>
                </c:pt>
                <c:pt idx="34">
                  <c:v>30.597718237993018</c:v>
                </c:pt>
                <c:pt idx="35">
                  <c:v>31.769623832250506</c:v>
                </c:pt>
                <c:pt idx="36">
                  <c:v>32.366568897014929</c:v>
                </c:pt>
                <c:pt idx="37">
                  <c:v>33.165039614000683</c:v>
                </c:pt>
                <c:pt idx="38">
                  <c:v>34.926193048094021</c:v>
                </c:pt>
                <c:pt idx="39">
                  <c:v>36.625285879791484</c:v>
                </c:pt>
                <c:pt idx="40">
                  <c:v>39.034113453283098</c:v>
                </c:pt>
                <c:pt idx="41">
                  <c:v>39.857169120440219</c:v>
                </c:pt>
                <c:pt idx="42">
                  <c:v>41.439958277947625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Sheet1!$A$28</c:f>
              <c:strCache>
                <c:ptCount val="1"/>
                <c:pt idx="0">
                  <c:v>    Developing economies: Asia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Sheet1!$B$25:$AR$25</c:f>
              <c:strCache>
                <c:ptCount val="43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</c:strCache>
            </c:strRef>
          </c:cat>
          <c:val>
            <c:numRef>
              <c:f>Sheet1!$B$28:$AR$28</c:f>
              <c:numCache>
                <c:formatCode>0</c:formatCode>
                <c:ptCount val="43"/>
                <c:pt idx="0">
                  <c:v>8.3661856692214798</c:v>
                </c:pt>
                <c:pt idx="1">
                  <c:v>8.3617980867044448</c:v>
                </c:pt>
                <c:pt idx="2">
                  <c:v>8.4724924332903768</c:v>
                </c:pt>
                <c:pt idx="3">
                  <c:v>9.0365018743522967</c:v>
                </c:pt>
                <c:pt idx="4">
                  <c:v>10.018312822833463</c:v>
                </c:pt>
                <c:pt idx="5">
                  <c:v>11.096162206807772</c:v>
                </c:pt>
                <c:pt idx="6">
                  <c:v>11.19758913411855</c:v>
                </c:pt>
                <c:pt idx="7">
                  <c:v>12.073021075239001</c:v>
                </c:pt>
                <c:pt idx="8">
                  <c:v>12.463794806004202</c:v>
                </c:pt>
                <c:pt idx="9">
                  <c:v>12.34545642843212</c:v>
                </c:pt>
                <c:pt idx="10">
                  <c:v>13.112789658833655</c:v>
                </c:pt>
                <c:pt idx="11">
                  <c:v>15.27747239474502</c:v>
                </c:pt>
                <c:pt idx="12">
                  <c:v>16.284576820854372</c:v>
                </c:pt>
                <c:pt idx="13">
                  <c:v>16.613357719219511</c:v>
                </c:pt>
                <c:pt idx="14">
                  <c:v>15.96104348500592</c:v>
                </c:pt>
                <c:pt idx="15">
                  <c:v>15.383286918390635</c:v>
                </c:pt>
                <c:pt idx="16">
                  <c:v>14.000480258930965</c:v>
                </c:pt>
                <c:pt idx="17">
                  <c:v>14.126187780600063</c:v>
                </c:pt>
                <c:pt idx="18">
                  <c:v>15.436981851168325</c:v>
                </c:pt>
                <c:pt idx="19">
                  <c:v>15.957865309939359</c:v>
                </c:pt>
                <c:pt idx="20">
                  <c:v>15.888683471014833</c:v>
                </c:pt>
                <c:pt idx="21">
                  <c:v>17.945296093065011</c:v>
                </c:pt>
                <c:pt idx="22">
                  <c:v>18.883199624935688</c:v>
                </c:pt>
                <c:pt idx="23">
                  <c:v>21.117032671371646</c:v>
                </c:pt>
                <c:pt idx="24">
                  <c:v>20.940375310139238</c:v>
                </c:pt>
                <c:pt idx="25">
                  <c:v>21.560354218827012</c:v>
                </c:pt>
                <c:pt idx="26">
                  <c:v>21.848303077642356</c:v>
                </c:pt>
                <c:pt idx="27">
                  <c:v>21.789757371068447</c:v>
                </c:pt>
                <c:pt idx="28">
                  <c:v>18.677272213453584</c:v>
                </c:pt>
                <c:pt idx="29">
                  <c:v>19.210763369005896</c:v>
                </c:pt>
                <c:pt idx="30">
                  <c:v>20.892455702156624</c:v>
                </c:pt>
                <c:pt idx="31">
                  <c:v>20.422498313881526</c:v>
                </c:pt>
                <c:pt idx="32">
                  <c:v>21.456919391383114</c:v>
                </c:pt>
                <c:pt idx="33">
                  <c:v>22.210539630520483</c:v>
                </c:pt>
                <c:pt idx="34">
                  <c:v>23.523863149631431</c:v>
                </c:pt>
                <c:pt idx="35">
                  <c:v>24.311257909741297</c:v>
                </c:pt>
                <c:pt idx="36">
                  <c:v>24.654982340640867</c:v>
                </c:pt>
                <c:pt idx="37">
                  <c:v>25.107446007396732</c:v>
                </c:pt>
                <c:pt idx="38">
                  <c:v>26.284503255385182</c:v>
                </c:pt>
                <c:pt idx="39">
                  <c:v>27.821730392616196</c:v>
                </c:pt>
                <c:pt idx="40">
                  <c:v>30.044926543353178</c:v>
                </c:pt>
                <c:pt idx="41">
                  <c:v>30.744398399906693</c:v>
                </c:pt>
                <c:pt idx="42">
                  <c:v>31.922773242806812</c:v>
                </c:pt>
              </c:numCache>
            </c:numRef>
          </c:val>
          <c:smooth val="1"/>
        </c:ser>
        <c:marker val="1"/>
        <c:axId val="134150784"/>
        <c:axId val="135868800"/>
      </c:lineChart>
      <c:catAx>
        <c:axId val="134150784"/>
        <c:scaling>
          <c:orientation val="minMax"/>
        </c:scaling>
        <c:axPos val="b"/>
        <c:tickLblPos val="nextTo"/>
        <c:crossAx val="135868800"/>
        <c:crosses val="autoZero"/>
        <c:auto val="1"/>
        <c:lblAlgn val="ctr"/>
        <c:lblOffset val="100"/>
      </c:catAx>
      <c:valAx>
        <c:axId val="135868800"/>
        <c:scaling>
          <c:orientation val="minMax"/>
        </c:scaling>
        <c:axPos val="l"/>
        <c:majorGridlines/>
        <c:numFmt formatCode="0" sourceLinked="1"/>
        <c:tickLblPos val="nextTo"/>
        <c:crossAx val="134150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3694597315120633"/>
          <c:w val="1"/>
          <c:h val="0.10369808553342599"/>
        </c:manualLayout>
      </c:layout>
    </c:legend>
    <c:plotVisOnly val="1"/>
    <c:dispBlanksAs val="gap"/>
  </c:chart>
  <c:txPr>
    <a:bodyPr/>
    <a:lstStyle/>
    <a:p>
      <a:pPr>
        <a:defRPr sz="1400">
          <a:latin typeface="Cambria" panose="02040503050406030204" pitchFamily="18" charset="0"/>
        </a:defRPr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613517060367442"/>
          <c:y val="0.12384270912129043"/>
          <c:w val="0.80818994133086297"/>
          <c:h val="0.71595979247863251"/>
        </c:manualLayout>
      </c:layout>
      <c:lineChart>
        <c:grouping val="standard"/>
        <c:ser>
          <c:idx val="0"/>
          <c:order val="0"/>
          <c:tx>
            <c:strRef>
              <c:f>'import export growth'!$A$31</c:f>
              <c:strCache>
                <c:ptCount val="1"/>
                <c:pt idx="0">
                  <c:v>Export Growth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'import export growth'!$B$30:$AF$30</c:f>
              <c:numCache>
                <c:formatCode>mmm\-yy</c:formatCode>
                <c:ptCount val="31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  <c:pt idx="14">
                  <c:v>40969</c:v>
                </c:pt>
                <c:pt idx="15">
                  <c:v>41000</c:v>
                </c:pt>
                <c:pt idx="16">
                  <c:v>41030</c:v>
                </c:pt>
                <c:pt idx="17">
                  <c:v>41061</c:v>
                </c:pt>
                <c:pt idx="18">
                  <c:v>41091</c:v>
                </c:pt>
                <c:pt idx="19">
                  <c:v>41122</c:v>
                </c:pt>
                <c:pt idx="20">
                  <c:v>41153</c:v>
                </c:pt>
                <c:pt idx="21">
                  <c:v>41183</c:v>
                </c:pt>
                <c:pt idx="22">
                  <c:v>41214</c:v>
                </c:pt>
                <c:pt idx="23">
                  <c:v>41244</c:v>
                </c:pt>
                <c:pt idx="24">
                  <c:v>41275</c:v>
                </c:pt>
                <c:pt idx="25">
                  <c:v>41306</c:v>
                </c:pt>
                <c:pt idx="26">
                  <c:v>41334</c:v>
                </c:pt>
                <c:pt idx="27">
                  <c:v>41365</c:v>
                </c:pt>
                <c:pt idx="28">
                  <c:v>41395</c:v>
                </c:pt>
                <c:pt idx="29">
                  <c:v>41426</c:v>
                </c:pt>
                <c:pt idx="30">
                  <c:v>41456</c:v>
                </c:pt>
              </c:numCache>
            </c:numRef>
          </c:cat>
          <c:val>
            <c:numRef>
              <c:f>'import export growth'!$B$31:$AF$31</c:f>
              <c:numCache>
                <c:formatCode>General</c:formatCode>
                <c:ptCount val="31"/>
                <c:pt idx="0">
                  <c:v>72.440110239559047</c:v>
                </c:pt>
                <c:pt idx="1">
                  <c:v>36.794402925743356</c:v>
                </c:pt>
                <c:pt idx="2">
                  <c:v>59.499019164026009</c:v>
                </c:pt>
                <c:pt idx="3">
                  <c:v>37.215250432414528</c:v>
                </c:pt>
                <c:pt idx="4">
                  <c:v>34.306416214820565</c:v>
                </c:pt>
                <c:pt idx="5">
                  <c:v>31.547878260028096</c:v>
                </c:pt>
                <c:pt idx="6">
                  <c:v>9.3650068524440666</c:v>
                </c:pt>
                <c:pt idx="7">
                  <c:v>19.08158158158156</c:v>
                </c:pt>
                <c:pt idx="8">
                  <c:v>20.44011849344054</c:v>
                </c:pt>
                <c:pt idx="9">
                  <c:v>-4.9046027810714738</c:v>
                </c:pt>
                <c:pt idx="10">
                  <c:v>11.600456910775476</c:v>
                </c:pt>
                <c:pt idx="11">
                  <c:v>24.2794400219599</c:v>
                </c:pt>
                <c:pt idx="12">
                  <c:v>9.1959675436439721</c:v>
                </c:pt>
                <c:pt idx="13">
                  <c:v>-4.5681738928280788</c:v>
                </c:pt>
                <c:pt idx="14">
                  <c:v>-18.543046357615889</c:v>
                </c:pt>
                <c:pt idx="15">
                  <c:v>0.28026980997973988</c:v>
                </c:pt>
                <c:pt idx="16">
                  <c:v>-3.1564276016196637</c:v>
                </c:pt>
                <c:pt idx="17">
                  <c:v>-7.3331616826669714</c:v>
                </c:pt>
                <c:pt idx="18">
                  <c:v>-17.042606516290729</c:v>
                </c:pt>
                <c:pt idx="19">
                  <c:v>-12.903225806451617</c:v>
                </c:pt>
                <c:pt idx="20">
                  <c:v>-6.1255563363785273</c:v>
                </c:pt>
                <c:pt idx="21">
                  <c:v>-12.672863296304712</c:v>
                </c:pt>
                <c:pt idx="22">
                  <c:v>-5.8796770158080314</c:v>
                </c:pt>
                <c:pt idx="23">
                  <c:v>-3.8100496963003838</c:v>
                </c:pt>
                <c:pt idx="24">
                  <c:v>-18.182841702319287</c:v>
                </c:pt>
                <c:pt idx="25">
                  <c:v>-2.8623629719853838</c:v>
                </c:pt>
                <c:pt idx="26">
                  <c:v>-2.7874564459930316</c:v>
                </c:pt>
                <c:pt idx="27">
                  <c:v>-6.8467504680395725</c:v>
                </c:pt>
                <c:pt idx="28">
                  <c:v>-1.5012406947890833</c:v>
                </c:pt>
                <c:pt idx="29">
                  <c:v>6.8272029637470268</c:v>
                </c:pt>
                <c:pt idx="30" formatCode="0">
                  <c:v>5.8754954534856587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'import export growth'!$A$32</c:f>
              <c:strCache>
                <c:ptCount val="1"/>
                <c:pt idx="0">
                  <c:v>Import Growth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'import export growth'!$B$30:$AF$30</c:f>
              <c:numCache>
                <c:formatCode>mmm\-yy</c:formatCode>
                <c:ptCount val="31"/>
                <c:pt idx="0">
                  <c:v>40544</c:v>
                </c:pt>
                <c:pt idx="1">
                  <c:v>40575</c:v>
                </c:pt>
                <c:pt idx="2">
                  <c:v>40603</c:v>
                </c:pt>
                <c:pt idx="3">
                  <c:v>40634</c:v>
                </c:pt>
                <c:pt idx="4">
                  <c:v>40664</c:v>
                </c:pt>
                <c:pt idx="5">
                  <c:v>40695</c:v>
                </c:pt>
                <c:pt idx="6">
                  <c:v>40725</c:v>
                </c:pt>
                <c:pt idx="7">
                  <c:v>40756</c:v>
                </c:pt>
                <c:pt idx="8">
                  <c:v>40787</c:v>
                </c:pt>
                <c:pt idx="9">
                  <c:v>40817</c:v>
                </c:pt>
                <c:pt idx="10">
                  <c:v>40848</c:v>
                </c:pt>
                <c:pt idx="11">
                  <c:v>40878</c:v>
                </c:pt>
                <c:pt idx="12">
                  <c:v>40909</c:v>
                </c:pt>
                <c:pt idx="13">
                  <c:v>40940</c:v>
                </c:pt>
                <c:pt idx="14">
                  <c:v>40969</c:v>
                </c:pt>
                <c:pt idx="15">
                  <c:v>41000</c:v>
                </c:pt>
                <c:pt idx="16">
                  <c:v>41030</c:v>
                </c:pt>
                <c:pt idx="17">
                  <c:v>41061</c:v>
                </c:pt>
                <c:pt idx="18">
                  <c:v>41091</c:v>
                </c:pt>
                <c:pt idx="19">
                  <c:v>41122</c:v>
                </c:pt>
                <c:pt idx="20">
                  <c:v>41153</c:v>
                </c:pt>
                <c:pt idx="21">
                  <c:v>41183</c:v>
                </c:pt>
                <c:pt idx="22">
                  <c:v>41214</c:v>
                </c:pt>
                <c:pt idx="23">
                  <c:v>41244</c:v>
                </c:pt>
                <c:pt idx="24">
                  <c:v>41275</c:v>
                </c:pt>
                <c:pt idx="25">
                  <c:v>41306</c:v>
                </c:pt>
                <c:pt idx="26">
                  <c:v>41334</c:v>
                </c:pt>
                <c:pt idx="27">
                  <c:v>41365</c:v>
                </c:pt>
                <c:pt idx="28">
                  <c:v>41395</c:v>
                </c:pt>
                <c:pt idx="29">
                  <c:v>41426</c:v>
                </c:pt>
                <c:pt idx="30">
                  <c:v>41456</c:v>
                </c:pt>
              </c:numCache>
            </c:numRef>
          </c:cat>
          <c:val>
            <c:numRef>
              <c:f>'import export growth'!$B$32:$AF$32</c:f>
              <c:numCache>
                <c:formatCode>General</c:formatCode>
                <c:ptCount val="31"/>
                <c:pt idx="0">
                  <c:v>21.281409065201572</c:v>
                </c:pt>
                <c:pt idx="1">
                  <c:v>27.008424080542426</c:v>
                </c:pt>
                <c:pt idx="2">
                  <c:v>73.005632360470969</c:v>
                </c:pt>
                <c:pt idx="3">
                  <c:v>53.670269568949145</c:v>
                </c:pt>
                <c:pt idx="4">
                  <c:v>67.93043710021324</c:v>
                </c:pt>
                <c:pt idx="5">
                  <c:v>49.590071928233407</c:v>
                </c:pt>
                <c:pt idx="6">
                  <c:v>58.166444147752514</c:v>
                </c:pt>
                <c:pt idx="7">
                  <c:v>66.488445854100519</c:v>
                </c:pt>
                <c:pt idx="8">
                  <c:v>61.340915344400663</c:v>
                </c:pt>
                <c:pt idx="9">
                  <c:v>41.414957195929546</c:v>
                </c:pt>
                <c:pt idx="10">
                  <c:v>77.9424977538185</c:v>
                </c:pt>
                <c:pt idx="11">
                  <c:v>33.687968082872494</c:v>
                </c:pt>
                <c:pt idx="12">
                  <c:v>27.573113050429686</c:v>
                </c:pt>
                <c:pt idx="13">
                  <c:v>27.857316185391902</c:v>
                </c:pt>
                <c:pt idx="14">
                  <c:v>9.7194270155084528</c:v>
                </c:pt>
                <c:pt idx="15">
                  <c:v>-6.4511310424554855</c:v>
                </c:pt>
                <c:pt idx="16">
                  <c:v>-10.724913700749902</c:v>
                </c:pt>
                <c:pt idx="17">
                  <c:v>-14.818260947864449</c:v>
                </c:pt>
                <c:pt idx="18">
                  <c:v>-25.20540236353402</c:v>
                </c:pt>
                <c:pt idx="19">
                  <c:v>-4.7463531460918871</c:v>
                </c:pt>
                <c:pt idx="20">
                  <c:v>-25.262918537888684</c:v>
                </c:pt>
                <c:pt idx="21">
                  <c:v>-9.737292975442605</c:v>
                </c:pt>
                <c:pt idx="22">
                  <c:v>-8.0787679878818484</c:v>
                </c:pt>
                <c:pt idx="23">
                  <c:v>-20.827225130890071</c:v>
                </c:pt>
                <c:pt idx="24" formatCode="0">
                  <c:v>-21.295039164490859</c:v>
                </c:pt>
                <c:pt idx="25" formatCode="0">
                  <c:v>-9.3313089137723679</c:v>
                </c:pt>
                <c:pt idx="26" formatCode="0">
                  <c:v>-16.837505394907204</c:v>
                </c:pt>
                <c:pt idx="27" formatCode="0">
                  <c:v>5.6650930297139617</c:v>
                </c:pt>
                <c:pt idx="28" formatCode="0">
                  <c:v>-1.6634920634920662</c:v>
                </c:pt>
                <c:pt idx="29" formatCode="0">
                  <c:v>15.3276955602537</c:v>
                </c:pt>
                <c:pt idx="30" formatCode="0">
                  <c:v>-2.2109799512834991</c:v>
                </c:pt>
              </c:numCache>
            </c:numRef>
          </c:val>
          <c:smooth val="1"/>
        </c:ser>
        <c:marker val="1"/>
        <c:axId val="108195840"/>
        <c:axId val="108197376"/>
      </c:lineChart>
      <c:dateAx>
        <c:axId val="108195840"/>
        <c:scaling>
          <c:orientation val="minMax"/>
        </c:scaling>
        <c:axPos val="b"/>
        <c:numFmt formatCode="mmm\-yy" sourceLinked="1"/>
        <c:tickLblPos val="nextTo"/>
        <c:crossAx val="108197376"/>
        <c:crosses val="autoZero"/>
        <c:auto val="1"/>
        <c:lblOffset val="100"/>
        <c:baseTimeUnit val="months"/>
      </c:dateAx>
      <c:valAx>
        <c:axId val="108197376"/>
        <c:scaling>
          <c:orientation val="minMax"/>
        </c:scaling>
        <c:axPos val="l"/>
        <c:majorGridlines/>
        <c:numFmt formatCode="General" sourceLinked="1"/>
        <c:tickLblPos val="nextTo"/>
        <c:crossAx val="108195840"/>
        <c:crosses val="autoZero"/>
        <c:crossBetween val="between"/>
      </c:valAx>
    </c:plotArea>
    <c:legend>
      <c:legendPos val="b"/>
      <c:layout/>
    </c:legend>
    <c:plotVisOnly val="1"/>
    <c:dispBlanksAs val="gap"/>
  </c:chart>
  <c:spPr>
    <a:ln>
      <a:noFill/>
    </a:ln>
  </c:spPr>
  <c:txPr>
    <a:bodyPr/>
    <a:lstStyle/>
    <a:p>
      <a:pPr>
        <a:defRPr sz="1400">
          <a:latin typeface="Cambria" pitchFamily="18" charset="0"/>
        </a:defRPr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556675812124063"/>
          <c:y val="0.12166243107563675"/>
          <c:w val="0.85302581540283795"/>
          <c:h val="0.5018729262615762"/>
        </c:manualLayout>
      </c:layout>
      <c:barChart>
        <c:barDir val="col"/>
        <c:grouping val="clustered"/>
        <c:ser>
          <c:idx val="0"/>
          <c:order val="0"/>
          <c:tx>
            <c:strRef>
              <c:f>'Value of Exports'!$E$36</c:f>
              <c:strCache>
                <c:ptCount val="1"/>
                <c:pt idx="0">
                  <c:v>2002-12</c:v>
                </c:pt>
              </c:strCache>
            </c:strRef>
          </c:tx>
          <c:spPr>
            <a:solidFill>
              <a:srgbClr val="0033CC"/>
            </a:solidFill>
          </c:spPr>
          <c:cat>
            <c:strRef>
              <c:f>'Value of Exports'!$D$37:$D$48</c:f>
              <c:strCache>
                <c:ptCount val="12"/>
                <c:pt idx="0">
                  <c:v>Ghana</c:v>
                </c:pt>
                <c:pt idx="1">
                  <c:v>Viet Nam</c:v>
                </c:pt>
                <c:pt idx="2">
                  <c:v>Cambodia</c:v>
                </c:pt>
                <c:pt idx="3">
                  <c:v>India</c:v>
                </c:pt>
                <c:pt idx="4">
                  <c:v>Bangladesh</c:v>
                </c:pt>
                <c:pt idx="5">
                  <c:v>Brazil</c:v>
                </c:pt>
                <c:pt idx="6">
                  <c:v>South Korea</c:v>
                </c:pt>
                <c:pt idx="7">
                  <c:v>Thailand</c:v>
                </c:pt>
                <c:pt idx="8">
                  <c:v>Malaysia</c:v>
                </c:pt>
                <c:pt idx="9">
                  <c:v>Chile</c:v>
                </c:pt>
                <c:pt idx="10">
                  <c:v>Pakistan</c:v>
                </c:pt>
                <c:pt idx="11">
                  <c:v>Sri Lanka</c:v>
                </c:pt>
              </c:strCache>
            </c:strRef>
          </c:cat>
          <c:val>
            <c:numRef>
              <c:f>'Value of Exports'!$E$37:$E$48</c:f>
              <c:numCache>
                <c:formatCode>0</c:formatCode>
                <c:ptCount val="12"/>
                <c:pt idx="0">
                  <c:v>21.257177621108891</c:v>
                </c:pt>
                <c:pt idx="1">
                  <c:v>20.856575501747542</c:v>
                </c:pt>
                <c:pt idx="2">
                  <c:v>17.381365100687354</c:v>
                </c:pt>
                <c:pt idx="3">
                  <c:v>20.127027886682583</c:v>
                </c:pt>
                <c:pt idx="4">
                  <c:v>14.266006025549794</c:v>
                </c:pt>
                <c:pt idx="5">
                  <c:v>15.122850962184986</c:v>
                </c:pt>
                <c:pt idx="6">
                  <c:v>13.14890491339866</c:v>
                </c:pt>
                <c:pt idx="7">
                  <c:v>12.705728536242956</c:v>
                </c:pt>
                <c:pt idx="8">
                  <c:v>9.7203252465890024</c:v>
                </c:pt>
                <c:pt idx="9">
                  <c:v>15.767251529013866</c:v>
                </c:pt>
                <c:pt idx="10">
                  <c:v>9.8444102413535415</c:v>
                </c:pt>
                <c:pt idx="11">
                  <c:v>7.1702522410859002</c:v>
                </c:pt>
              </c:numCache>
            </c:numRef>
          </c:val>
        </c:ser>
        <c:ser>
          <c:idx val="1"/>
          <c:order val="1"/>
          <c:tx>
            <c:strRef>
              <c:f>'Value of Exports'!$F$36</c:f>
              <c:strCache>
                <c:ptCount val="1"/>
                <c:pt idx="0">
                  <c:v>2010-12</c:v>
                </c:pt>
              </c:strCache>
            </c:strRef>
          </c:tx>
          <c:spPr>
            <a:solidFill>
              <a:srgbClr val="CC0000"/>
            </a:solidFill>
          </c:spPr>
          <c:cat>
            <c:strRef>
              <c:f>'Value of Exports'!$D$37:$D$48</c:f>
              <c:strCache>
                <c:ptCount val="12"/>
                <c:pt idx="0">
                  <c:v>Ghana</c:v>
                </c:pt>
                <c:pt idx="1">
                  <c:v>Viet Nam</c:v>
                </c:pt>
                <c:pt idx="2">
                  <c:v>Cambodia</c:v>
                </c:pt>
                <c:pt idx="3">
                  <c:v>India</c:v>
                </c:pt>
                <c:pt idx="4">
                  <c:v>Bangladesh</c:v>
                </c:pt>
                <c:pt idx="5">
                  <c:v>Brazil</c:v>
                </c:pt>
                <c:pt idx="6">
                  <c:v>South Korea</c:v>
                </c:pt>
                <c:pt idx="7">
                  <c:v>Thailand</c:v>
                </c:pt>
                <c:pt idx="8">
                  <c:v>Malaysia</c:v>
                </c:pt>
                <c:pt idx="9">
                  <c:v>Chile</c:v>
                </c:pt>
                <c:pt idx="10">
                  <c:v>Pakistan</c:v>
                </c:pt>
                <c:pt idx="11">
                  <c:v>Sri Lanka</c:v>
                </c:pt>
              </c:strCache>
            </c:strRef>
          </c:cat>
          <c:val>
            <c:numRef>
              <c:f>'Value of Exports'!$F$37:$F$48</c:f>
              <c:numCache>
                <c:formatCode>0</c:formatCode>
                <c:ptCount val="12"/>
                <c:pt idx="0">
                  <c:v>32.866201981885354</c:v>
                </c:pt>
                <c:pt idx="1">
                  <c:v>26.284749637933142</c:v>
                </c:pt>
                <c:pt idx="2">
                  <c:v>25.273100312054851</c:v>
                </c:pt>
                <c:pt idx="3">
                  <c:v>22.730443023077964</c:v>
                </c:pt>
                <c:pt idx="4">
                  <c:v>19.113328575905904</c:v>
                </c:pt>
                <c:pt idx="5">
                  <c:v>17.841248061182068</c:v>
                </c:pt>
                <c:pt idx="6">
                  <c:v>15.338505886850401</c:v>
                </c:pt>
                <c:pt idx="7">
                  <c:v>15.028026477089449</c:v>
                </c:pt>
                <c:pt idx="8">
                  <c:v>13.563496111482943</c:v>
                </c:pt>
                <c:pt idx="9">
                  <c:v>12.952583744259867</c:v>
                </c:pt>
                <c:pt idx="10">
                  <c:v>12.508091292575068</c:v>
                </c:pt>
                <c:pt idx="11">
                  <c:v>12.242687843136746</c:v>
                </c:pt>
              </c:numCache>
            </c:numRef>
          </c:val>
        </c:ser>
        <c:axId val="108226432"/>
        <c:axId val="108227968"/>
      </c:barChart>
      <c:catAx>
        <c:axId val="10822643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08227968"/>
        <c:crosses val="autoZero"/>
        <c:auto val="1"/>
        <c:lblAlgn val="ctr"/>
        <c:lblOffset val="100"/>
      </c:catAx>
      <c:valAx>
        <c:axId val="108227968"/>
        <c:scaling>
          <c:orientation val="minMax"/>
        </c:scaling>
        <c:axPos val="l"/>
        <c:majorGridlines/>
        <c:numFmt formatCode="0" sourceLinked="1"/>
        <c:tickLblPos val="nextTo"/>
        <c:crossAx val="1082264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583784362075101"/>
          <c:y val="0.9110613202021639"/>
          <c:w val="0.48001778607233175"/>
          <c:h val="8.8938705269061724E-2"/>
        </c:manualLayout>
      </c:layout>
    </c:legend>
    <c:plotVisOnly val="1"/>
    <c:dispBlanksAs val="gap"/>
  </c:chart>
  <c:txPr>
    <a:bodyPr/>
    <a:lstStyle/>
    <a:p>
      <a:pPr>
        <a:defRPr sz="1400">
          <a:latin typeface="Cambria" panose="02040503050406030204" pitchFamily="18" charset="0"/>
        </a:defRPr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7202376147529569"/>
          <c:y val="0.15800064465626026"/>
          <c:w val="0.79742938703025557"/>
          <c:h val="0.57127780080121549"/>
        </c:manualLayout>
      </c:layout>
      <c:barChart>
        <c:barDir val="col"/>
        <c:grouping val="clustered"/>
        <c:ser>
          <c:idx val="0"/>
          <c:order val="0"/>
          <c:tx>
            <c:strRef>
              <c:f>'Services Exports'!$A$23</c:f>
              <c:strCache>
                <c:ptCount val="1"/>
                <c:pt idx="0">
                  <c:v>Agricultural exports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'Services Exports'!$B$22:$K$22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'Services Exports'!$B$23:$K$23</c:f>
              <c:numCache>
                <c:formatCode>General</c:formatCode>
                <c:ptCount val="10"/>
                <c:pt idx="0">
                  <c:v>964.24575217571487</c:v>
                </c:pt>
                <c:pt idx="1">
                  <c:v>1066.8149026583644</c:v>
                </c:pt>
                <c:pt idx="2" formatCode="#,##0.00">
                  <c:v>1153.8</c:v>
                </c:pt>
                <c:pt idx="3" formatCode="#,##0.00">
                  <c:v>1292.7</c:v>
                </c:pt>
                <c:pt idx="4" formatCode="#,##0.00">
                  <c:v>1507.2</c:v>
                </c:pt>
                <c:pt idx="5" formatCode="#,##0.00">
                  <c:v>1854.8</c:v>
                </c:pt>
                <c:pt idx="6" formatCode="#,##0.00">
                  <c:v>1690.3</c:v>
                </c:pt>
                <c:pt idx="7" formatCode="#,##0.00">
                  <c:v>2306.4</c:v>
                </c:pt>
                <c:pt idx="8" formatCode="#,##0.00">
                  <c:v>2527.8000000000002</c:v>
                </c:pt>
                <c:pt idx="9" formatCode="#,##0.00">
                  <c:v>2331.5</c:v>
                </c:pt>
              </c:numCache>
            </c:numRef>
          </c:val>
        </c:ser>
        <c:ser>
          <c:idx val="1"/>
          <c:order val="1"/>
          <c:tx>
            <c:strRef>
              <c:f>'Services Exports'!$A$24</c:f>
              <c:strCache>
                <c:ptCount val="1"/>
                <c:pt idx="0">
                  <c:v>Services exports</c:v>
                </c:pt>
              </c:strCache>
            </c:strRef>
          </c:tx>
          <c:spPr>
            <a:solidFill>
              <a:srgbClr val="0033CC"/>
            </a:solidFill>
          </c:spPr>
          <c:cat>
            <c:numRef>
              <c:f>'Services Exports'!$B$22:$K$22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'Services Exports'!$B$24:$K$24</c:f>
              <c:numCache>
                <c:formatCode>#,##0</c:formatCode>
                <c:ptCount val="10"/>
                <c:pt idx="0">
                  <c:v>1411</c:v>
                </c:pt>
                <c:pt idx="1">
                  <c:v>1527</c:v>
                </c:pt>
                <c:pt idx="2">
                  <c:v>1540</c:v>
                </c:pt>
                <c:pt idx="3">
                  <c:v>1625</c:v>
                </c:pt>
                <c:pt idx="4">
                  <c:v>1711</c:v>
                </c:pt>
                <c:pt idx="5">
                  <c:v>2004</c:v>
                </c:pt>
                <c:pt idx="6">
                  <c:v>1892</c:v>
                </c:pt>
                <c:pt idx="7">
                  <c:v>2474</c:v>
                </c:pt>
                <c:pt idx="8">
                  <c:v>3084</c:v>
                </c:pt>
                <c:pt idx="9">
                  <c:v>3788</c:v>
                </c:pt>
              </c:numCache>
            </c:numRef>
          </c:val>
        </c:ser>
        <c:ser>
          <c:idx val="2"/>
          <c:order val="2"/>
          <c:tx>
            <c:strRef>
              <c:f>'Services Exports'!$A$25</c:f>
              <c:strCache>
                <c:ptCount val="1"/>
                <c:pt idx="0">
                  <c:v>Industrial Exports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cat>
            <c:numRef>
              <c:f>'Services Exports'!$B$22:$K$22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'Services Exports'!$B$25:$K$25</c:f>
              <c:numCache>
                <c:formatCode>General</c:formatCode>
                <c:ptCount val="10"/>
                <c:pt idx="0">
                  <c:v>3976.7198508081228</c:v>
                </c:pt>
                <c:pt idx="1">
                  <c:v>4517.9859669927855</c:v>
                </c:pt>
                <c:pt idx="2">
                  <c:v>4952.1890547263683</c:v>
                </c:pt>
                <c:pt idx="3">
                  <c:v>5410.2539438245485</c:v>
                </c:pt>
                <c:pt idx="4">
                  <c:v>5922.7083709998187</c:v>
                </c:pt>
                <c:pt idx="5">
                  <c:v>6112</c:v>
                </c:pt>
                <c:pt idx="6">
                  <c:v>5228</c:v>
                </c:pt>
                <c:pt idx="7">
                  <c:v>6096</c:v>
                </c:pt>
                <c:pt idx="8">
                  <c:v>7992</c:v>
                </c:pt>
                <c:pt idx="9">
                  <c:v>7371</c:v>
                </c:pt>
              </c:numCache>
            </c:numRef>
          </c:val>
        </c:ser>
        <c:axId val="108304640"/>
        <c:axId val="108314624"/>
      </c:barChart>
      <c:catAx>
        <c:axId val="10830464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08314624"/>
        <c:crosses val="autoZero"/>
        <c:auto val="1"/>
        <c:lblAlgn val="ctr"/>
        <c:lblOffset val="100"/>
      </c:catAx>
      <c:valAx>
        <c:axId val="108314624"/>
        <c:scaling>
          <c:orientation val="minMax"/>
        </c:scaling>
        <c:axPos val="l"/>
        <c:majorGridlines/>
        <c:numFmt formatCode="General" sourceLinked="1"/>
        <c:tickLblPos val="nextTo"/>
        <c:crossAx val="1083046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7825241554014188"/>
          <c:w val="1"/>
          <c:h val="0.12174772271113181"/>
        </c:manualLayout>
      </c:layout>
    </c:legend>
    <c:plotVisOnly val="1"/>
    <c:dispBlanksAs val="gap"/>
  </c:chart>
  <c:txPr>
    <a:bodyPr/>
    <a:lstStyle/>
    <a:p>
      <a:pPr>
        <a:defRPr sz="1400">
          <a:latin typeface="Cambria" panose="02040503050406030204" pitchFamily="18" charset="0"/>
        </a:defRPr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912439183685457"/>
          <c:y val="0.15532785772468088"/>
          <c:w val="0.85584900675859299"/>
          <c:h val="0.59443320662503396"/>
        </c:manualLayout>
      </c:layout>
      <c:lineChart>
        <c:grouping val="standard"/>
        <c:ser>
          <c:idx val="0"/>
          <c:order val="0"/>
          <c:tx>
            <c:strRef>
              <c:f>'Services Exports'!$A$29</c:f>
              <c:strCache>
                <c:ptCount val="1"/>
                <c:pt idx="0">
                  <c:v>Agriculture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'Services Exports'!$B$28:$K$28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'Services Exports'!$B$29:$K$29</c:f>
              <c:numCache>
                <c:formatCode>0</c:formatCode>
                <c:ptCount val="10"/>
                <c:pt idx="0">
                  <c:v>5.1067563326214778</c:v>
                </c:pt>
                <c:pt idx="1">
                  <c:v>5.1630420486301905</c:v>
                </c:pt>
                <c:pt idx="2">
                  <c:v>4.7275664938832724</c:v>
                </c:pt>
                <c:pt idx="3">
                  <c:v>4.5731107844338341</c:v>
                </c:pt>
                <c:pt idx="4">
                  <c:v>4.658871184076399</c:v>
                </c:pt>
                <c:pt idx="5">
                  <c:v>4.5555422948197126</c:v>
                </c:pt>
                <c:pt idx="6">
                  <c:v>4.0180208727785445</c:v>
                </c:pt>
                <c:pt idx="7">
                  <c:v>4.6530468385311865</c:v>
                </c:pt>
                <c:pt idx="8">
                  <c:v>4.2719431827682488</c:v>
                </c:pt>
                <c:pt idx="9">
                  <c:v>4.0018999310461174</c:v>
                </c:pt>
              </c:numCache>
            </c:numRef>
          </c:val>
        </c:ser>
        <c:ser>
          <c:idx val="1"/>
          <c:order val="1"/>
          <c:tx>
            <c:strRef>
              <c:f>'Services Exports'!$A$30</c:f>
              <c:strCache>
                <c:ptCount val="1"/>
                <c:pt idx="0">
                  <c:v>Services </c:v>
                </c:pt>
              </c:strCache>
            </c:strRef>
          </c:tx>
          <c:spPr>
            <a:ln>
              <a:solidFill>
                <a:srgbClr val="0033CC"/>
              </a:solidFill>
            </a:ln>
          </c:spPr>
          <c:marker>
            <c:symbol val="none"/>
          </c:marker>
          <c:cat>
            <c:numRef>
              <c:f>'Services Exports'!$B$28:$K$28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'Services Exports'!$B$30:$K$30</c:f>
              <c:numCache>
                <c:formatCode>0</c:formatCode>
                <c:ptCount val="10"/>
                <c:pt idx="0">
                  <c:v>7.4728181784261771</c:v>
                </c:pt>
                <c:pt idx="1">
                  <c:v>7.3901903588077671</c:v>
                </c:pt>
                <c:pt idx="2">
                  <c:v>6.3099778129487252</c:v>
                </c:pt>
                <c:pt idx="3">
                  <c:v>5.748669470646691</c:v>
                </c:pt>
                <c:pt idx="4">
                  <c:v>5.2888326671674042</c:v>
                </c:pt>
                <c:pt idx="5">
                  <c:v>4.9219898419337405</c:v>
                </c:pt>
                <c:pt idx="6">
                  <c:v>4.497482986036208</c:v>
                </c:pt>
                <c:pt idx="7">
                  <c:v>4.9911714700512384</c:v>
                </c:pt>
                <c:pt idx="8">
                  <c:v>5.2119126416873369</c:v>
                </c:pt>
                <c:pt idx="9">
                  <c:v>6.5019073295314955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'Services Exports'!$A$31</c:f>
              <c:strCache>
                <c:ptCount val="1"/>
                <c:pt idx="0">
                  <c:v>Industry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'Services Exports'!$B$28:$K$28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'Services Exports'!$B$31:$K$31</c:f>
              <c:numCache>
                <c:formatCode>0</c:formatCode>
                <c:ptCount val="10"/>
                <c:pt idx="0">
                  <c:v>21.06116540866563</c:v>
                </c:pt>
                <c:pt idx="1">
                  <c:v>21.865603362474712</c:v>
                </c:pt>
                <c:pt idx="2">
                  <c:v>20.29104094860449</c:v>
                </c:pt>
                <c:pt idx="3">
                  <c:v>19.139545646344633</c:v>
                </c:pt>
                <c:pt idx="4">
                  <c:v>18.307547346960657</c:v>
                </c:pt>
                <c:pt idx="5">
                  <c:v>15.011577801346823</c:v>
                </c:pt>
                <c:pt idx="6">
                  <c:v>12.427505840907676</c:v>
                </c:pt>
                <c:pt idx="7">
                  <c:v>12.298375619010631</c:v>
                </c:pt>
                <c:pt idx="8">
                  <c:v>13.506357273788984</c:v>
                </c:pt>
                <c:pt idx="9">
                  <c:v>12.651942694291623</c:v>
                </c:pt>
              </c:numCache>
            </c:numRef>
          </c:val>
          <c:smooth val="1"/>
        </c:ser>
        <c:marker val="1"/>
        <c:axId val="118368128"/>
        <c:axId val="118369664"/>
      </c:lineChart>
      <c:catAx>
        <c:axId val="118368128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18369664"/>
        <c:crosses val="autoZero"/>
        <c:auto val="1"/>
        <c:lblAlgn val="ctr"/>
        <c:lblOffset val="100"/>
      </c:catAx>
      <c:valAx>
        <c:axId val="118369664"/>
        <c:scaling>
          <c:orientation val="minMax"/>
        </c:scaling>
        <c:axPos val="l"/>
        <c:majorGridlines/>
        <c:numFmt formatCode="0" sourceLinked="1"/>
        <c:tickLblPos val="nextTo"/>
        <c:crossAx val="11836812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>
          <a:latin typeface="Cambria" panose="02040503050406030204" pitchFamily="18" charset="0"/>
        </a:defRPr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Industrial Exports </a:t>
            </a:r>
          </a:p>
          <a:p>
            <a:pPr>
              <a:defRPr/>
            </a:pPr>
            <a:r>
              <a:rPr lang="en-US"/>
              <a:t>(As a % of Total Exports)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'Services Exports'!$A$34</c:f>
              <c:strCache>
                <c:ptCount val="1"/>
                <c:pt idx="0">
                  <c:v>Industrial Exports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'Services Exports'!$B$32:$K$32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'Services Exports'!$B$34:$K$34</c:f>
              <c:numCache>
                <c:formatCode>General</c:formatCode>
                <c:ptCount val="10"/>
                <c:pt idx="0">
                  <c:v>77.469071568155428</c:v>
                </c:pt>
                <c:pt idx="1">
                  <c:v>78.475404137302519</c:v>
                </c:pt>
                <c:pt idx="2">
                  <c:v>78.027779077730997</c:v>
                </c:pt>
                <c:pt idx="3">
                  <c:v>78.606563468181804</c:v>
                </c:pt>
                <c:pt idx="4">
                  <c:v>77.522360876960704</c:v>
                </c:pt>
                <c:pt idx="5">
                  <c:v>75.358173254752842</c:v>
                </c:pt>
                <c:pt idx="6">
                  <c:v>73.7949043686924</c:v>
                </c:pt>
                <c:pt idx="7">
                  <c:v>70.671705812793732</c:v>
                </c:pt>
                <c:pt idx="8">
                  <c:v>75.690419365837229</c:v>
                </c:pt>
                <c:pt idx="9">
                  <c:v>75.418222745178596</c:v>
                </c:pt>
              </c:numCache>
            </c:numRef>
          </c:val>
          <c:smooth val="1"/>
        </c:ser>
        <c:marker val="1"/>
        <c:axId val="118403072"/>
        <c:axId val="118404608"/>
      </c:lineChart>
      <c:catAx>
        <c:axId val="11840307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18404608"/>
        <c:crosses val="autoZero"/>
        <c:auto val="1"/>
        <c:lblAlgn val="ctr"/>
        <c:lblOffset val="100"/>
      </c:catAx>
      <c:valAx>
        <c:axId val="118404608"/>
        <c:scaling>
          <c:orientation val="minMax"/>
        </c:scaling>
        <c:axPos val="l"/>
        <c:majorGridlines/>
        <c:numFmt formatCode="General" sourceLinked="1"/>
        <c:tickLblPos val="nextTo"/>
        <c:crossAx val="1184030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>
          <a:latin typeface="Cambria" pitchFamily="18" charset="0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Agriculture Exports </a:t>
            </a:r>
          </a:p>
          <a:p>
            <a:pPr>
              <a:defRPr/>
            </a:pPr>
            <a:r>
              <a:rPr lang="en-US"/>
              <a:t>(As a % of Total Exports)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028625328084001"/>
          <c:y val="0.19006198693248449"/>
          <c:w val="0.84151930227471561"/>
          <c:h val="0.6886091501493351"/>
        </c:manualLayout>
      </c:layout>
      <c:lineChart>
        <c:grouping val="standard"/>
        <c:ser>
          <c:idx val="0"/>
          <c:order val="0"/>
          <c:tx>
            <c:strRef>
              <c:f>'Services Exports'!$A$33</c:f>
              <c:strCache>
                <c:ptCount val="1"/>
                <c:pt idx="0">
                  <c:v>Agriculture Exports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'Services Exports'!$B$32:$K$32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'Services Exports'!$B$33:$K$33</c:f>
              <c:numCache>
                <c:formatCode>General</c:formatCode>
                <c:ptCount val="10"/>
                <c:pt idx="0">
                  <c:v>18.784130134138113</c:v>
                </c:pt>
                <c:pt idx="1">
                  <c:v>18.530099747418291</c:v>
                </c:pt>
                <c:pt idx="2">
                  <c:v>18.17952636803378</c:v>
                </c:pt>
                <c:pt idx="3">
                  <c:v>18.781873392709226</c:v>
                </c:pt>
                <c:pt idx="4">
                  <c:v>19.727748691099478</c:v>
                </c:pt>
                <c:pt idx="5">
                  <c:v>22.868838310359283</c:v>
                </c:pt>
                <c:pt idx="6">
                  <c:v>23.859129084621284</c:v>
                </c:pt>
                <c:pt idx="7">
                  <c:v>26.738389482714627</c:v>
                </c:pt>
                <c:pt idx="8">
                  <c:v>23.94022047959988</c:v>
                </c:pt>
                <c:pt idx="9">
                  <c:v>23.855323067478384</c:v>
                </c:pt>
              </c:numCache>
            </c:numRef>
          </c:val>
          <c:smooth val="1"/>
        </c:ser>
        <c:marker val="1"/>
        <c:axId val="118428800"/>
        <c:axId val="118430336"/>
      </c:lineChart>
      <c:catAx>
        <c:axId val="11842880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18430336"/>
        <c:crosses val="autoZero"/>
        <c:auto val="1"/>
        <c:lblAlgn val="ctr"/>
        <c:lblOffset val="100"/>
      </c:catAx>
      <c:valAx>
        <c:axId val="118430336"/>
        <c:scaling>
          <c:orientation val="minMax"/>
          <c:min val="10"/>
        </c:scaling>
        <c:axPos val="l"/>
        <c:majorGridlines/>
        <c:numFmt formatCode="General" sourceLinked="1"/>
        <c:tickLblPos val="nextTo"/>
        <c:crossAx val="1184288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>
          <a:latin typeface="Cambria" pitchFamily="18" charset="0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0.02145</cdr:y>
    </cdr:from>
    <cdr:to>
      <cdr:x>1</cdr:x>
      <cdr:y>0.16308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69275"/>
          <a:ext cx="4761865" cy="457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anose="02040503050406030204" pitchFamily="18" charset="0"/>
            </a:rPr>
            <a:t>Exports from selected East</a:t>
          </a:r>
          <a:r>
            <a:rPr lang="en-US" sz="1400" b="1" baseline="0" dirty="0">
              <a:latin typeface="Cambria" panose="02040503050406030204" pitchFamily="18" charset="0"/>
            </a:rPr>
            <a:t> Asian Countries </a:t>
          </a:r>
        </a:p>
        <a:p xmlns:a="http://schemas.openxmlformats.org/drawingml/2006/main">
          <a:pPr algn="ctr"/>
          <a:r>
            <a:rPr lang="en-US" sz="1400" b="1" baseline="0" dirty="0">
              <a:latin typeface="Cambria" panose="02040503050406030204" pitchFamily="18" charset="0"/>
            </a:rPr>
            <a:t>(as a % of World Exports) </a:t>
          </a:r>
          <a:endParaRPr lang="en-US" sz="1400" b="1" dirty="0">
            <a:latin typeface="Cambria" panose="02040503050406030204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0.9</cdr:x>
      <cdr:y>0.16366</cdr:y>
    </cdr:from>
    <cdr:to>
      <cdr:x>0.9727</cdr:x>
      <cdr:y>0.55034</cdr:y>
    </cdr:to>
    <cdr:sp macro="" textlink="">
      <cdr:nvSpPr>
        <cdr:cNvPr id="2" name="TextBox 2"/>
        <cdr:cNvSpPr txBox="1"/>
      </cdr:nvSpPr>
      <cdr:spPr>
        <a:xfrm xmlns:a="http://schemas.openxmlformats.org/drawingml/2006/main" rot="16200000">
          <a:off x="2786678" y="1303276"/>
          <a:ext cx="1561646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200" dirty="0">
              <a:latin typeface="Cambria" pitchFamily="18" charset="0"/>
            </a:rPr>
            <a:t>No of</a:t>
          </a:r>
          <a:r>
            <a:rPr lang="en-US" sz="1200" baseline="0" dirty="0">
              <a:latin typeface="Cambria" pitchFamily="18" charset="0"/>
            </a:rPr>
            <a:t> establishments</a:t>
          </a:r>
          <a:endParaRPr lang="en-US" sz="1200" dirty="0">
            <a:latin typeface="Cambria" pitchFamily="18" charset="0"/>
          </a:endParaRPr>
        </a:p>
      </cdr:txBody>
    </cdr:sp>
  </cdr:relSizeAnchor>
  <cdr:relSizeAnchor xmlns:cdr="http://schemas.openxmlformats.org/drawingml/2006/chartDrawing">
    <cdr:from>
      <cdr:x>0.00676</cdr:x>
      <cdr:y>0.27192</cdr:y>
    </cdr:from>
    <cdr:to>
      <cdr:x>0.07946</cdr:x>
      <cdr:y>0.54269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382536" y="1506443"/>
          <a:ext cx="1093569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latin typeface="Cambria" pitchFamily="18" charset="0"/>
            </a:rPr>
            <a:t>No of Persons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0.01354</cdr:x>
      <cdr:y>0.27257</cdr:y>
    </cdr:from>
    <cdr:to>
      <cdr:x>0.07813</cdr:x>
      <cdr:y>0.6059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247649" y="1057275"/>
          <a:ext cx="91440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+mj-lt"/>
            </a:rPr>
            <a:t>Us$ Million</a:t>
          </a:r>
        </a:p>
      </cdr:txBody>
    </cdr:sp>
  </cdr:relSizeAnchor>
  <cdr:relSizeAnchor xmlns:cdr="http://schemas.openxmlformats.org/drawingml/2006/chartDrawing">
    <cdr:from>
      <cdr:x>0.90625</cdr:x>
      <cdr:y>0.28125</cdr:y>
    </cdr:from>
    <cdr:to>
      <cdr:x>0.97083</cdr:x>
      <cdr:y>0.61458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3833815" y="1081086"/>
          <a:ext cx="91440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>
              <a:latin typeface="Cambria"/>
            </a:rPr>
            <a:t>Million  Units</a:t>
          </a:r>
        </a:p>
      </cdr:txBody>
    </cdr:sp>
  </cdr:relSizeAnchor>
  <cdr:relSizeAnchor xmlns:cdr="http://schemas.openxmlformats.org/drawingml/2006/chartDrawing">
    <cdr:from>
      <cdr:x>0.01042</cdr:x>
      <cdr:y>0.0088</cdr:y>
    </cdr:from>
    <cdr:to>
      <cdr:x>0.98958</cdr:x>
      <cdr:y>0.09971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625" y="28576"/>
          <a:ext cx="4476750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itchFamily="18" charset="0"/>
            </a:rPr>
            <a:t>Top 5 Products </a:t>
          </a:r>
          <a:r>
            <a:rPr lang="en-US" sz="1400" b="1" dirty="0" smtClean="0">
              <a:latin typeface="Cambria" pitchFamily="18" charset="0"/>
            </a:rPr>
            <a:t>Exported </a:t>
          </a:r>
          <a:r>
            <a:rPr lang="en-US" sz="1400" b="1" dirty="0">
              <a:latin typeface="Cambria" pitchFamily="18" charset="0"/>
            </a:rPr>
            <a:t>to USA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0.99996</cdr:x>
      <cdr:y>0.2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4343226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sz="1200" b="1" dirty="0">
              <a:latin typeface="Cambria" pitchFamily="18" charset="0"/>
            </a:rPr>
            <a:t>Leading</a:t>
          </a:r>
          <a:r>
            <a:rPr lang="en-US" sz="1200" b="1" baseline="0" dirty="0">
              <a:latin typeface="Cambria" pitchFamily="18" charset="0"/>
            </a:rPr>
            <a:t> apparel items exported </a:t>
          </a:r>
          <a:r>
            <a:rPr lang="en-US" sz="1200" b="1" baseline="0" dirty="0" smtClean="0">
              <a:latin typeface="Cambria" pitchFamily="18" charset="0"/>
            </a:rPr>
            <a:t> </a:t>
          </a:r>
          <a:r>
            <a:rPr lang="en-US" sz="1200" b="1" dirty="0" smtClean="0">
              <a:latin typeface="Cambria" pitchFamily="18" charset="0"/>
            </a:rPr>
            <a:t>as </a:t>
          </a:r>
          <a:r>
            <a:rPr lang="en-US" sz="1200" b="1" dirty="0">
              <a:latin typeface="Cambria" pitchFamily="18" charset="0"/>
            </a:rPr>
            <a:t>a % of Total apparel</a:t>
          </a:r>
          <a:r>
            <a:rPr lang="en-US" sz="1200" b="1" baseline="0" dirty="0">
              <a:latin typeface="Cambria" pitchFamily="18" charset="0"/>
            </a:rPr>
            <a:t> </a:t>
          </a:r>
          <a:r>
            <a:rPr lang="en-US" sz="1200" b="1" dirty="0">
              <a:latin typeface="Cambria" pitchFamily="18" charset="0"/>
            </a:rPr>
            <a:t> imports </a:t>
          </a:r>
        </a:p>
        <a:p xmlns:a="http://schemas.openxmlformats.org/drawingml/2006/main">
          <a:pPr algn="ctr"/>
          <a:r>
            <a:rPr lang="en-US" sz="1200" b="1" dirty="0">
              <a:latin typeface="Cambria" pitchFamily="18" charset="0"/>
            </a:rPr>
            <a:t>into USA from Sri</a:t>
          </a:r>
          <a:r>
            <a:rPr lang="en-US" sz="1200" b="1" baseline="0" dirty="0">
              <a:latin typeface="Cambria" pitchFamily="18" charset="0"/>
            </a:rPr>
            <a:t> </a:t>
          </a:r>
          <a:r>
            <a:rPr lang="en-US" sz="1200" b="1" baseline="0" dirty="0" smtClean="0">
              <a:latin typeface="Cambria" pitchFamily="18" charset="0"/>
            </a:rPr>
            <a:t>Lanka (at 6 digit level)</a:t>
          </a:r>
          <a:endParaRPr lang="en-US" sz="1200" b="1" dirty="0">
            <a:latin typeface="Cambria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0.01563</cdr:x>
      <cdr:y>0.17535</cdr:y>
    </cdr:from>
    <cdr:to>
      <cdr:x>0.09182</cdr:x>
      <cdr:y>0.52174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312273" y="840664"/>
          <a:ext cx="950214" cy="230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+mj-lt"/>
            </a:rPr>
            <a:t>Million Kg</a:t>
          </a:r>
        </a:p>
      </cdr:txBody>
    </cdr:sp>
  </cdr:relSizeAnchor>
  <cdr:relSizeAnchor xmlns:cdr="http://schemas.openxmlformats.org/drawingml/2006/chartDrawing">
    <cdr:from>
      <cdr:x>0.92157</cdr:x>
      <cdr:y>0.18288</cdr:y>
    </cdr:from>
    <cdr:to>
      <cdr:x>0.98615</cdr:x>
      <cdr:y>0.51622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3012428" y="1330972"/>
          <a:ext cx="1388915" cy="2509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latin typeface="+mj-lt"/>
            </a:rPr>
            <a:t>Rs/Kg</a:t>
          </a:r>
        </a:p>
      </cdr:txBody>
    </cdr:sp>
  </cdr:relSizeAnchor>
  <cdr:relSizeAnchor xmlns:cdr="http://schemas.openxmlformats.org/drawingml/2006/chartDrawing">
    <cdr:from>
      <cdr:x>3.2994E-7</cdr:x>
      <cdr:y>0.02536</cdr:y>
    </cdr:from>
    <cdr:to>
      <cdr:x>1</cdr:x>
      <cdr:y>0.13994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80" y="69574"/>
          <a:ext cx="3030854" cy="3143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itchFamily="18" charset="0"/>
            </a:rPr>
            <a:t>Te</a:t>
          </a:r>
          <a:r>
            <a:rPr lang="en-US" sz="1400" b="1" baseline="0" dirty="0">
              <a:latin typeface="Cambria" pitchFamily="18" charset="0"/>
            </a:rPr>
            <a:t>a Exports (Price and Volume)</a:t>
          </a:r>
          <a:endParaRPr lang="en-US" sz="1400" b="1" dirty="0">
            <a:latin typeface="Cambria" pitchFamily="18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0.03906</cdr:x>
      <cdr:y>0.41319</cdr:y>
    </cdr:from>
    <cdr:to>
      <cdr:x>0.23906</cdr:x>
      <cdr:y>0.74653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8594" y="113347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0.12153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0"/>
          <a:ext cx="4572000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itchFamily="18" charset="0"/>
            </a:rPr>
            <a:t>Composition</a:t>
          </a:r>
          <a:r>
            <a:rPr lang="en-US" sz="1400" b="1" baseline="0" dirty="0">
              <a:latin typeface="Cambria" pitchFamily="18" charset="0"/>
            </a:rPr>
            <a:t> of Tea Exports</a:t>
          </a:r>
          <a:endParaRPr lang="en-US" sz="1400" b="1" dirty="0">
            <a:latin typeface="Cambria" pitchFamily="18" charset="0"/>
          </a:endParaRPr>
        </a:p>
      </cdr:txBody>
    </cdr:sp>
  </cdr:relSizeAnchor>
  <cdr:relSizeAnchor xmlns:cdr="http://schemas.openxmlformats.org/drawingml/2006/chartDrawing">
    <cdr:from>
      <cdr:x>0.01775</cdr:x>
      <cdr:y>0.24821</cdr:y>
    </cdr:from>
    <cdr:to>
      <cdr:x>0.13088</cdr:x>
      <cdr:y>0.61101</cdr:y>
    </cdr:to>
    <cdr:sp macro="" textlink="">
      <cdr:nvSpPr>
        <cdr:cNvPr id="4" name="TextBox 1"/>
        <cdr:cNvSpPr txBox="1"/>
      </cdr:nvSpPr>
      <cdr:spPr>
        <a:xfrm xmlns:a="http://schemas.openxmlformats.org/drawingml/2006/main" rot="16200000">
          <a:off x="-333530" y="1131735"/>
          <a:ext cx="1092439" cy="323778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6.98825E-7</cdr:x>
      <cdr:y>0.1954</cdr:y>
    </cdr:from>
    <cdr:to>
      <cdr:x>0.11313</cdr:x>
      <cdr:y>0.55819</cdr:y>
    </cdr:to>
    <cdr:sp macro="" textlink="">
      <cdr:nvSpPr>
        <cdr:cNvPr id="5" name="TextBox 1"/>
        <cdr:cNvSpPr txBox="1"/>
      </cdr:nvSpPr>
      <cdr:spPr>
        <a:xfrm xmlns:a="http://schemas.openxmlformats.org/drawingml/2006/main" rot="16200000">
          <a:off x="-384329" y="972709"/>
          <a:ext cx="1092439" cy="323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+mj-lt"/>
            </a:rPr>
            <a:t>Percentage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0.10851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0"/>
          <a:ext cx="4048125" cy="2976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itchFamily="18" charset="0"/>
            </a:rPr>
            <a:t>Average Price</a:t>
          </a:r>
          <a:r>
            <a:rPr lang="en-US" sz="1400" b="1" baseline="0" dirty="0">
              <a:latin typeface="Cambria" pitchFamily="18" charset="0"/>
            </a:rPr>
            <a:t> </a:t>
          </a:r>
          <a:r>
            <a:rPr lang="en-US" sz="1400" b="1" baseline="0" dirty="0" smtClean="0">
              <a:latin typeface="Cambria" pitchFamily="18" charset="0"/>
            </a:rPr>
            <a:t>(Rs per Kg)</a:t>
          </a:r>
          <a:endParaRPr lang="en-US" sz="1400" b="1" dirty="0">
            <a:latin typeface="Cambria" pitchFamily="18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</cdr:x>
      <cdr:y>0.17188</cdr:y>
    </cdr:from>
    <cdr:to>
      <cdr:x>0.08504</cdr:x>
      <cdr:y>0.50521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319087" y="790575"/>
          <a:ext cx="91440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Cambria" pitchFamily="18" charset="0"/>
            </a:rPr>
            <a:t>000' Persons</a:t>
          </a:r>
        </a:p>
      </cdr:txBody>
    </cdr:sp>
  </cdr:relSizeAnchor>
  <cdr:relSizeAnchor xmlns:cdr="http://schemas.openxmlformats.org/drawingml/2006/chartDrawing">
    <cdr:from>
      <cdr:x>0.90469</cdr:x>
      <cdr:y>0.22743</cdr:y>
    </cdr:from>
    <cdr:to>
      <cdr:x>0.98387</cdr:x>
      <cdr:y>0.56076</cdr:y>
    </cdr:to>
    <cdr:sp macro="" textlink="">
      <cdr:nvSpPr>
        <cdr:cNvPr id="3" name="TextBox 2"/>
        <cdr:cNvSpPr txBox="1"/>
      </cdr:nvSpPr>
      <cdr:spPr>
        <a:xfrm xmlns:a="http://schemas.openxmlformats.org/drawingml/2006/main" rot="5400000">
          <a:off x="2609850" y="952501"/>
          <a:ext cx="91440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Cambria" pitchFamily="18" charset="0"/>
            </a:rPr>
            <a:t>Rs per Day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0.98148</cdr:x>
      <cdr:y>0.0815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0"/>
          <a:ext cx="25908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latin typeface="Cambria" pitchFamily="18" charset="0"/>
            </a:rPr>
            <a:t>Employment and Wages - Plantations</a:t>
          </a:r>
          <a:endParaRPr lang="en-US" sz="1400" b="1" dirty="0">
            <a:latin typeface="Cambria" pitchFamily="18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</cdr:x>
      <cdr:y>0.03774</cdr:y>
    </cdr:from>
    <cdr:to>
      <cdr:x>1</cdr:x>
      <cdr:y>0.12455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52400"/>
          <a:ext cx="3581400" cy="350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itchFamily="18" charset="0"/>
            </a:rPr>
            <a:t>Cost of Production and </a:t>
          </a:r>
          <a:r>
            <a:rPr lang="en-US" sz="1400" b="1" dirty="0" smtClean="0">
              <a:latin typeface="Cambria" pitchFamily="18" charset="0"/>
            </a:rPr>
            <a:t>Productivity- Tea</a:t>
          </a:r>
          <a:endParaRPr lang="en-US" sz="1400" b="1" dirty="0">
            <a:latin typeface="Cambria" pitchFamily="18" charset="0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</cdr:x>
      <cdr:y>0.01618</cdr:y>
    </cdr:from>
    <cdr:to>
      <cdr:x>1</cdr:x>
      <cdr:y>0.14583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9180"/>
          <a:ext cx="3429000" cy="474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itchFamily="18" charset="0"/>
            </a:rPr>
            <a:t>Product</a:t>
          </a:r>
          <a:r>
            <a:rPr lang="en-US" sz="1400" b="1" baseline="0" dirty="0">
              <a:latin typeface="Cambria" pitchFamily="18" charset="0"/>
            </a:rPr>
            <a:t> Concentration of Exports at HS 4 digit </a:t>
          </a:r>
        </a:p>
        <a:p xmlns:a="http://schemas.openxmlformats.org/drawingml/2006/main">
          <a:pPr algn="ctr"/>
          <a:r>
            <a:rPr lang="en-US" sz="1400" b="1" baseline="0" dirty="0">
              <a:latin typeface="Cambria" pitchFamily="18" charset="0"/>
            </a:rPr>
            <a:t>(% of Total Exports)</a:t>
          </a:r>
          <a:endParaRPr lang="en-US" sz="1400" b="1" dirty="0">
            <a:latin typeface="Cambria" pitchFamily="18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0.00231</cdr:x>
      <cdr:y>0.01775</cdr:y>
    </cdr:from>
    <cdr:to>
      <cdr:x>0.99537</cdr:x>
      <cdr:y>0.12191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56" y="37804"/>
          <a:ext cx="2646600" cy="2218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itchFamily="18" charset="0"/>
            </a:rPr>
            <a:t>Composition of Exports by Product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0.016</cdr:y>
    </cdr:from>
    <cdr:to>
      <cdr:x>0.99931</cdr:x>
      <cdr:y>0.10035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58208"/>
          <a:ext cx="4602691" cy="306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anose="02040503050406030204" pitchFamily="18" charset="0"/>
            </a:rPr>
            <a:t>Exports as a % of </a:t>
          </a:r>
          <a:r>
            <a:rPr lang="en-US" sz="1400" b="1" dirty="0" smtClean="0">
              <a:latin typeface="Cambria" panose="02040503050406030204" pitchFamily="18" charset="0"/>
            </a:rPr>
            <a:t>GDP: Comparison with East Asian NICs</a:t>
          </a:r>
          <a:endParaRPr lang="en-US" sz="1400" b="1" dirty="0">
            <a:latin typeface="Cambria" panose="02040503050406030204" pitchFamily="18" charset="0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</cdr:x>
      <cdr:y>0.00769</cdr:y>
    </cdr:from>
    <cdr:to>
      <cdr:x>1</cdr:x>
      <cdr:y>0.10384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-138112" y="19050"/>
          <a:ext cx="2771775" cy="238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itchFamily="18" charset="0"/>
            </a:rPr>
            <a:t>Direction of Exports (As a % of Total Exports)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</cdr:x>
      <cdr:y>0.01042</cdr:y>
    </cdr:from>
    <cdr:to>
      <cdr:x>1</cdr:x>
      <cdr:y>0.16192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26096"/>
          <a:ext cx="2806700" cy="3794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itchFamily="18" charset="0"/>
            </a:rPr>
            <a:t>Market </a:t>
          </a:r>
          <a:r>
            <a:rPr lang="en-US" sz="1400" b="1" dirty="0" smtClean="0">
              <a:latin typeface="Cambria" pitchFamily="18" charset="0"/>
            </a:rPr>
            <a:t>Concentration </a:t>
          </a:r>
          <a:r>
            <a:rPr lang="en-US" sz="1400" b="1" dirty="0">
              <a:latin typeface="Cambria" pitchFamily="18" charset="0"/>
            </a:rPr>
            <a:t>of </a:t>
          </a:r>
          <a:r>
            <a:rPr lang="en-US" sz="1400" b="1" dirty="0" smtClean="0">
              <a:latin typeface="Cambria" pitchFamily="18" charset="0"/>
            </a:rPr>
            <a:t>Exports </a:t>
          </a:r>
          <a:endParaRPr lang="en-US" sz="1400" b="1" dirty="0">
            <a:latin typeface="Cambria" pitchFamily="18" charset="0"/>
          </a:endParaRPr>
        </a:p>
        <a:p xmlns:a="http://schemas.openxmlformats.org/drawingml/2006/main">
          <a:pPr algn="ctr"/>
          <a:r>
            <a:rPr lang="en-US" sz="1400" b="1" dirty="0">
              <a:latin typeface="Cambria" pitchFamily="18" charset="0"/>
            </a:rPr>
            <a:t>(% of Total Exports)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</cdr:x>
      <cdr:y>0.27945</cdr:y>
    </cdr:from>
    <cdr:to>
      <cdr:x>0.04811</cdr:x>
      <cdr:y>0.54228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2088943" y="1424574"/>
          <a:ext cx="998878" cy="273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>
              <a:latin typeface="Cambria" panose="02040503050406030204" pitchFamily="18" charset="0"/>
            </a:rPr>
            <a:t>%</a:t>
          </a:r>
          <a:r>
            <a:rPr lang="en-US" sz="1200" b="1" baseline="0" dirty="0">
              <a:latin typeface="Cambria" panose="02040503050406030204" pitchFamily="18" charset="0"/>
            </a:rPr>
            <a:t> Share </a:t>
          </a:r>
          <a:endParaRPr lang="en-US" sz="1200" b="1" dirty="0">
            <a:latin typeface="Cambria" panose="02040503050406030204" pitchFamily="18" charset="0"/>
          </a:endParaRPr>
        </a:p>
      </cdr:txBody>
    </cdr:sp>
  </cdr:relSizeAnchor>
  <cdr:relSizeAnchor xmlns:cdr="http://schemas.openxmlformats.org/drawingml/2006/chartDrawing">
    <cdr:from>
      <cdr:x>0.91653</cdr:x>
      <cdr:y>0.32272</cdr:y>
    </cdr:from>
    <cdr:to>
      <cdr:x>0.98138</cdr:x>
      <cdr:y>0.58556</cdr:y>
    </cdr:to>
    <cdr:sp macro="" textlink="">
      <cdr:nvSpPr>
        <cdr:cNvPr id="3" name="TextBox 2"/>
        <cdr:cNvSpPr txBox="1"/>
      </cdr:nvSpPr>
      <cdr:spPr>
        <a:xfrm xmlns:a="http://schemas.openxmlformats.org/drawingml/2006/main" rot="5400000">
          <a:off x="4943474" y="1395412"/>
          <a:ext cx="914400" cy="369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>
              <a:latin typeface="Cambria" panose="02040503050406030204" pitchFamily="18" charset="0"/>
            </a:rPr>
            <a:t>Value USD </a:t>
          </a:r>
          <a:r>
            <a:rPr lang="en-US" sz="1200" b="1" dirty="0" err="1">
              <a:latin typeface="Cambria" panose="02040503050406030204" pitchFamily="18" charset="0"/>
            </a:rPr>
            <a:t>Bn</a:t>
          </a:r>
          <a:endParaRPr lang="en-US" sz="1200" b="1" dirty="0">
            <a:latin typeface="Cambria" panose="020405030504060302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0.01095</cdr:y>
    </cdr:from>
    <cdr:to>
      <cdr:x>1</cdr:x>
      <cdr:y>0.11362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38098"/>
          <a:ext cx="5691187" cy="357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anose="02040503050406030204" pitchFamily="18" charset="0"/>
            </a:rPr>
            <a:t>Commercial</a:t>
          </a:r>
          <a:r>
            <a:rPr lang="en-US" sz="1400" b="1" baseline="0" dirty="0">
              <a:latin typeface="Cambria" panose="02040503050406030204" pitchFamily="18" charset="0"/>
            </a:rPr>
            <a:t> </a:t>
          </a:r>
          <a:r>
            <a:rPr lang="en-US" sz="1400" b="1" baseline="0" dirty="0" smtClean="0">
              <a:latin typeface="Cambria" panose="02040503050406030204" pitchFamily="18" charset="0"/>
            </a:rPr>
            <a:t>Services:</a:t>
          </a:r>
          <a:r>
            <a:rPr lang="en-US" sz="1400" b="1" dirty="0" smtClean="0">
              <a:latin typeface="Cambria" panose="02040503050406030204" pitchFamily="18" charset="0"/>
            </a:rPr>
            <a:t> Value of World Exports and the Market Share of Sri Lanka</a:t>
          </a:r>
          <a:r>
            <a:rPr lang="en-US" sz="1400" b="1" baseline="0" dirty="0" smtClean="0">
              <a:latin typeface="Cambria" panose="02040503050406030204" pitchFamily="18" charset="0"/>
            </a:rPr>
            <a:t> </a:t>
          </a:r>
          <a:endParaRPr lang="en-US" sz="1400" b="1" dirty="0">
            <a:latin typeface="Cambria" panose="02040503050406030204" pitchFamily="18" charset="0"/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0.00559</cdr:x>
      <cdr:y>0.01105</cdr:y>
    </cdr:from>
    <cdr:to>
      <cdr:x>1</cdr:x>
      <cdr:y>0.10497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5" y="38100"/>
          <a:ext cx="5086350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anose="02040503050406030204" pitchFamily="18" charset="0"/>
            </a:rPr>
            <a:t>Exports</a:t>
          </a:r>
          <a:r>
            <a:rPr lang="en-US" sz="1400" b="1" baseline="0" dirty="0">
              <a:latin typeface="Cambria" panose="02040503050406030204" pitchFamily="18" charset="0"/>
            </a:rPr>
            <a:t> as a % of Total World Export of Commercial Services</a:t>
          </a:r>
          <a:endParaRPr lang="en-US" sz="1400" b="1" dirty="0">
            <a:latin typeface="Cambria" panose="02040503050406030204" pitchFamily="18" charset="0"/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</cdr:x>
      <cdr:y>0.01003</cdr:y>
    </cdr:from>
    <cdr:to>
      <cdr:x>1</cdr:x>
      <cdr:y>0.1142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27516"/>
          <a:ext cx="45720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anose="02040503050406030204" pitchFamily="18" charset="0"/>
            </a:rPr>
            <a:t>Export</a:t>
          </a:r>
          <a:r>
            <a:rPr lang="en-US" sz="1400" b="1" baseline="0" dirty="0">
              <a:latin typeface="Cambria" panose="02040503050406030204" pitchFamily="18" charset="0"/>
            </a:rPr>
            <a:t> Earnings: USD Million</a:t>
          </a:r>
          <a:endParaRPr lang="en-US" sz="1400" b="1" dirty="0">
            <a:latin typeface="Cambria" panose="02040503050406030204" pitchFamily="18" charset="0"/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</cdr:x>
      <cdr:y>0.01736</cdr:y>
    </cdr:from>
    <cdr:to>
      <cdr:x>1</cdr:x>
      <cdr:y>0.23077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1590"/>
          <a:ext cx="4419600" cy="6342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anose="02040503050406030204" pitchFamily="18" charset="0"/>
            </a:rPr>
            <a:t>Travel</a:t>
          </a:r>
          <a:r>
            <a:rPr lang="en-US" sz="1400" b="1" baseline="0" dirty="0">
              <a:latin typeface="Cambria" panose="02040503050406030204" pitchFamily="18" charset="0"/>
            </a:rPr>
            <a:t> and Tourism Competitiveness Index</a:t>
          </a:r>
        </a:p>
        <a:p xmlns:a="http://schemas.openxmlformats.org/drawingml/2006/main">
          <a:pPr algn="ctr"/>
          <a:r>
            <a:rPr lang="en-US" sz="1400" b="1" baseline="0" dirty="0">
              <a:latin typeface="Cambria" panose="02040503050406030204" pitchFamily="18" charset="0"/>
            </a:rPr>
            <a:t>Rank out of 140 </a:t>
          </a:r>
          <a:r>
            <a:rPr lang="en-US" sz="1400" b="1" baseline="0" dirty="0" smtClean="0">
              <a:latin typeface="Cambria" panose="02040503050406030204" pitchFamily="18" charset="0"/>
            </a:rPr>
            <a:t>countries (2013)</a:t>
          </a:r>
          <a:endParaRPr lang="en-US" sz="1400" b="1" dirty="0">
            <a:latin typeface="Cambria" panose="02040503050406030204" pitchFamily="18" charset="0"/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0.15789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0" y="0"/>
          <a:ext cx="2990850" cy="657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baseline="0" dirty="0">
              <a:latin typeface="Cambria" pitchFamily="18" charset="0"/>
            </a:rPr>
            <a:t>Shift in Product Composition: 2005 &amp; 2012 </a:t>
          </a:r>
        </a:p>
        <a:p xmlns:a="http://schemas.openxmlformats.org/drawingml/2006/main">
          <a:pPr algn="ctr"/>
          <a:r>
            <a:rPr lang="en-US" sz="1400" b="1" baseline="0" dirty="0">
              <a:latin typeface="Cambria" pitchFamily="18" charset="0"/>
            </a:rPr>
            <a:t> (Change as a % of Exports): </a:t>
          </a: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0.07046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0" y="0"/>
          <a:ext cx="2673985" cy="267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>
              <a:latin typeface="Cambria" pitchFamily="18" charset="0"/>
            </a:rPr>
            <a:t>Change in Direction</a:t>
          </a:r>
          <a:r>
            <a:rPr lang="en-US" sz="1400" b="1" baseline="0">
              <a:latin typeface="Cambria" pitchFamily="18" charset="0"/>
            </a:rPr>
            <a:t> of Exports: 2005 &amp;2012</a:t>
          </a:r>
          <a:endParaRPr lang="en-US" sz="1400" b="1">
            <a:latin typeface="Cambria" pitchFamily="18" charset="0"/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0.01299</cdr:x>
      <cdr:y>0.27273</cdr:y>
    </cdr:from>
    <cdr:to>
      <cdr:x>0.11768</cdr:x>
      <cdr:y>0.85455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835871" y="2055071"/>
          <a:ext cx="2438400" cy="6142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Cambria" pitchFamily="18" charset="0"/>
            </a:rPr>
            <a:t>As a % of Total Exports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0.99667</cdr:x>
      <cdr:y>0.23246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0" y="0"/>
          <a:ext cx="2847975" cy="504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effectLst/>
              <a:latin typeface="Cambria" pitchFamily="18" charset="0"/>
              <a:ea typeface="+mn-ea"/>
              <a:cs typeface="+mn-cs"/>
            </a:rPr>
            <a:t>Exports to Selected Asian Countries </a:t>
          </a:r>
        </a:p>
        <a:p xmlns:a="http://schemas.openxmlformats.org/drawingml/2006/main">
          <a:pPr algn="ctr"/>
          <a:r>
            <a:rPr lang="en-US" sz="1400" b="1" dirty="0">
              <a:effectLst/>
              <a:latin typeface="Cambria" pitchFamily="18" charset="0"/>
              <a:ea typeface="+mn-ea"/>
              <a:cs typeface="+mn-cs"/>
            </a:rPr>
            <a:t>(China, S. Korea, Hong Kong, Malaysia, Indonesia, Singapore)</a:t>
          </a: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0.0025</cdr:x>
      <cdr:y>0.2189</cdr:y>
    </cdr:from>
    <cdr:to>
      <cdr:x>0.0576</cdr:x>
      <cdr:y>0.57297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533398" y="1419225"/>
          <a:ext cx="140970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>
              <a:latin typeface="Cambria" panose="02040503050406030204" pitchFamily="18" charset="0"/>
            </a:rPr>
            <a:t>% Share of Sri Lanka</a:t>
          </a:r>
        </a:p>
      </cdr:txBody>
    </cdr:sp>
  </cdr:relSizeAnchor>
  <cdr:relSizeAnchor xmlns:cdr="http://schemas.openxmlformats.org/drawingml/2006/chartDrawing">
    <cdr:from>
      <cdr:x>0.91987</cdr:x>
      <cdr:y>0.22967</cdr:y>
    </cdr:from>
    <cdr:to>
      <cdr:x>0.97663</cdr:x>
      <cdr:y>0.45933</cdr:y>
    </cdr:to>
    <cdr:sp macro="" textlink="">
      <cdr:nvSpPr>
        <cdr:cNvPr id="4" name="TextBox 3"/>
        <cdr:cNvSpPr txBox="1"/>
      </cdr:nvSpPr>
      <cdr:spPr>
        <a:xfrm xmlns:a="http://schemas.openxmlformats.org/drawingml/2006/main" rot="5400000">
          <a:off x="4953000" y="1209675"/>
          <a:ext cx="914400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>
              <a:latin typeface="Cambria" panose="02040503050406030204" pitchFamily="18" charset="0"/>
            </a:rPr>
            <a:t>World</a:t>
          </a:r>
          <a:r>
            <a:rPr lang="en-US" sz="1200" b="1" baseline="0" dirty="0">
              <a:latin typeface="Cambria" panose="02040503050406030204" pitchFamily="18" charset="0"/>
            </a:rPr>
            <a:t> Export Value USD TN</a:t>
          </a:r>
          <a:endParaRPr lang="en-US" sz="1200" b="1" dirty="0">
            <a:latin typeface="Cambria" panose="020405030504060302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0.00478</cdr:y>
    </cdr:from>
    <cdr:to>
      <cdr:x>1</cdr:x>
      <cdr:y>0.1194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24404"/>
          <a:ext cx="5705475" cy="585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anose="02040503050406030204" pitchFamily="18" charset="0"/>
            </a:rPr>
            <a:t>World Export</a:t>
          </a:r>
          <a:r>
            <a:rPr lang="en-US" sz="1400" b="1" baseline="0" dirty="0">
              <a:latin typeface="Cambria" panose="02040503050406030204" pitchFamily="18" charset="0"/>
            </a:rPr>
            <a:t> </a:t>
          </a:r>
          <a:r>
            <a:rPr lang="en-US" sz="1400" b="1" baseline="0" dirty="0" smtClean="0">
              <a:latin typeface="Cambria" panose="02040503050406030204" pitchFamily="18" charset="0"/>
            </a:rPr>
            <a:t>Value </a:t>
          </a:r>
          <a:r>
            <a:rPr lang="en-US" sz="1400" b="1" baseline="0" dirty="0">
              <a:latin typeface="Cambria" panose="02040503050406030204" pitchFamily="18" charset="0"/>
            </a:rPr>
            <a:t>of Merchandise Exports </a:t>
          </a:r>
          <a:endParaRPr lang="en-US" sz="1400" b="1" baseline="0" dirty="0" smtClean="0">
            <a:latin typeface="Cambria" panose="02040503050406030204" pitchFamily="18" charset="0"/>
          </a:endParaRPr>
        </a:p>
        <a:p xmlns:a="http://schemas.openxmlformats.org/drawingml/2006/main">
          <a:pPr algn="ctr"/>
          <a:r>
            <a:rPr lang="en-US" sz="1400" b="1" baseline="0" dirty="0" smtClean="0">
              <a:latin typeface="Cambria" panose="02040503050406030204" pitchFamily="18" charset="0"/>
            </a:rPr>
            <a:t>and </a:t>
          </a:r>
          <a:r>
            <a:rPr lang="en-US" sz="1400" b="1" baseline="0" dirty="0">
              <a:latin typeface="Cambria" panose="02040503050406030204" pitchFamily="18" charset="0"/>
            </a:rPr>
            <a:t>World Market Share of Sri Lanka</a:t>
          </a:r>
          <a:endParaRPr lang="en-US" sz="1400" b="1" dirty="0">
            <a:latin typeface="Cambria" panose="020405030504060302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0.07941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8" y="0"/>
          <a:ext cx="2726690" cy="1969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anose="02040503050406030204" pitchFamily="18" charset="0"/>
            </a:rPr>
            <a:t>Exports</a:t>
          </a:r>
          <a:r>
            <a:rPr lang="en-US" sz="1400" b="1" baseline="0" dirty="0">
              <a:latin typeface="Cambria" panose="02040503050406030204" pitchFamily="18" charset="0"/>
            </a:rPr>
            <a:t> As a % of </a:t>
          </a:r>
          <a:r>
            <a:rPr lang="en-US" sz="1400" b="1" baseline="0" dirty="0" smtClean="0">
              <a:latin typeface="Cambria" panose="02040503050406030204" pitchFamily="18" charset="0"/>
            </a:rPr>
            <a:t>GDP: Comparison with selected developing</a:t>
          </a:r>
          <a:r>
            <a:rPr lang="en-US" sz="1400" b="1" dirty="0" smtClean="0">
              <a:latin typeface="Cambria" panose="02040503050406030204" pitchFamily="18" charset="0"/>
            </a:rPr>
            <a:t> countries in Asia</a:t>
          </a:r>
          <a:endParaRPr lang="en-US" sz="1400" b="1" dirty="0">
            <a:latin typeface="Cambria" panose="02040503050406030204" pitchFamily="18" charset="0"/>
          </a:endParaRP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0.00625</cdr:x>
      <cdr:y>0.01966</cdr:y>
    </cdr:from>
    <cdr:to>
      <cdr:x>1</cdr:x>
      <cdr:y>0.11798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5" y="66675"/>
          <a:ext cx="454342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anose="02040503050406030204" pitchFamily="18" charset="0"/>
            </a:rPr>
            <a:t>Share of Agricultural</a:t>
          </a:r>
          <a:r>
            <a:rPr lang="en-US" sz="1400" b="1" baseline="0" dirty="0">
              <a:latin typeface="Cambria" panose="02040503050406030204" pitchFamily="18" charset="0"/>
            </a:rPr>
            <a:t> Products and Clothing Exports in World Exports</a:t>
          </a:r>
          <a:endParaRPr lang="en-US" sz="1400" b="1" dirty="0">
            <a:latin typeface="Cambria" panose="02040503050406030204" pitchFamily="18" charset="0"/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</cdr:x>
      <cdr:y>0.00694</cdr:y>
    </cdr:from>
    <cdr:to>
      <cdr:x>1</cdr:x>
      <cdr:y>0.10417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" y="19050"/>
          <a:ext cx="45720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effectLst/>
              <a:latin typeface="Cambria" panose="02040503050406030204" pitchFamily="18" charset="0"/>
            </a:rPr>
            <a:t>Share of World Imports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5.20417E-17</cdr:x>
      <cdr:y>0</cdr:y>
    </cdr:from>
    <cdr:to>
      <cdr:x>1</cdr:x>
      <cdr:y>0.1875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" y="0"/>
          <a:ext cx="5181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latin typeface="Cambria" pitchFamily="18" charset="0"/>
            </a:rPr>
            <a:t>Sri Lanka: Growth in Exports and Imports by Month</a:t>
          </a:r>
          <a:endParaRPr lang="en-US" sz="1400" b="1" dirty="0">
            <a:latin typeface="Cambria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0.99953</cdr:x>
      <cdr:y>0.15122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2686050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anose="02040503050406030204" pitchFamily="18" charset="0"/>
            </a:rPr>
            <a:t>Annual Average Export</a:t>
          </a:r>
          <a:r>
            <a:rPr lang="en-US" sz="1400" b="1" baseline="0" dirty="0">
              <a:latin typeface="Cambria" panose="02040503050406030204" pitchFamily="18" charset="0"/>
            </a:rPr>
            <a:t> Growth (%)</a:t>
          </a:r>
          <a:endParaRPr lang="en-US" sz="1400" b="1" dirty="0">
            <a:latin typeface="Cambria" panose="020405030504060302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0.04001</cdr:y>
    </cdr:from>
    <cdr:to>
      <cdr:x>1</cdr:x>
      <cdr:y>0.1554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800" y="110081"/>
          <a:ext cx="2725420" cy="317498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2.90024E-18</cdr:x>
      <cdr:y>0.0212</cdr:y>
    </cdr:from>
    <cdr:to>
      <cdr:x>1</cdr:x>
      <cdr:y>0.13659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527" y="58322"/>
          <a:ext cx="2725420" cy="3174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anose="02040503050406030204" pitchFamily="18" charset="0"/>
            </a:rPr>
            <a:t>Composition</a:t>
          </a:r>
          <a:r>
            <a:rPr lang="en-US" sz="1400" b="1" baseline="0" dirty="0">
              <a:latin typeface="Cambria" panose="02040503050406030204" pitchFamily="18" charset="0"/>
            </a:rPr>
            <a:t> of Exports (Value USD </a:t>
          </a:r>
          <a:r>
            <a:rPr lang="en-US" sz="1400" b="1" baseline="0" dirty="0" err="1">
              <a:latin typeface="Cambria" panose="02040503050406030204" pitchFamily="18" charset="0"/>
            </a:rPr>
            <a:t>Mn</a:t>
          </a:r>
          <a:r>
            <a:rPr lang="en-US" sz="1400" b="1" baseline="0" dirty="0">
              <a:latin typeface="Cambria" panose="02040503050406030204" pitchFamily="18" charset="0"/>
            </a:rPr>
            <a:t>)</a:t>
          </a:r>
          <a:endParaRPr lang="en-US" sz="1400" b="1" dirty="0">
            <a:latin typeface="Cambria" panose="02040503050406030204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0.02161</cdr:y>
    </cdr:from>
    <cdr:to>
      <cdr:x>1</cdr:x>
      <cdr:y>0.13735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59267"/>
          <a:ext cx="4572000" cy="317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anose="02040503050406030204" pitchFamily="18" charset="0"/>
            </a:rPr>
            <a:t>Composition of Exports (% of GDP)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0.08685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0" y="0"/>
          <a:ext cx="2625725" cy="241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itchFamily="18" charset="0"/>
            </a:rPr>
            <a:t>Textile and Garments as a % of Manufacturing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0.15476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4572000" cy="495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Cambria" pitchFamily="18" charset="0"/>
            </a:rPr>
            <a:t>Garments Exports: Vietnam and Sri</a:t>
          </a:r>
          <a:r>
            <a:rPr lang="en-US" sz="1400" b="1" baseline="0" dirty="0">
              <a:latin typeface="Cambria" pitchFamily="18" charset="0"/>
            </a:rPr>
            <a:t> Lanka</a:t>
          </a:r>
        </a:p>
        <a:p xmlns:a="http://schemas.openxmlformats.org/drawingml/2006/main">
          <a:pPr algn="ctr"/>
          <a:r>
            <a:rPr lang="en-US" sz="1400" b="1" baseline="0" dirty="0">
              <a:latin typeface="Cambria" pitchFamily="18" charset="0"/>
            </a:rPr>
            <a:t>Value &amp; % of Manufacturing Exports</a:t>
          </a:r>
          <a:endParaRPr lang="en-US" sz="1400" b="1" dirty="0">
            <a:latin typeface="Cambria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D5F56-2C02-45C7-AB66-69CBAE786B90}" type="datetimeFigureOut">
              <a:rPr lang="en-US" smtClean="0"/>
              <a:t>25/Oct/2013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CCEEE-AC37-4277-A18D-A1E47733B8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6E00E58D-7E3A-47B7-AEF5-B3FF9EB6E075}" type="datetimeFigureOut">
              <a:rPr lang="en-US" smtClean="0"/>
              <a:pPr/>
              <a:t>25/Oct/2013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2A876F9F-B070-48C4-B775-24795A9DC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4618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76F9F-B070-48C4-B775-24795A9DC09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76F9F-B070-48C4-B775-24795A9DC09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456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B49C-A23E-4B7C-B777-7057A0861F51}" type="datetimeFigureOut">
              <a:rPr lang="en-US" smtClean="0"/>
              <a:pPr/>
              <a:t>25/Oct/2013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4DEB-B1B5-42E5-8F95-2FB15274E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16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B49C-A23E-4B7C-B777-7057A0861F51}" type="datetimeFigureOut">
              <a:rPr lang="en-US" smtClean="0"/>
              <a:pPr/>
              <a:t>25/Oct/2013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4DEB-B1B5-42E5-8F95-2FB15274E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431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B49C-A23E-4B7C-B777-7057A0861F51}" type="datetimeFigureOut">
              <a:rPr lang="en-US" smtClean="0"/>
              <a:pPr/>
              <a:t>25/Oct/2013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4DEB-B1B5-42E5-8F95-2FB15274E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18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B49C-A23E-4B7C-B777-7057A0861F51}" type="datetimeFigureOut">
              <a:rPr lang="en-US" smtClean="0"/>
              <a:pPr/>
              <a:t>25/Oct/2013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4DEB-B1B5-42E5-8F95-2FB15274E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248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B49C-A23E-4B7C-B777-7057A0861F51}" type="datetimeFigureOut">
              <a:rPr lang="en-US" smtClean="0"/>
              <a:pPr/>
              <a:t>25/Oct/2013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4DEB-B1B5-42E5-8F95-2FB15274E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729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B49C-A23E-4B7C-B777-7057A0861F51}" type="datetimeFigureOut">
              <a:rPr lang="en-US" smtClean="0"/>
              <a:pPr/>
              <a:t>25/Oct/2013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4DEB-B1B5-42E5-8F95-2FB15274E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927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B49C-A23E-4B7C-B777-7057A0861F51}" type="datetimeFigureOut">
              <a:rPr lang="en-US" smtClean="0"/>
              <a:pPr/>
              <a:t>25/Oct/2013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4DEB-B1B5-42E5-8F95-2FB15274E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505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B49C-A23E-4B7C-B777-7057A0861F51}" type="datetimeFigureOut">
              <a:rPr lang="en-US" smtClean="0"/>
              <a:pPr/>
              <a:t>25/Oct/2013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4DEB-B1B5-42E5-8F95-2FB15274E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9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B49C-A23E-4B7C-B777-7057A0861F51}" type="datetimeFigureOut">
              <a:rPr lang="en-US" smtClean="0"/>
              <a:pPr/>
              <a:t>25/Oct/2013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4DEB-B1B5-42E5-8F95-2FB15274E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44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B49C-A23E-4B7C-B777-7057A0861F51}" type="datetimeFigureOut">
              <a:rPr lang="en-US" smtClean="0"/>
              <a:pPr/>
              <a:t>25/Oct/2013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4DEB-B1B5-42E5-8F95-2FB15274E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016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B49C-A23E-4B7C-B777-7057A0861F51}" type="datetimeFigureOut">
              <a:rPr lang="en-US" smtClean="0"/>
              <a:pPr/>
              <a:t>25/Oct/2013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A4DEB-B1B5-42E5-8F95-2FB15274E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069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8B49C-A23E-4B7C-B777-7057A0861F51}" type="datetimeFigureOut">
              <a:rPr lang="en-US" smtClean="0"/>
              <a:pPr/>
              <a:t>25/Oct/2013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A4DEB-B1B5-42E5-8F95-2FB15274E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304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hart" Target="../charts/chart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trademap.org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5" y="1958975"/>
            <a:ext cx="9130145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Export performance of Sri Lanka</a:t>
            </a:r>
            <a:endParaRPr lang="en-US" sz="36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124200"/>
            <a:ext cx="6400800" cy="609600"/>
          </a:xfrm>
        </p:spPr>
        <p:txBody>
          <a:bodyPr>
            <a:norm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Statistical Analysis</a:t>
            </a:r>
            <a:endParaRPr lang="en-US" sz="2400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55" y="62585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anose="02040503050406030204" pitchFamily="18" charset="0"/>
              </a:rPr>
              <a:t>A interactive Forum “Whither Exports in the next 5 years?”, Organized by The Exporters Association of Sri Lanka</a:t>
            </a:r>
          </a:p>
          <a:p>
            <a:pPr algn="ctr"/>
            <a:r>
              <a:rPr lang="en-US" sz="1400" dirty="0" smtClean="0">
                <a:latin typeface="Cambria" panose="02040503050406030204" pitchFamily="18" charset="0"/>
              </a:rPr>
              <a:t>25</a:t>
            </a:r>
            <a:r>
              <a:rPr lang="en-US" sz="1400" baseline="30000" dirty="0" smtClean="0">
                <a:latin typeface="Cambria" panose="02040503050406030204" pitchFamily="18" charset="0"/>
              </a:rPr>
              <a:t>th</a:t>
            </a:r>
            <a:r>
              <a:rPr lang="en-US" sz="1400" dirty="0" smtClean="0">
                <a:latin typeface="Cambria" panose="02040503050406030204" pitchFamily="18" charset="0"/>
              </a:rPr>
              <a:t> October 2013</a:t>
            </a:r>
            <a:endParaRPr lang="en-US" sz="1400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965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anose="02040503050406030204" pitchFamily="18" charset="0"/>
              </a:rPr>
              <a:t>By </a:t>
            </a:r>
            <a:r>
              <a:rPr lang="en-US" sz="1400" dirty="0" err="1" smtClean="0">
                <a:latin typeface="Cambria" panose="02040503050406030204" pitchFamily="18" charset="0"/>
              </a:rPr>
              <a:t>Subhashini</a:t>
            </a:r>
            <a:r>
              <a:rPr lang="en-US" sz="1400" dirty="0" smtClean="0">
                <a:latin typeface="Cambria" panose="02040503050406030204" pitchFamily="18" charset="0"/>
              </a:rPr>
              <a:t> </a:t>
            </a:r>
            <a:r>
              <a:rPr lang="en-US" sz="1400" dirty="0" err="1" smtClean="0">
                <a:latin typeface="Cambria" panose="02040503050406030204" pitchFamily="18" charset="0"/>
              </a:rPr>
              <a:t>Abeysinghe</a:t>
            </a:r>
            <a:r>
              <a:rPr lang="en-US" sz="1400" dirty="0" smtClean="0">
                <a:latin typeface="Cambria" panose="02040503050406030204" pitchFamily="18" charset="0"/>
              </a:rPr>
              <a:t>, Senior Economic Analyst</a:t>
            </a:r>
          </a:p>
          <a:p>
            <a:pPr algn="ctr"/>
            <a:r>
              <a:rPr lang="en-US" sz="1400" b="1" dirty="0" err="1">
                <a:latin typeface="Cambria" panose="02040503050406030204" pitchFamily="18" charset="0"/>
              </a:rPr>
              <a:t>Verité</a:t>
            </a:r>
            <a:r>
              <a:rPr lang="en-US" sz="1400" b="1" dirty="0">
                <a:latin typeface="Cambria" panose="02040503050406030204" pitchFamily="18" charset="0"/>
              </a:rPr>
              <a:t> Research Pvt. Ltd.</a:t>
            </a:r>
            <a:endParaRPr lang="en-US" sz="1400" dirty="0">
              <a:latin typeface="Cambria" panose="02040503050406030204" pitchFamily="18" charset="0"/>
            </a:endParaRPr>
          </a:p>
        </p:txBody>
      </p:sp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4944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graphicFrame>
        <p:nvGraphicFramePr>
          <p:cNvPr id="3" name="Chart 2"/>
          <p:cNvGraphicFramePr/>
          <p:nvPr/>
        </p:nvGraphicFramePr>
        <p:xfrm>
          <a:off x="0" y="1447800"/>
          <a:ext cx="3810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2332932309"/>
              </p:ext>
            </p:extLst>
          </p:nvPr>
        </p:nvGraphicFramePr>
        <p:xfrm>
          <a:off x="4267200" y="990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267200" y="3886200"/>
          <a:ext cx="46482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14800" y="228600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Apparel Sector </a:t>
            </a:r>
            <a:endParaRPr lang="en-US" sz="2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5387118"/>
            <a:ext cx="3810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Source: Department of Census and Statistics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066800"/>
            <a:ext cx="28947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ambria" pitchFamily="18" charset="0"/>
              </a:rPr>
              <a:t>Employment and Establishments</a:t>
            </a:r>
            <a:endParaRPr lang="en-US" sz="1400" b="1" dirty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6504801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" pitchFamily="18" charset="0"/>
              </a:rPr>
              <a:t>Source: US International Trade Commission</a:t>
            </a:r>
            <a:endParaRPr lang="en-US" sz="1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71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1828800"/>
          <a:ext cx="2971800" cy="3125519"/>
        </p:xfrm>
        <a:graphic>
          <a:graphicData uri="http://schemas.openxmlformats.org/drawingml/2006/table">
            <a:tbl>
              <a:tblPr/>
              <a:tblGrid>
                <a:gridCol w="1430410"/>
                <a:gridCol w="801523"/>
                <a:gridCol w="739867"/>
              </a:tblGrid>
              <a:tr h="101102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Agriculture Product Export Growth (%):</a:t>
                      </a:r>
                      <a:endParaRPr lang="en-US" sz="14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Cambria" pitchFamily="18" charset="0"/>
                          <a:ea typeface="Calibri"/>
                          <a:cs typeface="Times New Roman"/>
                        </a:rPr>
                        <a:t>2002-2012</a:t>
                      </a:r>
                      <a:endParaRPr lang="en-US" sz="14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0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mbria" pitchFamily="18" charset="0"/>
                          <a:ea typeface="Calibri"/>
                          <a:cs typeface="Times New Roman"/>
                        </a:rPr>
                        <a:t>Volume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mbria" pitchFamily="18" charset="0"/>
                          <a:ea typeface="Calibri"/>
                          <a:cs typeface="Times New Roman"/>
                        </a:rPr>
                        <a:t>Value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0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mbria" pitchFamily="18" charset="0"/>
                          <a:ea typeface="Calibri"/>
                          <a:cs typeface="Times New Roman"/>
                        </a:rPr>
                        <a:t>Tea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mbria" pitchFamily="18" charset="0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mbria" pitchFamily="18" charset="0"/>
                          <a:ea typeface="Calibri"/>
                          <a:cs typeface="Times New Roman"/>
                        </a:rPr>
                        <a:t>121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0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mbria" pitchFamily="18" charset="0"/>
                          <a:ea typeface="Calibri"/>
                          <a:cs typeface="Times New Roman"/>
                        </a:rPr>
                        <a:t>Natural Rubber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mbria" pitchFamily="18" charset="0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mbria" pitchFamily="18" charset="0"/>
                          <a:ea typeface="Calibri"/>
                          <a:cs typeface="Times New Roman"/>
                        </a:rPr>
                        <a:t>362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0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mbria" pitchFamily="18" charset="0"/>
                          <a:ea typeface="Calibri"/>
                          <a:cs typeface="Times New Roman"/>
                        </a:rPr>
                        <a:t>Desiccated Coconut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mbria" pitchFamily="18" charset="0"/>
                          <a:ea typeface="Calibri"/>
                          <a:cs typeface="Times New Roman"/>
                        </a:rPr>
                        <a:t>-16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mbria" pitchFamily="18" charset="0"/>
                          <a:ea typeface="Calibri"/>
                          <a:cs typeface="Times New Roman"/>
                        </a:rPr>
                        <a:t>115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0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mbria" pitchFamily="18" charset="0"/>
                          <a:ea typeface="Calibri"/>
                          <a:cs typeface="Times New Roman"/>
                        </a:rPr>
                        <a:t>Cinnamon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mbria" pitchFamily="18" charset="0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mbria" pitchFamily="18" charset="0"/>
                          <a:ea typeface="Calibri"/>
                          <a:cs typeface="Times New Roman"/>
                        </a:rPr>
                        <a:t>203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734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latin typeface="Cambria" pitchFamily="18" charset="0"/>
                          <a:ea typeface="Calibri"/>
                          <a:cs typeface="Times New Roman"/>
                        </a:rPr>
                        <a:t>Source: Central Bank of Sri Lanka Annual Reports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4648200" y="1143000"/>
          <a:ext cx="3886200" cy="4166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38600" y="380649"/>
            <a:ext cx="450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Agricultural Products</a:t>
            </a:r>
            <a:endParaRPr lang="en-US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71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graphicFrame>
        <p:nvGraphicFramePr>
          <p:cNvPr id="3" name="Chart 2"/>
          <p:cNvGraphicFramePr/>
          <p:nvPr/>
        </p:nvGraphicFramePr>
        <p:xfrm>
          <a:off x="457200" y="1371600"/>
          <a:ext cx="3810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4648200" y="1371600"/>
          <a:ext cx="3886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4800" y="4953000"/>
            <a:ext cx="4191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Source: Central Bank of Sri Lanka Annual Reports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2600" y="5029200"/>
            <a:ext cx="25447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Cambria" pitchFamily="18" charset="0"/>
              </a:rPr>
              <a:t>Source: Sri Lanka Customs Statistics</a:t>
            </a:r>
            <a:endParaRPr lang="en-US" sz="1200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380649"/>
            <a:ext cx="450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Agricultural Products</a:t>
            </a:r>
            <a:endParaRPr lang="en-US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71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graphicFrame>
        <p:nvGraphicFramePr>
          <p:cNvPr id="3" name="Chart 2"/>
          <p:cNvGraphicFramePr/>
          <p:nvPr/>
        </p:nvGraphicFramePr>
        <p:xfrm>
          <a:off x="609600" y="1600200"/>
          <a:ext cx="3657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4724400" y="1447800"/>
          <a:ext cx="3581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867401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latin typeface="Cambria" pitchFamily="18" charset="0"/>
              </a:rPr>
              <a:t>Source: Statistical Information on Plantation Crops</a:t>
            </a:r>
            <a:endParaRPr lang="en-US" sz="1200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380649"/>
            <a:ext cx="450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Agricultural Products</a:t>
            </a:r>
            <a:endParaRPr lang="en-US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71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graphicFrame>
        <p:nvGraphicFramePr>
          <p:cNvPr id="3" name="Chart 2"/>
          <p:cNvGraphicFramePr/>
          <p:nvPr/>
        </p:nvGraphicFramePr>
        <p:xfrm>
          <a:off x="152400" y="1676400"/>
          <a:ext cx="3886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4176684055"/>
              </p:ext>
            </p:extLst>
          </p:nvPr>
        </p:nvGraphicFramePr>
        <p:xfrm>
          <a:off x="4572000" y="1600200"/>
          <a:ext cx="4038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19400" y="2286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Product Concentration</a:t>
            </a:r>
            <a:endParaRPr lang="en-US" sz="24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5626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" pitchFamily="18" charset="0"/>
              </a:rPr>
              <a:t>Central Bank Annual Reports and Sri Lanka Customs Statistics</a:t>
            </a:r>
            <a:endParaRPr lang="en-US" sz="1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053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9400" y="2286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Market Concentration</a:t>
            </a:r>
            <a:endParaRPr lang="en-US" sz="24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04800" y="1524000"/>
          <a:ext cx="3886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5105400" y="1447800"/>
          <a:ext cx="3810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8952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" pitchFamily="18" charset="0"/>
              </a:rPr>
              <a:t>Central Bank Annual Reports and Sri Lanka Customs Statistics</a:t>
            </a:r>
            <a:endParaRPr lang="en-US" sz="1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053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96803679"/>
              </p:ext>
            </p:extLst>
          </p:nvPr>
        </p:nvGraphicFramePr>
        <p:xfrm>
          <a:off x="1447800" y="1528762"/>
          <a:ext cx="6553200" cy="4567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5048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" pitchFamily="18" charset="0"/>
              </a:rPr>
              <a:t>Source: World Trade </a:t>
            </a:r>
            <a:r>
              <a:rPr lang="en-US" sz="1200" dirty="0" err="1" smtClean="0">
                <a:latin typeface="Cambria" pitchFamily="18" charset="0"/>
              </a:rPr>
              <a:t>Organisation</a:t>
            </a:r>
            <a:endParaRPr lang="en-US" sz="1200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13786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Services Exports </a:t>
            </a:r>
            <a:endParaRPr lang="en-US" sz="2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501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36304175"/>
              </p:ext>
            </p:extLst>
          </p:nvPr>
        </p:nvGraphicFramePr>
        <p:xfrm>
          <a:off x="1295400" y="1371600"/>
          <a:ext cx="7239000" cy="487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 descr="VR Logo with Strategic Analys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19400" y="152400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Services Exports </a:t>
            </a:r>
            <a:endParaRPr lang="en-US" sz="2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001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="" xmlns:p14="http://schemas.microsoft.com/office/powerpoint/2010/main" val="1193168690"/>
              </p:ext>
            </p:extLst>
          </p:nvPr>
        </p:nvGraphicFramePr>
        <p:xfrm>
          <a:off x="401472" y="1600200"/>
          <a:ext cx="3276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3440056293"/>
              </p:ext>
            </p:extLst>
          </p:nvPr>
        </p:nvGraphicFramePr>
        <p:xfrm>
          <a:off x="4191000" y="1066800"/>
          <a:ext cx="4724400" cy="2541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4525454"/>
              </p:ext>
            </p:extLst>
          </p:nvPr>
        </p:nvGraphicFramePr>
        <p:xfrm>
          <a:off x="4191000" y="3657600"/>
          <a:ext cx="4800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" name="Picture 4" descr="VR Logo with Strategic Analysi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19400" y="152400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Services Exports </a:t>
            </a:r>
            <a:endParaRPr lang="en-US" sz="2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472" y="6259772"/>
            <a:ext cx="3408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" panose="02040503050406030204" pitchFamily="18" charset="0"/>
              </a:rPr>
              <a:t>Source: Central Bank of Sri Lanka Annual Reports &amp; Export Development Board</a:t>
            </a:r>
            <a:endParaRPr lang="en-US" sz="1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19400" y="1524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Source of Export Growth</a:t>
            </a:r>
            <a:endParaRPr lang="en-US" sz="2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en-US" sz="2000" i="1" dirty="0" smtClean="0">
                <a:solidFill>
                  <a:srgbClr val="990000"/>
                </a:solidFill>
                <a:latin typeface="Cambria" pitchFamily="18" charset="0"/>
              </a:rPr>
              <a:t>Intensive Margin or Extensive Margin?</a:t>
            </a:r>
            <a:endParaRPr lang="en-US" sz="2000" i="1" dirty="0">
              <a:solidFill>
                <a:srgbClr val="990000"/>
              </a:solidFill>
              <a:latin typeface="Cambria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04800" y="1066800"/>
          <a:ext cx="4191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05400" y="1295400"/>
          <a:ext cx="3721100" cy="5029192"/>
        </p:xfrm>
        <a:graphic>
          <a:graphicData uri="http://schemas.openxmlformats.org/drawingml/2006/table">
            <a:tbl>
              <a:tblPr/>
              <a:tblGrid>
                <a:gridCol w="421602"/>
                <a:gridCol w="3299498"/>
              </a:tblGrid>
              <a:tr h="3222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Cambria"/>
                          <a:cs typeface="Times New Roman"/>
                        </a:rPr>
                        <a:t>HS</a:t>
                      </a: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Cambria"/>
                          <a:cs typeface="Times New Roman"/>
                        </a:rPr>
                        <a:t>Description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  <a:tr h="2071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62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Apparel – not Knitted or crocheted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71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Precious stones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39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Plastics/articles thereof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63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Made up textile articles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84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Machinery and parts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95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Toys, games, sports equip.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24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Tobacco, manufac. Tobacco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44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Wood and articles thereof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87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Vehicle spare parts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08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Coconuts/fruits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20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Preparations vegetables, fruits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21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Misc. edible preparations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85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Electrical machinery and parts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89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Ships, boats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11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Milling industry products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53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Veg. textile fibers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38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Misc. chemical products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03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Fish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Residues from food indus/animal feed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61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Apparel – Knitted or crocheted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1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09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Tea and spices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6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/>
                          <a:cs typeface="Times New Roman"/>
                        </a:rPr>
                        <a:t>40</a:t>
                      </a:r>
                      <a:endParaRPr lang="en-US" sz="12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/>
                          <a:cs typeface="Times New Roman"/>
                        </a:rPr>
                        <a:t>Rubber and articles thereof</a:t>
                      </a:r>
                      <a:endParaRPr lang="en-US" sz="12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5048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" pitchFamily="18" charset="0"/>
              </a:rPr>
              <a:t>Source: Sri Lanka Customs Statistics</a:t>
            </a:r>
            <a:endParaRPr lang="en-US" sz="1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053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1356401771"/>
              </p:ext>
            </p:extLst>
          </p:nvPr>
        </p:nvGraphicFramePr>
        <p:xfrm>
          <a:off x="1600200" y="1066800"/>
          <a:ext cx="617220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6412468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" panose="02040503050406030204" pitchFamily="18" charset="0"/>
              </a:rPr>
              <a:t>Source: World Trade Organization</a:t>
            </a:r>
            <a:endParaRPr lang="en-US" sz="1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053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381000" y="1219200"/>
          <a:ext cx="3962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24400" y="1143000"/>
          <a:ext cx="3962400" cy="5105395"/>
        </p:xfrm>
        <a:graphic>
          <a:graphicData uri="http://schemas.openxmlformats.org/drawingml/2006/table">
            <a:tbl>
              <a:tblPr/>
              <a:tblGrid>
                <a:gridCol w="819807"/>
                <a:gridCol w="3142593"/>
              </a:tblGrid>
              <a:tr h="3195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Cambria" pitchFamily="18" charset="0"/>
                          <a:cs typeface="Times New Roman"/>
                        </a:rPr>
                        <a:t>HS</a:t>
                      </a:r>
                      <a:endParaRPr lang="en-US" sz="1200">
                        <a:latin typeface="Cambria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Cambria" pitchFamily="18" charset="0"/>
                          <a:cs typeface="Times New Roman"/>
                        </a:rPr>
                        <a:t>Description</a:t>
                      </a:r>
                      <a:endParaRPr lang="en-US" sz="1200">
                        <a:latin typeface="Cambria" pitchFamily="18" charset="0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Plastics/articles thereof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Apparel – not Knitted or crocheted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Precious stones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Made up textile articles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Toys, games, sports equip.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Apparel – Knitted or crocheted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Tobacco, manufac. Tobacco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Tea and spices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Vehicle spare parts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Fish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Wood and articles thereof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Veg. textile fibers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Machinery and parts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Rubber and articles thereof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Coconuts/fruits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Electrical machinery and parts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Misc. chemical products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Milling industry products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Preparations vegetables, fruits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Residues from food indus/animal feed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Misc. edible preparations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Printed books, papers, pictures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4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mbria" pitchFamily="18" charset="0"/>
                          <a:cs typeface="Times New Roman"/>
                        </a:rPr>
                        <a:t>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mbria" pitchFamily="18" charset="0"/>
                          <a:cs typeface="Times New Roman"/>
                        </a:rPr>
                        <a:t>Ships, boats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5048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" pitchFamily="18" charset="0"/>
              </a:rPr>
              <a:t>Source: Sri Lanka Customs Statistics</a:t>
            </a:r>
            <a:endParaRPr lang="en-US" sz="1200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1524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Source of Export Growth</a:t>
            </a:r>
            <a:endParaRPr lang="en-US" sz="2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en-US" sz="2000" i="1" dirty="0" smtClean="0">
                <a:solidFill>
                  <a:srgbClr val="990000"/>
                </a:solidFill>
                <a:latin typeface="Cambria" pitchFamily="18" charset="0"/>
              </a:rPr>
              <a:t>Intensive Margin or Extensive Margin?</a:t>
            </a:r>
            <a:endParaRPr lang="en-US" sz="2000" i="1" dirty="0">
              <a:solidFill>
                <a:srgbClr val="99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053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p14="http://schemas.microsoft.com/office/powerpoint/2010/main" val="2469474741"/>
              </p:ext>
            </p:extLst>
          </p:nvPr>
        </p:nvGraphicFramePr>
        <p:xfrm>
          <a:off x="228600" y="1066800"/>
          <a:ext cx="441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="" xmlns:p14="http://schemas.microsoft.com/office/powerpoint/2010/main" val="577308886"/>
              </p:ext>
            </p:extLst>
          </p:nvPr>
        </p:nvGraphicFramePr>
        <p:xfrm>
          <a:off x="4800600" y="1066800"/>
          <a:ext cx="4038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65048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" pitchFamily="18" charset="0"/>
              </a:rPr>
              <a:t>Source: Sri Lanka Customs Statistics</a:t>
            </a:r>
            <a:endParaRPr lang="en-US" sz="1200" dirty="0"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400" y="1524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Source of Export Growth</a:t>
            </a:r>
            <a:endParaRPr lang="en-US" sz="2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r>
              <a:rPr lang="en-US" sz="2000" i="1" dirty="0" smtClean="0">
                <a:solidFill>
                  <a:srgbClr val="990000"/>
                </a:solidFill>
                <a:latin typeface="Cambria" pitchFamily="18" charset="0"/>
              </a:rPr>
              <a:t>Intensive Margin or Extensive Margin?</a:t>
            </a:r>
            <a:endParaRPr lang="en-US" sz="2000" i="1" dirty="0">
              <a:solidFill>
                <a:srgbClr val="99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053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2575041605"/>
              </p:ext>
            </p:extLst>
          </p:nvPr>
        </p:nvGraphicFramePr>
        <p:xfrm>
          <a:off x="1447800" y="1219200"/>
          <a:ext cx="5867399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19400" y="228600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Exports to Asia</a:t>
            </a:r>
            <a:endParaRPr lang="en-US" sz="2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248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" panose="02040503050406030204" pitchFamily="18" charset="0"/>
              </a:rPr>
              <a:t>Source: </a:t>
            </a:r>
            <a:r>
              <a:rPr lang="en-US" sz="1200" dirty="0" smtClean="0">
                <a:latin typeface="Cambria" panose="02040503050406030204" pitchFamily="18" charset="0"/>
                <a:hlinkClick r:id="rId4"/>
              </a:rPr>
              <a:t>www.trademap.org</a:t>
            </a:r>
            <a:endParaRPr lang="en-US" sz="1200" dirty="0" smtClean="0">
              <a:latin typeface="Cambria" panose="02040503050406030204" pitchFamily="18" charset="0"/>
            </a:endParaRPr>
          </a:p>
          <a:p>
            <a:pPr algn="ctr"/>
            <a:endParaRPr lang="en-US" sz="1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053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838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Exports from Sri Lanka: </a:t>
            </a:r>
          </a:p>
          <a:p>
            <a:pPr algn="ctr"/>
            <a:r>
              <a:rPr 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Shrinking Share in a Growing Market</a:t>
            </a:r>
            <a:endParaRPr lang="en-US" sz="2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5511198"/>
              </p:ext>
            </p:extLst>
          </p:nvPr>
        </p:nvGraphicFramePr>
        <p:xfrm>
          <a:off x="6096000" y="2362201"/>
          <a:ext cx="2813712" cy="31542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37904"/>
                <a:gridCol w="937904"/>
                <a:gridCol w="937904"/>
              </a:tblGrid>
              <a:tr h="1402080">
                <a:tc gridSpan="3"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latin typeface="Cambria" panose="02040503050406030204" pitchFamily="18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latin typeface="Cambria" panose="02040503050406030204" pitchFamily="18" charset="0"/>
                        </a:rPr>
                        <a:t>Time Taken to Double World</a:t>
                      </a:r>
                      <a:r>
                        <a:rPr lang="en-US" sz="1400" b="1" baseline="0" dirty="0" smtClean="0">
                          <a:latin typeface="Cambria" panose="02040503050406030204" pitchFamily="18" charset="0"/>
                        </a:rPr>
                        <a:t> Exports</a:t>
                      </a:r>
                    </a:p>
                    <a:p>
                      <a:pPr algn="ctr"/>
                      <a:r>
                        <a:rPr lang="en-US" sz="1400" b="1" baseline="0" dirty="0" smtClean="0">
                          <a:latin typeface="Cambria" panose="02040503050406030204" pitchFamily="18" charset="0"/>
                        </a:rPr>
                        <a:t>USD Trillion</a:t>
                      </a:r>
                    </a:p>
                    <a:p>
                      <a:pPr algn="ctr"/>
                      <a:endParaRPr lang="en-US" sz="1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5103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ambria" panose="02040503050406030204" pitchFamily="18" charset="0"/>
                        </a:rPr>
                        <a:t>1979-1991</a:t>
                      </a:r>
                    </a:p>
                    <a:p>
                      <a:pPr algn="ctr"/>
                      <a:endParaRPr lang="en-US" sz="1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mbria" panose="02040503050406030204" pitchFamily="18" charset="0"/>
                        </a:rPr>
                        <a:t>1991-2003</a:t>
                      </a:r>
                      <a:endParaRPr lang="en-US" sz="1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mbria" panose="02040503050406030204" pitchFamily="18" charset="0"/>
                        </a:rPr>
                        <a:t>2003-2008</a:t>
                      </a:r>
                      <a:endParaRPr lang="en-US" sz="1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5103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mbria" panose="02040503050406030204" pitchFamily="18" charset="0"/>
                        </a:rPr>
                        <a:t>2-4</a:t>
                      </a:r>
                      <a:endParaRPr lang="en-US" sz="1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mbria" panose="02040503050406030204" pitchFamily="18" charset="0"/>
                        </a:rPr>
                        <a:t>4-8</a:t>
                      </a:r>
                      <a:endParaRPr lang="en-US" sz="1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mbria" panose="02040503050406030204" pitchFamily="18" charset="0"/>
                        </a:rPr>
                        <a:t>8-16</a:t>
                      </a:r>
                      <a:endParaRPr lang="en-US" sz="1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5103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mbria" panose="02040503050406030204" pitchFamily="18" charset="0"/>
                        </a:rPr>
                        <a:t>13 Years</a:t>
                      </a:r>
                      <a:endParaRPr lang="en-US" sz="1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mbria" panose="02040503050406030204" pitchFamily="18" charset="0"/>
                        </a:rPr>
                        <a:t>13 Years</a:t>
                      </a:r>
                      <a:endParaRPr lang="en-US" sz="1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mbria" panose="02040503050406030204" pitchFamily="18" charset="0"/>
                        </a:rPr>
                        <a:t>6 Years</a:t>
                      </a:r>
                      <a:endParaRPr lang="en-US" sz="1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80038391"/>
              </p:ext>
            </p:extLst>
          </p:nvPr>
        </p:nvGraphicFramePr>
        <p:xfrm>
          <a:off x="29570" y="1752600"/>
          <a:ext cx="5705475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14923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87" y="16002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?</a:t>
            </a:r>
            <a:endParaRPr lang="en-US" sz="20000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01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60767616"/>
              </p:ext>
            </p:extLst>
          </p:nvPr>
        </p:nvGraphicFramePr>
        <p:xfrm>
          <a:off x="1714499" y="1460929"/>
          <a:ext cx="5715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1055132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Exports from Sri Lanka: In Shrinking Markets?</a:t>
            </a:r>
            <a:endParaRPr lang="en-US" sz="2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048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" pitchFamily="18" charset="0"/>
              </a:rPr>
              <a:t>Source: World Trade </a:t>
            </a:r>
            <a:r>
              <a:rPr lang="en-US" sz="1200" dirty="0" err="1" smtClean="0">
                <a:latin typeface="Cambria" pitchFamily="18" charset="0"/>
              </a:rPr>
              <a:t>Organisation</a:t>
            </a:r>
            <a:endParaRPr lang="en-US" sz="1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01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48768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0" y="6352401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Cambria" panose="02040503050406030204" pitchFamily="18" charset="0"/>
              </a:rPr>
              <a:t>Source: Key Trends in International Merchandise Trade, UNCTAD, 2013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55132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Exports from Sri Lanka: In Shrinking Markets?</a:t>
            </a:r>
            <a:endParaRPr lang="en-US" sz="2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133600" y="3048000"/>
            <a:ext cx="1295400" cy="33044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566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1927764716"/>
              </p:ext>
            </p:extLst>
          </p:nvPr>
        </p:nvGraphicFramePr>
        <p:xfrm>
          <a:off x="1790699" y="1524000"/>
          <a:ext cx="5562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914400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Exports from Sri Lanka: In Shrinking Markets?</a:t>
            </a:r>
            <a:endParaRPr lang="en-US" sz="2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810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" pitchFamily="18" charset="0"/>
              </a:rPr>
              <a:t>Source: UNCTAD International Trade Statistics</a:t>
            </a:r>
            <a:endParaRPr lang="en-US" sz="1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01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26419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Thank You!</a:t>
            </a:r>
            <a:endParaRPr lang="en-US" sz="6000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82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="" xmlns:p14="http://schemas.microsoft.com/office/powerpoint/2010/main" val="146752988"/>
              </p:ext>
            </p:extLst>
          </p:nvPr>
        </p:nvGraphicFramePr>
        <p:xfrm>
          <a:off x="1371600" y="1143000"/>
          <a:ext cx="6400800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6412468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" panose="02040503050406030204" pitchFamily="18" charset="0"/>
              </a:rPr>
              <a:t>Source: World Bank Data</a:t>
            </a:r>
          </a:p>
        </p:txBody>
      </p:sp>
    </p:spTree>
    <p:extLst>
      <p:ext uri="{BB962C8B-B14F-4D97-AF65-F5344CB8AC3E}">
        <p14:creationId xmlns="" xmlns:p14="http://schemas.microsoft.com/office/powerpoint/2010/main" val="419210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2607969133"/>
              </p:ext>
            </p:extLst>
          </p:nvPr>
        </p:nvGraphicFramePr>
        <p:xfrm>
          <a:off x="990601" y="1219200"/>
          <a:ext cx="7010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412468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" panose="02040503050406030204" pitchFamily="18" charset="0"/>
              </a:rPr>
              <a:t>Source: World Bank Data</a:t>
            </a:r>
            <a:endParaRPr lang="en-US" sz="1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414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412468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itchFamily="18" charset="0"/>
              </a:rPr>
              <a:t>Source: Central Bank of Sri Lanka</a:t>
            </a:r>
            <a:endParaRPr lang="en-US" sz="1400" dirty="0">
              <a:latin typeface="Cambria" pitchFamily="18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="" xmlns:p14="http://schemas.microsoft.com/office/powerpoint/2010/main" val="3809719338"/>
              </p:ext>
            </p:extLst>
          </p:nvPr>
        </p:nvGraphicFramePr>
        <p:xfrm>
          <a:off x="2133600" y="914400"/>
          <a:ext cx="5410200" cy="510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5568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1726538758"/>
              </p:ext>
            </p:extLst>
          </p:nvPr>
        </p:nvGraphicFramePr>
        <p:xfrm>
          <a:off x="1676400" y="1447800"/>
          <a:ext cx="5867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412468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" panose="02040503050406030204" pitchFamily="18" charset="0"/>
              </a:rPr>
              <a:t>Source: World Trade Organization</a:t>
            </a:r>
            <a:endParaRPr lang="en-US" sz="1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68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graphicFrame>
        <p:nvGraphicFramePr>
          <p:cNvPr id="3" name="Chart 2"/>
          <p:cNvGraphicFramePr/>
          <p:nvPr>
            <p:extLst>
              <p:ext uri="{D42A27DB-BD31-4B8C-83A1-F6EECF244321}">
                <p14:modId xmlns="" xmlns:p14="http://schemas.microsoft.com/office/powerpoint/2010/main" val="960219550"/>
              </p:ext>
            </p:extLst>
          </p:nvPr>
        </p:nvGraphicFramePr>
        <p:xfrm>
          <a:off x="228600" y="1295400"/>
          <a:ext cx="3962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1782573837"/>
              </p:ext>
            </p:extLst>
          </p:nvPr>
        </p:nvGraphicFramePr>
        <p:xfrm>
          <a:off x="4724400" y="1219200"/>
          <a:ext cx="3810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12468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itchFamily="18" charset="0"/>
              </a:rPr>
              <a:t>Source: Central Bank of Sri Lanka</a:t>
            </a:r>
            <a:endParaRPr lang="en-US" sz="1400" dirty="0">
              <a:latin typeface="Cambr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38600" y="380649"/>
            <a:ext cx="450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Composition of Exports from Sri Lanka</a:t>
            </a:r>
            <a:endParaRPr lang="en-US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81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graphicFrame>
        <p:nvGraphicFramePr>
          <p:cNvPr id="3" name="Chart 2"/>
          <p:cNvGraphicFramePr/>
          <p:nvPr/>
        </p:nvGraphicFramePr>
        <p:xfrm>
          <a:off x="762000" y="1219200"/>
          <a:ext cx="3481457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4800600" y="1219200"/>
          <a:ext cx="3657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60217" y="6200001"/>
            <a:ext cx="3423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Source: Central Bank of Sri Lanka Annual Reports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380649"/>
            <a:ext cx="450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Composition of Exports from Sri Lanka</a:t>
            </a:r>
            <a:endParaRPr lang="en-US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71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R Logo with Strategic Analys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22384" cy="786319"/>
          </a:xfrm>
          <a:prstGeom prst="rect">
            <a:avLst/>
          </a:prstGeom>
        </p:spPr>
      </p:pic>
      <p:graphicFrame>
        <p:nvGraphicFramePr>
          <p:cNvPr id="3" name="Chart 2"/>
          <p:cNvGraphicFramePr/>
          <p:nvPr/>
        </p:nvGraphicFramePr>
        <p:xfrm>
          <a:off x="304800" y="1371600"/>
          <a:ext cx="4038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="" xmlns:p14="http://schemas.microsoft.com/office/powerpoint/2010/main" val="3798401403"/>
              </p:ext>
            </p:extLst>
          </p:nvPr>
        </p:nvGraphicFramePr>
        <p:xfrm>
          <a:off x="4876800" y="1219200"/>
          <a:ext cx="3886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38600" y="380649"/>
            <a:ext cx="450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Composition of Exports from Sri Lanka</a:t>
            </a:r>
            <a:endParaRPr lang="en-US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0480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" pitchFamily="18" charset="0"/>
              </a:rPr>
              <a:t>Source: World Trade Organization/Central Bank of Sri Lanka Annual Reports</a:t>
            </a:r>
            <a:endParaRPr lang="en-US" sz="1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71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984</Words>
  <Application>Microsoft Office PowerPoint</Application>
  <PresentationFormat>On-screen Show (4:3)</PresentationFormat>
  <Paragraphs>245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Export performance of Sri Lanka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performance of Sri Lanka</dc:title>
  <dc:creator>-</dc:creator>
  <cp:lastModifiedBy>manjula</cp:lastModifiedBy>
  <cp:revision>76</cp:revision>
  <dcterms:created xsi:type="dcterms:W3CDTF">2013-10-22T10:07:00Z</dcterms:created>
  <dcterms:modified xsi:type="dcterms:W3CDTF">2013-10-25T06:56:56Z</dcterms:modified>
</cp:coreProperties>
</file>