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A8B97-CA0E-4319-BBE6-DFFC344E7402}"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F0121-DEC7-4E68-9D4D-DA87B3F941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A8B97-CA0E-4319-BBE6-DFFC344E7402}" type="datetimeFigureOut">
              <a:rPr lang="en-US" smtClean="0"/>
              <a:pPr/>
              <a:t>10/26/2011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F0121-DEC7-4E68-9D4D-DA87B3F941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Stock Price Example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Macro to Read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if we want a macro to read the data into the spreadsheet?</a:t>
            </a:r>
          </a:p>
          <a:p>
            <a:r>
              <a:rPr lang="en-US" dirty="0" smtClean="0"/>
              <a:t>VBA has a suite of functions to deal with this scenario.</a:t>
            </a:r>
          </a:p>
          <a:p>
            <a:r>
              <a:rPr lang="en-US" dirty="0" smtClean="0"/>
              <a:t>[Chapter 27 of </a:t>
            </a:r>
            <a:r>
              <a:rPr lang="en-US" dirty="0" err="1" smtClean="0"/>
              <a:t>Walkenbach</a:t>
            </a:r>
            <a:r>
              <a:rPr lang="en-US" dirty="0" smtClean="0"/>
              <a:t> has more information and examples]</a:t>
            </a:r>
          </a:p>
          <a:p>
            <a:r>
              <a:rPr lang="en-US" dirty="0" smtClean="0"/>
              <a:t>We used a variation on the methods we’ve already learned to read from a file, so you can see some other options</a:t>
            </a:r>
          </a:p>
          <a:p>
            <a:r>
              <a:rPr lang="en-US" dirty="0" smtClean="0"/>
              <a:t>We leave the leftmost columns blank for some calculated values to be put in later</a:t>
            </a:r>
          </a:p>
          <a:p>
            <a:r>
              <a:rPr lang="en-US" dirty="0" smtClean="0"/>
              <a:t>This macro takes a while to run because the data file is long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 the Data</a:t>
            </a:r>
            <a:endParaRPr lang="en-US" dirty="0"/>
          </a:p>
        </p:txBody>
      </p:sp>
      <p:sp>
        <p:nvSpPr>
          <p:cNvPr id="3" name="Content Placeholder 2"/>
          <p:cNvSpPr>
            <a:spLocks noGrp="1"/>
          </p:cNvSpPr>
          <p:nvPr>
            <p:ph idx="1"/>
          </p:nvPr>
        </p:nvSpPr>
        <p:spPr/>
        <p:txBody>
          <a:bodyPr/>
          <a:lstStyle/>
          <a:p>
            <a:r>
              <a:rPr lang="en-US" dirty="0" smtClean="0"/>
              <a:t>The data come from Yahoo with the most recent first. We want earliest first so we can do some historical analysis more conveniently</a:t>
            </a:r>
          </a:p>
          <a:p>
            <a:r>
              <a:rPr lang="en-US" dirty="0" smtClean="0"/>
              <a:t>We wrote a macro to reverse the data by calling an Excel function. This also gives you an example of using Excel functions in your VBA code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Price Technical Analysis</a:t>
            </a:r>
            <a:endParaRPr lang="en-US" dirty="0"/>
          </a:p>
        </p:txBody>
      </p:sp>
      <p:sp>
        <p:nvSpPr>
          <p:cNvPr id="3" name="Content Placeholder 2"/>
          <p:cNvSpPr>
            <a:spLocks noGrp="1"/>
          </p:cNvSpPr>
          <p:nvPr>
            <p:ph idx="1"/>
          </p:nvPr>
        </p:nvSpPr>
        <p:spPr/>
        <p:txBody>
          <a:bodyPr>
            <a:normAutofit fontScale="92500"/>
          </a:bodyPr>
          <a:lstStyle/>
          <a:p>
            <a:r>
              <a:rPr lang="en-US" dirty="0" smtClean="0"/>
              <a:t>Technical analysis is a way to study stock prices without knowing anything about the company</a:t>
            </a:r>
          </a:p>
          <a:p>
            <a:r>
              <a:rPr lang="en-US" dirty="0" smtClean="0"/>
              <a:t>The theory is that the price movements themselves will help you predict future prices</a:t>
            </a:r>
          </a:p>
          <a:p>
            <a:r>
              <a:rPr lang="en-US" dirty="0" smtClean="0"/>
              <a:t>We neither endorse nor condemn this effort, but there is a big technical analysis industry out there</a:t>
            </a:r>
          </a:p>
          <a:p>
            <a:r>
              <a:rPr lang="en-US" dirty="0" smtClean="0"/>
              <a:t>Our example shows you some basic technical analysis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Averages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big staple of technical analysis is the moving average. The idea is that by averaging over several or more days, we smooth out some of the random variations</a:t>
            </a:r>
          </a:p>
          <a:p>
            <a:r>
              <a:rPr lang="en-US" dirty="0" smtClean="0"/>
              <a:t>We start with a one-day average of the high, low, and close, then make a three day moving average of that quantity</a:t>
            </a:r>
          </a:p>
          <a:p>
            <a:r>
              <a:rPr lang="en-US" dirty="0" smtClean="0"/>
              <a:t>This just means that the value for a day is the average of that day and the prior two days (since we are computing on the close, we can include the current day)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a:t>
            </a:r>
            <a:r>
              <a:rPr lang="en-US" dirty="0" err="1" smtClean="0"/>
              <a:t>vs</a:t>
            </a:r>
            <a:r>
              <a:rPr lang="en-US" dirty="0" smtClean="0"/>
              <a:t> Moving Average</a:t>
            </a:r>
            <a:endParaRPr lang="en-US" dirty="0"/>
          </a:p>
        </p:txBody>
      </p:sp>
      <p:sp>
        <p:nvSpPr>
          <p:cNvPr id="3" name="Content Placeholder 2"/>
          <p:cNvSpPr>
            <a:spLocks noGrp="1"/>
          </p:cNvSpPr>
          <p:nvPr>
            <p:ph idx="1"/>
          </p:nvPr>
        </p:nvSpPr>
        <p:spPr/>
        <p:txBody>
          <a:bodyPr>
            <a:normAutofit lnSpcReduction="10000"/>
          </a:bodyPr>
          <a:lstStyle/>
          <a:p>
            <a:r>
              <a:rPr lang="en-US" dirty="0" smtClean="0"/>
              <a:t>Our theory is that if the market closes over yesterday’s three-day average, and it closed under yesterday, then it’s going up</a:t>
            </a:r>
          </a:p>
          <a:p>
            <a:r>
              <a:rPr lang="en-US" dirty="0" smtClean="0"/>
              <a:t>Likewise, if the close switches from over to under, the price is going down</a:t>
            </a:r>
          </a:p>
          <a:p>
            <a:r>
              <a:rPr lang="en-US" dirty="0" smtClean="0"/>
              <a:t>If you run all the macros and look through the historical data, you will see that this is a reasonably good predictor, though it does get a number of false signals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p:txBody>
          <a:bodyPr>
            <a:normAutofit lnSpcReduction="10000"/>
          </a:bodyPr>
          <a:lstStyle/>
          <a:p>
            <a:r>
              <a:rPr lang="en-US" dirty="0" smtClean="0"/>
              <a:t>Your assignment is to introduce a </a:t>
            </a:r>
            <a:r>
              <a:rPr lang="en-US" dirty="0" smtClean="0"/>
              <a:t>multi-day </a:t>
            </a:r>
            <a:r>
              <a:rPr lang="en-US" dirty="0" smtClean="0"/>
              <a:t>average similar to our three day average, and find the cross days for it. The idea is that maybe a longer period will eliminate some of the false signals</a:t>
            </a:r>
          </a:p>
          <a:p>
            <a:r>
              <a:rPr lang="en-US" dirty="0" smtClean="0"/>
              <a:t>You will need to move the data over two more columns to the right to make room for the two new columns. Add new headings and put in buttons to do the new computations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and Beyond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fun thing to do is to write some code that goes through the historical data and the cross days, and uses the signals to buy and sell. </a:t>
            </a:r>
          </a:p>
          <a:p>
            <a:r>
              <a:rPr lang="en-US" dirty="0" smtClean="0"/>
              <a:t>In other words, buy every day the up signal appears, and sell short every day the down signal appears. </a:t>
            </a:r>
          </a:p>
          <a:p>
            <a:r>
              <a:rPr lang="en-US" dirty="0" smtClean="0"/>
              <a:t>Add up the profits and losses as you go. See if the rule makes money, and compare it to the 5-day rule.</a:t>
            </a:r>
          </a:p>
          <a:p>
            <a:r>
              <a:rPr lang="en-US" b="1" dirty="0" smtClean="0"/>
              <a:t>WE ARE NOT SUGGESTING THAT YOU ACTUALLY USE THIS METHOD FOR TRADING!!!</a:t>
            </a:r>
            <a:r>
              <a:rPr lang="en-US" dirty="0" smtClean="0"/>
              <a:t> Real technical analysts use much more sophisticated indicators, and it helps to know some fundamentals about the stock as well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for the stock price data file:</a:t>
            </a:r>
            <a:br>
              <a:rPr lang="en-US" dirty="0" smtClean="0"/>
            </a:br>
            <a:r>
              <a:rPr lang="en-US" dirty="0" smtClean="0"/>
              <a:t>Yahoo! Finance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20532" y="1600200"/>
            <a:ext cx="650293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Download to Spreadsheet command creates a .</a:t>
            </a:r>
            <a:r>
              <a:rPr lang="en-US" dirty="0" err="1" smtClean="0"/>
              <a:t>csv</a:t>
            </a:r>
            <a:r>
              <a:rPr lang="en-US" dirty="0" smtClean="0"/>
              <a:t> file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320532" y="1600200"/>
            <a:ext cx="6502936" cy="4525963"/>
          </a:xfrm>
          <a:prstGeom prst="rect">
            <a:avLst/>
          </a:prstGeom>
          <a:noFill/>
          <a:ln w="9525">
            <a:noFill/>
            <a:miter lim="800000"/>
            <a:headEnd/>
            <a:tailEnd/>
          </a:ln>
        </p:spPr>
      </p:pic>
      <p:sp>
        <p:nvSpPr>
          <p:cNvPr id="5" name="Right Arrow 4"/>
          <p:cNvSpPr/>
          <p:nvPr/>
        </p:nvSpPr>
        <p:spPr>
          <a:xfrm>
            <a:off x="1524000" y="46482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file google.csv </a:t>
            </a:r>
            <a:r>
              <a:rPr lang="en-US" dirty="0"/>
              <a:t>o</a:t>
            </a:r>
            <a:r>
              <a:rPr lang="en-US" dirty="0" smtClean="0"/>
              <a:t>pened with </a:t>
            </a:r>
            <a:r>
              <a:rPr lang="en-US" dirty="0" err="1"/>
              <a:t>W</a:t>
            </a:r>
            <a:r>
              <a:rPr lang="en-US" dirty="0" err="1" smtClean="0"/>
              <a:t>ordpad</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err="1"/>
              <a:t>Date,Open,High,Low,Close,Volume,Adj</a:t>
            </a:r>
            <a:r>
              <a:rPr lang="en-US" dirty="0"/>
              <a:t> Close</a:t>
            </a:r>
          </a:p>
          <a:p>
            <a:pPr>
              <a:buNone/>
            </a:pPr>
            <a:r>
              <a:rPr lang="en-US" dirty="0"/>
              <a:t>2011-06-28,484.02,496.21,484.02,493.65,2715100,493.65</a:t>
            </a:r>
          </a:p>
          <a:p>
            <a:pPr>
              <a:buNone/>
            </a:pPr>
            <a:r>
              <a:rPr lang="en-US" dirty="0"/>
              <a:t>2011-06-27,474.00,488.40,473.60,482.80,3444700,482.80</a:t>
            </a:r>
          </a:p>
          <a:p>
            <a:pPr>
              <a:buNone/>
            </a:pPr>
            <a:r>
              <a:rPr lang="en-US" dirty="0"/>
              <a:t>2011-06-24,480.68,480.75,473.02,474.88,3805600,474.88</a:t>
            </a:r>
          </a:p>
          <a:p>
            <a:pPr>
              <a:buNone/>
            </a:pPr>
            <a:r>
              <a:rPr lang="en-US" dirty="0"/>
              <a:t>2011-06-23,482.13,482.86,473.73,480.22,4801700,480.22</a:t>
            </a:r>
          </a:p>
          <a:p>
            <a:pPr>
              <a:buNone/>
            </a:pPr>
            <a:r>
              <a:rPr lang="en-US" dirty="0"/>
              <a:t>2011-06-22,491.45,492.35,486.73,487.01,2407100,487.01</a:t>
            </a:r>
          </a:p>
          <a:p>
            <a:pPr>
              <a:buNone/>
            </a:pPr>
            <a:r>
              <a:rPr lang="en-US" dirty="0"/>
              <a:t>2011-06-21,487.19,493.94,484.73,493.00,2765400,493.00</a:t>
            </a:r>
          </a:p>
          <a:p>
            <a:pPr>
              <a:buNone/>
            </a:pPr>
            <a:r>
              <a:rPr lang="en-US" dirty="0"/>
              <a:t>2011-06-20,485.00,486.23,479.23,484.58,3028600,484.58</a:t>
            </a:r>
          </a:p>
          <a:p>
            <a:pPr>
              <a:buNone/>
            </a:pPr>
            <a:r>
              <a:rPr lang="en-US" dirty="0"/>
              <a:t>2011-06-17,506.18,506.69,484.80,485.02,5245400,485.02</a:t>
            </a:r>
          </a:p>
          <a:p>
            <a:pPr>
              <a:buNone/>
            </a:pPr>
            <a:r>
              <a:rPr lang="en-US" dirty="0"/>
              <a:t>2011-06-16,502.81,506.57,496.67,500.37,2757000,500.37</a:t>
            </a:r>
          </a:p>
          <a:p>
            <a:pPr>
              <a:buNone/>
            </a:pPr>
            <a:r>
              <a:rPr lang="en-US" dirty="0"/>
              <a:t>2011-06-15,505.03,508.35,500.61,502.95,2073300,502.95</a:t>
            </a:r>
          </a:p>
          <a:p>
            <a:pPr>
              <a:buNone/>
            </a:pPr>
            <a:r>
              <a:rPr lang="en-US" dirty="0"/>
              <a:t>2011-06-14,508.15,514.08,506.99,508.37,2341500,508.37</a:t>
            </a:r>
          </a:p>
          <a:p>
            <a:pPr>
              <a:buNone/>
            </a:pPr>
            <a:r>
              <a:rPr lang="en-US" dirty="0"/>
              <a:t>2011-06-13,510.00,510.20,502.17,504.73,2427300,504.73</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Easy Shortcut</a:t>
            </a:r>
            <a:endParaRPr lang="en-US" dirty="0"/>
          </a:p>
        </p:txBody>
      </p:sp>
      <p:sp>
        <p:nvSpPr>
          <p:cNvPr id="3" name="Content Placeholder 2"/>
          <p:cNvSpPr>
            <a:spLocks noGrp="1"/>
          </p:cNvSpPr>
          <p:nvPr>
            <p:ph idx="1"/>
          </p:nvPr>
        </p:nvSpPr>
        <p:spPr/>
        <p:txBody>
          <a:bodyPr/>
          <a:lstStyle/>
          <a:p>
            <a:r>
              <a:rPr lang="en-US" dirty="0" smtClean="0"/>
              <a:t>You can just open a file of comma separated values using Excel, then save it as a normal Excel workbook</a:t>
            </a:r>
          </a:p>
          <a:p>
            <a:r>
              <a:rPr lang="en-US" dirty="0" smtClean="0"/>
              <a:t>But let’s suppose we have a workbook set up with macros to analyze stock data, so we want to load this data into our existing workbook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Data tab</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a:ln w="9525">
            <a:noFill/>
            <a:miter lim="800000"/>
            <a:headEnd/>
            <a:tailEnd/>
          </a:ln>
        </p:spPr>
      </p:pic>
      <p:sp>
        <p:nvSpPr>
          <p:cNvPr id="5" name="Down Arrow 4"/>
          <p:cNvSpPr/>
          <p:nvPr/>
        </p:nvSpPr>
        <p:spPr>
          <a:xfrm flipV="1">
            <a:off x="1905000" y="2514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3048000"/>
            <a:ext cx="3124200" cy="923330"/>
          </a:xfrm>
          <a:prstGeom prst="rect">
            <a:avLst/>
          </a:prstGeom>
          <a:solidFill>
            <a:schemeClr val="bg1"/>
          </a:solidFill>
        </p:spPr>
        <p:txBody>
          <a:bodyPr wrap="square" rtlCol="0">
            <a:spAutoFit/>
          </a:bodyPr>
          <a:lstStyle/>
          <a:p>
            <a:r>
              <a:rPr lang="en-US" dirty="0" smtClean="0"/>
              <a:t>You can use the Get External Data menu items in the Data tab to load data into Excel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Dialog using the From Text option</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990601" y="1600200"/>
            <a:ext cx="6477000" cy="4048125"/>
          </a:xfrm>
          <a:prstGeom prst="rect">
            <a:avLst/>
          </a:prstGeom>
          <a:noFill/>
          <a:ln w="9525">
            <a:noFill/>
            <a:miter lim="800000"/>
            <a:headEnd/>
            <a:tailEnd/>
          </a:ln>
        </p:spPr>
      </p:pic>
      <p:sp>
        <p:nvSpPr>
          <p:cNvPr id="5" name="Right Arrow 4"/>
          <p:cNvSpPr/>
          <p:nvPr/>
        </p:nvSpPr>
        <p:spPr>
          <a:xfrm flipH="1">
            <a:off x="7467600" y="5029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48600" y="4876800"/>
            <a:ext cx="1295400" cy="646331"/>
          </a:xfrm>
          <a:prstGeom prst="rect">
            <a:avLst/>
          </a:prstGeom>
          <a:noFill/>
        </p:spPr>
        <p:txBody>
          <a:bodyPr wrap="square" rtlCol="0">
            <a:spAutoFit/>
          </a:bodyPr>
          <a:lstStyle/>
          <a:p>
            <a:r>
              <a:rPr lang="en-US" dirty="0" smtClean="0"/>
              <a:t>Text file extensions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Will Assist You…</a:t>
            </a:r>
            <a:endParaRPr lang="en-US" dirty="0"/>
          </a:p>
        </p:txBody>
      </p:sp>
      <p:sp>
        <p:nvSpPr>
          <p:cNvPr id="3" name="Content Placeholder 2"/>
          <p:cNvSpPr>
            <a:spLocks noGrp="1"/>
          </p:cNvSpPr>
          <p:nvPr>
            <p:ph idx="1"/>
          </p:nvPr>
        </p:nvSpPr>
        <p:spPr/>
        <p:txBody>
          <a:bodyPr/>
          <a:lstStyle/>
          <a:p>
            <a:r>
              <a:rPr lang="en-US" dirty="0" smtClean="0"/>
              <a:t>After you choose your file, Excel uses a “Wizard” to help you load your data correctly</a:t>
            </a:r>
          </a:p>
          <a:p>
            <a:r>
              <a:rPr lang="en-US" dirty="0" smtClean="0"/>
              <a:t>For example, it lets you pick a delimiter (comma, tab, or others)</a:t>
            </a:r>
          </a:p>
          <a:p>
            <a:r>
              <a:rPr lang="en-US" dirty="0" smtClean="0"/>
              <a:t>It lets you omit columns you don’t want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result</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990600" y="1143000"/>
            <a:ext cx="7010400" cy="5276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743</Words>
  <Application>Microsoft Office PowerPoint</Application>
  <PresentationFormat>On-screen Show (4:3)</PresentationFormat>
  <Paragraphs>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Stock Price Example</vt:lpstr>
      <vt:lpstr>Source for the stock price data file: Yahoo! Finance</vt:lpstr>
      <vt:lpstr>The Download to Spreadsheet command creates a .csv file</vt:lpstr>
      <vt:lpstr>Example file google.csv opened with Wordpad</vt:lpstr>
      <vt:lpstr>An Easy Shortcut</vt:lpstr>
      <vt:lpstr>Using the Data tab</vt:lpstr>
      <vt:lpstr>The Dialog using the From Text option</vt:lpstr>
      <vt:lpstr>Excel Will Assist You…</vt:lpstr>
      <vt:lpstr>Here’s the result</vt:lpstr>
      <vt:lpstr>Using a Macro to Read Data</vt:lpstr>
      <vt:lpstr>Reversing the Data</vt:lpstr>
      <vt:lpstr>Stock Price Technical Analysis</vt:lpstr>
      <vt:lpstr>Moving Averages</vt:lpstr>
      <vt:lpstr>Close vs Moving Average</vt:lpstr>
      <vt:lpstr>Your Assignment</vt:lpstr>
      <vt:lpstr>Above and Beyond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Price Example</dc:title>
  <dc:creator>Cindy</dc:creator>
  <cp:lastModifiedBy>cbrown</cp:lastModifiedBy>
  <cp:revision>6</cp:revision>
  <dcterms:created xsi:type="dcterms:W3CDTF">2011-07-06T17:34:51Z</dcterms:created>
  <dcterms:modified xsi:type="dcterms:W3CDTF">2011-10-26T20:50:10Z</dcterms:modified>
</cp:coreProperties>
</file>