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0"/>
  </p:notesMasterIdLst>
  <p:sldIdLst>
    <p:sldId id="257" r:id="rId4"/>
    <p:sldId id="258" r:id="rId5"/>
    <p:sldId id="260" r:id="rId6"/>
    <p:sldId id="262" r:id="rId7"/>
    <p:sldId id="300" r:id="rId8"/>
    <p:sldId id="264" r:id="rId9"/>
    <p:sldId id="282" r:id="rId10"/>
    <p:sldId id="283" r:id="rId11"/>
    <p:sldId id="284" r:id="rId12"/>
    <p:sldId id="285" r:id="rId13"/>
    <p:sldId id="286" r:id="rId14"/>
    <p:sldId id="265" r:id="rId15"/>
    <p:sldId id="266" r:id="rId16"/>
    <p:sldId id="267" r:id="rId17"/>
    <p:sldId id="287" r:id="rId18"/>
    <p:sldId id="288" r:id="rId19"/>
    <p:sldId id="289" r:id="rId20"/>
    <p:sldId id="290" r:id="rId21"/>
    <p:sldId id="291" r:id="rId22"/>
    <p:sldId id="292" r:id="rId23"/>
    <p:sldId id="293" r:id="rId24"/>
    <p:sldId id="298" r:id="rId25"/>
    <p:sldId id="295" r:id="rId26"/>
    <p:sldId id="296" r:id="rId27"/>
    <p:sldId id="297"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autoAdjust="0"/>
    <p:restoredTop sz="94660"/>
  </p:normalViewPr>
  <p:slideViewPr>
    <p:cSldViewPr>
      <p:cViewPr varScale="1">
        <p:scale>
          <a:sx n="69" d="100"/>
          <a:sy n="69"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6C402-8D83-42CA-B53E-1C22C57A6D72}" type="datetimeFigureOut">
              <a:rPr lang="en-US" smtClean="0"/>
              <a:pPr/>
              <a:t>4/23/2012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6CC84-F22C-41D6-918C-62DA63FD3121}" type="slidenum">
              <a:rPr lang="en-US" smtClean="0"/>
              <a:pPr/>
              <a:t>‹#›</a:t>
            </a:fld>
            <a:endParaRPr lang="en-US" dirty="0"/>
          </a:p>
        </p:txBody>
      </p:sp>
    </p:spTree>
    <p:extLst>
      <p:ext uri="{BB962C8B-B14F-4D97-AF65-F5344CB8AC3E}">
        <p14:creationId xmlns:p14="http://schemas.microsoft.com/office/powerpoint/2010/main" val="139405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4/23/2012 5:27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Cui= Cumulative excessive</a:t>
            </a:r>
            <a:r>
              <a:rPr lang="en-US" baseline="0" dirty="0" smtClean="0"/>
              <a:t> return</a:t>
            </a:r>
          </a:p>
          <a:p>
            <a:r>
              <a:rPr lang="en-US" baseline="0" dirty="0" smtClean="0"/>
              <a:t>Portfolio formation Period; 1930-1932, 1933-1935…..1975-1977</a:t>
            </a:r>
          </a:p>
          <a:p>
            <a:endParaRPr lang="en-US"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6</a:t>
            </a:fld>
            <a:endParaRPr lang="en-US" dirty="0"/>
          </a:p>
        </p:txBody>
      </p:sp>
    </p:spTree>
    <p:extLst>
      <p:ext uri="{BB962C8B-B14F-4D97-AF65-F5344CB8AC3E}">
        <p14:creationId xmlns:p14="http://schemas.microsoft.com/office/powerpoint/2010/main" val="138045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order to judge whether, for any month t, the average residual return</a:t>
            </a:r>
          </a:p>
          <a:p>
            <a:r>
              <a:rPr lang="en-US" sz="1200" b="0" i="0" u="none" strike="noStrike" kern="1200" baseline="0" dirty="0" smtClean="0">
                <a:solidFill>
                  <a:schemeClr val="tx1"/>
                </a:solidFill>
                <a:latin typeface="+mn-lt"/>
                <a:ea typeface="+mn-ea"/>
                <a:cs typeface="+mn-cs"/>
              </a:rPr>
              <a:t>makes a contribution to either </a:t>
            </a:r>
            <a:r>
              <a:rPr lang="en-US" sz="1200" b="0" i="0" u="none" strike="noStrike" kern="1200" baseline="0" dirty="0" err="1" smtClean="0">
                <a:solidFill>
                  <a:schemeClr val="tx1"/>
                </a:solidFill>
                <a:latin typeface="+mn-lt"/>
                <a:ea typeface="+mn-ea"/>
                <a:cs typeface="+mn-cs"/>
              </a:rPr>
              <a:t>ACARw</a:t>
            </a:r>
            <a:r>
              <a:rPr lang="en-US" sz="1200" b="0" i="0" u="none" strike="noStrike" kern="1200" baseline="0" dirty="0" smtClean="0">
                <a:solidFill>
                  <a:schemeClr val="tx1"/>
                </a:solidFill>
                <a:latin typeface="+mn-lt"/>
                <a:ea typeface="+mn-ea"/>
                <a:cs typeface="+mn-cs"/>
              </a:rPr>
              <a:t>,, or ACARL,~</a:t>
            </a:r>
            <a:r>
              <a:rPr lang="en-US" sz="1200" b="0" i="0" u="none" strike="noStrike" kern="1200" baseline="0" dirty="0" err="1" smtClean="0">
                <a:solidFill>
                  <a:schemeClr val="tx1"/>
                </a:solidFill>
                <a:latin typeface="+mn-lt"/>
                <a:ea typeface="+mn-ea"/>
                <a:cs typeface="+mn-cs"/>
              </a:rPr>
              <a:t>w,e</a:t>
            </a:r>
            <a:r>
              <a:rPr lang="en-US" sz="1200" b="0" i="0" u="none" strike="noStrike" kern="1200" baseline="0" dirty="0" smtClean="0">
                <a:solidFill>
                  <a:schemeClr val="tx1"/>
                </a:solidFill>
                <a:latin typeface="+mn-lt"/>
                <a:ea typeface="+mn-ea"/>
                <a:cs typeface="+mn-cs"/>
              </a:rPr>
              <a:t> can test whether it</a:t>
            </a:r>
          </a:p>
          <a:p>
            <a:r>
              <a:rPr lang="en-US" sz="1200" b="0" i="0" u="none" strike="noStrike" kern="1200" baseline="0" dirty="0" smtClean="0">
                <a:solidFill>
                  <a:schemeClr val="tx1"/>
                </a:solidFill>
                <a:latin typeface="+mn-lt"/>
                <a:ea typeface="+mn-ea"/>
                <a:cs typeface="+mn-cs"/>
              </a:rPr>
              <a:t>is significantly different from zero. The sample standard deviation of the</a:t>
            </a:r>
          </a:p>
          <a:p>
            <a:r>
              <a:rPr lang="en-US" sz="1200" b="0" i="0" u="none" strike="noStrike" kern="1200" baseline="0" dirty="0" smtClean="0">
                <a:solidFill>
                  <a:schemeClr val="tx1"/>
                </a:solidFill>
                <a:latin typeface="+mn-lt"/>
                <a:ea typeface="+mn-ea"/>
                <a:cs typeface="+mn-cs"/>
              </a:rPr>
              <a:t>winner portfolio is equal to</a:t>
            </a:r>
          </a:p>
          <a:p>
            <a:r>
              <a:rPr lang="en-US" sz="1200" b="0" i="0" u="none" strike="noStrike" kern="1200" baseline="0" dirty="0" err="1" smtClean="0">
                <a:solidFill>
                  <a:schemeClr val="tx1"/>
                </a:solidFill>
                <a:latin typeface="+mn-lt"/>
                <a:ea typeface="+mn-ea"/>
                <a:cs typeface="+mn-cs"/>
              </a:rPr>
              <a:t>st</a:t>
            </a:r>
            <a:r>
              <a:rPr lang="en-US" sz="1200" b="0" i="0" u="none" strike="noStrike" kern="1200" baseline="0" dirty="0" smtClean="0">
                <a:solidFill>
                  <a:schemeClr val="tx1"/>
                </a:solidFill>
                <a:latin typeface="+mn-lt"/>
                <a:ea typeface="+mn-ea"/>
                <a:cs typeface="+mn-cs"/>
              </a:rPr>
              <a:t> = J c ~ = ~ = ~ ( A-RA~R,w~,t,I2~/N - 1.</a:t>
            </a:r>
          </a:p>
          <a:p>
            <a:r>
              <a:rPr lang="en-US" sz="1200" b="0" i="0" u="none" strike="noStrike" kern="1200" baseline="0" dirty="0" smtClean="0">
                <a:solidFill>
                  <a:schemeClr val="tx1"/>
                </a:solidFill>
                <a:latin typeface="+mn-lt"/>
                <a:ea typeface="+mn-ea"/>
                <a:cs typeface="+mn-cs"/>
              </a:rPr>
              <a:t>Since s t / m represents the sample estimate of the standard error of </a:t>
            </a:r>
            <a:r>
              <a:rPr lang="en-US" sz="1200" b="0" i="0" u="none" strike="noStrike" kern="1200" baseline="0" dirty="0" err="1" smtClean="0">
                <a:solidFill>
                  <a:schemeClr val="tx1"/>
                </a:solidFill>
                <a:latin typeface="+mn-lt"/>
                <a:ea typeface="+mn-ea"/>
                <a:cs typeface="+mn-cs"/>
              </a:rPr>
              <a:t>ARw,t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t-statistic equals</a:t>
            </a:r>
          </a:p>
          <a:p>
            <a:r>
              <a:rPr lang="en-US" sz="1200" b="0" i="0" u="none" strike="noStrike" kern="1200" baseline="0" dirty="0" err="1" smtClean="0">
                <a:solidFill>
                  <a:schemeClr val="tx1"/>
                </a:solidFill>
                <a:latin typeface="+mn-lt"/>
                <a:ea typeface="+mn-ea"/>
                <a:cs typeface="+mn-cs"/>
              </a:rPr>
              <a:t>Tt</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w,tl</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tlm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Similar procedures apply for the residuals of the loser portfolio</a:t>
            </a:r>
            <a:endParaRPr lang="en-US"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7</a:t>
            </a:fld>
            <a:endParaRPr lang="en-US" dirty="0"/>
          </a:p>
        </p:txBody>
      </p:sp>
    </p:spTree>
    <p:extLst>
      <p:ext uri="{BB962C8B-B14F-4D97-AF65-F5344CB8AC3E}">
        <p14:creationId xmlns:p14="http://schemas.microsoft.com/office/powerpoint/2010/main" val="221240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Loser</a:t>
            </a:r>
            <a:r>
              <a:rPr lang="en-US" b="1" baseline="0" dirty="0" smtClean="0"/>
              <a:t> is overreact much larger then Winner Portfolio. Must of the excessive returns realized in Jan.(t=1, 13, 25)</a:t>
            </a:r>
          </a:p>
          <a:p>
            <a:r>
              <a:rPr lang="en-US" b="1" baseline="0" dirty="0" smtClean="0"/>
              <a:t>No reversal is observed for the period as short as one year.</a:t>
            </a:r>
            <a:endParaRPr lang="en-US" b="1"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8</a:t>
            </a:fld>
            <a:endParaRPr lang="en-US" dirty="0"/>
          </a:p>
        </p:txBody>
      </p:sp>
    </p:spTree>
    <p:extLst>
      <p:ext uri="{BB962C8B-B14F-4D97-AF65-F5344CB8AC3E}">
        <p14:creationId xmlns:p14="http://schemas.microsoft.com/office/powerpoint/2010/main" val="404111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Betas of the winner portfolios are larger than loser. Loser portfolios not only outperform the winner portfolios but less risky</a:t>
            </a:r>
            <a:endParaRPr lang="en-US"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9</a:t>
            </a:fld>
            <a:endParaRPr lang="en-US" dirty="0"/>
          </a:p>
        </p:txBody>
      </p:sp>
    </p:spTree>
    <p:extLst>
      <p:ext uri="{BB962C8B-B14F-4D97-AF65-F5344CB8AC3E}">
        <p14:creationId xmlns:p14="http://schemas.microsoft.com/office/powerpoint/2010/main" val="14192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year period(upper curve) exceeds the same statistic for the experiments based on two and one-year</a:t>
            </a:r>
            <a:r>
              <a:rPr lang="en-US" baseline="0" dirty="0" smtClean="0"/>
              <a:t> formation periods. </a:t>
            </a:r>
          </a:p>
          <a:p>
            <a:r>
              <a:rPr lang="en-US" baseline="0" dirty="0" smtClean="0"/>
              <a:t>But those are clearly affected by the same underlying seasonal pattern.</a:t>
            </a:r>
            <a:endParaRPr lang="en-US"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10</a:t>
            </a:fld>
            <a:endParaRPr lang="en-US" dirty="0"/>
          </a:p>
        </p:txBody>
      </p:sp>
    </p:spTree>
    <p:extLst>
      <p:ext uri="{BB962C8B-B14F-4D97-AF65-F5344CB8AC3E}">
        <p14:creationId xmlns:p14="http://schemas.microsoft.com/office/powerpoint/2010/main" val="273591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a:t>
            </a:r>
            <a:r>
              <a:rPr lang="en-US" baseline="0" dirty="0" smtClean="0"/>
              <a:t> month period, January effect can be found extensively, also Oct-Deb, decline in value because tax-loss selling hypothesis.</a:t>
            </a:r>
            <a:endParaRPr lang="en-US"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11</a:t>
            </a:fld>
            <a:endParaRPr lang="en-US" dirty="0"/>
          </a:p>
        </p:txBody>
      </p:sp>
    </p:spTree>
    <p:extLst>
      <p:ext uri="{BB962C8B-B14F-4D97-AF65-F5344CB8AC3E}">
        <p14:creationId xmlns:p14="http://schemas.microsoft.com/office/powerpoint/2010/main" val="283776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Loser</a:t>
            </a:r>
            <a:r>
              <a:rPr lang="en-US" b="1" baseline="0" dirty="0" smtClean="0"/>
              <a:t> is overreact much larger then Winner Portfolio. Must of the excessive returns realized in Jan.(t=1, 13, 25)</a:t>
            </a:r>
          </a:p>
          <a:p>
            <a:r>
              <a:rPr lang="en-US" b="1" baseline="0" dirty="0" smtClean="0"/>
              <a:t>No reversal is observed for the period as short as one year.</a:t>
            </a:r>
            <a:endParaRPr lang="en-US" b="1" dirty="0"/>
          </a:p>
        </p:txBody>
      </p:sp>
      <p:sp>
        <p:nvSpPr>
          <p:cNvPr id="4" name="Slide Number Placeholder 3"/>
          <p:cNvSpPr>
            <a:spLocks noGrp="1"/>
          </p:cNvSpPr>
          <p:nvPr>
            <p:ph type="sldNum" sz="quarter" idx="10"/>
          </p:nvPr>
        </p:nvSpPr>
        <p:spPr/>
        <p:txBody>
          <a:bodyPr/>
          <a:lstStyle/>
          <a:p>
            <a:fld id="{D586CC84-F22C-41D6-918C-62DA63FD3121}" type="slidenum">
              <a:rPr lang="en-US" smtClean="0"/>
              <a:pPr/>
              <a:t>22</a:t>
            </a:fld>
            <a:endParaRPr lang="en-US" dirty="0"/>
          </a:p>
        </p:txBody>
      </p:sp>
    </p:spTree>
    <p:extLst>
      <p:ext uri="{BB962C8B-B14F-4D97-AF65-F5344CB8AC3E}">
        <p14:creationId xmlns:p14="http://schemas.microsoft.com/office/powerpoint/2010/main" val="404111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Over/Under Reaction of Stock Markets</a:t>
            </a:r>
            <a:endParaRPr lang="en-US" dirty="0"/>
          </a:p>
        </p:txBody>
      </p:sp>
      <p:sp>
        <p:nvSpPr>
          <p:cNvPr id="3" name="Subtitle 2"/>
          <p:cNvSpPr>
            <a:spLocks noGrp="1"/>
          </p:cNvSpPr>
          <p:nvPr>
            <p:ph type="subTitle" idx="1"/>
          </p:nvPr>
        </p:nvSpPr>
        <p:spPr>
          <a:xfrm>
            <a:off x="730249" y="3962400"/>
            <a:ext cx="7681913" cy="1828800"/>
          </a:xfrm>
        </p:spPr>
        <p:txBody>
          <a:bodyPr>
            <a:normAutofit fontScale="92500" lnSpcReduction="10000"/>
          </a:bodyPr>
          <a:lstStyle/>
          <a:p>
            <a:r>
              <a:rPr lang="en-US" dirty="0" smtClean="0"/>
              <a:t>Presented By:</a:t>
            </a:r>
          </a:p>
          <a:p>
            <a:r>
              <a:rPr lang="en-US" dirty="0" smtClean="0"/>
              <a:t>Ryan Pinjuv</a:t>
            </a:r>
          </a:p>
          <a:p>
            <a:r>
              <a:rPr lang="en-US" dirty="0" smtClean="0"/>
              <a:t>Matthew Duplantis</a:t>
            </a:r>
          </a:p>
          <a:p>
            <a:r>
              <a:rPr lang="en-US" dirty="0" smtClean="0"/>
              <a:t>Boyong Park</a:t>
            </a:r>
          </a:p>
          <a:p>
            <a:r>
              <a:rPr lang="en-US" dirty="0" smtClean="0"/>
              <a:t>Richard Crocco</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Result</a:t>
            </a:r>
            <a:endParaRPr lang="en-US" dirty="0"/>
          </a:p>
        </p:txBody>
      </p:sp>
      <p:sp>
        <p:nvSpPr>
          <p:cNvPr id="3" name="Text Placeholder 2"/>
          <p:cNvSpPr>
            <a:spLocks noGrp="1"/>
          </p:cNvSpPr>
          <p:nvPr>
            <p:ph type="body" sz="quarter" idx="10"/>
          </p:nvPr>
        </p:nvSpPr>
        <p:spPr/>
        <p:txBody>
          <a:bodyPr/>
          <a:lstStyle/>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838200"/>
            <a:ext cx="845820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48600" y="2563879"/>
            <a:ext cx="609600" cy="292388"/>
          </a:xfrm>
          <a:prstGeom prst="rect">
            <a:avLst/>
          </a:prstGeom>
          <a:noFill/>
        </p:spPr>
        <p:txBody>
          <a:bodyPr wrap="square" rtlCol="0">
            <a:spAutoFit/>
          </a:bodyPr>
          <a:lstStyle/>
          <a:p>
            <a:r>
              <a:rPr lang="en-US" sz="1300" dirty="0" smtClean="0">
                <a:solidFill>
                  <a:schemeClr val="bg1"/>
                </a:solidFill>
              </a:rPr>
              <a:t>3 Year</a:t>
            </a:r>
            <a:endParaRPr lang="en-US" sz="1300" dirty="0">
              <a:solidFill>
                <a:schemeClr val="bg1"/>
              </a:solidFill>
            </a:endParaRPr>
          </a:p>
        </p:txBody>
      </p:sp>
      <p:sp>
        <p:nvSpPr>
          <p:cNvPr id="7" name="TextBox 6"/>
          <p:cNvSpPr txBox="1"/>
          <p:nvPr/>
        </p:nvSpPr>
        <p:spPr>
          <a:xfrm>
            <a:off x="8025414" y="3140023"/>
            <a:ext cx="609600" cy="292388"/>
          </a:xfrm>
          <a:prstGeom prst="rect">
            <a:avLst/>
          </a:prstGeom>
          <a:noFill/>
        </p:spPr>
        <p:txBody>
          <a:bodyPr wrap="square" rtlCol="0">
            <a:spAutoFit/>
          </a:bodyPr>
          <a:lstStyle/>
          <a:p>
            <a:r>
              <a:rPr lang="en-US" sz="1300" dirty="0" smtClean="0">
                <a:solidFill>
                  <a:schemeClr val="bg1"/>
                </a:solidFill>
              </a:rPr>
              <a:t>2 Year</a:t>
            </a:r>
            <a:endParaRPr lang="en-US" sz="1300" dirty="0">
              <a:solidFill>
                <a:schemeClr val="bg1"/>
              </a:solidFill>
            </a:endParaRPr>
          </a:p>
        </p:txBody>
      </p:sp>
      <p:sp>
        <p:nvSpPr>
          <p:cNvPr id="8" name="TextBox 7"/>
          <p:cNvSpPr txBox="1"/>
          <p:nvPr/>
        </p:nvSpPr>
        <p:spPr>
          <a:xfrm>
            <a:off x="8001000" y="4267200"/>
            <a:ext cx="609600" cy="292388"/>
          </a:xfrm>
          <a:prstGeom prst="rect">
            <a:avLst/>
          </a:prstGeom>
          <a:noFill/>
        </p:spPr>
        <p:txBody>
          <a:bodyPr wrap="square" rtlCol="0">
            <a:spAutoFit/>
          </a:bodyPr>
          <a:lstStyle/>
          <a:p>
            <a:r>
              <a:rPr lang="en-US" sz="1300" dirty="0" smtClean="0">
                <a:solidFill>
                  <a:schemeClr val="bg1"/>
                </a:solidFill>
              </a:rPr>
              <a:t>1 Year</a:t>
            </a:r>
            <a:endParaRPr lang="en-US" sz="1300" dirty="0">
              <a:solidFill>
                <a:schemeClr val="bg1"/>
              </a:solidFill>
            </a:endParaRPr>
          </a:p>
        </p:txBody>
      </p:sp>
      <p:sp>
        <p:nvSpPr>
          <p:cNvPr id="5" name="TextBox 4"/>
          <p:cNvSpPr txBox="1"/>
          <p:nvPr/>
        </p:nvSpPr>
        <p:spPr>
          <a:xfrm>
            <a:off x="609600" y="2133600"/>
            <a:ext cx="3124200" cy="369332"/>
          </a:xfrm>
          <a:prstGeom prst="rect">
            <a:avLst/>
          </a:prstGeom>
          <a:noFill/>
        </p:spPr>
        <p:txBody>
          <a:bodyPr wrap="square" rtlCol="0">
            <a:spAutoFit/>
          </a:bodyPr>
          <a:lstStyle/>
          <a:p>
            <a:r>
              <a:rPr lang="en-US" b="1" dirty="0" smtClean="0">
                <a:solidFill>
                  <a:schemeClr val="bg1"/>
                </a:solidFill>
              </a:rPr>
              <a:t>(Loser PTFL – Winner PTFL)</a:t>
            </a:r>
            <a:endParaRPr lang="en-US" b="1" dirty="0">
              <a:solidFill>
                <a:schemeClr val="bg1"/>
              </a:solidFill>
            </a:endParaRPr>
          </a:p>
        </p:txBody>
      </p:sp>
      <p:sp>
        <p:nvSpPr>
          <p:cNvPr id="6" name="TextBox 5"/>
          <p:cNvSpPr txBox="1"/>
          <p:nvPr/>
        </p:nvSpPr>
        <p:spPr>
          <a:xfrm>
            <a:off x="2743200" y="5202381"/>
            <a:ext cx="1790700" cy="369332"/>
          </a:xfrm>
          <a:prstGeom prst="rect">
            <a:avLst/>
          </a:prstGeom>
          <a:noFill/>
        </p:spPr>
        <p:txBody>
          <a:bodyPr wrap="square" rtlCol="0">
            <a:spAutoFit/>
          </a:bodyPr>
          <a:lstStyle/>
          <a:p>
            <a:r>
              <a:rPr lang="en-US" b="1" dirty="0" smtClean="0">
                <a:solidFill>
                  <a:schemeClr val="bg1"/>
                </a:solidFill>
              </a:rPr>
              <a:t>Winner&gt;Loser</a:t>
            </a:r>
            <a:endParaRPr lang="en-US" b="1" dirty="0">
              <a:solidFill>
                <a:schemeClr val="bg1"/>
              </a:solidFill>
            </a:endParaRPr>
          </a:p>
        </p:txBody>
      </p:sp>
      <p:cxnSp>
        <p:nvCxnSpPr>
          <p:cNvPr id="10" name="Straight Connector 9"/>
          <p:cNvCxnSpPr/>
          <p:nvPr/>
        </p:nvCxnSpPr>
        <p:spPr>
          <a:xfrm>
            <a:off x="4876800" y="5387047"/>
            <a:ext cx="0" cy="1846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151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January Effect</a:t>
            </a:r>
            <a:endParaRPr lang="en-US" dirty="0"/>
          </a:p>
        </p:txBody>
      </p:sp>
      <p:sp>
        <p:nvSpPr>
          <p:cNvPr id="3" name="Text Placeholder 2"/>
          <p:cNvSpPr>
            <a:spLocks noGrp="1"/>
          </p:cNvSpPr>
          <p:nvPr>
            <p:ph type="body" sz="quarter" idx="10"/>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60" y="1013695"/>
            <a:ext cx="85344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bwMode="auto">
          <a:xfrm>
            <a:off x="2847513" y="3601767"/>
            <a:ext cx="152400" cy="214312"/>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Down Arrow 4"/>
          <p:cNvSpPr/>
          <p:nvPr/>
        </p:nvSpPr>
        <p:spPr bwMode="auto">
          <a:xfrm>
            <a:off x="4343400" y="3352800"/>
            <a:ext cx="152400" cy="18335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7239000" y="2983637"/>
            <a:ext cx="152400" cy="1524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1" name="Straight Connector 10"/>
          <p:cNvCxnSpPr/>
          <p:nvPr/>
        </p:nvCxnSpPr>
        <p:spPr>
          <a:xfrm>
            <a:off x="2743200" y="4200987"/>
            <a:ext cx="0"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3886200"/>
            <a:ext cx="0" cy="990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3601767"/>
            <a:ext cx="0" cy="14274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39000" y="3352800"/>
            <a:ext cx="0" cy="16764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3701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a:t>
            </a:r>
            <a:endParaRPr lang="en-US" dirty="0"/>
          </a:p>
        </p:txBody>
      </p:sp>
      <p:sp>
        <p:nvSpPr>
          <p:cNvPr id="3" name="Text Placeholder 2"/>
          <p:cNvSpPr>
            <a:spLocks noGrp="1"/>
          </p:cNvSpPr>
          <p:nvPr>
            <p:ph type="body" sz="quarter" idx="10"/>
          </p:nvPr>
        </p:nvSpPr>
        <p:spPr>
          <a:xfrm>
            <a:off x="381000" y="1411552"/>
            <a:ext cx="8382000" cy="4185761"/>
          </a:xfrm>
        </p:spPr>
        <p:txBody>
          <a:bodyPr/>
          <a:lstStyle/>
          <a:p>
            <a:r>
              <a:rPr lang="en-US" dirty="0" smtClean="0"/>
              <a:t>The results of the tests are consistent with the overreaction hypotheses.</a:t>
            </a:r>
          </a:p>
          <a:p>
            <a:r>
              <a:rPr lang="en-US" dirty="0" smtClean="0"/>
              <a:t>Over the last half-century, loser portfolios of 35 stocks outperform the market by an average of 19.6%, 36-months after portfolio formation.</a:t>
            </a:r>
          </a:p>
          <a:p>
            <a:r>
              <a:rPr lang="en-US" dirty="0" smtClean="0"/>
              <a:t>Winner portfolios earn about 5% less than the market, so that the difference in cumulative average residual between the extreme portfolios equals 24.6%(t-stat:2.20).</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Notable Findings</a:t>
            </a:r>
            <a:endParaRPr lang="en-US" dirty="0"/>
          </a:p>
        </p:txBody>
      </p:sp>
      <p:sp>
        <p:nvSpPr>
          <p:cNvPr id="3" name="Text Placeholder 2"/>
          <p:cNvSpPr>
            <a:spLocks noGrp="1"/>
          </p:cNvSpPr>
          <p:nvPr>
            <p:ph type="body" sz="quarter" idx="10"/>
          </p:nvPr>
        </p:nvSpPr>
        <p:spPr>
          <a:xfrm>
            <a:off x="381000" y="914400"/>
            <a:ext cx="8382000" cy="5943600"/>
          </a:xfrm>
        </p:spPr>
        <p:txBody>
          <a:bodyPr/>
          <a:lstStyle/>
          <a:p>
            <a:r>
              <a:rPr lang="en-US" sz="2800" dirty="0" smtClean="0"/>
              <a:t>The overreaction effect is asymmetric, meaning it is much larger for losers than winners.</a:t>
            </a:r>
          </a:p>
          <a:p>
            <a:r>
              <a:rPr lang="en-US" sz="2800" dirty="0" smtClean="0"/>
              <a:t>Most of the excess returns are realized in January.</a:t>
            </a:r>
          </a:p>
          <a:p>
            <a:r>
              <a:rPr lang="en-US" sz="2800" dirty="0" smtClean="0"/>
              <a:t>The overreaction phenomenon mostly occurs during the 2</a:t>
            </a:r>
            <a:r>
              <a:rPr lang="en-US" sz="2800" baseline="30000" dirty="0" smtClean="0"/>
              <a:t>nd</a:t>
            </a:r>
            <a:r>
              <a:rPr lang="en-US" sz="2800" dirty="0" smtClean="0"/>
              <a:t> and 3</a:t>
            </a:r>
            <a:r>
              <a:rPr lang="en-US" sz="2800" baseline="30000" dirty="0" smtClean="0"/>
              <a:t>rd</a:t>
            </a:r>
            <a:r>
              <a:rPr lang="en-US" sz="2800" dirty="0" smtClean="0"/>
              <a:t> year of test period.</a:t>
            </a:r>
          </a:p>
          <a:p>
            <a:r>
              <a:rPr lang="en-US" sz="2800" dirty="0" smtClean="0"/>
              <a:t>Results are insensitive to the choice of December as the choice of formation.</a:t>
            </a:r>
          </a:p>
          <a:p>
            <a:r>
              <a:rPr lang="en-US" sz="2800" dirty="0" smtClean="0"/>
              <a:t>The hypothesis predicts that as we focus on stocks that go through more (or less) extreme return experiences, the subsequent price reversals will be more (or less) pronounced.</a:t>
            </a:r>
          </a:p>
          <a:p>
            <a:r>
              <a:rPr lang="en-US" sz="2800" dirty="0" smtClean="0"/>
              <a:t>Loser portfolios not only outperform the winner portfolios; if the CAPM is correct, they are also significantly less risky.</a:t>
            </a:r>
            <a:endParaRPr lang="en-US"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05800" cy="1384995"/>
          </a:xfrm>
        </p:spPr>
        <p:txBody>
          <a:bodyPr/>
          <a:lstStyle/>
          <a:p>
            <a:pPr algn="ctr"/>
            <a:r>
              <a:rPr lang="en-US" sz="5000" dirty="0" smtClean="0"/>
              <a:t>Conclusion:“Does the Stock Market Overreact?”</a:t>
            </a:r>
            <a:endParaRPr lang="en-US" sz="5000" dirty="0"/>
          </a:p>
        </p:txBody>
      </p:sp>
      <p:sp>
        <p:nvSpPr>
          <p:cNvPr id="3" name="Text Placeholder 2"/>
          <p:cNvSpPr>
            <a:spLocks noGrp="1"/>
          </p:cNvSpPr>
          <p:nvPr>
            <p:ph type="body" sz="quarter" idx="10"/>
          </p:nvPr>
        </p:nvSpPr>
        <p:spPr>
          <a:xfrm>
            <a:off x="304800" y="1600200"/>
            <a:ext cx="8839200" cy="5257800"/>
          </a:xfrm>
        </p:spPr>
        <p:txBody>
          <a:bodyPr/>
          <a:lstStyle/>
          <a:p>
            <a:r>
              <a:rPr lang="en-US" sz="3000" dirty="0" smtClean="0"/>
              <a:t>Most people overreact to unexpected and dramatic news.</a:t>
            </a:r>
          </a:p>
          <a:p>
            <a:r>
              <a:rPr lang="en-US" sz="3000" dirty="0" smtClean="0"/>
              <a:t>Consistent with the predictions of the overreaction hypothesis, portfolios of prior losers are found to outperform prior winners.</a:t>
            </a:r>
          </a:p>
          <a:p>
            <a:r>
              <a:rPr lang="en-US" sz="3000" dirty="0" smtClean="0"/>
              <a:t>36 months after portfolio formation, the losing stocks have earned about 25% more than the winners, even though the latter are significantly more risky.</a:t>
            </a:r>
          </a:p>
          <a:p>
            <a:r>
              <a:rPr lang="en-US" sz="3000" dirty="0" smtClean="0"/>
              <a:t>The large positive excess returns earned by the loser portfolio every January remains without explanation. The effect is observed as late as 5 years after portfolio formation.</a:t>
            </a:r>
            <a:endParaRPr lang="en-US" sz="3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ging_bull3.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0" y="0"/>
            <a:ext cx="7086600" cy="3016210"/>
          </a:xfrm>
          <a:prstGeom prst="rect">
            <a:avLst/>
          </a:prstGeom>
          <a:noFill/>
        </p:spPr>
        <p:txBody>
          <a:bodyPr wrap="square" rtlCol="0">
            <a:spAutoFit/>
          </a:bodyPr>
          <a:lstStyle/>
          <a:p>
            <a:r>
              <a:rPr lang="en-US" sz="3800" b="1" dirty="0" smtClean="0">
                <a:solidFill>
                  <a:srgbClr val="C00000"/>
                </a:solidFill>
              </a:rPr>
              <a:t>Returns to Buying Winners and Selling Losers: Implications for Stock Market Efficiency</a:t>
            </a:r>
          </a:p>
          <a:p>
            <a:r>
              <a:rPr lang="en-US" sz="3800" b="1" dirty="0" smtClean="0">
                <a:solidFill>
                  <a:srgbClr val="C00000"/>
                </a:solidFill>
              </a:rPr>
              <a:t>By: Jegadeesh and Titman</a:t>
            </a:r>
          </a:p>
          <a:p>
            <a:r>
              <a:rPr lang="en-US" sz="3800" b="1" dirty="0" smtClean="0">
                <a:solidFill>
                  <a:srgbClr val="C00000"/>
                </a:solidFill>
              </a:rPr>
              <a:t>(1993)</a:t>
            </a:r>
            <a:endParaRPr lang="en-US" sz="3800" b="1" dirty="0">
              <a:solidFill>
                <a:srgbClr val="C00000"/>
              </a:solidFill>
            </a:endParaRPr>
          </a:p>
        </p:txBody>
      </p:sp>
    </p:spTree>
    <p:extLst>
      <p:ext uri="{BB962C8B-B14F-4D97-AF65-F5344CB8AC3E}">
        <p14:creationId xmlns:p14="http://schemas.microsoft.com/office/powerpoint/2010/main" val="19863950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4772076"/>
          </a:xfrm>
        </p:spPr>
        <p:txBody>
          <a:bodyPr/>
          <a:lstStyle/>
          <a:p>
            <a:r>
              <a:rPr lang="en-US" sz="3700" dirty="0" smtClean="0"/>
              <a:t>The purpose of this paper is to present another point of view based on shorter term results when compared to the longer term holding periods suggested in the De </a:t>
            </a:r>
            <a:r>
              <a:rPr lang="en-US" sz="3700" dirty="0" err="1" smtClean="0"/>
              <a:t>Bondt</a:t>
            </a:r>
            <a:r>
              <a:rPr lang="en-US" sz="3700" dirty="0" smtClean="0"/>
              <a:t> and </a:t>
            </a:r>
            <a:r>
              <a:rPr lang="en-US" sz="3700" dirty="0" err="1" smtClean="0"/>
              <a:t>Thaler</a:t>
            </a:r>
            <a:r>
              <a:rPr lang="en-US" sz="3700" dirty="0" smtClean="0"/>
              <a:t> paper</a:t>
            </a:r>
          </a:p>
          <a:p>
            <a:r>
              <a:rPr lang="en-US" sz="3700" dirty="0" smtClean="0"/>
              <a:t>Specially they focused on portfolios that held their positions for no more than one year</a:t>
            </a:r>
          </a:p>
          <a:p>
            <a:pPr marL="517525" lvl="1" indent="0">
              <a:buNone/>
            </a:pPr>
            <a:endParaRPr lang="en-US" sz="3300" dirty="0"/>
          </a:p>
        </p:txBody>
      </p:sp>
      <p:sp>
        <p:nvSpPr>
          <p:cNvPr id="4" name="Title 1"/>
          <p:cNvSpPr>
            <a:spLocks noGrp="1"/>
          </p:cNvSpPr>
          <p:nvPr>
            <p:ph type="title"/>
          </p:nvPr>
        </p:nvSpPr>
        <p:spPr>
          <a:xfrm>
            <a:off x="381000" y="230188"/>
            <a:ext cx="8382000" cy="664797"/>
          </a:xfrm>
        </p:spPr>
        <p:txBody>
          <a:bodyPr/>
          <a:lstStyle/>
          <a:p>
            <a:r>
              <a:rPr lang="en-US" dirty="0" smtClean="0"/>
              <a:t>Part 2: Introduction</a:t>
            </a:r>
            <a:endParaRPr lang="en-US" dirty="0"/>
          </a:p>
        </p:txBody>
      </p:sp>
    </p:spTree>
    <p:extLst>
      <p:ext uri="{BB962C8B-B14F-4D97-AF65-F5344CB8AC3E}">
        <p14:creationId xmlns:p14="http://schemas.microsoft.com/office/powerpoint/2010/main" val="8196960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Text Placeholder 2"/>
          <p:cNvSpPr>
            <a:spLocks noGrp="1"/>
          </p:cNvSpPr>
          <p:nvPr>
            <p:ph type="body" sz="quarter" idx="10"/>
          </p:nvPr>
        </p:nvSpPr>
        <p:spPr>
          <a:xfrm>
            <a:off x="304800" y="1447800"/>
            <a:ext cx="8382000" cy="5219891"/>
          </a:xfrm>
        </p:spPr>
        <p:txBody>
          <a:bodyPr/>
          <a:lstStyle/>
          <a:p>
            <a:r>
              <a:rPr lang="en-US" dirty="0" smtClean="0"/>
              <a:t>This paper tests Relative Strength strategies; which means it test strategies that use past stock performance to predict future performance.</a:t>
            </a:r>
          </a:p>
          <a:p>
            <a:pPr lvl="1"/>
            <a:r>
              <a:rPr lang="en-US" dirty="0" smtClean="0"/>
              <a:t>They chose to focus  on analyzing past returns of up to one year</a:t>
            </a:r>
          </a:p>
          <a:p>
            <a:pPr lvl="1"/>
            <a:r>
              <a:rPr lang="en-US" dirty="0" smtClean="0"/>
              <a:t>The positions in the portfolios were held for up to one year</a:t>
            </a:r>
          </a:p>
          <a:p>
            <a:pPr lvl="1"/>
            <a:r>
              <a:rPr lang="en-US" dirty="0" smtClean="0"/>
              <a:t>The sample period was for the NYSE &amp; AMEX for the years 1965-1989</a:t>
            </a:r>
          </a:p>
          <a:p>
            <a:pPr lvl="1"/>
            <a:r>
              <a:rPr lang="en-US" dirty="0" smtClean="0"/>
              <a:t>There were a total of 32 portfolios created in the process</a:t>
            </a:r>
          </a:p>
        </p:txBody>
      </p:sp>
    </p:spTree>
    <p:extLst>
      <p:ext uri="{BB962C8B-B14F-4D97-AF65-F5344CB8AC3E}">
        <p14:creationId xmlns:p14="http://schemas.microsoft.com/office/powerpoint/2010/main" val="4743823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Creation</a:t>
            </a:r>
            <a:endParaRPr lang="en-US" dirty="0"/>
          </a:p>
        </p:txBody>
      </p:sp>
      <p:sp>
        <p:nvSpPr>
          <p:cNvPr id="3" name="Text Placeholder 2"/>
          <p:cNvSpPr>
            <a:spLocks noGrp="1"/>
          </p:cNvSpPr>
          <p:nvPr>
            <p:ph type="body" sz="quarter" idx="10"/>
          </p:nvPr>
        </p:nvSpPr>
        <p:spPr>
          <a:xfrm>
            <a:off x="381000" y="1411552"/>
            <a:ext cx="8382000" cy="4641271"/>
          </a:xfrm>
        </p:spPr>
        <p:txBody>
          <a:bodyPr/>
          <a:lstStyle/>
          <a:p>
            <a:r>
              <a:rPr lang="en-US" sz="3600" dirty="0" smtClean="0"/>
              <a:t>Panel A: First set of 16 portfolios</a:t>
            </a:r>
          </a:p>
          <a:p>
            <a:pPr lvl="1"/>
            <a:r>
              <a:rPr lang="en-US" dirty="0" smtClean="0"/>
              <a:t>Use past 3,6,9, or 12 month performance to pick stocks for the portfolio</a:t>
            </a:r>
          </a:p>
          <a:p>
            <a:pPr lvl="1"/>
            <a:r>
              <a:rPr lang="en-US" dirty="0" smtClean="0"/>
              <a:t>Holding periods of 3,6, 9 or 12 months. </a:t>
            </a:r>
          </a:p>
          <a:p>
            <a:r>
              <a:rPr lang="en-US" sz="3600" dirty="0" smtClean="0"/>
              <a:t>Panel B: A second set of 16 portfolios </a:t>
            </a:r>
          </a:p>
          <a:p>
            <a:pPr lvl="1"/>
            <a:r>
              <a:rPr lang="en-US" dirty="0" smtClean="0"/>
              <a:t>a 1 week lag time between the observation period and the formation of the portfolio.</a:t>
            </a:r>
          </a:p>
          <a:p>
            <a:pPr lvl="1"/>
            <a:r>
              <a:rPr lang="en-US" dirty="0"/>
              <a:t>Use past 3,6,9, or 12 month performance to pick stocks for </a:t>
            </a:r>
            <a:r>
              <a:rPr lang="en-US" dirty="0" smtClean="0"/>
              <a:t>the portfolio</a:t>
            </a:r>
            <a:endParaRPr lang="en-US" dirty="0"/>
          </a:p>
          <a:p>
            <a:pPr lvl="1"/>
            <a:r>
              <a:rPr lang="en-US" dirty="0"/>
              <a:t>Holding periods of 3,6, 9 or 12 months. </a:t>
            </a:r>
          </a:p>
        </p:txBody>
      </p:sp>
    </p:spTree>
    <p:extLst>
      <p:ext uri="{BB962C8B-B14F-4D97-AF65-F5344CB8AC3E}">
        <p14:creationId xmlns:p14="http://schemas.microsoft.com/office/powerpoint/2010/main" val="38867618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0416"/>
            <a:ext cx="8143874" cy="565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0024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ck-market-today-results.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4038600" y="3581400"/>
            <a:ext cx="4953000" cy="369332"/>
          </a:xfrm>
          <a:prstGeom prst="rect">
            <a:avLst/>
          </a:prstGeom>
          <a:noFill/>
        </p:spPr>
        <p:txBody>
          <a:bodyPr wrap="square" rtlCol="0">
            <a:spAutoFit/>
          </a:bodyPr>
          <a:lstStyle/>
          <a:p>
            <a:endParaRPr lang="en-US" dirty="0"/>
          </a:p>
        </p:txBody>
      </p:sp>
      <p:sp>
        <p:nvSpPr>
          <p:cNvPr id="7" name="TextBox 6"/>
          <p:cNvSpPr txBox="1"/>
          <p:nvPr/>
        </p:nvSpPr>
        <p:spPr>
          <a:xfrm>
            <a:off x="3124200" y="3072348"/>
            <a:ext cx="6019800" cy="3785652"/>
          </a:xfrm>
          <a:prstGeom prst="rect">
            <a:avLst/>
          </a:prstGeom>
          <a:noFill/>
        </p:spPr>
        <p:txBody>
          <a:bodyPr wrap="square" rtlCol="0">
            <a:spAutoFit/>
          </a:bodyPr>
          <a:lstStyle/>
          <a:p>
            <a:pPr algn="ctr"/>
            <a:r>
              <a:rPr lang="en-US" sz="6000" b="1" dirty="0" smtClean="0">
                <a:solidFill>
                  <a:srgbClr val="FFC000"/>
                </a:solidFill>
              </a:rPr>
              <a:t>Does the stock market overreact?</a:t>
            </a:r>
          </a:p>
          <a:p>
            <a:pPr algn="ctr"/>
            <a:r>
              <a:rPr lang="en-US" sz="6000" b="1" dirty="0" smtClean="0">
                <a:solidFill>
                  <a:srgbClr val="FFC000"/>
                </a:solidFill>
              </a:rPr>
              <a:t>By: Bondt and Thaler</a:t>
            </a:r>
            <a:endParaRPr lang="en-US" sz="6000" b="1"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Discussion</a:t>
            </a:r>
            <a:endParaRPr lang="en-US" dirty="0"/>
          </a:p>
        </p:txBody>
      </p:sp>
      <p:sp>
        <p:nvSpPr>
          <p:cNvPr id="3" name="Text Placeholder 2"/>
          <p:cNvSpPr>
            <a:spLocks noGrp="1"/>
          </p:cNvSpPr>
          <p:nvPr>
            <p:ph type="body" sz="quarter" idx="10"/>
          </p:nvPr>
        </p:nvSpPr>
        <p:spPr>
          <a:xfrm>
            <a:off x="381000" y="1411552"/>
            <a:ext cx="8382000" cy="6697218"/>
          </a:xfrm>
        </p:spPr>
        <p:txBody>
          <a:bodyPr/>
          <a:lstStyle/>
          <a:p>
            <a:r>
              <a:rPr lang="en-US" dirty="0" smtClean="0"/>
              <a:t>Panel A:</a:t>
            </a:r>
          </a:p>
          <a:p>
            <a:pPr lvl="1"/>
            <a:r>
              <a:rPr lang="en-US" dirty="0" smtClean="0"/>
              <a:t>Buy minus sell portfolios resulted in positive returns throughout the panel meaning portfolios comprised of past winners outperformed portfolios comprised of past losers. </a:t>
            </a:r>
          </a:p>
          <a:p>
            <a:pPr lvl="1"/>
            <a:r>
              <a:rPr lang="en-US" dirty="0" smtClean="0"/>
              <a:t>This was most pronounced in the 12 month formation period, 3 month holding period</a:t>
            </a:r>
          </a:p>
          <a:p>
            <a:r>
              <a:rPr lang="en-US" dirty="0" smtClean="0"/>
              <a:t>Panel B</a:t>
            </a:r>
          </a:p>
          <a:p>
            <a:pPr lvl="1"/>
            <a:r>
              <a:rPr lang="en-US" dirty="0" smtClean="0"/>
              <a:t>Same 12 month observation period followed by a 3 month holding period yielded the highest difference between the results</a:t>
            </a:r>
          </a:p>
          <a:p>
            <a:pPr marL="517525" lvl="1" indent="0">
              <a:buNone/>
            </a:pP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1102304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US" dirty="0"/>
          </a:p>
        </p:txBody>
      </p:sp>
      <p:sp>
        <p:nvSpPr>
          <p:cNvPr id="3" name="Text Placeholder 2"/>
          <p:cNvSpPr>
            <a:spLocks noGrp="1"/>
          </p:cNvSpPr>
          <p:nvPr>
            <p:ph type="body" sz="quarter" idx="10"/>
          </p:nvPr>
        </p:nvSpPr>
        <p:spPr>
          <a:xfrm>
            <a:off x="381000" y="1411552"/>
            <a:ext cx="8382000" cy="4825937"/>
          </a:xfrm>
        </p:spPr>
        <p:txBody>
          <a:bodyPr/>
          <a:lstStyle/>
          <a:p>
            <a:r>
              <a:rPr lang="en-US" dirty="0" smtClean="0"/>
              <a:t>Over the short term, portfolios that are comprised of winning stocks preform better than portfolios comprised of loser stocks. </a:t>
            </a:r>
          </a:p>
          <a:p>
            <a:pPr marL="0" indent="0">
              <a:buNone/>
            </a:pPr>
            <a:endParaRPr lang="en-US" dirty="0" smtClean="0"/>
          </a:p>
          <a:p>
            <a:r>
              <a:rPr lang="en-US" dirty="0" smtClean="0"/>
              <a:t>These results are different than what was proposed in the Be </a:t>
            </a:r>
            <a:r>
              <a:rPr lang="en-US" dirty="0" err="1" smtClean="0"/>
              <a:t>Bondt</a:t>
            </a:r>
            <a:r>
              <a:rPr lang="en-US" dirty="0" smtClean="0"/>
              <a:t> and </a:t>
            </a:r>
            <a:r>
              <a:rPr lang="en-US" dirty="0" err="1" smtClean="0"/>
              <a:t>Thaler</a:t>
            </a:r>
            <a:r>
              <a:rPr lang="en-US" dirty="0" smtClean="0"/>
              <a:t> paper however the two papers did look at different observation and holding periods.</a:t>
            </a:r>
          </a:p>
          <a:p>
            <a:endParaRPr lang="en-US" dirty="0" smtClean="0"/>
          </a:p>
          <a:p>
            <a:endParaRPr lang="en-US" dirty="0"/>
          </a:p>
        </p:txBody>
      </p:sp>
    </p:spTree>
    <p:extLst>
      <p:ext uri="{BB962C8B-B14F-4D97-AF65-F5344CB8AC3E}">
        <p14:creationId xmlns:p14="http://schemas.microsoft.com/office/powerpoint/2010/main" val="21209156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from </a:t>
            </a:r>
            <a:r>
              <a:rPr lang="en-US" dirty="0" err="1"/>
              <a:t>DeBont</a:t>
            </a:r>
            <a:r>
              <a:rPr lang="en-US" dirty="0"/>
              <a:t> &amp; </a:t>
            </a:r>
            <a:r>
              <a:rPr lang="en-US" dirty="0" err="1"/>
              <a:t>Thaler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02" y="914400"/>
            <a:ext cx="8229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bwMode="auto">
          <a:xfrm>
            <a:off x="1586144" y="3390900"/>
            <a:ext cx="228600" cy="1905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Down Arrow 4"/>
          <p:cNvSpPr/>
          <p:nvPr/>
        </p:nvSpPr>
        <p:spPr bwMode="auto">
          <a:xfrm>
            <a:off x="3810000" y="2857500"/>
            <a:ext cx="228600" cy="1905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5943600" y="2514600"/>
            <a:ext cx="228600" cy="2286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3352800" y="2057400"/>
            <a:ext cx="0" cy="3581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24800" y="2057400"/>
            <a:ext cx="0" cy="3572522"/>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Left-Right Arrow 12"/>
          <p:cNvSpPr/>
          <p:nvPr/>
        </p:nvSpPr>
        <p:spPr bwMode="auto">
          <a:xfrm>
            <a:off x="3505200" y="2205361"/>
            <a:ext cx="4267200" cy="152400"/>
          </a:xfrm>
          <a:prstGeom prst="leftRightArrow">
            <a:avLst/>
          </a:prstGeom>
          <a:solidFill>
            <a:schemeClr val="accent3">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4876800" y="1926571"/>
            <a:ext cx="1524000" cy="369332"/>
          </a:xfrm>
          <a:prstGeom prst="rect">
            <a:avLst/>
          </a:prstGeom>
          <a:noFill/>
        </p:spPr>
        <p:txBody>
          <a:bodyPr wrap="square" rtlCol="0">
            <a:spAutoFit/>
          </a:bodyPr>
          <a:lstStyle/>
          <a:p>
            <a:r>
              <a:rPr lang="en-US" dirty="0" smtClean="0">
                <a:solidFill>
                  <a:schemeClr val="bg1"/>
                </a:solidFill>
              </a:rPr>
              <a:t>Period(24-36)</a:t>
            </a:r>
            <a:endParaRPr lang="en-US" dirty="0">
              <a:solidFill>
                <a:schemeClr val="bg1"/>
              </a:solidFill>
            </a:endParaRPr>
          </a:p>
        </p:txBody>
      </p:sp>
    </p:spTree>
    <p:extLst>
      <p:ext uri="{BB962C8B-B14F-4D97-AF65-F5344CB8AC3E}">
        <p14:creationId xmlns:p14="http://schemas.microsoft.com/office/powerpoint/2010/main" val="18420232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659190"/>
          </a:xfrm>
        </p:spPr>
        <p:txBody>
          <a:bodyPr/>
          <a:lstStyle/>
          <a:p>
            <a:r>
              <a:rPr lang="en-US" dirty="0" smtClean="0"/>
              <a:t>Testing was conducted to determine if these results were due to other systematic risks: </a:t>
            </a:r>
            <a:br>
              <a:rPr lang="en-US" dirty="0" smtClean="0"/>
            </a:br>
            <a:endParaRPr lang="en-US" dirty="0"/>
          </a:p>
        </p:txBody>
      </p:sp>
      <p:sp>
        <p:nvSpPr>
          <p:cNvPr id="3" name="Text Placeholder 2"/>
          <p:cNvSpPr>
            <a:spLocks noGrp="1"/>
          </p:cNvSpPr>
          <p:nvPr>
            <p:ph type="body" sz="quarter" idx="10"/>
          </p:nvPr>
        </p:nvSpPr>
        <p:spPr>
          <a:xfrm>
            <a:off x="381000" y="2667000"/>
            <a:ext cx="8382000" cy="2529923"/>
          </a:xfrm>
        </p:spPr>
        <p:txBody>
          <a:bodyPr/>
          <a:lstStyle/>
          <a:p>
            <a:pPr marL="914400" lvl="2" indent="0">
              <a:buNone/>
            </a:pPr>
            <a:endParaRPr lang="en-US" dirty="0"/>
          </a:p>
          <a:p>
            <a:pPr lvl="1"/>
            <a:r>
              <a:rPr lang="en-US" dirty="0" smtClean="0"/>
              <a:t>Additional tests focused on 6 month observation with 6 month holding periods which are considered representative of all 32 strategies.</a:t>
            </a:r>
          </a:p>
          <a:p>
            <a:pPr lvl="1"/>
            <a:endParaRPr lang="en-US" dirty="0"/>
          </a:p>
          <a:p>
            <a:pPr lvl="1"/>
            <a:r>
              <a:rPr lang="en-US" dirty="0" smtClean="0"/>
              <a:t>The first test focused on Beta and Market Cap</a:t>
            </a:r>
          </a:p>
        </p:txBody>
      </p:sp>
    </p:spTree>
    <p:extLst>
      <p:ext uri="{BB962C8B-B14F-4D97-AF65-F5344CB8AC3E}">
        <p14:creationId xmlns:p14="http://schemas.microsoft.com/office/powerpoint/2010/main" val="26047543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9"/>
            <a:ext cx="8839200" cy="664797"/>
          </a:xfrm>
        </p:spPr>
        <p:txBody>
          <a:bodyPr/>
          <a:lstStyle/>
          <a:p>
            <a:r>
              <a:rPr lang="en-US" dirty="0" smtClean="0"/>
              <a:t>Beta and Market Cap Test</a:t>
            </a:r>
            <a:endParaRPr lang="en-US" dirty="0"/>
          </a:p>
        </p:txBody>
      </p:sp>
      <p:sp>
        <p:nvSpPr>
          <p:cNvPr id="3" name="Text Placeholder 2"/>
          <p:cNvSpPr>
            <a:spLocks noGrp="1"/>
          </p:cNvSpPr>
          <p:nvPr>
            <p:ph type="body" sz="quarter" idx="10"/>
          </p:nvPr>
        </p:nvSpPr>
        <p:spPr>
          <a:xfrm>
            <a:off x="381000" y="1143000"/>
            <a:ext cx="8382000" cy="1329595"/>
          </a:xfrm>
        </p:spPr>
        <p:txBody>
          <a:bodyPr/>
          <a:lstStyle/>
          <a:p>
            <a:pPr marL="0" indent="0">
              <a:buNone/>
            </a:pPr>
            <a:r>
              <a:rPr lang="en-US" dirty="0" smtClean="0"/>
              <a:t>Changes in Beta and Market Cap among different portfolios do not explain the results in </a:t>
            </a:r>
            <a:r>
              <a:rPr lang="en-US" dirty="0" err="1" smtClean="0"/>
              <a:t>Panals</a:t>
            </a:r>
            <a:r>
              <a:rPr lang="en-US" dirty="0" smtClean="0"/>
              <a:t> A &amp; 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514600"/>
            <a:ext cx="81534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7402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Additional Test done to try and explain results in Panel A &amp; B</a:t>
            </a:r>
            <a:endParaRPr lang="en-US" dirty="0"/>
          </a:p>
        </p:txBody>
      </p:sp>
      <p:sp>
        <p:nvSpPr>
          <p:cNvPr id="3" name="Text Placeholder 2"/>
          <p:cNvSpPr>
            <a:spLocks noGrp="1"/>
          </p:cNvSpPr>
          <p:nvPr>
            <p:ph type="body" sz="quarter" idx="10"/>
          </p:nvPr>
        </p:nvSpPr>
        <p:spPr>
          <a:xfrm>
            <a:off x="381000" y="2133600"/>
            <a:ext cx="8382000" cy="3496342"/>
          </a:xfrm>
        </p:spPr>
        <p:txBody>
          <a:bodyPr/>
          <a:lstStyle/>
          <a:p>
            <a:r>
              <a:rPr lang="en-US" dirty="0"/>
              <a:t>January Effect</a:t>
            </a:r>
          </a:p>
          <a:p>
            <a:r>
              <a:rPr lang="en-US" dirty="0"/>
              <a:t>Covariance </a:t>
            </a:r>
          </a:p>
          <a:p>
            <a:r>
              <a:rPr lang="en-US" dirty="0"/>
              <a:t>Lead-Lag Effects </a:t>
            </a:r>
          </a:p>
          <a:p>
            <a:pPr marL="0" indent="0">
              <a:buNone/>
            </a:pPr>
            <a:endParaRPr lang="en-US" dirty="0"/>
          </a:p>
          <a:p>
            <a:pPr marL="0" indent="0">
              <a:buNone/>
            </a:pPr>
            <a:r>
              <a:rPr lang="en-US" dirty="0" smtClean="0"/>
              <a:t>None of these tests gave indication that the results found in Panels A &amp; B are the result of some other systematic risk.</a:t>
            </a:r>
            <a:endParaRPr lang="en-US" dirty="0"/>
          </a:p>
        </p:txBody>
      </p:sp>
    </p:spTree>
    <p:extLst>
      <p:ext uri="{BB962C8B-B14F-4D97-AF65-F5344CB8AC3E}">
        <p14:creationId xmlns:p14="http://schemas.microsoft.com/office/powerpoint/2010/main" val="15573837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a:xfrm>
            <a:off x="304800" y="1143000"/>
            <a:ext cx="8382000" cy="2609945"/>
          </a:xfrm>
        </p:spPr>
        <p:txBody>
          <a:bodyPr/>
          <a:lstStyle/>
          <a:p>
            <a:r>
              <a:rPr lang="en-US" dirty="0" err="1" smtClean="0"/>
              <a:t>Bondt</a:t>
            </a:r>
            <a:r>
              <a:rPr lang="en-US" dirty="0" smtClean="0"/>
              <a:t> &amp; </a:t>
            </a:r>
            <a:r>
              <a:rPr lang="en-US" dirty="0" err="1" smtClean="0"/>
              <a:t>Thaler</a:t>
            </a:r>
            <a:endParaRPr lang="en-US" dirty="0" smtClean="0"/>
          </a:p>
          <a:p>
            <a:pPr marL="0" indent="0">
              <a:buNone/>
            </a:pPr>
            <a:r>
              <a:rPr lang="en-US" dirty="0"/>
              <a:t> </a:t>
            </a:r>
            <a:r>
              <a:rPr lang="en-US" dirty="0" smtClean="0"/>
              <a:t>  - Past losers outperformed past winners</a:t>
            </a:r>
          </a:p>
          <a:p>
            <a:pPr marL="0" indent="0">
              <a:buNone/>
            </a:pPr>
            <a:r>
              <a:rPr lang="en-US" dirty="0"/>
              <a:t> </a:t>
            </a:r>
            <a:r>
              <a:rPr lang="en-US" dirty="0" smtClean="0"/>
              <a:t>    over 3-5 year period. </a:t>
            </a:r>
          </a:p>
          <a:p>
            <a:pPr marL="0" indent="0">
              <a:buNone/>
            </a:pPr>
            <a:r>
              <a:rPr lang="en-US" dirty="0"/>
              <a:t> </a:t>
            </a:r>
            <a:r>
              <a:rPr lang="en-US" dirty="0" smtClean="0"/>
              <a:t>  - January effect is large portion of the return and </a:t>
            </a:r>
          </a:p>
          <a:p>
            <a:pPr marL="0" indent="0">
              <a:buNone/>
            </a:pPr>
            <a:r>
              <a:rPr lang="en-US" dirty="0"/>
              <a:t> </a:t>
            </a:r>
            <a:r>
              <a:rPr lang="en-US" dirty="0" smtClean="0"/>
              <a:t>    last up to 5 years. </a:t>
            </a:r>
            <a:endParaRPr lang="en-US" dirty="0"/>
          </a:p>
        </p:txBody>
      </p:sp>
      <p:sp>
        <p:nvSpPr>
          <p:cNvPr id="4" name="Text Placeholder 2"/>
          <p:cNvSpPr txBox="1">
            <a:spLocks/>
          </p:cNvSpPr>
          <p:nvPr/>
        </p:nvSpPr>
        <p:spPr>
          <a:xfrm>
            <a:off x="290945" y="3886200"/>
            <a:ext cx="8382000" cy="260994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Jegadeesh</a:t>
            </a:r>
            <a:r>
              <a:rPr lang="en-US" dirty="0" smtClean="0"/>
              <a:t> &amp; Titman</a:t>
            </a:r>
          </a:p>
          <a:p>
            <a:pPr marL="0" indent="0">
              <a:buNone/>
            </a:pPr>
            <a:r>
              <a:rPr lang="en-US" dirty="0"/>
              <a:t> </a:t>
            </a:r>
            <a:r>
              <a:rPr lang="en-US" dirty="0" smtClean="0"/>
              <a:t>  - Over the short term, winner stocks PTFO </a:t>
            </a:r>
          </a:p>
          <a:p>
            <a:pPr marL="0" indent="0">
              <a:buNone/>
            </a:pPr>
            <a:r>
              <a:rPr lang="en-US" dirty="0"/>
              <a:t> </a:t>
            </a:r>
            <a:r>
              <a:rPr lang="en-US" dirty="0" smtClean="0"/>
              <a:t>    perform better than loser PTFO stocks.(12/3)</a:t>
            </a:r>
          </a:p>
          <a:p>
            <a:pPr marL="0" indent="0">
              <a:buFontTx/>
              <a:buNone/>
            </a:pPr>
            <a:r>
              <a:rPr lang="en-US" dirty="0" smtClean="0"/>
              <a:t>   - However, this momentum disappears after  </a:t>
            </a:r>
          </a:p>
          <a:p>
            <a:pPr marL="0" indent="0">
              <a:buFontTx/>
              <a:buNone/>
            </a:pPr>
            <a:r>
              <a:rPr lang="en-US" dirty="0"/>
              <a:t> </a:t>
            </a:r>
            <a:r>
              <a:rPr lang="en-US" dirty="0" smtClean="0"/>
              <a:t>     holding more than 12 months.</a:t>
            </a:r>
          </a:p>
        </p:txBody>
      </p:sp>
    </p:spTree>
    <p:extLst>
      <p:ext uri="{BB962C8B-B14F-4D97-AF65-F5344CB8AC3E}">
        <p14:creationId xmlns:p14="http://schemas.microsoft.com/office/powerpoint/2010/main" val="26731057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11552"/>
            <a:ext cx="8382000" cy="8448467"/>
          </a:xfrm>
        </p:spPr>
        <p:txBody>
          <a:bodyPr/>
          <a:lstStyle/>
          <a:p>
            <a:r>
              <a:rPr lang="en-US" sz="3800" dirty="0" smtClean="0"/>
              <a:t>Do Markets Over/Underreact?</a:t>
            </a:r>
          </a:p>
          <a:p>
            <a:endParaRPr lang="en-US" sz="3800" dirty="0"/>
          </a:p>
          <a:p>
            <a:r>
              <a:rPr lang="en-US" sz="3800" dirty="0" smtClean="0"/>
              <a:t>Can past stock price movement predict future stock performance?</a:t>
            </a:r>
          </a:p>
          <a:p>
            <a:endParaRPr lang="en-US" sz="3800" dirty="0"/>
          </a:p>
          <a:p>
            <a:r>
              <a:rPr lang="en-US" sz="3600" dirty="0"/>
              <a:t>If stock prices systematically overreact, then their reversal should be predictable from past return data alone.</a:t>
            </a:r>
          </a:p>
          <a:p>
            <a:endParaRPr lang="en-US" sz="3800" dirty="0" smtClean="0"/>
          </a:p>
          <a:p>
            <a:endParaRPr lang="en-US" sz="3800" dirty="0" smtClean="0"/>
          </a:p>
          <a:p>
            <a:endParaRPr lang="en-US" sz="3800" dirty="0" smtClean="0"/>
          </a:p>
          <a:p>
            <a:endParaRPr lang="en-US" sz="3800" dirty="0" smtClean="0"/>
          </a:p>
          <a:p>
            <a:pPr marL="0" indent="0">
              <a:buNone/>
            </a:pPr>
            <a:endParaRPr lang="en-US" sz="3800" dirty="0"/>
          </a:p>
          <a:p>
            <a:endParaRPr lang="en-US" sz="3800" dirty="0"/>
          </a:p>
        </p:txBody>
      </p:sp>
      <p:sp>
        <p:nvSpPr>
          <p:cNvPr id="4" name="Title 1"/>
          <p:cNvSpPr>
            <a:spLocks noGrp="1"/>
          </p:cNvSpPr>
          <p:nvPr>
            <p:ph type="title"/>
          </p:nvPr>
        </p:nvSpPr>
        <p:spPr>
          <a:xfrm>
            <a:off x="381000" y="230188"/>
            <a:ext cx="8382000" cy="664797"/>
          </a:xfrm>
        </p:spPr>
        <p:txBody>
          <a:bodyPr/>
          <a:lstStyle/>
          <a:p>
            <a:r>
              <a:rPr lang="en-US" dirty="0" smtClean="0"/>
              <a:t>Part 1: Introduction</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04800"/>
            <a:ext cx="8458200" cy="5703100"/>
          </a:xfrm>
        </p:spPr>
        <p:txBody>
          <a:bodyPr/>
          <a:lstStyle/>
          <a:p>
            <a:endParaRPr lang="en-US" sz="3400" dirty="0" smtClean="0"/>
          </a:p>
          <a:p>
            <a:endParaRPr lang="en-US" sz="3400" dirty="0"/>
          </a:p>
          <a:p>
            <a:r>
              <a:rPr lang="en-US" sz="3400" dirty="0" smtClean="0"/>
              <a:t>Two hypotheses follow:</a:t>
            </a:r>
          </a:p>
          <a:p>
            <a:pPr marL="1260475" lvl="1" indent="-742950">
              <a:buFont typeface="+mj-lt"/>
              <a:buAutoNum type="arabicPeriod"/>
            </a:pPr>
            <a:r>
              <a:rPr lang="en-US" sz="3400" dirty="0" smtClean="0"/>
              <a:t>Extreme movements in stock prices will be followed by subsequent price movements in the opposite direction.</a:t>
            </a:r>
          </a:p>
          <a:p>
            <a:pPr marL="1260475" lvl="1" indent="-742950">
              <a:buFont typeface="+mj-lt"/>
              <a:buAutoNum type="arabicPeriod"/>
            </a:pPr>
            <a:r>
              <a:rPr lang="en-US" sz="3400" dirty="0" smtClean="0"/>
              <a:t>The more extreme the initial price movement, the greater the subsequent adjustment will be.</a:t>
            </a:r>
          </a:p>
          <a:p>
            <a:r>
              <a:rPr lang="en-US" sz="3400" dirty="0" smtClean="0"/>
              <a:t>Both hypotheses imply a violation of weak-form market efficiency.</a:t>
            </a:r>
          </a:p>
        </p:txBody>
      </p:sp>
      <p:sp>
        <p:nvSpPr>
          <p:cNvPr id="4" name="Title 1"/>
          <p:cNvSpPr>
            <a:spLocks noGrp="1"/>
          </p:cNvSpPr>
          <p:nvPr>
            <p:ph type="title"/>
          </p:nvPr>
        </p:nvSpPr>
        <p:spPr>
          <a:xfrm>
            <a:off x="381000" y="304800"/>
            <a:ext cx="8382000" cy="664797"/>
          </a:xfrm>
        </p:spPr>
        <p:txBody>
          <a:bodyPr/>
          <a:lstStyle/>
          <a:p>
            <a:r>
              <a:rPr lang="en-US" dirty="0" smtClean="0"/>
              <a:t>Two Hypotheses</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Market Hypothesis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49638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0"/>
            <a:ext cx="668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072" y="3588094"/>
            <a:ext cx="4970813" cy="553998"/>
          </a:xfrm>
          <a:prstGeom prst="rect">
            <a:avLst/>
          </a:prstGeom>
          <a:noFill/>
        </p:spPr>
        <p:txBody>
          <a:bodyPr wrap="square" rtlCol="0">
            <a:spAutoFit/>
          </a:bodyPr>
          <a:lstStyle/>
          <a:p>
            <a:r>
              <a:rPr lang="en-US" sz="3000" b="1" dirty="0" smtClean="0">
                <a:solidFill>
                  <a:schemeClr val="accent5">
                    <a:lumMod val="40000"/>
                    <a:lumOff val="60000"/>
                  </a:schemeClr>
                </a:solidFill>
              </a:rPr>
              <a:t>Overreaction Hypothesis</a:t>
            </a:r>
            <a:endParaRPr lang="en-US" sz="3000" b="1" dirty="0">
              <a:solidFill>
                <a:schemeClr val="accent5">
                  <a:lumMod val="40000"/>
                  <a:lumOff val="60000"/>
                </a:schemeClr>
              </a:solidFill>
            </a:endParaRPr>
          </a:p>
        </p:txBody>
      </p:sp>
    </p:spTree>
    <p:extLst>
      <p:ext uri="{BB962C8B-B14F-4D97-AF65-F5344CB8AC3E}">
        <p14:creationId xmlns:p14="http://schemas.microsoft.com/office/powerpoint/2010/main" val="3679302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Tests Performed</a:t>
            </a:r>
            <a:endParaRPr lang="en-US" dirty="0"/>
          </a:p>
        </p:txBody>
      </p:sp>
      <mc:AlternateContent xmlns:mc="http://schemas.openxmlformats.org/markup-compatibility/2006" xmlns:a14="http://schemas.microsoft.com/office/drawing/2010/main">
        <mc:Choice Requires="a14">
          <p:sp>
            <p:nvSpPr>
              <p:cNvPr id="14" name="Text Placeholder 2"/>
              <p:cNvSpPr txBox="1">
                <a:spLocks/>
              </p:cNvSpPr>
              <p:nvPr/>
            </p:nvSpPr>
            <p:spPr>
              <a:xfrm>
                <a:off x="457200" y="1219200"/>
                <a:ext cx="8382000" cy="5864682"/>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smtClean="0"/>
                  <a:t>* Market-adjusted abnormal Returns</a:t>
                </a:r>
              </a:p>
              <a:p>
                <a:pPr marL="0" indent="0">
                  <a:buNone/>
                </a:pPr>
                <a:r>
                  <a:rPr lang="en-US" sz="2500" dirty="0" smtClean="0"/>
                  <a:t>                           &lt;= Residuals</a:t>
                </a:r>
              </a:p>
              <a:p>
                <a:pPr marL="0" indent="0">
                  <a:buNone/>
                </a:pPr>
                <a:r>
                  <a:rPr lang="en-US" sz="2500" dirty="0" smtClean="0"/>
                  <a:t>1. NYSE </a:t>
                </a:r>
                <a:r>
                  <a:rPr lang="en-US" sz="2500" dirty="0"/>
                  <a:t>common stocks(CRSP)</a:t>
                </a:r>
              </a:p>
              <a:p>
                <a:pPr marL="0" indent="0">
                  <a:buNone/>
                </a:pPr>
                <a:r>
                  <a:rPr lang="en-US" sz="2500" dirty="0"/>
                  <a:t>   - 1926 – </a:t>
                </a:r>
                <a:r>
                  <a:rPr lang="en-US" sz="2500" dirty="0" smtClean="0"/>
                  <a:t>1982</a:t>
                </a:r>
              </a:p>
              <a:p>
                <a:pPr marL="0" indent="0">
                  <a:buNone/>
                </a:pPr>
                <a:r>
                  <a:rPr lang="en-US" sz="2500" dirty="0" smtClean="0"/>
                  <a:t>2. Portfolio Formation Period</a:t>
                </a:r>
              </a:p>
              <a:p>
                <a:pPr marL="0" indent="0">
                  <a:buNone/>
                </a:pPr>
                <a:r>
                  <a:rPr lang="en-US" sz="2500" dirty="0" smtClean="0"/>
                  <a:t>   - </a:t>
                </a:r>
                <a:r>
                  <a:rPr lang="en-US" sz="2500" dirty="0"/>
                  <a:t>Compute  Cumulative </a:t>
                </a:r>
                <a:r>
                  <a:rPr lang="en-US" sz="2500" dirty="0" smtClean="0"/>
                  <a:t>Abnormal Returns for 36 month</a:t>
                </a:r>
              </a:p>
              <a:p>
                <a:pPr marL="0" indent="0">
                  <a:buNone/>
                </a:pPr>
                <a:r>
                  <a:rPr lang="en-US" sz="2500" dirty="0" smtClean="0"/>
                  <a:t>   =&gt;</a:t>
                </a:r>
                <a:r>
                  <a:rPr lang="en-US" sz="2500" dirty="0" err="1" smtClean="0"/>
                  <a:t>CU</a:t>
                </a:r>
                <a:r>
                  <a:rPr lang="en-US" sz="1500" dirty="0" err="1" smtClean="0"/>
                  <a:t>j</a:t>
                </a:r>
                <a:r>
                  <a:rPr lang="en-US" sz="2500" dirty="0" smtClean="0"/>
                  <a:t>=</a:t>
                </a:r>
                <a14:m>
                  <m:oMath xmlns:m="http://schemas.openxmlformats.org/officeDocument/2006/math">
                    <m:nary>
                      <m:naryPr>
                        <m:chr m:val="∑"/>
                        <m:ctrlPr>
                          <a:rPr lang="en-US" sz="2500" i="1" smtClean="0">
                            <a:latin typeface="Cambria Math"/>
                          </a:rPr>
                        </m:ctrlPr>
                      </m:naryPr>
                      <m:sub>
                        <m:r>
                          <m:rPr>
                            <m:brk m:alnAt="23"/>
                          </m:rPr>
                          <a:rPr lang="en-US" sz="2500" b="0" i="1" smtClean="0">
                            <a:latin typeface="Cambria Math"/>
                          </a:rPr>
                          <m:t>𝑡</m:t>
                        </m:r>
                        <m:r>
                          <a:rPr lang="en-US" sz="2500" b="0" i="1" smtClean="0">
                            <a:latin typeface="Cambria Math"/>
                          </a:rPr>
                          <m:t>=−35</m:t>
                        </m:r>
                      </m:sub>
                      <m:sup>
                        <m:r>
                          <a:rPr lang="en-US" sz="2500" b="0" i="1" smtClean="0">
                            <a:latin typeface="Cambria Math"/>
                          </a:rPr>
                          <m:t>𝑡</m:t>
                        </m:r>
                        <m:r>
                          <a:rPr lang="en-US" sz="2500" b="0" i="1" smtClean="0">
                            <a:latin typeface="Cambria Math"/>
                          </a:rPr>
                          <m:t>=0</m:t>
                        </m:r>
                      </m:sup>
                      <m:e>
                        <m:r>
                          <a:rPr lang="en-US" sz="2500" b="0" i="1" smtClean="0">
                            <a:latin typeface="Cambria Math"/>
                          </a:rPr>
                          <m:t>𝑢𝑗𝑡</m:t>
                        </m:r>
                      </m:e>
                    </m:nary>
                  </m:oMath>
                </a14:m>
                <a:r>
                  <a:rPr lang="en-US" sz="2500" dirty="0" smtClean="0"/>
                  <a:t>  (Starting Dec 1932)</a:t>
                </a:r>
                <a:r>
                  <a:rPr lang="en-US" sz="2500" dirty="0"/>
                  <a:t> </a:t>
                </a:r>
                <a:endParaRPr lang="en-US" sz="2500" dirty="0" smtClean="0"/>
              </a:p>
              <a:p>
                <a:pPr marL="0" indent="0">
                  <a:buNone/>
                </a:pPr>
                <a:r>
                  <a:rPr lang="en-US" sz="2500" dirty="0"/>
                  <a:t> </a:t>
                </a:r>
                <a:r>
                  <a:rPr lang="en-US" sz="2500" dirty="0" smtClean="0"/>
                  <a:t>  - Repeat this step for 16 times(1930-32,1933-35,….,1975-1977)</a:t>
                </a:r>
              </a:p>
              <a:p>
                <a:pPr marL="0" indent="0">
                  <a:buNone/>
                </a:pPr>
                <a:r>
                  <a:rPr lang="en-US" sz="2500" dirty="0" smtClean="0"/>
                  <a:t>   - Form portfolio with High 35 Stocks(W), Low 35 Stocks(L)</a:t>
                </a:r>
              </a:p>
              <a:p>
                <a:pPr marL="0" indent="0">
                  <a:buNone/>
                </a:pPr>
                <a:r>
                  <a:rPr lang="en-US" sz="2500" dirty="0"/>
                  <a:t> </a:t>
                </a:r>
                <a:r>
                  <a:rPr lang="en-US" sz="2500" dirty="0" smtClean="0"/>
                  <a:t>     between 1930-1977 for 16 period.</a:t>
                </a:r>
              </a:p>
              <a:p>
                <a:pPr marL="0" indent="0">
                  <a:buNone/>
                </a:pPr>
                <a:r>
                  <a:rPr lang="en-US" sz="2500" dirty="0" smtClean="0"/>
                  <a:t>3. Hold the winner and loser portfolio for 36 months, calculate</a:t>
                </a:r>
              </a:p>
              <a:p>
                <a:pPr marL="0" indent="0">
                  <a:buNone/>
                </a:pPr>
                <a:r>
                  <a:rPr lang="en-US" sz="2500" dirty="0"/>
                  <a:t> </a:t>
                </a:r>
                <a:r>
                  <a:rPr lang="en-US" sz="2500" dirty="0" smtClean="0"/>
                  <a:t>   CAR of all the stocks in the portfolio for the next </a:t>
                </a:r>
              </a:p>
              <a:p>
                <a:pPr marL="0" indent="0">
                  <a:buNone/>
                </a:pPr>
                <a:r>
                  <a:rPr lang="en-US" sz="2500" dirty="0"/>
                  <a:t> </a:t>
                </a:r>
                <a:r>
                  <a:rPr lang="en-US" sz="2500" dirty="0" smtClean="0"/>
                  <a:t>   36 months.(1933-35,1936-1938,….1978-1980) </a:t>
                </a:r>
              </a:p>
              <a:p>
                <a:pPr marL="0" indent="0">
                  <a:buNone/>
                </a:pPr>
                <a:r>
                  <a:rPr lang="en-US" sz="2500" dirty="0" smtClean="0"/>
                  <a:t>   </a:t>
                </a:r>
              </a:p>
            </p:txBody>
          </p:sp>
        </mc:Choice>
        <mc:Fallback xmlns="">
          <p:sp>
            <p:nvSpPr>
              <p:cNvPr id="14" name="Text Placeholder 2"/>
              <p:cNvSpPr txBox="1">
                <a:spLocks noRot="1" noChangeAspect="1" noMove="1" noResize="1" noEditPoints="1" noAdjustHandles="1" noChangeArrowheads="1" noChangeShapeType="1" noTextEdit="1"/>
              </p:cNvSpPr>
              <p:nvPr/>
            </p:nvSpPr>
            <p:spPr>
              <a:xfrm>
                <a:off x="457200" y="1219200"/>
                <a:ext cx="8382000" cy="5864682"/>
              </a:xfrm>
              <a:prstGeom prst="rect">
                <a:avLst/>
              </a:prstGeom>
              <a:blipFill rotWithShape="1">
                <a:blip r:embed="rId5"/>
                <a:stretch>
                  <a:fillRect l="-2255" t="-2079" r="-873"/>
                </a:stretch>
              </a:blipFill>
            </p:spPr>
            <p:txBody>
              <a:bodyPr/>
              <a:lstStyle/>
              <a:p>
                <a:r>
                  <a:rPr lang="en-US">
                    <a:noFill/>
                  </a:rPr>
                  <a:t> </a:t>
                </a:r>
              </a:p>
            </p:txBody>
          </p:sp>
        </mc:Fallback>
      </mc:AlternateContent>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631028"/>
            <a:ext cx="1752600" cy="32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Tests Performed</a:t>
            </a:r>
          </a:p>
        </p:txBody>
      </p:sp>
      <p:sp>
        <p:nvSpPr>
          <p:cNvPr id="3" name="Text Placeholder 2"/>
          <p:cNvSpPr>
            <a:spLocks noGrp="1"/>
          </p:cNvSpPr>
          <p:nvPr>
            <p:ph type="body" sz="quarter" idx="10"/>
          </p:nvPr>
        </p:nvSpPr>
        <p:spPr>
          <a:xfrm>
            <a:off x="381000" y="1371600"/>
            <a:ext cx="8382000" cy="2039020"/>
          </a:xfrm>
        </p:spPr>
        <p:txBody>
          <a:bodyPr/>
          <a:lstStyle/>
          <a:p>
            <a:pPr marL="0" indent="0">
              <a:buNone/>
            </a:pPr>
            <a:r>
              <a:rPr lang="en-US" sz="2500" dirty="0" smtClean="0"/>
              <a:t>3. Calculate </a:t>
            </a:r>
            <a:r>
              <a:rPr lang="en-US" sz="2500" dirty="0"/>
              <a:t>Average </a:t>
            </a:r>
            <a:r>
              <a:rPr lang="en-US" sz="2500" dirty="0" err="1" smtClean="0"/>
              <a:t>CAR</a:t>
            </a:r>
            <a:r>
              <a:rPr lang="en-US" sz="1600" dirty="0" err="1" smtClean="0"/>
              <a:t>w,t</a:t>
            </a:r>
            <a:r>
              <a:rPr lang="en-US" sz="2500" dirty="0" smtClean="0"/>
              <a:t> </a:t>
            </a:r>
            <a:r>
              <a:rPr lang="en-US" sz="2500" dirty="0"/>
              <a:t>and </a:t>
            </a:r>
            <a:r>
              <a:rPr lang="en-US" sz="2500" dirty="0" err="1" smtClean="0"/>
              <a:t>CAR</a:t>
            </a:r>
            <a:r>
              <a:rPr lang="en-US" sz="1600" dirty="0" err="1" smtClean="0"/>
              <a:t>L,t</a:t>
            </a:r>
            <a:r>
              <a:rPr lang="en-US" sz="2500" dirty="0"/>
              <a:t> (</a:t>
            </a:r>
            <a:r>
              <a:rPr lang="en-US" sz="2500" dirty="0" err="1" smtClean="0"/>
              <a:t>ACAR</a:t>
            </a:r>
            <a:r>
              <a:rPr lang="en-US" sz="1600" dirty="0" err="1" smtClean="0"/>
              <a:t>w,t</a:t>
            </a:r>
            <a:r>
              <a:rPr lang="en-US" sz="1600" dirty="0" smtClean="0"/>
              <a:t>, </a:t>
            </a:r>
            <a:r>
              <a:rPr lang="en-US" sz="2500" dirty="0" err="1" smtClean="0"/>
              <a:t>ACAR</a:t>
            </a:r>
            <a:r>
              <a:rPr lang="en-US" sz="1600" dirty="0" err="1" smtClean="0"/>
              <a:t>L,t</a:t>
            </a:r>
            <a:r>
              <a:rPr lang="en-US" sz="1600" dirty="0" smtClean="0"/>
              <a:t>)</a:t>
            </a:r>
            <a:endParaRPr lang="en-US" sz="2500" dirty="0" smtClean="0"/>
          </a:p>
          <a:p>
            <a:pPr marL="0" indent="0">
              <a:buNone/>
            </a:pPr>
            <a:r>
              <a:rPr lang="en-US" sz="1800" dirty="0"/>
              <a:t> </a:t>
            </a:r>
            <a:r>
              <a:rPr lang="en-US" sz="1800" dirty="0" smtClean="0"/>
              <a:t>   </a:t>
            </a:r>
            <a:r>
              <a:rPr lang="en-US" sz="2500" dirty="0" smtClean="0"/>
              <a:t>- Overreaction Hypothesis, t&gt;0, </a:t>
            </a:r>
            <a:r>
              <a:rPr lang="en-US" sz="2500" dirty="0" err="1" smtClean="0"/>
              <a:t>ACAR</a:t>
            </a:r>
            <a:r>
              <a:rPr lang="en-US" sz="1600" dirty="0" err="1" smtClean="0"/>
              <a:t>w,t</a:t>
            </a:r>
            <a:r>
              <a:rPr lang="en-US" sz="2500" dirty="0" smtClean="0"/>
              <a:t> &lt;0, </a:t>
            </a:r>
            <a:r>
              <a:rPr lang="en-US" sz="2500" dirty="0" err="1" smtClean="0"/>
              <a:t>ACAR</a:t>
            </a:r>
            <a:r>
              <a:rPr lang="en-US" sz="1600" dirty="0" err="1" smtClean="0"/>
              <a:t>L,t</a:t>
            </a:r>
            <a:r>
              <a:rPr lang="en-US" sz="2500" dirty="0" smtClean="0"/>
              <a:t>&gt;0</a:t>
            </a:r>
          </a:p>
          <a:p>
            <a:pPr marL="0" indent="0">
              <a:buNone/>
            </a:pPr>
            <a:r>
              <a:rPr lang="en-US" sz="2500" dirty="0"/>
              <a:t> </a:t>
            </a:r>
            <a:r>
              <a:rPr lang="en-US" sz="2500" dirty="0" smtClean="0"/>
              <a:t>  - [</a:t>
            </a:r>
            <a:r>
              <a:rPr lang="en-US" sz="2500" dirty="0" err="1"/>
              <a:t>ACAR</a:t>
            </a:r>
            <a:r>
              <a:rPr lang="en-US" sz="1600" dirty="0" err="1"/>
              <a:t>L,t</a:t>
            </a:r>
            <a:r>
              <a:rPr lang="en-US" sz="2500" dirty="0" smtClean="0"/>
              <a:t> - </a:t>
            </a:r>
            <a:r>
              <a:rPr lang="en-US" sz="2500" dirty="0" err="1" smtClean="0"/>
              <a:t>ACAR</a:t>
            </a:r>
            <a:r>
              <a:rPr lang="en-US" sz="1600" dirty="0" err="1" smtClean="0"/>
              <a:t>w,t</a:t>
            </a:r>
            <a:r>
              <a:rPr lang="en-US" sz="2500" dirty="0" smtClean="0"/>
              <a:t>] &gt; 0 =&gt; Loser beats the Winner</a:t>
            </a:r>
          </a:p>
          <a:p>
            <a:pPr marL="0" indent="0">
              <a:buNone/>
            </a:pPr>
            <a:endParaRPr lang="en-US" sz="2500" dirty="0"/>
          </a:p>
          <a:p>
            <a:pPr marL="0" indent="0">
              <a:buNone/>
            </a:pPr>
            <a:r>
              <a:rPr lang="en-US" sz="2500" dirty="0" smtClean="0"/>
              <a:t>4. T-test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7924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79" y="4267200"/>
            <a:ext cx="502402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779" y="5867400"/>
            <a:ext cx="2695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29200"/>
            <a:ext cx="411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384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02" y="914400"/>
            <a:ext cx="8229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bwMode="auto">
          <a:xfrm>
            <a:off x="1586144" y="3390900"/>
            <a:ext cx="228600" cy="1905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Down Arrow 4"/>
          <p:cNvSpPr/>
          <p:nvPr/>
        </p:nvSpPr>
        <p:spPr bwMode="auto">
          <a:xfrm>
            <a:off x="3810000" y="2857500"/>
            <a:ext cx="228600" cy="1905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Down Arrow 5"/>
          <p:cNvSpPr/>
          <p:nvPr/>
        </p:nvSpPr>
        <p:spPr bwMode="auto">
          <a:xfrm>
            <a:off x="5943600" y="2514600"/>
            <a:ext cx="228600" cy="2286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8" name="Straight Connector 7"/>
          <p:cNvCxnSpPr/>
          <p:nvPr/>
        </p:nvCxnSpPr>
        <p:spPr>
          <a:xfrm>
            <a:off x="3352800" y="2057400"/>
            <a:ext cx="0" cy="3581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24800" y="2057400"/>
            <a:ext cx="0" cy="3572522"/>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Left-Right Arrow 12"/>
          <p:cNvSpPr/>
          <p:nvPr/>
        </p:nvSpPr>
        <p:spPr bwMode="auto">
          <a:xfrm>
            <a:off x="3505200" y="2205361"/>
            <a:ext cx="4267200" cy="152400"/>
          </a:xfrm>
          <a:prstGeom prst="leftRightArrow">
            <a:avLst/>
          </a:prstGeom>
          <a:solidFill>
            <a:schemeClr val="accent3">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4876800" y="1926571"/>
            <a:ext cx="1524000" cy="369332"/>
          </a:xfrm>
          <a:prstGeom prst="rect">
            <a:avLst/>
          </a:prstGeom>
          <a:noFill/>
        </p:spPr>
        <p:txBody>
          <a:bodyPr wrap="square" rtlCol="0">
            <a:spAutoFit/>
          </a:bodyPr>
          <a:lstStyle/>
          <a:p>
            <a:r>
              <a:rPr lang="en-US" dirty="0" smtClean="0">
                <a:solidFill>
                  <a:schemeClr val="bg1"/>
                </a:solidFill>
              </a:rPr>
              <a:t>Period(24-36)</a:t>
            </a:r>
            <a:endParaRPr lang="en-US" dirty="0">
              <a:solidFill>
                <a:schemeClr val="bg1"/>
              </a:solidFill>
            </a:endParaRPr>
          </a:p>
        </p:txBody>
      </p:sp>
    </p:spTree>
    <p:extLst>
      <p:ext uri="{BB962C8B-B14F-4D97-AF65-F5344CB8AC3E}">
        <p14:creationId xmlns:p14="http://schemas.microsoft.com/office/powerpoint/2010/main" val="185020269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45472"/>
            <a:ext cx="8534400" cy="568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3427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xtured template_Green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E977C5-63A6-4EC4-A60E-4684181F7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template_Green Segoe</Template>
  <TotalTime>627</TotalTime>
  <Words>1489</Words>
  <Application>Microsoft Office PowerPoint</Application>
  <PresentationFormat>On-screen Show (4:3)</PresentationFormat>
  <Paragraphs>163</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1_Textured template_Green Segoe</vt:lpstr>
      <vt:lpstr>White with Courier font for code slides</vt:lpstr>
      <vt:lpstr>Over/Under Reaction of Stock Markets</vt:lpstr>
      <vt:lpstr>PowerPoint Presentation</vt:lpstr>
      <vt:lpstr>Part 1: Introduction</vt:lpstr>
      <vt:lpstr>Two Hypotheses</vt:lpstr>
      <vt:lpstr>Efficient Market Hypothesis</vt:lpstr>
      <vt:lpstr>Empirical Tests Performed</vt:lpstr>
      <vt:lpstr>Empirical Tests Performed</vt:lpstr>
      <vt:lpstr>Result</vt:lpstr>
      <vt:lpstr>Result</vt:lpstr>
      <vt:lpstr>Result</vt:lpstr>
      <vt:lpstr>More January Effect</vt:lpstr>
      <vt:lpstr>Empirical Results</vt:lpstr>
      <vt:lpstr>Other Notable Findings</vt:lpstr>
      <vt:lpstr>Conclusion:“Does the Stock Market Overreact?”</vt:lpstr>
      <vt:lpstr>PowerPoint Presentation</vt:lpstr>
      <vt:lpstr>Part 2: Introduction</vt:lpstr>
      <vt:lpstr>Test</vt:lpstr>
      <vt:lpstr>Portfolio Creation</vt:lpstr>
      <vt:lpstr>Results</vt:lpstr>
      <vt:lpstr>Results Discussion</vt:lpstr>
      <vt:lpstr>Interpretation of Results</vt:lpstr>
      <vt:lpstr>Results from DeBont &amp; Thaler</vt:lpstr>
      <vt:lpstr>Testing was conducted to determine if these results were due to other systematic risks:  </vt:lpstr>
      <vt:lpstr>Beta and Market Cap Test</vt:lpstr>
      <vt:lpstr>Additional Test done to try and explain results in Panel A &amp; B</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Over/Under Reaction of Stock Markets</dc:title>
  <dc:creator>owner</dc:creator>
  <cp:lastModifiedBy>Boyong Park</cp:lastModifiedBy>
  <cp:revision>79</cp:revision>
  <dcterms:created xsi:type="dcterms:W3CDTF">2012-04-19T23:41:51Z</dcterms:created>
  <dcterms:modified xsi:type="dcterms:W3CDTF">2012-04-24T00:37:00Z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TC102867829990</vt:lpwstr>
  </property>
</Properties>
</file>