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7" r:id="rId3"/>
    <p:sldId id="261" r:id="rId4"/>
    <p:sldId id="267" r:id="rId5"/>
    <p:sldId id="258" r:id="rId6"/>
    <p:sldId id="259" r:id="rId7"/>
    <p:sldId id="260" r:id="rId8"/>
    <p:sldId id="263" r:id="rId9"/>
    <p:sldId id="268" r:id="rId10"/>
    <p:sldId id="265" r:id="rId11"/>
    <p:sldId id="266" r:id="rId12"/>
    <p:sldId id="264" r:id="rId13"/>
    <p:sldId id="271" r:id="rId14"/>
    <p:sldId id="270"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cs-CZ"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December 5, 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fld id="{F3131F9E-604E-4343-9F29-EF72E8231CAD}" type="datetime4">
              <a:rPr lang="en-US" smtClean="0"/>
              <a:pPr/>
              <a:t>December 5,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fld id="{34A8E1CE-37F8-4102-8DF9-852A0A51F293}" type="datetime4">
              <a:rPr lang="en-US" smtClean="0"/>
              <a:pPr/>
              <a:t>December 5,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idx="1"/>
          </p:nvPr>
        </p:nvSpPr>
        <p:spPr/>
        <p:txBody>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December 5,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cs-CZ"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December 5, 2012</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December 5, 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cs-CZ"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December 5, 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Date Placeholder 2"/>
          <p:cNvSpPr>
            <a:spLocks noGrp="1"/>
          </p:cNvSpPr>
          <p:nvPr>
            <p:ph type="dt" sz="half" idx="10"/>
          </p:nvPr>
        </p:nvSpPr>
        <p:spPr/>
        <p:txBody>
          <a:bodyPr/>
          <a:lstStyle/>
          <a:p>
            <a:fld id="{E29EC054-3869-4501-B163-1BBFDE8DCE04}" type="datetime4">
              <a:rPr lang="en-US" smtClean="0"/>
              <a:pPr/>
              <a:t>December 5, 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December 5, 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December 5, 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cs-CZ"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December 5, 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cs-CZ"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cs-CZ"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December 5, 2012</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The liquidity </a:t>
            </a:r>
            <a:br>
              <a:rPr lang="en-US" sz="4800" dirty="0" smtClean="0"/>
            </a:br>
            <a:r>
              <a:rPr lang="en-US" sz="4800" dirty="0" smtClean="0"/>
              <a:t>in the banks</a:t>
            </a:r>
            <a:br>
              <a:rPr lang="en-US" sz="4800" dirty="0" smtClean="0"/>
            </a:br>
            <a:endParaRPr lang="en-US" sz="4800" dirty="0"/>
          </a:p>
        </p:txBody>
      </p:sp>
      <p:sp>
        <p:nvSpPr>
          <p:cNvPr id="3" name="Subtitle 2"/>
          <p:cNvSpPr>
            <a:spLocks noGrp="1"/>
          </p:cNvSpPr>
          <p:nvPr>
            <p:ph type="subTitle" idx="1"/>
          </p:nvPr>
        </p:nvSpPr>
        <p:spPr/>
        <p:txBody>
          <a:bodyPr/>
          <a:lstStyle/>
          <a:p>
            <a:r>
              <a:rPr lang="en-US" dirty="0" err="1" smtClean="0"/>
              <a:t>Zuzana</a:t>
            </a:r>
            <a:r>
              <a:rPr lang="en-US" dirty="0" smtClean="0"/>
              <a:t> </a:t>
            </a:r>
            <a:r>
              <a:rPr lang="en-US" dirty="0" err="1" smtClean="0"/>
              <a:t>Kunzová</a:t>
            </a:r>
            <a:endParaRPr lang="en-US" dirty="0" smtClean="0"/>
          </a:p>
          <a:p>
            <a:endParaRPr lang="en-US" dirty="0"/>
          </a:p>
        </p:txBody>
      </p:sp>
      <p:pic>
        <p:nvPicPr>
          <p:cNvPr id="4" name="Picture 3" descr="Snímek obrazovky 2012-10-18 v 17.47.0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6326" y="3474742"/>
            <a:ext cx="3160986" cy="2651716"/>
          </a:xfrm>
          <a:prstGeom prst="rect">
            <a:avLst/>
          </a:prstGeom>
        </p:spPr>
      </p:pic>
    </p:spTree>
    <p:extLst>
      <p:ext uri="{BB962C8B-B14F-4D97-AF65-F5344CB8AC3E}">
        <p14:creationId xmlns:p14="http://schemas.microsoft.com/office/powerpoint/2010/main" val="13733550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188827" cy="1134516"/>
          </a:xfrm>
        </p:spPr>
        <p:txBody>
          <a:bodyPr>
            <a:normAutofit/>
          </a:bodyPr>
          <a:lstStyle/>
          <a:p>
            <a:r>
              <a:rPr lang="en-US" sz="3000" dirty="0" smtClean="0"/>
              <a:t>Asset and liability management</a:t>
            </a:r>
            <a:endParaRPr lang="en-US" sz="3000" dirty="0"/>
          </a:p>
        </p:txBody>
      </p:sp>
      <p:sp>
        <p:nvSpPr>
          <p:cNvPr id="3" name="Content Placeholder 2"/>
          <p:cNvSpPr>
            <a:spLocks noGrp="1"/>
          </p:cNvSpPr>
          <p:nvPr>
            <p:ph idx="1"/>
          </p:nvPr>
        </p:nvSpPr>
        <p:spPr/>
        <p:txBody>
          <a:bodyPr/>
          <a:lstStyle/>
          <a:p>
            <a:pPr marL="342900" indent="-342900">
              <a:buFontTx/>
              <a:buChar char="-"/>
            </a:pPr>
            <a:r>
              <a:rPr lang="en-US" dirty="0" smtClean="0"/>
              <a:t>From </a:t>
            </a:r>
            <a:r>
              <a:rPr lang="en-US" dirty="0"/>
              <a:t>an </a:t>
            </a:r>
            <a:r>
              <a:rPr lang="en-US" dirty="0" err="1"/>
              <a:t>organisational</a:t>
            </a:r>
            <a:r>
              <a:rPr lang="en-US" dirty="0"/>
              <a:t> viewpoint, the banks establish </a:t>
            </a:r>
            <a:r>
              <a:rPr lang="en-US" dirty="0" smtClean="0"/>
              <a:t>the department  </a:t>
            </a:r>
            <a:r>
              <a:rPr lang="en-US" u="sng" dirty="0">
                <a:solidFill>
                  <a:srgbClr val="660066"/>
                </a:solidFill>
              </a:rPr>
              <a:t>Asset and Liability </a:t>
            </a:r>
            <a:r>
              <a:rPr lang="en-US" u="sng" dirty="0" smtClean="0">
                <a:solidFill>
                  <a:srgbClr val="660066"/>
                </a:solidFill>
              </a:rPr>
              <a:t>Management </a:t>
            </a:r>
            <a:r>
              <a:rPr lang="en-US" dirty="0" smtClean="0"/>
              <a:t>(</a:t>
            </a:r>
            <a:r>
              <a:rPr lang="en-US" dirty="0"/>
              <a:t>ALM) is in charge of designing measurement methods and managing interest rate, liquidity and foreign exchange risks of the </a:t>
            </a:r>
            <a:r>
              <a:rPr lang="en-US" dirty="0" smtClean="0"/>
              <a:t>Bank</a:t>
            </a:r>
          </a:p>
          <a:p>
            <a:pPr marL="342900" indent="-342900">
              <a:buFontTx/>
              <a:buChar char="-"/>
            </a:pPr>
            <a:r>
              <a:rPr lang="en-US" dirty="0"/>
              <a:t>ALM in line with the strategy aims to achieve stability in the financial results by </a:t>
            </a:r>
            <a:r>
              <a:rPr lang="en-US" dirty="0" err="1"/>
              <a:t>minimising</a:t>
            </a:r>
            <a:r>
              <a:rPr lang="en-US" dirty="0"/>
              <a:t> the impacts from changes in interest and exchange rates while ensuring at all times the sufficient availability of liquid funds</a:t>
            </a:r>
            <a:r>
              <a:rPr lang="en-US" dirty="0" smtClean="0"/>
              <a:t>.</a:t>
            </a:r>
          </a:p>
          <a:p>
            <a:pPr marL="342900" indent="-342900">
              <a:buFontTx/>
              <a:buChar char="-"/>
            </a:pPr>
            <a:r>
              <a:rPr lang="en-US" dirty="0" smtClean="0"/>
              <a:t> </a:t>
            </a:r>
            <a:r>
              <a:rPr lang="en-US" dirty="0"/>
              <a:t>The transactions pursuing this </a:t>
            </a:r>
            <a:r>
              <a:rPr lang="en-US" dirty="0" err="1"/>
              <a:t>optimisation</a:t>
            </a:r>
            <a:r>
              <a:rPr lang="en-US" dirty="0"/>
              <a:t> of </a:t>
            </a:r>
            <a:r>
              <a:rPr lang="en-US" dirty="0" smtClean="0"/>
              <a:t>bank’s financial </a:t>
            </a:r>
            <a:r>
              <a:rPr lang="en-US" dirty="0"/>
              <a:t>performance are subject to approval by the </a:t>
            </a:r>
            <a:r>
              <a:rPr lang="en-US" u="sng" dirty="0">
                <a:solidFill>
                  <a:srgbClr val="660066"/>
                </a:solidFill>
              </a:rPr>
              <a:t>Assets and Liabilities Committee (ALCO)</a:t>
            </a:r>
            <a:r>
              <a:rPr lang="en-US" dirty="0"/>
              <a:t>.</a:t>
            </a:r>
          </a:p>
        </p:txBody>
      </p:sp>
    </p:spTree>
    <p:extLst>
      <p:ext uri="{BB962C8B-B14F-4D97-AF65-F5344CB8AC3E}">
        <p14:creationId xmlns:p14="http://schemas.microsoft.com/office/powerpoint/2010/main" val="3998135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71676"/>
            <a:ext cx="8188827" cy="960565"/>
          </a:xfrm>
        </p:spPr>
        <p:txBody>
          <a:bodyPr/>
          <a:lstStyle/>
          <a:p>
            <a:r>
              <a:rPr lang="en-US" dirty="0" smtClean="0"/>
              <a:t>Measures of liquidity risk</a:t>
            </a:r>
            <a:endParaRPr lang="en-US" dirty="0"/>
          </a:p>
        </p:txBody>
      </p:sp>
      <p:sp>
        <p:nvSpPr>
          <p:cNvPr id="3" name="Content Placeholder 2"/>
          <p:cNvSpPr>
            <a:spLocks noGrp="1"/>
          </p:cNvSpPr>
          <p:nvPr>
            <p:ph idx="1"/>
          </p:nvPr>
        </p:nvSpPr>
        <p:spPr>
          <a:xfrm>
            <a:off x="457199" y="1530766"/>
            <a:ext cx="8188827" cy="4905404"/>
          </a:xfrm>
        </p:spPr>
        <p:txBody>
          <a:bodyPr>
            <a:normAutofit fontScale="92500" lnSpcReduction="10000"/>
          </a:bodyPr>
          <a:lstStyle/>
          <a:p>
            <a:r>
              <a:rPr lang="en-US" dirty="0">
                <a:solidFill>
                  <a:srgbClr val="0000FF"/>
                </a:solidFill>
              </a:rPr>
              <a:t>Liquidity </a:t>
            </a:r>
            <a:r>
              <a:rPr lang="en-US" dirty="0" smtClean="0">
                <a:solidFill>
                  <a:srgbClr val="0000FF"/>
                </a:solidFill>
              </a:rPr>
              <a:t>gap</a:t>
            </a:r>
          </a:p>
          <a:p>
            <a:pPr marL="342900" indent="-342900">
              <a:buFontTx/>
              <a:buChar char="-"/>
            </a:pPr>
            <a:r>
              <a:rPr lang="en-US" dirty="0" smtClean="0"/>
              <a:t>as </a:t>
            </a:r>
            <a:r>
              <a:rPr lang="en-US" dirty="0"/>
              <a:t>the net liquid assets of a firm. The excess value of the firm's liquid assets over its volatile liabilities. </a:t>
            </a:r>
            <a:endParaRPr lang="en-US" dirty="0" smtClean="0"/>
          </a:p>
          <a:p>
            <a:pPr marL="342900" indent="-342900">
              <a:buFontTx/>
              <a:buChar char="-"/>
            </a:pPr>
            <a:r>
              <a:rPr lang="en-US" dirty="0" smtClean="0"/>
              <a:t>A </a:t>
            </a:r>
            <a:r>
              <a:rPr lang="en-US" dirty="0"/>
              <a:t>company with a negative liquidity gap should focus on their cash balances and possible unexpected changes in their </a:t>
            </a:r>
            <a:r>
              <a:rPr lang="en-US" dirty="0" smtClean="0"/>
              <a:t>values.</a:t>
            </a:r>
          </a:p>
          <a:p>
            <a:pPr marL="342900" indent="-342900">
              <a:buFontTx/>
              <a:buChar char="-"/>
            </a:pPr>
            <a:r>
              <a:rPr lang="en-US" dirty="0" smtClean="0"/>
              <a:t>As </a:t>
            </a:r>
            <a:r>
              <a:rPr lang="en-US" dirty="0"/>
              <a:t>a static measure of liquidity risk it gives no indication of how the gap would change with an increase in the firm's marginal funding cost</a:t>
            </a:r>
            <a:r>
              <a:rPr lang="en-US" dirty="0" smtClean="0"/>
              <a:t>.</a:t>
            </a:r>
          </a:p>
          <a:p>
            <a:r>
              <a:rPr lang="en-US" dirty="0">
                <a:solidFill>
                  <a:srgbClr val="0000FF"/>
                </a:solidFill>
              </a:rPr>
              <a:t>Liquidity risk elasticity</a:t>
            </a:r>
          </a:p>
          <a:p>
            <a:pPr marL="342900" indent="-342900">
              <a:buFontTx/>
              <a:buChar char="-"/>
            </a:pPr>
            <a:r>
              <a:rPr lang="en-US" dirty="0"/>
              <a:t>a</a:t>
            </a:r>
            <a:r>
              <a:rPr lang="en-US" dirty="0" smtClean="0"/>
              <a:t>s the </a:t>
            </a:r>
            <a:r>
              <a:rPr lang="en-US" dirty="0"/>
              <a:t>change of net of assets over funded liabilities that occurs when the liquidity premium on the bank's marginal funding cost rises by a small amount as the liquidity risk </a:t>
            </a:r>
            <a:r>
              <a:rPr lang="en-US" dirty="0" smtClean="0"/>
              <a:t>elasticity.</a:t>
            </a:r>
          </a:p>
          <a:p>
            <a:pPr marL="342900" indent="-342900">
              <a:buFontTx/>
              <a:buChar char="-"/>
            </a:pPr>
            <a:r>
              <a:rPr lang="en-US" dirty="0" smtClean="0"/>
              <a:t>Problems </a:t>
            </a:r>
            <a:r>
              <a:rPr lang="en-US" dirty="0"/>
              <a:t>with the use of liquidity risk elasticity are that it assumes parallel changes in funding spread across all maturities and that it is only accurate for small changes in funding spreads.</a:t>
            </a:r>
          </a:p>
          <a:p>
            <a:pPr marL="342900" indent="-342900">
              <a:buFontTx/>
              <a:buChar char="-"/>
            </a:pPr>
            <a:endParaRPr lang="en-US" dirty="0"/>
          </a:p>
        </p:txBody>
      </p:sp>
    </p:spTree>
    <p:extLst>
      <p:ext uri="{BB962C8B-B14F-4D97-AF65-F5344CB8AC3E}">
        <p14:creationId xmlns:p14="http://schemas.microsoft.com/office/powerpoint/2010/main" val="3737314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1134516"/>
          </a:xfrm>
        </p:spPr>
        <p:txBody>
          <a:bodyPr/>
          <a:lstStyle/>
          <a:p>
            <a:r>
              <a:rPr lang="en-US" dirty="0" smtClean="0"/>
              <a:t>Basel III</a:t>
            </a:r>
            <a:endParaRPr lang="en-US" dirty="0"/>
          </a:p>
        </p:txBody>
      </p:sp>
      <p:sp>
        <p:nvSpPr>
          <p:cNvPr id="3" name="Content Placeholder 2"/>
          <p:cNvSpPr>
            <a:spLocks noGrp="1"/>
          </p:cNvSpPr>
          <p:nvPr>
            <p:ph idx="1"/>
          </p:nvPr>
        </p:nvSpPr>
        <p:spPr>
          <a:xfrm>
            <a:off x="596372" y="1524318"/>
            <a:ext cx="7620000" cy="4946642"/>
          </a:xfrm>
        </p:spPr>
        <p:txBody>
          <a:bodyPr>
            <a:normAutofit lnSpcReduction="10000"/>
          </a:bodyPr>
          <a:lstStyle/>
          <a:p>
            <a:pPr marL="342900" indent="-342900">
              <a:buFontTx/>
              <a:buChar char="-"/>
            </a:pPr>
            <a:r>
              <a:rPr lang="en-US" dirty="0"/>
              <a:t>Basel III is a global regulatory standard on bank capital adequacy, stress testing and market liquidity risk agreed upon by the members of the Basel Committee on Banking </a:t>
            </a:r>
            <a:r>
              <a:rPr lang="en-US" dirty="0" smtClean="0"/>
              <a:t>Supervision</a:t>
            </a:r>
          </a:p>
          <a:p>
            <a:pPr marL="342900" indent="-342900">
              <a:buFontTx/>
              <a:buChar char="-"/>
            </a:pPr>
            <a:r>
              <a:rPr lang="en-US" dirty="0" smtClean="0"/>
              <a:t>Global standard liquidity by Basel III is the first international rules of this king. </a:t>
            </a:r>
          </a:p>
          <a:p>
            <a:pPr marL="342900" indent="-342900">
              <a:buFontTx/>
              <a:buChar char="-"/>
            </a:pPr>
            <a:r>
              <a:rPr lang="en-US" dirty="0" smtClean="0"/>
              <a:t>This introduces new requirements for the structure of assets and liabilities and the obligation to respect this. </a:t>
            </a:r>
          </a:p>
          <a:p>
            <a:pPr marL="342900" indent="-342900">
              <a:buFontTx/>
              <a:buChar char="-"/>
            </a:pPr>
            <a:r>
              <a:rPr lang="en-US" dirty="0" smtClean="0"/>
              <a:t>Liquidity position of banks in the Czech republic is stable over time and compared to banks in EU, </a:t>
            </a:r>
            <a:r>
              <a:rPr lang="en-US" dirty="0" err="1" smtClean="0"/>
              <a:t>czech</a:t>
            </a:r>
            <a:r>
              <a:rPr lang="en-US" dirty="0" smtClean="0"/>
              <a:t> banks don’t have a problem with liquidity. </a:t>
            </a:r>
          </a:p>
          <a:p>
            <a:pPr marL="342900" indent="-342900">
              <a:buFontTx/>
              <a:buChar char="-"/>
            </a:pPr>
            <a:r>
              <a:rPr lang="en-US" dirty="0" smtClean="0"/>
              <a:t>The result of the ČNB, </a:t>
            </a:r>
            <a:r>
              <a:rPr lang="en-US" dirty="0" err="1" smtClean="0"/>
              <a:t>czech</a:t>
            </a:r>
            <a:r>
              <a:rPr lang="en-US" dirty="0" smtClean="0"/>
              <a:t> banking sector now meets the global standards liquidity and shouldn’t be a problem with their introduction. </a:t>
            </a:r>
          </a:p>
          <a:p>
            <a:pPr marL="342900" indent="-342900">
              <a:buFontTx/>
              <a:buChar char="-"/>
            </a:pPr>
            <a:endParaRPr lang="en-US" dirty="0" smtClean="0"/>
          </a:p>
          <a:p>
            <a:endParaRPr lang="en-US" dirty="0"/>
          </a:p>
          <a:p>
            <a:pPr marL="342900" indent="-342900">
              <a:buFontTx/>
              <a:buChar char="-"/>
            </a:pPr>
            <a:endParaRPr lang="en-US" dirty="0"/>
          </a:p>
        </p:txBody>
      </p:sp>
    </p:spTree>
    <p:extLst>
      <p:ext uri="{BB962C8B-B14F-4D97-AF65-F5344CB8AC3E}">
        <p14:creationId xmlns:p14="http://schemas.microsoft.com/office/powerpoint/2010/main" val="2004813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Lcr</a:t>
            </a:r>
            <a:r>
              <a:rPr lang="en-US" dirty="0" smtClean="0"/>
              <a:t>, </a:t>
            </a:r>
            <a:r>
              <a:rPr lang="en-US" dirty="0" err="1" smtClean="0"/>
              <a:t>nsfr</a:t>
            </a:r>
            <a:endParaRPr lang="en-US" dirty="0"/>
          </a:p>
        </p:txBody>
      </p:sp>
      <p:sp>
        <p:nvSpPr>
          <p:cNvPr id="3" name="Content Placeholder 2"/>
          <p:cNvSpPr>
            <a:spLocks noGrp="1"/>
          </p:cNvSpPr>
          <p:nvPr>
            <p:ph idx="1"/>
          </p:nvPr>
        </p:nvSpPr>
        <p:spPr/>
        <p:txBody>
          <a:bodyPr/>
          <a:lstStyle/>
          <a:p>
            <a:r>
              <a:rPr lang="en-US" dirty="0"/>
              <a:t>With the introduction of Basel III regulation, two new measures are being implemented: </a:t>
            </a:r>
          </a:p>
          <a:p>
            <a:pPr marL="342900" indent="-342900">
              <a:buFont typeface="Arial"/>
              <a:buChar char="•"/>
            </a:pPr>
            <a:r>
              <a:rPr lang="en-US" dirty="0">
                <a:solidFill>
                  <a:srgbClr val="0000FF"/>
                </a:solidFill>
              </a:rPr>
              <a:t>the Liquidity Coverage Ratio (LCR) </a:t>
            </a:r>
          </a:p>
          <a:p>
            <a:pPr marL="800100" lvl="1" indent="-342900">
              <a:buFont typeface="Arial"/>
              <a:buChar char="•"/>
            </a:pPr>
            <a:r>
              <a:rPr lang="en-US" dirty="0"/>
              <a:t>requires a bank to hold sufficient high-quality liquid assets to cover its total net cash outflows over 30 days;</a:t>
            </a:r>
          </a:p>
          <a:p>
            <a:pPr marL="342900" indent="-342900">
              <a:buFont typeface="Arial"/>
              <a:buChar char="•"/>
            </a:pPr>
            <a:r>
              <a:rPr lang="en-US" dirty="0">
                <a:solidFill>
                  <a:srgbClr val="0000FF"/>
                </a:solidFill>
              </a:rPr>
              <a:t>the Net Stable Funding Ratio (NSFR)</a:t>
            </a:r>
          </a:p>
          <a:p>
            <a:pPr marL="800100" lvl="1" indent="-342900">
              <a:buFont typeface="Arial"/>
              <a:buChar char="•"/>
            </a:pPr>
            <a:r>
              <a:rPr lang="en-US" dirty="0"/>
              <a:t>requires the available amount of stable funding to exceed the required amount of stable funding over a one-year period of extended stress.</a:t>
            </a:r>
          </a:p>
          <a:p>
            <a:endParaRPr lang="en-US" dirty="0"/>
          </a:p>
        </p:txBody>
      </p:sp>
    </p:spTree>
    <p:extLst>
      <p:ext uri="{BB962C8B-B14F-4D97-AF65-F5344CB8AC3E}">
        <p14:creationId xmlns:p14="http://schemas.microsoft.com/office/powerpoint/2010/main" val="1415813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nímek obrazovky 2012-10-18 v 19.37.06.png"/>
          <p:cNvPicPr>
            <a:picLocks noGrp="1" noChangeAspect="1"/>
          </p:cNvPicPr>
          <p:nvPr>
            <p:ph idx="1"/>
          </p:nvPr>
        </p:nvPicPr>
        <p:blipFill>
          <a:blip r:embed="rId2">
            <a:extLst>
              <a:ext uri="{28A0092B-C50C-407E-A947-70E740481C1C}">
                <a14:useLocalDpi xmlns:a14="http://schemas.microsoft.com/office/drawing/2010/main" val="0"/>
              </a:ext>
            </a:extLst>
          </a:blip>
          <a:srcRect t="-107307" b="-107307"/>
          <a:stretch>
            <a:fillRect/>
          </a:stretch>
        </p:blipFill>
        <p:spPr>
          <a:xfrm>
            <a:off x="213649" y="1217654"/>
            <a:ext cx="8552029" cy="4908509"/>
          </a:xfrm>
        </p:spPr>
      </p:pic>
    </p:spTree>
    <p:extLst>
      <p:ext uri="{BB962C8B-B14F-4D97-AF65-F5344CB8AC3E}">
        <p14:creationId xmlns:p14="http://schemas.microsoft.com/office/powerpoint/2010/main" val="2022565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7858295" cy="1204096"/>
          </a:xfrm>
        </p:spPr>
        <p:txBody>
          <a:bodyPr/>
          <a:lstStyle/>
          <a:p>
            <a:r>
              <a:rPr lang="en-US" dirty="0" smtClean="0"/>
              <a:t>The point for discussion</a:t>
            </a:r>
            <a:endParaRPr lang="en-US" dirty="0"/>
          </a:p>
        </p:txBody>
      </p:sp>
      <p:sp>
        <p:nvSpPr>
          <p:cNvPr id="3" name="Content Placeholder 2"/>
          <p:cNvSpPr>
            <a:spLocks noGrp="1"/>
          </p:cNvSpPr>
          <p:nvPr>
            <p:ph idx="1"/>
          </p:nvPr>
        </p:nvSpPr>
        <p:spPr/>
        <p:txBody>
          <a:bodyPr/>
          <a:lstStyle/>
          <a:p>
            <a:pPr marL="342900" indent="-342900">
              <a:buFont typeface="Wingdings" charset="2"/>
              <a:buChar char="u"/>
            </a:pPr>
            <a:endParaRPr lang="en-US" dirty="0" smtClean="0"/>
          </a:p>
          <a:p>
            <a:pPr marL="342900" indent="-342900">
              <a:buFont typeface="Wingdings" charset="2"/>
              <a:buChar char="u"/>
            </a:pPr>
            <a:r>
              <a:rPr lang="en-US" dirty="0" smtClean="0"/>
              <a:t>What do you thing about new two required liquidity ratios?</a:t>
            </a:r>
          </a:p>
          <a:p>
            <a:pPr marL="342900" indent="-342900">
              <a:buFont typeface="Wingdings" charset="2"/>
              <a:buChar char="u"/>
            </a:pPr>
            <a:endParaRPr lang="en-US" dirty="0"/>
          </a:p>
          <a:p>
            <a:pPr marL="342900" indent="-342900">
              <a:buFont typeface="Wingdings" charset="2"/>
              <a:buChar char="u"/>
            </a:pPr>
            <a:r>
              <a:rPr lang="en-US" dirty="0" smtClean="0"/>
              <a:t>How does the bank in Czech Republic stay in </a:t>
            </a:r>
            <a:r>
              <a:rPr lang="en-US" dirty="0" err="1" smtClean="0"/>
              <a:t>liqiudity</a:t>
            </a:r>
            <a:r>
              <a:rPr lang="en-US" dirty="0" smtClean="0"/>
              <a:t> compared with states in EU?</a:t>
            </a:r>
          </a:p>
          <a:p>
            <a:pPr marL="342900" indent="-342900">
              <a:buFont typeface="Wingdings" charset="2"/>
              <a:buChar char="u"/>
            </a:pPr>
            <a:endParaRPr lang="en-US" dirty="0"/>
          </a:p>
          <a:p>
            <a:pPr marL="342900" indent="-342900">
              <a:buFont typeface="Wingdings" charset="2"/>
              <a:buChar char="u"/>
            </a:pPr>
            <a:r>
              <a:rPr lang="en-US" dirty="0" smtClean="0"/>
              <a:t>Do you thing, that the banks in Czech republic are ready for liquidity ratios?</a:t>
            </a:r>
          </a:p>
          <a:p>
            <a:endParaRPr lang="en-US" dirty="0"/>
          </a:p>
        </p:txBody>
      </p:sp>
    </p:spTree>
    <p:extLst>
      <p:ext uri="{BB962C8B-B14F-4D97-AF65-F5344CB8AC3E}">
        <p14:creationId xmlns:p14="http://schemas.microsoft.com/office/powerpoint/2010/main" val="1897795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liquidity?</a:t>
            </a:r>
            <a:endParaRPr lang="en-US" dirty="0"/>
          </a:p>
        </p:txBody>
      </p:sp>
      <p:sp>
        <p:nvSpPr>
          <p:cNvPr id="3" name="Content Placeholder 2"/>
          <p:cNvSpPr>
            <a:spLocks noGrp="1"/>
          </p:cNvSpPr>
          <p:nvPr>
            <p:ph idx="1"/>
          </p:nvPr>
        </p:nvSpPr>
        <p:spPr/>
        <p:txBody>
          <a:bodyPr/>
          <a:lstStyle/>
          <a:p>
            <a:pPr marL="342900" indent="-342900">
              <a:buFontTx/>
              <a:buChar char="-"/>
            </a:pPr>
            <a:endParaRPr lang="en-US" dirty="0" smtClean="0"/>
          </a:p>
          <a:p>
            <a:pPr marL="342900" indent="-342900">
              <a:buFontTx/>
              <a:buChar char="-"/>
            </a:pPr>
            <a:r>
              <a:rPr lang="en-US" dirty="0" smtClean="0"/>
              <a:t>Liquidity represents the capacity to </a:t>
            </a:r>
            <a:r>
              <a:rPr lang="en-US" dirty="0" err="1" smtClean="0"/>
              <a:t>fulfil</a:t>
            </a:r>
            <a:r>
              <a:rPr lang="en-US" dirty="0" smtClean="0"/>
              <a:t> all payment obligations as and when they fall due – to their full extent and in the currency required.</a:t>
            </a:r>
          </a:p>
          <a:p>
            <a:pPr marL="342900" indent="-342900">
              <a:buFontTx/>
              <a:buChar char="-"/>
            </a:pPr>
            <a:r>
              <a:rPr lang="en-US" dirty="0" smtClean="0"/>
              <a:t>Capacity to borrow sufficient long-term or short-term funds at appropriate spreads to support asset growth.</a:t>
            </a:r>
          </a:p>
          <a:p>
            <a:pPr marL="342900" indent="-342900">
              <a:buFontTx/>
              <a:buChar char="-"/>
            </a:pPr>
            <a:r>
              <a:rPr lang="en-US" dirty="0" smtClean="0"/>
              <a:t>Permanent tradability of capital market products without undue price concessions.</a:t>
            </a:r>
          </a:p>
          <a:p>
            <a:pPr marL="342900" indent="-342900">
              <a:buFontTx/>
              <a:buChar char="-"/>
            </a:pPr>
            <a:r>
              <a:rPr lang="en-US" dirty="0" smtClean="0"/>
              <a:t>Market capacity to provide the base for borrowings in money and capital markets.</a:t>
            </a:r>
          </a:p>
        </p:txBody>
      </p:sp>
    </p:spTree>
    <p:extLst>
      <p:ext uri="{BB962C8B-B14F-4D97-AF65-F5344CB8AC3E}">
        <p14:creationId xmlns:p14="http://schemas.microsoft.com/office/powerpoint/2010/main" val="711552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1151911"/>
          </a:xfrm>
        </p:spPr>
        <p:txBody>
          <a:bodyPr/>
          <a:lstStyle/>
          <a:p>
            <a:r>
              <a:rPr lang="en-US" dirty="0" smtClean="0"/>
              <a:t>Liquidity risk</a:t>
            </a:r>
            <a:endParaRPr lang="en-US" dirty="0"/>
          </a:p>
        </p:txBody>
      </p:sp>
      <p:sp>
        <p:nvSpPr>
          <p:cNvPr id="3" name="Content Placeholder 2"/>
          <p:cNvSpPr>
            <a:spLocks noGrp="1"/>
          </p:cNvSpPr>
          <p:nvPr>
            <p:ph idx="1"/>
          </p:nvPr>
        </p:nvSpPr>
        <p:spPr/>
        <p:txBody>
          <a:bodyPr>
            <a:normAutofit fontScale="92500" lnSpcReduction="10000"/>
          </a:bodyPr>
          <a:lstStyle/>
          <a:p>
            <a:r>
              <a:rPr lang="en-US" u="sng" dirty="0">
                <a:solidFill>
                  <a:srgbClr val="660066"/>
                </a:solidFill>
              </a:rPr>
              <a:t>Liquidity risk </a:t>
            </a:r>
            <a:r>
              <a:rPr lang="en-US" dirty="0"/>
              <a:t>is the risk that a given security or </a:t>
            </a:r>
            <a:endParaRPr lang="en-US" dirty="0" smtClean="0"/>
          </a:p>
          <a:p>
            <a:r>
              <a:rPr lang="en-US" dirty="0" smtClean="0"/>
              <a:t>asset </a:t>
            </a:r>
            <a:r>
              <a:rPr lang="en-US" dirty="0"/>
              <a:t>cannot be traded quickly enough in the </a:t>
            </a:r>
            <a:endParaRPr lang="en-US" dirty="0" smtClean="0"/>
          </a:p>
          <a:p>
            <a:r>
              <a:rPr lang="en-US" dirty="0" smtClean="0"/>
              <a:t>market </a:t>
            </a:r>
            <a:r>
              <a:rPr lang="en-US" dirty="0"/>
              <a:t>to prevent a loss (or make the required profit)</a:t>
            </a:r>
            <a:r>
              <a:rPr lang="en-US" dirty="0" smtClean="0"/>
              <a:t>.</a:t>
            </a:r>
          </a:p>
          <a:p>
            <a:endParaRPr lang="en-US" dirty="0"/>
          </a:p>
          <a:p>
            <a:pPr marL="342900" indent="-342900">
              <a:buFontTx/>
              <a:buChar char="-"/>
            </a:pPr>
            <a:r>
              <a:rPr lang="en-US" dirty="0"/>
              <a:t>Liquidity risk represent the danger of not being able to </a:t>
            </a:r>
            <a:r>
              <a:rPr lang="en-US" dirty="0" smtClean="0"/>
              <a:t>fulfill </a:t>
            </a:r>
            <a:r>
              <a:rPr lang="en-US" dirty="0"/>
              <a:t>payment obligations, whereby the failure to perform is followed by undesirable consequences</a:t>
            </a:r>
            <a:r>
              <a:rPr lang="en-US" dirty="0" smtClean="0"/>
              <a:t>.</a:t>
            </a:r>
          </a:p>
          <a:p>
            <a:pPr marL="342900" indent="-342900">
              <a:buFontTx/>
              <a:buChar char="-"/>
            </a:pPr>
            <a:r>
              <a:rPr lang="en-US" dirty="0" smtClean="0"/>
              <a:t>The </a:t>
            </a:r>
            <a:r>
              <a:rPr lang="en-US" dirty="0"/>
              <a:t>process of managing financial risks aims to hold risks undertaken to a minimum while also facilitating the </a:t>
            </a:r>
            <a:r>
              <a:rPr lang="en-US" dirty="0" smtClean="0"/>
              <a:t>bank </a:t>
            </a:r>
            <a:r>
              <a:rPr lang="en-US" dirty="0"/>
              <a:t>development. </a:t>
            </a:r>
            <a:endParaRPr lang="en-US" dirty="0" smtClean="0"/>
          </a:p>
          <a:p>
            <a:pPr marL="342900" indent="-342900">
              <a:buFontTx/>
              <a:buChar char="-"/>
            </a:pPr>
            <a:r>
              <a:rPr lang="en-US" dirty="0"/>
              <a:t>Liquidity risk is managed to maintain a very high probability of being able to cover potential future outflows of funds from the </a:t>
            </a:r>
            <a:r>
              <a:rPr lang="en-US" dirty="0" smtClean="0"/>
              <a:t>bank.</a:t>
            </a:r>
            <a:r>
              <a:rPr lang="en-US" dirty="0"/>
              <a:t> </a:t>
            </a:r>
            <a:endParaRPr lang="en-US" dirty="0" smtClean="0"/>
          </a:p>
          <a:p>
            <a:pPr marL="342900" indent="-342900">
              <a:buFontTx/>
              <a:buChar char="-"/>
            </a:pPr>
            <a:endParaRPr lang="en-US" dirty="0" smtClean="0"/>
          </a:p>
          <a:p>
            <a:pPr marL="342900" indent="-342900">
              <a:buFontTx/>
              <a:buChar char="-"/>
            </a:pPr>
            <a:endParaRPr lang="en-US" dirty="0" smtClean="0"/>
          </a:p>
          <a:p>
            <a:pPr marL="342900" indent="-342900">
              <a:buFontTx/>
              <a:buChar char="-"/>
            </a:pPr>
            <a:endParaRPr lang="en-US" dirty="0" smtClean="0"/>
          </a:p>
        </p:txBody>
      </p:sp>
      <p:pic>
        <p:nvPicPr>
          <p:cNvPr id="4" name="Picture 3" descr="Snímek obrazovky 2012-10-18 v 17.48.38.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5279" y="0"/>
            <a:ext cx="2286000" cy="2557073"/>
          </a:xfrm>
          <a:prstGeom prst="rect">
            <a:avLst/>
          </a:prstGeom>
        </p:spPr>
      </p:pic>
    </p:spTree>
    <p:extLst>
      <p:ext uri="{BB962C8B-B14F-4D97-AF65-F5344CB8AC3E}">
        <p14:creationId xmlns:p14="http://schemas.microsoft.com/office/powerpoint/2010/main" val="462496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7875691" cy="1371600"/>
          </a:xfrm>
        </p:spPr>
        <p:txBody>
          <a:bodyPr/>
          <a:lstStyle/>
          <a:p>
            <a:r>
              <a:rPr lang="en-US" dirty="0" smtClean="0"/>
              <a:t>Types of liquidity risk</a:t>
            </a:r>
            <a:endParaRPr lang="en-US" dirty="0"/>
          </a:p>
        </p:txBody>
      </p:sp>
      <p:sp>
        <p:nvSpPr>
          <p:cNvPr id="3" name="Content Placeholder 2"/>
          <p:cNvSpPr>
            <a:spLocks noGrp="1"/>
          </p:cNvSpPr>
          <p:nvPr>
            <p:ph idx="1"/>
          </p:nvPr>
        </p:nvSpPr>
        <p:spPr>
          <a:xfrm>
            <a:off x="457200" y="1752600"/>
            <a:ext cx="7620000" cy="4770545"/>
          </a:xfrm>
        </p:spPr>
        <p:txBody>
          <a:bodyPr>
            <a:normAutofit/>
          </a:bodyPr>
          <a:lstStyle/>
          <a:p>
            <a:r>
              <a:rPr lang="en-US" dirty="0">
                <a:solidFill>
                  <a:srgbClr val="0000FF"/>
                </a:solidFill>
              </a:rPr>
              <a:t>Market liquidity </a:t>
            </a:r>
            <a:endParaRPr lang="en-US" dirty="0" smtClean="0">
              <a:solidFill>
                <a:srgbClr val="0000FF"/>
              </a:solidFill>
            </a:endParaRPr>
          </a:p>
          <a:p>
            <a:r>
              <a:rPr lang="en-US" dirty="0" smtClean="0"/>
              <a:t>An </a:t>
            </a:r>
            <a:r>
              <a:rPr lang="en-US" dirty="0"/>
              <a:t>asset cannot be sold due to lack of liquidity in the market – essentially a sub-set of market risk</a:t>
            </a:r>
            <a:r>
              <a:rPr lang="en-US" dirty="0" smtClean="0"/>
              <a:t>. </a:t>
            </a:r>
          </a:p>
          <a:p>
            <a:endParaRPr lang="en-US" dirty="0">
              <a:solidFill>
                <a:srgbClr val="0000FF"/>
              </a:solidFill>
            </a:endParaRPr>
          </a:p>
          <a:p>
            <a:r>
              <a:rPr lang="en-US" dirty="0" smtClean="0">
                <a:solidFill>
                  <a:srgbClr val="0000FF"/>
                </a:solidFill>
              </a:rPr>
              <a:t>Funding </a:t>
            </a:r>
            <a:r>
              <a:rPr lang="en-US" dirty="0">
                <a:solidFill>
                  <a:srgbClr val="0000FF"/>
                </a:solidFill>
              </a:rPr>
              <a:t>liquidity </a:t>
            </a:r>
            <a:endParaRPr lang="en-US" dirty="0" smtClean="0">
              <a:solidFill>
                <a:srgbClr val="0000FF"/>
              </a:solidFill>
            </a:endParaRPr>
          </a:p>
          <a:p>
            <a:r>
              <a:rPr lang="en-US" dirty="0" smtClean="0"/>
              <a:t>– </a:t>
            </a:r>
            <a:r>
              <a:rPr lang="en-US" dirty="0"/>
              <a:t>Risk that liabilities:</a:t>
            </a:r>
          </a:p>
          <a:p>
            <a:r>
              <a:rPr lang="en-US" dirty="0" smtClean="0"/>
              <a:t>	- Cannot </a:t>
            </a:r>
            <a:r>
              <a:rPr lang="en-US" dirty="0"/>
              <a:t>be met when they fall due</a:t>
            </a:r>
          </a:p>
          <a:p>
            <a:r>
              <a:rPr lang="en-US" dirty="0" smtClean="0"/>
              <a:t>	- Can </a:t>
            </a:r>
            <a:r>
              <a:rPr lang="en-US" dirty="0"/>
              <a:t>only be met at an uneconomic price</a:t>
            </a:r>
          </a:p>
          <a:p>
            <a:r>
              <a:rPr lang="en-US" dirty="0" smtClean="0"/>
              <a:t>	- Can </a:t>
            </a:r>
            <a:r>
              <a:rPr lang="en-US" dirty="0"/>
              <a:t>be name-specific or systemic</a:t>
            </a:r>
          </a:p>
        </p:txBody>
      </p:sp>
    </p:spTree>
    <p:extLst>
      <p:ext uri="{BB962C8B-B14F-4D97-AF65-F5344CB8AC3E}">
        <p14:creationId xmlns:p14="http://schemas.microsoft.com/office/powerpoint/2010/main" val="895358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liquidity</a:t>
            </a:r>
            <a:endParaRPr lang="en-US" dirty="0"/>
          </a:p>
        </p:txBody>
      </p:sp>
      <p:sp>
        <p:nvSpPr>
          <p:cNvPr id="3" name="Content Placeholder 2"/>
          <p:cNvSpPr>
            <a:spLocks noGrp="1"/>
          </p:cNvSpPr>
          <p:nvPr>
            <p:ph idx="1"/>
          </p:nvPr>
        </p:nvSpPr>
        <p:spPr/>
        <p:txBody>
          <a:bodyPr>
            <a:normAutofit/>
          </a:bodyPr>
          <a:lstStyle/>
          <a:p>
            <a:pPr marL="342900" indent="-342900">
              <a:buFontTx/>
              <a:buChar char="-"/>
            </a:pPr>
            <a:r>
              <a:rPr lang="en-US" dirty="0" smtClean="0"/>
              <a:t>Managing </a:t>
            </a:r>
            <a:r>
              <a:rPr lang="en-US" dirty="0"/>
              <a:t>liquidity is a daily process requiring bankers to monitor and project cash flows to ensure adequate liquidity is maintained</a:t>
            </a:r>
            <a:r>
              <a:rPr lang="en-US" dirty="0" smtClean="0"/>
              <a:t>.</a:t>
            </a:r>
          </a:p>
          <a:p>
            <a:pPr marL="342900" indent="-342900">
              <a:buFontTx/>
              <a:buChar char="-"/>
            </a:pPr>
            <a:r>
              <a:rPr lang="en-US" dirty="0"/>
              <a:t>Maintaining a balance between short-term assets and short-term liabilities is critical</a:t>
            </a:r>
            <a:r>
              <a:rPr lang="en-US" dirty="0" smtClean="0"/>
              <a:t>.</a:t>
            </a:r>
          </a:p>
          <a:p>
            <a:pPr marL="342900" indent="-342900">
              <a:buFontTx/>
              <a:buChar char="-"/>
            </a:pPr>
            <a:r>
              <a:rPr lang="en-US" dirty="0" smtClean="0"/>
              <a:t>The banks also have to maintain a balance between long-term assets and long-term </a:t>
            </a:r>
            <a:r>
              <a:rPr lang="en-US" dirty="0" err="1" smtClean="0"/>
              <a:t>liabilites</a:t>
            </a:r>
            <a:r>
              <a:rPr lang="en-US" dirty="0" smtClean="0"/>
              <a:t>.</a:t>
            </a:r>
          </a:p>
          <a:p>
            <a:pPr marL="342900" indent="-342900">
              <a:buFontTx/>
              <a:buChar char="-"/>
            </a:pPr>
            <a:r>
              <a:rPr lang="en-US" dirty="0"/>
              <a:t>For an individual bank, </a:t>
            </a:r>
            <a:r>
              <a:rPr lang="en-US" i="1" dirty="0">
                <a:solidFill>
                  <a:srgbClr val="660066"/>
                </a:solidFill>
              </a:rPr>
              <a:t>clients' deposits </a:t>
            </a:r>
            <a:r>
              <a:rPr lang="en-US" dirty="0"/>
              <a:t>are its primary liabilities (in the sense that the bank is meant to give back all </a:t>
            </a:r>
            <a:r>
              <a:rPr lang="en-US" dirty="0" smtClean="0"/>
              <a:t>client’s </a:t>
            </a:r>
            <a:r>
              <a:rPr lang="en-US" dirty="0"/>
              <a:t>deposits on demand), whereas </a:t>
            </a:r>
            <a:r>
              <a:rPr lang="en-US" i="1" dirty="0">
                <a:solidFill>
                  <a:srgbClr val="660066"/>
                </a:solidFill>
              </a:rPr>
              <a:t>reserves</a:t>
            </a:r>
            <a:r>
              <a:rPr lang="en-US" dirty="0"/>
              <a:t> and </a:t>
            </a:r>
            <a:r>
              <a:rPr lang="en-US" i="1" dirty="0">
                <a:solidFill>
                  <a:srgbClr val="660066"/>
                </a:solidFill>
              </a:rPr>
              <a:t>loans</a:t>
            </a:r>
            <a:r>
              <a:rPr lang="en-US" dirty="0"/>
              <a:t> are its primary assets (in the sense that these loans are owed to the bank, not by the bank). </a:t>
            </a:r>
            <a:endParaRPr lang="en-US" dirty="0" smtClean="0"/>
          </a:p>
          <a:p>
            <a:endParaRPr lang="en-US" dirty="0"/>
          </a:p>
        </p:txBody>
      </p:sp>
    </p:spTree>
    <p:extLst>
      <p:ext uri="{BB962C8B-B14F-4D97-AF65-F5344CB8AC3E}">
        <p14:creationId xmlns:p14="http://schemas.microsoft.com/office/powerpoint/2010/main" val="3439490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857766"/>
            <a:ext cx="8154035" cy="5682774"/>
          </a:xfrm>
        </p:spPr>
        <p:txBody>
          <a:bodyPr>
            <a:normAutofit fontScale="92500" lnSpcReduction="10000"/>
          </a:bodyPr>
          <a:lstStyle/>
          <a:p>
            <a:pPr marL="342900" indent="-342900">
              <a:buFontTx/>
              <a:buChar char="-"/>
            </a:pPr>
            <a:endParaRPr lang="en-US" dirty="0" smtClean="0"/>
          </a:p>
          <a:p>
            <a:pPr marL="342900" indent="-342900">
              <a:buFontTx/>
              <a:buChar char="-"/>
            </a:pPr>
            <a:endParaRPr lang="en-US" dirty="0" smtClean="0"/>
          </a:p>
          <a:p>
            <a:pPr marL="342900" indent="-342900">
              <a:buFontTx/>
              <a:buChar char="-"/>
            </a:pPr>
            <a:endParaRPr lang="en-US" dirty="0" smtClean="0"/>
          </a:p>
          <a:p>
            <a:pPr marL="342900" indent="-342900">
              <a:buFontTx/>
              <a:buChar char="-"/>
            </a:pPr>
            <a:r>
              <a:rPr lang="en-US" dirty="0" smtClean="0"/>
              <a:t>The </a:t>
            </a:r>
            <a:r>
              <a:rPr lang="en-US" i="1" dirty="0">
                <a:solidFill>
                  <a:srgbClr val="660066"/>
                </a:solidFill>
              </a:rPr>
              <a:t>investment portfolio </a:t>
            </a:r>
            <a:r>
              <a:rPr lang="en-US" dirty="0" smtClean="0"/>
              <a:t>represents </a:t>
            </a:r>
            <a:r>
              <a:rPr lang="en-US" dirty="0"/>
              <a:t>a smaller portion of assets, and serves as the primary source of liquidity. </a:t>
            </a:r>
            <a:endParaRPr lang="en-US" dirty="0" smtClean="0"/>
          </a:p>
          <a:p>
            <a:pPr marL="342900" indent="-342900">
              <a:buFontTx/>
              <a:buChar char="-"/>
            </a:pPr>
            <a:r>
              <a:rPr lang="en-US" dirty="0" smtClean="0"/>
              <a:t>Investment </a:t>
            </a:r>
            <a:r>
              <a:rPr lang="en-US" dirty="0"/>
              <a:t>securities can be liquidated to satisfy deposit withdrawals and increased loan demand</a:t>
            </a:r>
            <a:r>
              <a:rPr lang="en-US" dirty="0" smtClean="0"/>
              <a:t>.</a:t>
            </a:r>
          </a:p>
          <a:p>
            <a:pPr marL="342900" indent="-342900">
              <a:buFontTx/>
              <a:buChar char="-"/>
            </a:pPr>
            <a:r>
              <a:rPr lang="en-US" dirty="0"/>
              <a:t>Banks have several additional options for generating liquidity, such as selling loans, borrowing from other banks, borrowing from a central bank, such as the </a:t>
            </a:r>
            <a:r>
              <a:rPr lang="en-US" dirty="0" smtClean="0"/>
              <a:t>Czech National Bank</a:t>
            </a:r>
            <a:r>
              <a:rPr lang="en-US" dirty="0"/>
              <a:t>, and raising additional capital</a:t>
            </a:r>
            <a:r>
              <a:rPr lang="en-US" dirty="0" smtClean="0"/>
              <a:t>.</a:t>
            </a:r>
          </a:p>
          <a:p>
            <a:pPr marL="342900" indent="-342900">
              <a:buFontTx/>
              <a:buChar char="-"/>
            </a:pPr>
            <a:r>
              <a:rPr lang="en-US" dirty="0"/>
              <a:t>In a worst case scenario, depositors may demand their funds when the bank is unable to generate adequate cash without incurring substantial financial losses. </a:t>
            </a:r>
            <a:endParaRPr lang="en-US" dirty="0" smtClean="0"/>
          </a:p>
          <a:p>
            <a:pPr marL="342900" indent="-342900">
              <a:buFontTx/>
              <a:buChar char="-"/>
            </a:pPr>
            <a:r>
              <a:rPr lang="en-US" dirty="0" smtClean="0"/>
              <a:t>In </a:t>
            </a:r>
            <a:r>
              <a:rPr lang="en-US" dirty="0"/>
              <a:t>severe cases, this may result in a bank run. Most banks are subject to legally-mandated requirements intended to help banks avoid a </a:t>
            </a:r>
            <a:r>
              <a:rPr lang="en-US" dirty="0">
                <a:solidFill>
                  <a:srgbClr val="660066"/>
                </a:solidFill>
              </a:rPr>
              <a:t>liquidity crisis</a:t>
            </a:r>
            <a:r>
              <a:rPr lang="en-US" dirty="0"/>
              <a:t>.</a:t>
            </a:r>
          </a:p>
          <a:p>
            <a:endParaRPr lang="en-US" dirty="0"/>
          </a:p>
        </p:txBody>
      </p:sp>
      <p:pic>
        <p:nvPicPr>
          <p:cNvPr id="4" name="Picture 3" descr="Snímek obrazovky 2012-10-18 v 17.58.5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3346" y="1"/>
            <a:ext cx="4130654" cy="1791690"/>
          </a:xfrm>
          <a:prstGeom prst="rect">
            <a:avLst/>
          </a:prstGeom>
        </p:spPr>
      </p:pic>
    </p:spTree>
    <p:extLst>
      <p:ext uri="{BB962C8B-B14F-4D97-AF65-F5344CB8AC3E}">
        <p14:creationId xmlns:p14="http://schemas.microsoft.com/office/powerpoint/2010/main" val="411664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19640"/>
            <a:ext cx="7620000" cy="4806524"/>
          </a:xfrm>
        </p:spPr>
        <p:txBody>
          <a:bodyPr>
            <a:normAutofit/>
          </a:bodyPr>
          <a:lstStyle/>
          <a:p>
            <a:pPr marL="342900" indent="-342900">
              <a:buFontTx/>
              <a:buChar char="-"/>
            </a:pPr>
            <a:r>
              <a:rPr lang="en-US" dirty="0" smtClean="0"/>
              <a:t>Banks </a:t>
            </a:r>
            <a:r>
              <a:rPr lang="en-US" dirty="0"/>
              <a:t>can generally </a:t>
            </a:r>
            <a:r>
              <a:rPr lang="en-US" dirty="0" smtClean="0"/>
              <a:t>maintain </a:t>
            </a:r>
            <a:r>
              <a:rPr lang="en-US" dirty="0"/>
              <a:t>as much </a:t>
            </a:r>
            <a:r>
              <a:rPr lang="en-US" dirty="0" smtClean="0"/>
              <a:t>liquidity as </a:t>
            </a:r>
            <a:r>
              <a:rPr lang="en-US" dirty="0"/>
              <a:t>desired because bank deposits are insured by governments in most developed countries. </a:t>
            </a:r>
            <a:endParaRPr lang="en-US" dirty="0" smtClean="0"/>
          </a:p>
          <a:p>
            <a:pPr marL="342900" indent="-342900">
              <a:buFontTx/>
              <a:buChar char="-"/>
            </a:pPr>
            <a:r>
              <a:rPr lang="en-US" dirty="0" smtClean="0"/>
              <a:t>A </a:t>
            </a:r>
            <a:r>
              <a:rPr lang="en-US" dirty="0"/>
              <a:t>bank can attract significant liquid funds. Lower costs generate stronger profits, more stability, and more confidence among </a:t>
            </a:r>
            <a:r>
              <a:rPr lang="en-US" dirty="0" smtClean="0"/>
              <a:t>depositors, investors, and regulators.</a:t>
            </a:r>
          </a:p>
          <a:p>
            <a:endParaRPr lang="en-US" dirty="0" smtClean="0"/>
          </a:p>
          <a:p>
            <a:r>
              <a:rPr lang="en-US" dirty="0" smtClean="0"/>
              <a:t>Business policy impact </a:t>
            </a:r>
          </a:p>
          <a:p>
            <a:r>
              <a:rPr lang="en-US" dirty="0" smtClean="0"/>
              <a:t>strongly </a:t>
            </a:r>
            <a:r>
              <a:rPr lang="en-US" dirty="0"/>
              <a:t>on the </a:t>
            </a:r>
            <a:r>
              <a:rPr lang="en-US" dirty="0" smtClean="0"/>
              <a:t>liquidity</a:t>
            </a:r>
          </a:p>
          <a:p>
            <a:r>
              <a:rPr lang="en-US" dirty="0" smtClean="0"/>
              <a:t>structure </a:t>
            </a:r>
            <a:r>
              <a:rPr lang="en-US" dirty="0"/>
              <a:t>of a bank. </a:t>
            </a:r>
            <a:endParaRPr lang="en-US" dirty="0" smtClean="0"/>
          </a:p>
          <a:p>
            <a:pPr marL="342900" indent="-342900">
              <a:buFontTx/>
              <a:buChar char="-"/>
            </a:pPr>
            <a:endParaRPr lang="en-US" dirty="0"/>
          </a:p>
        </p:txBody>
      </p:sp>
      <p:pic>
        <p:nvPicPr>
          <p:cNvPr id="4" name="Picture 3" descr="Snímek obrazovky 2012-10-18 v 17.49.42.png"/>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3948876" y="3596017"/>
            <a:ext cx="4276772" cy="2711598"/>
          </a:xfrm>
          <a:prstGeom prst="rect">
            <a:avLst/>
          </a:prstGeom>
        </p:spPr>
      </p:pic>
    </p:spTree>
    <p:extLst>
      <p:ext uri="{BB962C8B-B14F-4D97-AF65-F5344CB8AC3E}">
        <p14:creationId xmlns:p14="http://schemas.microsoft.com/office/powerpoint/2010/main" val="32927512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188827" cy="1030146"/>
          </a:xfrm>
        </p:spPr>
        <p:txBody>
          <a:bodyPr/>
          <a:lstStyle/>
          <a:p>
            <a:r>
              <a:rPr lang="en-US" dirty="0" smtClean="0"/>
              <a:t>Liquidity risk management</a:t>
            </a:r>
            <a:endParaRPr lang="en-US" dirty="0"/>
          </a:p>
        </p:txBody>
      </p:sp>
      <p:sp>
        <p:nvSpPr>
          <p:cNvPr id="3" name="Content Placeholder 2"/>
          <p:cNvSpPr>
            <a:spLocks noGrp="1"/>
          </p:cNvSpPr>
          <p:nvPr>
            <p:ph idx="1"/>
          </p:nvPr>
        </p:nvSpPr>
        <p:spPr/>
        <p:txBody>
          <a:bodyPr>
            <a:normAutofit/>
          </a:bodyPr>
          <a:lstStyle/>
          <a:p>
            <a:pPr marL="342900" indent="-342900">
              <a:buFontTx/>
              <a:buChar char="-"/>
            </a:pPr>
            <a:r>
              <a:rPr lang="en-US" dirty="0" smtClean="0"/>
              <a:t>Liquidity </a:t>
            </a:r>
            <a:r>
              <a:rPr lang="en-US" dirty="0"/>
              <a:t>risk management focuses primarily on the ability of </a:t>
            </a:r>
            <a:r>
              <a:rPr lang="en-US" dirty="0" smtClean="0"/>
              <a:t>the bank  </a:t>
            </a:r>
            <a:r>
              <a:rPr lang="en-US" dirty="0"/>
              <a:t>to meet their payment obligations at all times</a:t>
            </a:r>
            <a:r>
              <a:rPr lang="en-US" dirty="0" smtClean="0"/>
              <a:t>.</a:t>
            </a:r>
          </a:p>
          <a:p>
            <a:r>
              <a:rPr lang="en-US" dirty="0" smtClean="0"/>
              <a:t> </a:t>
            </a:r>
          </a:p>
          <a:p>
            <a:pPr marL="342900" indent="-342900">
              <a:buFontTx/>
              <a:buChar char="-"/>
            </a:pPr>
            <a:r>
              <a:rPr lang="en-US" dirty="0" smtClean="0"/>
              <a:t>This </a:t>
            </a:r>
            <a:r>
              <a:rPr lang="en-US" dirty="0"/>
              <a:t>includes maintaining adequate cash volumes as well as balances </a:t>
            </a:r>
            <a:r>
              <a:rPr lang="en-US" dirty="0" smtClean="0"/>
              <a:t>on </a:t>
            </a:r>
            <a:r>
              <a:rPr lang="en-US" dirty="0"/>
              <a:t>accounts and the mandatory minimum reserves account while not unnecessarily increasing the </a:t>
            </a:r>
            <a:r>
              <a:rPr lang="en-US" dirty="0" smtClean="0"/>
              <a:t>bank's </a:t>
            </a:r>
            <a:r>
              <a:rPr lang="en-US" dirty="0"/>
              <a:t>costs or restraining its business activities. </a:t>
            </a:r>
            <a:endParaRPr lang="en-US" dirty="0" smtClean="0"/>
          </a:p>
          <a:p>
            <a:pPr marL="342900" indent="-342900">
              <a:buFontTx/>
              <a:buChar char="-"/>
            </a:pPr>
            <a:endParaRPr lang="en-US" dirty="0" smtClean="0"/>
          </a:p>
          <a:p>
            <a:pPr marL="342900" indent="-342900">
              <a:buFontTx/>
              <a:buChar char="-"/>
            </a:pPr>
            <a:r>
              <a:rPr lang="en-US" dirty="0" smtClean="0"/>
              <a:t>Liquidity </a:t>
            </a:r>
            <a:r>
              <a:rPr lang="en-US" dirty="0"/>
              <a:t>is maintained by rigorous cash flow management, which </a:t>
            </a:r>
            <a:r>
              <a:rPr lang="en-US" dirty="0" err="1"/>
              <a:t>minimises</a:t>
            </a:r>
            <a:r>
              <a:rPr lang="en-US" dirty="0"/>
              <a:t> the occurrence of unforeseen payment demands during a given period</a:t>
            </a:r>
            <a:r>
              <a:rPr lang="en-US" dirty="0" smtClean="0"/>
              <a:t>.</a:t>
            </a:r>
          </a:p>
          <a:p>
            <a:pPr marL="342900" indent="-342900">
              <a:buFontTx/>
              <a:buChar char="-"/>
            </a:pPr>
            <a:endParaRPr lang="en-US" dirty="0"/>
          </a:p>
        </p:txBody>
      </p:sp>
    </p:spTree>
    <p:extLst>
      <p:ext uri="{BB962C8B-B14F-4D97-AF65-F5344CB8AC3E}">
        <p14:creationId xmlns:p14="http://schemas.microsoft.com/office/powerpoint/2010/main" val="1818733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30680"/>
            <a:ext cx="7620000" cy="4995484"/>
          </a:xfrm>
        </p:spPr>
        <p:txBody>
          <a:bodyPr/>
          <a:lstStyle/>
          <a:p>
            <a:pPr marL="342900" indent="-342900">
              <a:buFontTx/>
              <a:buChar char="-"/>
            </a:pPr>
            <a:r>
              <a:rPr lang="en-US" dirty="0" smtClean="0"/>
              <a:t>A </a:t>
            </a:r>
            <a:r>
              <a:rPr lang="en-US" dirty="0"/>
              <a:t>liquidity snapshot broken down by currency (CZK, USD, EUR and others) is monitored based on indicators measuring the incoming and outgoing cash flows within particular time horizons. </a:t>
            </a:r>
          </a:p>
          <a:p>
            <a:pPr marL="342900" indent="-342900">
              <a:buFontTx/>
              <a:buChar char="-"/>
            </a:pPr>
            <a:r>
              <a:rPr lang="en-US" dirty="0" smtClean="0"/>
              <a:t>The </a:t>
            </a:r>
            <a:r>
              <a:rPr lang="en-US" dirty="0"/>
              <a:t>management of risk is achieved by applying </a:t>
            </a:r>
            <a:r>
              <a:rPr lang="en-US" dirty="0">
                <a:solidFill>
                  <a:srgbClr val="0000FF"/>
                </a:solidFill>
              </a:rPr>
              <a:t>stress tests</a:t>
            </a:r>
            <a:r>
              <a:rPr lang="en-US" dirty="0"/>
              <a:t> to all liquidity components in order to determine what would happen if conditions were to change</a:t>
            </a:r>
            <a:r>
              <a:rPr lang="en-US" dirty="0" smtClean="0"/>
              <a:t>.</a:t>
            </a:r>
          </a:p>
          <a:p>
            <a:pPr marL="342900" indent="-342900">
              <a:buFontTx/>
              <a:buChar char="-"/>
            </a:pPr>
            <a:endParaRPr lang="en-US" dirty="0"/>
          </a:p>
          <a:p>
            <a:endParaRPr lang="en-US" dirty="0"/>
          </a:p>
        </p:txBody>
      </p:sp>
      <p:pic>
        <p:nvPicPr>
          <p:cNvPr id="5" name="Picture 4" descr="Snímek obrazovky 2012-10-18 v 19.01.59.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093" y="3942609"/>
            <a:ext cx="3935415" cy="2656760"/>
          </a:xfrm>
          <a:prstGeom prst="rect">
            <a:avLst/>
          </a:prstGeom>
        </p:spPr>
      </p:pic>
    </p:spTree>
    <p:extLst>
      <p:ext uri="{BB962C8B-B14F-4D97-AF65-F5344CB8AC3E}">
        <p14:creationId xmlns:p14="http://schemas.microsoft.com/office/powerpoint/2010/main" val="21018582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226</TotalTime>
  <Words>1125</Words>
  <Application>Microsoft Office PowerPoint</Application>
  <PresentationFormat>Předvádění na obrazovce (4:3)</PresentationFormat>
  <Paragraphs>85</Paragraphs>
  <Slides>15</Slides>
  <Notes>0</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Essential</vt:lpstr>
      <vt:lpstr>The liquidity  in the banks </vt:lpstr>
      <vt:lpstr>What is liquidity?</vt:lpstr>
      <vt:lpstr>Liquidity risk</vt:lpstr>
      <vt:lpstr>Types of liquidity risk</vt:lpstr>
      <vt:lpstr>Managing liquidity</vt:lpstr>
      <vt:lpstr>Prezentace aplikace PowerPoint</vt:lpstr>
      <vt:lpstr>Prezentace aplikace PowerPoint</vt:lpstr>
      <vt:lpstr>Liquidity risk management</vt:lpstr>
      <vt:lpstr>Prezentace aplikace PowerPoint</vt:lpstr>
      <vt:lpstr>Asset and liability management</vt:lpstr>
      <vt:lpstr>Measures of liquidity risk</vt:lpstr>
      <vt:lpstr>Basel III</vt:lpstr>
      <vt:lpstr>Lcr, nsfr</vt:lpstr>
      <vt:lpstr>Prezentace aplikace PowerPoint</vt:lpstr>
      <vt:lpstr>The point for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liquidity  in the banks</dc:title>
  <dc:creator>Administrator</dc:creator>
  <cp:lastModifiedBy>ivana</cp:lastModifiedBy>
  <cp:revision>21</cp:revision>
  <dcterms:created xsi:type="dcterms:W3CDTF">2012-10-18T14:22:30Z</dcterms:created>
  <dcterms:modified xsi:type="dcterms:W3CDTF">2012-12-05T21:08:24Z</dcterms:modified>
</cp:coreProperties>
</file>