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1" r:id="rId14"/>
    <p:sldId id="269" r:id="rId15"/>
    <p:sldId id="270" r:id="rId16"/>
    <p:sldId id="265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BEE1-3123-4742-B81E-D087C0285A71}" type="datetimeFigureOut">
              <a:rPr lang="en-US" smtClean="0"/>
              <a:pPr/>
              <a:t>10/8/2014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0906E-F407-4C92-B0FC-B4265F267E31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752599"/>
          </a:xfrm>
        </p:spPr>
        <p:txBody>
          <a:bodyPr/>
          <a:lstStyle/>
          <a:p>
            <a:r>
              <a:rPr lang="en-US" b="1" dirty="0" smtClean="0"/>
              <a:t>THE STOCK EXCHANGE</a:t>
            </a: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/>
          </a:bodyPr>
          <a:lstStyle/>
          <a:p>
            <a:r>
              <a:rPr lang="en-ZW" sz="4000" b="1" dirty="0" smtClean="0">
                <a:solidFill>
                  <a:schemeClr val="tx1"/>
                </a:solidFill>
              </a:rPr>
              <a:t>What is it?</a:t>
            </a:r>
          </a:p>
          <a:p>
            <a:r>
              <a:rPr lang="en-ZW" sz="4000" b="1" dirty="0" smtClean="0">
                <a:solidFill>
                  <a:schemeClr val="tx1"/>
                </a:solidFill>
              </a:rPr>
              <a:t>What are its importance?</a:t>
            </a:r>
            <a:endParaRPr lang="en-ZW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6172200"/>
          </a:xfrm>
        </p:spPr>
        <p:txBody>
          <a:bodyPr>
            <a:noAutofit/>
          </a:bodyPr>
          <a:lstStyle/>
          <a:p>
            <a:pPr lvl="0" algn="just"/>
            <a:r>
              <a:rPr lang="en-US" sz="3600" b="1" dirty="0" smtClean="0"/>
              <a:t>On corporate governance, the senior management and the directors should not have changed significantly throughout the 5 year period and should possess appropriate expertise and experience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Provide forecast earnings and dividends for the next 12 months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Details of share capital structure, loan capital and the borrowing powers of the company</a:t>
            </a:r>
            <a:endParaRPr lang="en-ZW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3600" b="1" dirty="0" smtClean="0"/>
              <a:t>The name, history and description of the company’s interests and activities is required.</a:t>
            </a:r>
          </a:p>
          <a:p>
            <a:pPr lvl="0" algn="just"/>
            <a:r>
              <a:rPr lang="en-US" sz="3600" b="1" dirty="0" smtClean="0"/>
              <a:t>The stock exchange require that the spread of shareholders existing at the close of offer is sufficiently wide to justify the listing (appropriately 300 shareholders is the minimum)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At least 1 million shares of not less than </a:t>
            </a:r>
            <a:r>
              <a:rPr lang="en-US" sz="3600" b="1" i="1" dirty="0" smtClean="0"/>
              <a:t>$500, 000 in the nominal value </a:t>
            </a:r>
            <a:r>
              <a:rPr lang="en-US" sz="3600" b="1" dirty="0" smtClean="0"/>
              <a:t>must be in the hands of the public</a:t>
            </a:r>
            <a:endParaRPr lang="en-ZW" sz="3600" b="1" dirty="0" smtClean="0"/>
          </a:p>
          <a:p>
            <a:endParaRPr lang="en-ZW" dirty="0" smtClean="0"/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lvl="0" algn="just"/>
            <a:r>
              <a:rPr lang="en-US" sz="4000" b="1" dirty="0" smtClean="0"/>
              <a:t>Options may not be granted to any specific body of shareholders without the consent of the committee of the Zimbabwe Stock Exchange</a:t>
            </a:r>
          </a:p>
          <a:p>
            <a:pPr>
              <a:buNone/>
            </a:pPr>
            <a:endParaRPr lang="en-ZW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Regular reporting and disclosure requirements of listed companies: 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lvl="0" algn="just"/>
            <a:r>
              <a:rPr lang="en-US" sz="3600" b="1" i="1" dirty="0" smtClean="0"/>
              <a:t>Annual report </a:t>
            </a:r>
            <a:r>
              <a:rPr lang="en-US" sz="3600" b="1" dirty="0" smtClean="0"/>
              <a:t>- to be sent to shareholders at least 21 days before the shareholder’s Annual General Meeting, which must be held within six months of the financial year end</a:t>
            </a:r>
            <a:endParaRPr lang="en-ZW" sz="3600" b="1" dirty="0" smtClean="0"/>
          </a:p>
          <a:p>
            <a:pPr lvl="0" algn="just"/>
            <a:r>
              <a:rPr lang="en-US" sz="3600" b="1" i="1" dirty="0" smtClean="0"/>
              <a:t>Interim report </a:t>
            </a:r>
            <a:r>
              <a:rPr lang="en-US" sz="3600" b="1" dirty="0" smtClean="0"/>
              <a:t>- must be issued in respect of the first six months of each financial year within three months of expiry of that period</a:t>
            </a:r>
            <a:endParaRPr lang="en-ZW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Hindrances to listing of SMEs on the ZSE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0" algn="just"/>
            <a:r>
              <a:rPr lang="en-US" sz="3600" b="1" dirty="0" smtClean="0"/>
              <a:t>SMEs are not good at record keeping and most of them do not have a life span exceeding 5 years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Most SMEs prefer to be sole proprietors, family owned or partnerships</a:t>
            </a:r>
          </a:p>
          <a:p>
            <a:pPr lvl="0" algn="just"/>
            <a:r>
              <a:rPr lang="en-US" sz="3600" b="1" dirty="0" smtClean="0"/>
              <a:t>They do not have proper organizational structures that could perform the good corporate governance function</a:t>
            </a:r>
            <a:endParaRPr lang="en-ZW" sz="3600" b="1" dirty="0" smtClean="0"/>
          </a:p>
          <a:p>
            <a:endParaRPr lang="en-ZW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3600" b="1" dirty="0" smtClean="0"/>
              <a:t>Normally, SMEs get into all kinds of businesses according to interest, chance or opportunity, so the issue of expertise does not apply to most of them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Details of capital structure, loan capital and borrowing powers of the company are unclear in the case of SMEs whose sources of capital are widely varied and not easily traceable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The basic minimum of 300 shareholders is unattainable considering the size of most SMEs</a:t>
            </a:r>
            <a:endParaRPr lang="en-ZW" sz="3600" b="1" dirty="0" smtClean="0"/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3600" b="1" dirty="0" smtClean="0"/>
              <a:t>The culture of confidentiality and conservatism affects the listing of SMEs on the ZSE, as the owners of the company are not willing to involve others and to </a:t>
            </a:r>
            <a:r>
              <a:rPr lang="en-US" sz="3600" b="1" i="1" dirty="0" smtClean="0"/>
              <a:t>divulge</a:t>
            </a:r>
            <a:r>
              <a:rPr lang="en-US" sz="3600" b="1" dirty="0" smtClean="0"/>
              <a:t> (make secret information known)company information to the public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Some SMEs would not want to run the risk of losing control through diluted shareholding </a:t>
            </a:r>
            <a:endParaRPr lang="en-ZW" sz="3600" b="1" dirty="0" smtClean="0"/>
          </a:p>
          <a:p>
            <a:pPr lvl="0" algn="just"/>
            <a:endParaRPr lang="en-ZW" sz="3600" dirty="0" smtClean="0"/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 algn="just"/>
            <a:r>
              <a:rPr lang="en-US" sz="4000" b="1" dirty="0" smtClean="0"/>
              <a:t>SMEs feel the ZSE is a specialized field where they cannot compete with other Multi-national companies</a:t>
            </a:r>
            <a:endParaRPr lang="en-ZW" sz="4000" b="1" dirty="0" smtClean="0"/>
          </a:p>
          <a:p>
            <a:pPr lvl="0" algn="just"/>
            <a:r>
              <a:rPr lang="en-US" sz="4000" b="1" dirty="0" smtClean="0"/>
              <a:t>Some SMEs do not have knowledge of the operations and benefits of listing on the stock exchange</a:t>
            </a:r>
            <a:endParaRPr lang="en-ZW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 smtClean="0"/>
              <a:t>Ephesians 1:3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W" sz="4000" b="1" dirty="0" smtClean="0"/>
              <a:t>Blessed be the God and Father of our Lord Jesus Christ, WHO HATH BLESSED US with all spiritual blessings in heavenly places in Christ.</a:t>
            </a:r>
            <a:br>
              <a:rPr lang="en-ZW" sz="4000" b="1" dirty="0" smtClean="0"/>
            </a:br>
            <a:endParaRPr lang="en-ZW" sz="4000" b="1" dirty="0" smtClean="0"/>
          </a:p>
          <a:p>
            <a:pPr algn="just"/>
            <a:r>
              <a:rPr lang="en-ZW" sz="4000" b="1" dirty="0" smtClean="0"/>
              <a:t>We are Blessed</a:t>
            </a:r>
            <a:endParaRPr lang="en-ZW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Stock Exchange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b="1" dirty="0" smtClean="0"/>
              <a:t>Is a </a:t>
            </a:r>
            <a:r>
              <a:rPr lang="en-US" sz="4000" b="1" dirty="0"/>
              <a:t>secondary market where shares for public listed companies are </a:t>
            </a:r>
            <a:r>
              <a:rPr lang="en-US" sz="4000" b="1" dirty="0" smtClean="0"/>
              <a:t>traded.</a:t>
            </a:r>
          </a:p>
          <a:p>
            <a:pPr algn="just"/>
            <a:r>
              <a:rPr lang="en-US" sz="4000" b="1" dirty="0" smtClean="0"/>
              <a:t>Listed </a:t>
            </a:r>
            <a:r>
              <a:rPr lang="en-US" sz="4000" b="1" dirty="0"/>
              <a:t>companies raise money for the first time through an initial public offer in primary market</a:t>
            </a:r>
            <a:r>
              <a:rPr lang="en-US" sz="4000" b="1" dirty="0" smtClean="0"/>
              <a:t>.</a:t>
            </a:r>
            <a:r>
              <a:rPr lang="en-US" sz="4000" b="1" dirty="0"/>
              <a:t> </a:t>
            </a:r>
            <a:endParaRPr lang="en-ZW" sz="4000" b="1" dirty="0"/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Benefit of listing on the Stock Exchange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3600" b="1" dirty="0" smtClean="0"/>
              <a:t>A listed company is able to raise equity capital through sale of stocks and rights issues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Enhanced the status of the company enabling it to access loans from lending institutions</a:t>
            </a:r>
            <a:endParaRPr lang="en-ZW" sz="3600" b="1" dirty="0" smtClean="0"/>
          </a:p>
          <a:p>
            <a:pPr lvl="0" algn="just"/>
            <a:r>
              <a:rPr lang="en-US" sz="3600" b="1" dirty="0" smtClean="0"/>
              <a:t>Financial providers and investors will have confidence in the company as its financial information and actions will be subjects to public scrutiny</a:t>
            </a:r>
            <a:endParaRPr lang="en-ZW" sz="3600" b="1" dirty="0" smtClean="0"/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b="1" dirty="0" smtClean="0"/>
              <a:t>A listing will give the company a wider shareholder base and broaden its exposure thus eliminating dependence on a single group of investors</a:t>
            </a:r>
            <a:endParaRPr lang="en-ZW" b="1" dirty="0" smtClean="0"/>
          </a:p>
          <a:p>
            <a:pPr lvl="0" algn="just"/>
            <a:r>
              <a:rPr lang="en-US" b="1" dirty="0" smtClean="0"/>
              <a:t>Enhances the status of the company which will better enable the company to attract and maintain high caliber employees</a:t>
            </a:r>
            <a:endParaRPr lang="en-ZW" b="1" dirty="0" smtClean="0"/>
          </a:p>
          <a:p>
            <a:pPr lvl="0" algn="just"/>
            <a:r>
              <a:rPr lang="en-US" b="1" dirty="0" smtClean="0"/>
              <a:t>The status of being listed should improve the company’s dealing with banks, suppliers, distributors and customer, which could have a positive effect on the company’s overall performance</a:t>
            </a:r>
            <a:endParaRPr lang="en-ZW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 smtClean="0"/>
              <a:t>The Role of the Stock Exchange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dirty="0" smtClean="0"/>
              <a:t>Mobilizing Savings for investment</a:t>
            </a:r>
            <a:endParaRPr lang="en-ZW" i="1" dirty="0" smtClean="0"/>
          </a:p>
          <a:p>
            <a:pPr algn="just"/>
            <a:r>
              <a:rPr lang="en-US" b="1" dirty="0" smtClean="0"/>
              <a:t>When people invest in shares they bring in resources to the business sector instead of keeping the money idle or for consumption</a:t>
            </a:r>
            <a:r>
              <a:rPr lang="en-US" dirty="0" smtClean="0"/>
              <a:t> </a:t>
            </a:r>
            <a:endParaRPr lang="en-ZW" dirty="0" smtClean="0"/>
          </a:p>
          <a:p>
            <a:pPr lvl="0" algn="just">
              <a:buNone/>
            </a:pPr>
            <a:r>
              <a:rPr lang="en-US" b="1" i="1" dirty="0" smtClean="0"/>
              <a:t>Facilitating company growth</a:t>
            </a:r>
            <a:endParaRPr lang="en-ZW" i="1" dirty="0" smtClean="0"/>
          </a:p>
          <a:p>
            <a:pPr algn="just"/>
            <a:r>
              <a:rPr lang="en-US" b="1" dirty="0" smtClean="0"/>
              <a:t>A takeover bid or a merger through the stock market is one of the simplest and most common ways for a company to grow by acquisition or fusion</a:t>
            </a:r>
            <a:endParaRPr lang="en-ZW" b="1" dirty="0" smtClean="0"/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dirty="0" smtClean="0"/>
              <a:t>Redistribution of wealth</a:t>
            </a:r>
            <a:endParaRPr lang="en-ZW" b="1" i="1" dirty="0" smtClean="0"/>
          </a:p>
          <a:p>
            <a:pPr algn="just"/>
            <a:r>
              <a:rPr lang="en-US" b="1" dirty="0" smtClean="0"/>
              <a:t>Gives a wide spectrum of people a chance to buy shares and therefore become shareholders of profitable enterprises; the stock market thus helps to reduce large income inequalities</a:t>
            </a:r>
            <a:endParaRPr lang="en-ZW" b="1" dirty="0" smtClean="0"/>
          </a:p>
          <a:p>
            <a:pPr lvl="0" algn="just">
              <a:buNone/>
            </a:pPr>
            <a:r>
              <a:rPr lang="en-US" b="1" i="1" dirty="0" smtClean="0"/>
              <a:t>Corporate Governance</a:t>
            </a:r>
            <a:endParaRPr lang="en-ZW" b="1" i="1" dirty="0" smtClean="0"/>
          </a:p>
          <a:p>
            <a:pPr algn="just"/>
            <a:r>
              <a:rPr lang="en-US" b="1" dirty="0" smtClean="0"/>
              <a:t>Enables companies to </a:t>
            </a:r>
            <a:r>
              <a:rPr lang="en-US" b="1" i="1" dirty="0" smtClean="0"/>
              <a:t>improve the management standard and efficiency</a:t>
            </a:r>
            <a:r>
              <a:rPr lang="en-US" b="1" dirty="0" smtClean="0"/>
              <a:t> in order to satisfy the demands of these shareholders and the bourse regulation</a:t>
            </a:r>
            <a:endParaRPr lang="en-ZW" b="1" dirty="0" smtClean="0"/>
          </a:p>
          <a:p>
            <a:endParaRPr lang="en-Z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en-US" sz="3600" b="1" i="1" dirty="0" smtClean="0"/>
              <a:t>Government Revenue</a:t>
            </a:r>
            <a:endParaRPr lang="en-ZW" sz="3600" i="1" dirty="0" smtClean="0"/>
          </a:p>
          <a:p>
            <a:pPr algn="just"/>
            <a:r>
              <a:rPr lang="en-US" sz="3600" b="1" dirty="0" smtClean="0"/>
              <a:t>It enables the government to raise revenue through capital gains when shares are traded  </a:t>
            </a:r>
            <a:endParaRPr lang="en-ZW" sz="3600" b="1" dirty="0" smtClean="0"/>
          </a:p>
          <a:p>
            <a:pPr lvl="0" algn="just">
              <a:buNone/>
            </a:pPr>
            <a:r>
              <a:rPr lang="en-US" sz="3600" b="1" i="1" dirty="0" smtClean="0"/>
              <a:t>Barometer of the Economic performance</a:t>
            </a:r>
            <a:endParaRPr lang="en-ZW" sz="3600" i="1" dirty="0" smtClean="0"/>
          </a:p>
          <a:p>
            <a:pPr algn="just"/>
            <a:r>
              <a:rPr lang="en-US" sz="3600" b="1" dirty="0" smtClean="0"/>
              <a:t>Share prices are a response to market forces.  They tend to rise or remain stable when companies and the economy show signs of stability and growth</a:t>
            </a:r>
            <a:r>
              <a:rPr lang="en-US" b="1" dirty="0" smtClean="0"/>
              <a:t>.</a:t>
            </a:r>
            <a:endParaRPr lang="en-ZW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en-US" sz="4400" b="1" dirty="0" smtClean="0"/>
              <a:t>However, in the case of Zimbabwe, the stock exchange performance cannot be used as a barometer for economic performance.</a:t>
            </a:r>
          </a:p>
          <a:p>
            <a:pPr algn="just"/>
            <a:r>
              <a:rPr lang="en-US" sz="4400" b="1" dirty="0" smtClean="0"/>
              <a:t>In a normally functioning economy, at least 60% of the companies should be listed</a:t>
            </a:r>
            <a:endParaRPr lang="en-ZW" sz="4400" b="1" dirty="0" smtClean="0"/>
          </a:p>
          <a:p>
            <a:pPr algn="just"/>
            <a:endParaRPr lang="en-ZW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/>
              <a:t>Z S E listing requirements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lvl="0" algn="just"/>
            <a:r>
              <a:rPr lang="en-US" sz="3600" b="1" i="1" dirty="0" smtClean="0"/>
              <a:t>To obtain a listing certificate</a:t>
            </a:r>
            <a:r>
              <a:rPr lang="en-US" sz="3600" dirty="0" smtClean="0"/>
              <a:t>, </a:t>
            </a:r>
            <a:r>
              <a:rPr lang="en-US" sz="3600" b="1" dirty="0" smtClean="0"/>
              <a:t>a company has to have at least </a:t>
            </a:r>
            <a:r>
              <a:rPr lang="en-US" sz="3600" b="1" i="1" dirty="0" smtClean="0"/>
              <a:t>30% of its shares held by the public</a:t>
            </a:r>
            <a:endParaRPr lang="en-ZW" sz="3600" b="1" i="1" dirty="0" smtClean="0"/>
          </a:p>
          <a:p>
            <a:pPr lvl="0" algn="just"/>
            <a:r>
              <a:rPr lang="en-US" sz="3600" dirty="0" smtClean="0"/>
              <a:t>The company should present </a:t>
            </a:r>
            <a:r>
              <a:rPr lang="en-US" sz="3600" b="1" dirty="0" smtClean="0"/>
              <a:t>details of trading records for at least 5 years</a:t>
            </a:r>
            <a:endParaRPr lang="en-ZW" sz="3600" b="1" dirty="0" smtClean="0"/>
          </a:p>
          <a:p>
            <a:pPr lvl="0" algn="just"/>
            <a:r>
              <a:rPr lang="en-US" sz="3600" dirty="0" smtClean="0"/>
              <a:t>Company signs an agreement which obliges it to make a </a:t>
            </a:r>
            <a:r>
              <a:rPr lang="en-US" sz="3600" b="1" dirty="0" smtClean="0"/>
              <a:t>public disclosure of information in order to help investors in making informed investment decisions</a:t>
            </a:r>
            <a:endParaRPr lang="en-ZW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</TotalTime>
  <Words>835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STOCK EXCHANGE</vt:lpstr>
      <vt:lpstr>The Stock Exchange</vt:lpstr>
      <vt:lpstr>Benefit of listing on the Stock Exchange </vt:lpstr>
      <vt:lpstr>Slide 4</vt:lpstr>
      <vt:lpstr>The Role of the Stock Exchange</vt:lpstr>
      <vt:lpstr>Slide 6</vt:lpstr>
      <vt:lpstr>Slide 7</vt:lpstr>
      <vt:lpstr>Slide 8</vt:lpstr>
      <vt:lpstr>Z S E listing requirements</vt:lpstr>
      <vt:lpstr>Slide 10</vt:lpstr>
      <vt:lpstr>Slide 11</vt:lpstr>
      <vt:lpstr>Slide 12</vt:lpstr>
      <vt:lpstr>Regular reporting and disclosure requirements of listed companies: </vt:lpstr>
      <vt:lpstr>Hindrances to listing of SMEs on the ZSE</vt:lpstr>
      <vt:lpstr>Slide 15</vt:lpstr>
      <vt:lpstr>Slide 16</vt:lpstr>
      <vt:lpstr>Slide 17</vt:lpstr>
      <vt:lpstr>Ephesians 1:3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STOCK EXCHANGE</dc:title>
  <dc:creator>USER</dc:creator>
  <cp:lastModifiedBy>USER</cp:lastModifiedBy>
  <cp:revision>28</cp:revision>
  <dcterms:created xsi:type="dcterms:W3CDTF">2014-09-18T08:53:42Z</dcterms:created>
  <dcterms:modified xsi:type="dcterms:W3CDTF">2014-10-09T05:59:21Z</dcterms:modified>
</cp:coreProperties>
</file>