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349" r:id="rId2"/>
    <p:sldId id="315" r:id="rId3"/>
    <p:sldId id="320" r:id="rId4"/>
    <p:sldId id="334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1" r:id="rId15"/>
    <p:sldId id="330" r:id="rId16"/>
    <p:sldId id="332" r:id="rId17"/>
    <p:sldId id="333" r:id="rId18"/>
    <p:sldId id="335" r:id="rId19"/>
    <p:sldId id="336" r:id="rId20"/>
    <p:sldId id="343" r:id="rId21"/>
    <p:sldId id="344" r:id="rId22"/>
    <p:sldId id="345" r:id="rId23"/>
    <p:sldId id="346" r:id="rId24"/>
    <p:sldId id="347" r:id="rId25"/>
    <p:sldId id="348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2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19/11/2015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ridico@uniroma3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Macroeconomics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err="1" smtClean="0"/>
              <a:t>Economic</a:t>
            </a:r>
            <a:r>
              <a:rPr lang="de-DE" dirty="0" smtClean="0"/>
              <a:t> Growth</a:t>
            </a:r>
            <a:br>
              <a:rPr lang="de-DE" dirty="0" smtClean="0"/>
            </a:br>
            <a:r>
              <a:rPr lang="de-DE" dirty="0" smtClean="0"/>
              <a:t>Master HDFS</a:t>
            </a:r>
            <a:endParaRPr lang="de-DE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73577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Prof. PASQUALE TRIDICO</a:t>
            </a:r>
          </a:p>
          <a:p>
            <a:pPr algn="l"/>
            <a:r>
              <a:rPr lang="en-GB" dirty="0" err="1" smtClean="0"/>
              <a:t>Universit</a:t>
            </a:r>
            <a:r>
              <a:rPr lang="it-IT" dirty="0" smtClean="0"/>
              <a:t>à  </a:t>
            </a:r>
            <a:r>
              <a:rPr lang="en-GB" dirty="0" smtClean="0"/>
              <a:t>Roma </a:t>
            </a:r>
            <a:r>
              <a:rPr lang="it-IT" dirty="0" smtClean="0"/>
              <a:t>Tre</a:t>
            </a:r>
          </a:p>
          <a:p>
            <a:pPr algn="l"/>
            <a:r>
              <a:rPr lang="it-IT" dirty="0" smtClean="0">
                <a:hlinkClick r:id="rId2"/>
              </a:rPr>
              <a:t>tridico@uniroma3.it</a:t>
            </a:r>
            <a:r>
              <a:rPr lang="it-IT" dirty="0" smtClean="0"/>
              <a:t> </a:t>
            </a:r>
            <a:endParaRPr lang="de-DE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077072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3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Combininig</a:t>
            </a:r>
            <a:r>
              <a:rPr lang="it-IT" dirty="0" smtClean="0"/>
              <a:t> </a:t>
            </a:r>
            <a:r>
              <a:rPr lang="it-IT" dirty="0" err="1" smtClean="0"/>
              <a:t>Kaldor</a:t>
            </a:r>
            <a:r>
              <a:rPr lang="it-IT" dirty="0" smtClean="0"/>
              <a:t> and </a:t>
            </a:r>
            <a:r>
              <a:rPr lang="it-IT" dirty="0" err="1" smtClean="0"/>
              <a:t>Harrod</a:t>
            </a:r>
            <a:endParaRPr lang="en-GB" dirty="0"/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600475"/>
            <a:ext cx="4320889" cy="1036437"/>
          </a:xfrm>
          <a:prstGeom prst="rect">
            <a:avLst/>
          </a:prstGeom>
          <a:noFill/>
        </p:spPr>
      </p:pic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708920"/>
            <a:ext cx="1800200" cy="792088"/>
          </a:xfrm>
          <a:prstGeom prst="rect">
            <a:avLst/>
          </a:prstGeom>
          <a:noFill/>
        </p:spPr>
      </p:pic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077072"/>
            <a:ext cx="1872208" cy="971652"/>
          </a:xfrm>
          <a:prstGeom prst="rect">
            <a:avLst/>
          </a:prstGeom>
          <a:noFill/>
        </p:spPr>
      </p:pic>
      <p:pic>
        <p:nvPicPr>
          <p:cNvPr id="1064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5589240"/>
            <a:ext cx="2088232" cy="800089"/>
          </a:xfrm>
          <a:prstGeom prst="rect">
            <a:avLst/>
          </a:prstGeom>
          <a:noFill/>
        </p:spPr>
      </p:pic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915816" y="5733256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(3)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4400" b="0" dirty="0" smtClean="0"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 Cambridge equation</a:t>
            </a:r>
            <a:r>
              <a:rPr lang="en-GB" sz="6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66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284984"/>
            <a:ext cx="3563517" cy="936104"/>
          </a:xfrm>
          <a:prstGeom prst="rect">
            <a:avLst/>
          </a:prstGeom>
          <a:noFill/>
        </p:spPr>
      </p:pic>
      <p:pic>
        <p:nvPicPr>
          <p:cNvPr id="1075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746509"/>
            <a:ext cx="3168352" cy="770723"/>
          </a:xfrm>
          <a:prstGeom prst="rect">
            <a:avLst/>
          </a:prstGeom>
          <a:noFill/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47864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(Cambridge equation)</a:t>
            </a:r>
            <a:r>
              <a:rPr lang="en-GB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752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700808"/>
            <a:ext cx="5549417" cy="864096"/>
          </a:xfrm>
          <a:prstGeom prst="rect">
            <a:avLst/>
          </a:prstGeom>
          <a:noFill/>
        </p:spPr>
      </p:pic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95536" y="1855858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Finally if capitalists save and invest all what they get (P)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with C=0 and Sc=1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085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429000"/>
            <a:ext cx="1800200" cy="936105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5914" y="553751"/>
            <a:ext cx="63321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it-I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Goldend</a:t>
            </a:r>
            <a:r>
              <a:rPr kumimoji="0" lang="it-I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rule</a:t>
            </a:r>
            <a:r>
              <a:rPr kumimoji="0" lang="it-I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it-IT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accumulation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059832" y="4509120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Goldend</a:t>
            </a:r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rule</a:t>
            </a:r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accumulation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Ricardo (</a:t>
            </a:r>
            <a:r>
              <a:rPr lang="it-IT" dirty="0" err="1" smtClean="0"/>
              <a:t>analysed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Kaldor</a:t>
            </a:r>
            <a:r>
              <a:rPr lang="it-IT" dirty="0" smtClean="0"/>
              <a:t>) in </a:t>
            </a:r>
            <a:r>
              <a:rPr lang="it-IT" dirty="0" err="1" smtClean="0"/>
              <a:t>order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keep</a:t>
            </a:r>
            <a:r>
              <a:rPr lang="it-IT" dirty="0" smtClean="0"/>
              <a:t> full </a:t>
            </a:r>
            <a:r>
              <a:rPr lang="it-IT" dirty="0" err="1" smtClean="0"/>
              <a:t>employment</a:t>
            </a:r>
            <a:r>
              <a:rPr lang="it-IT" dirty="0" smtClean="0"/>
              <a:t>,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fixed</a:t>
            </a:r>
            <a:r>
              <a:rPr lang="it-IT" dirty="0" smtClean="0"/>
              <a:t> </a:t>
            </a:r>
            <a:r>
              <a:rPr lang="it-IT" dirty="0" err="1" smtClean="0"/>
              <a:t>wage</a:t>
            </a:r>
            <a:r>
              <a:rPr lang="it-IT" dirty="0" smtClean="0"/>
              <a:t> (</a:t>
            </a:r>
            <a:r>
              <a:rPr lang="it-IT" dirty="0" err="1" smtClean="0"/>
              <a:t>natural</a:t>
            </a:r>
            <a:r>
              <a:rPr lang="it-IT" dirty="0" smtClean="0"/>
              <a:t> </a:t>
            </a:r>
            <a:r>
              <a:rPr lang="it-IT" dirty="0" err="1" smtClean="0"/>
              <a:t>consumption</a:t>
            </a:r>
            <a:r>
              <a:rPr lang="it-IT" dirty="0" smtClean="0"/>
              <a:t> in Ricardo) </a:t>
            </a:r>
            <a:r>
              <a:rPr lang="it-IT" dirty="0" err="1" smtClean="0"/>
              <a:t>all</a:t>
            </a:r>
            <a:r>
              <a:rPr lang="it-IT" dirty="0" smtClean="0"/>
              <a:t> the surplus </a:t>
            </a:r>
            <a:r>
              <a:rPr lang="it-IT" dirty="0" err="1" smtClean="0"/>
              <a:t>should</a:t>
            </a:r>
            <a:r>
              <a:rPr lang="it-IT" dirty="0" smtClean="0"/>
              <a:t> go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capitalists</a:t>
            </a:r>
            <a:r>
              <a:rPr lang="it-IT" dirty="0" smtClean="0"/>
              <a:t>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therefore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advantages</a:t>
            </a:r>
            <a:r>
              <a:rPr lang="it-IT" dirty="0" smtClean="0"/>
              <a:t> of </a:t>
            </a:r>
            <a:r>
              <a:rPr lang="it-IT" dirty="0" err="1" smtClean="0"/>
              <a:t>thecnical</a:t>
            </a:r>
            <a:r>
              <a:rPr lang="it-IT" dirty="0" smtClean="0"/>
              <a:t> progress: </a:t>
            </a:r>
          </a:p>
          <a:p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Difference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Ricardo and </a:t>
            </a:r>
            <a:r>
              <a:rPr lang="it-IT" dirty="0" err="1" smtClean="0"/>
              <a:t>Kaldor</a:t>
            </a:r>
            <a:r>
              <a:rPr lang="it-IT" dirty="0" smtClean="0"/>
              <a:t> (1)</a:t>
            </a:r>
            <a:endParaRPr lang="en-GB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699792" y="4149080"/>
          <a:ext cx="2635253" cy="1060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1" name="Equazione" r:id="rId3" imgW="977760" imgH="393480" progId="Equation.3">
                  <p:embed/>
                </p:oleObj>
              </mc:Choice>
              <mc:Fallback>
                <p:oleObj name="Equazione" r:id="rId3" imgW="977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149080"/>
                        <a:ext cx="2635253" cy="10609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Kaldor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constant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full </a:t>
            </a:r>
            <a:r>
              <a:rPr lang="it-IT" dirty="0" err="1" smtClean="0"/>
              <a:t>employment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mantained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a </a:t>
            </a:r>
            <a:r>
              <a:rPr lang="it-IT" dirty="0" err="1" smtClean="0"/>
              <a:t>constant</a:t>
            </a:r>
            <a:r>
              <a:rPr lang="it-IT" dirty="0" smtClean="0"/>
              <a:t> r and a </a:t>
            </a:r>
            <a:r>
              <a:rPr lang="it-IT" dirty="0" err="1" smtClean="0"/>
              <a:t>constant</a:t>
            </a:r>
            <a:r>
              <a:rPr lang="it-IT" dirty="0" smtClean="0"/>
              <a:t> </a:t>
            </a:r>
            <a:r>
              <a:rPr lang="it-IT" dirty="0" err="1" smtClean="0"/>
              <a:t>income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wages</a:t>
            </a:r>
            <a:r>
              <a:rPr lang="it-IT" dirty="0" smtClean="0"/>
              <a:t> and </a:t>
            </a:r>
            <a:r>
              <a:rPr lang="it-IT" dirty="0" err="1" smtClean="0"/>
              <a:t>profits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err="1" smtClean="0"/>
              <a:t>Hence</a:t>
            </a:r>
            <a:r>
              <a:rPr lang="it-IT" dirty="0" smtClean="0"/>
              <a:t>,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r </a:t>
            </a:r>
            <a:r>
              <a:rPr lang="it-IT" dirty="0" err="1" smtClean="0"/>
              <a:t>makes</a:t>
            </a:r>
            <a:r>
              <a:rPr lang="it-IT" dirty="0" smtClean="0"/>
              <a:t> </a:t>
            </a:r>
            <a:r>
              <a:rPr lang="it-IT" dirty="0" err="1" smtClean="0"/>
              <a:t>sure</a:t>
            </a:r>
            <a:r>
              <a:rPr lang="it-IT" dirty="0" smtClean="0"/>
              <a:t> capital </a:t>
            </a:r>
            <a:r>
              <a:rPr lang="it-IT" dirty="0" err="1" smtClean="0"/>
              <a:t>accumulation</a:t>
            </a:r>
            <a:r>
              <a:rPr lang="it-IT" dirty="0" smtClean="0"/>
              <a:t> and </a:t>
            </a:r>
            <a:r>
              <a:rPr lang="it-IT" dirty="0" err="1" smtClean="0"/>
              <a:t>consumption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capitalists</a:t>
            </a:r>
            <a:r>
              <a:rPr lang="it-IT" dirty="0" smtClean="0"/>
              <a:t>, </a:t>
            </a:r>
            <a:r>
              <a:rPr lang="it-IT" dirty="0" err="1" smtClean="0"/>
              <a:t>technical</a:t>
            </a:r>
            <a:r>
              <a:rPr lang="it-IT" dirty="0" smtClean="0"/>
              <a:t> progress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go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 err="1" smtClean="0"/>
              <a:t>see</a:t>
            </a:r>
            <a:r>
              <a:rPr lang="it-IT" dirty="0" smtClean="0"/>
              <a:t> the situation </a:t>
            </a:r>
            <a:r>
              <a:rPr lang="it-IT" dirty="0" err="1" smtClean="0"/>
              <a:t>today</a:t>
            </a:r>
            <a:r>
              <a:rPr lang="it-IT" dirty="0" smtClean="0"/>
              <a:t>, </a:t>
            </a:r>
            <a:r>
              <a:rPr lang="it-IT" dirty="0" err="1" smtClean="0"/>
              <a:t>with</a:t>
            </a:r>
            <a:r>
              <a:rPr lang="it-IT" dirty="0" smtClean="0"/>
              <a:t> w</a:t>
            </a:r>
            <a:r>
              <a:rPr lang="it-IT" dirty="0" smtClean="0">
                <a:latin typeface="Times New Roman"/>
                <a:cs typeface="Times New Roman"/>
              </a:rPr>
              <a:t>↓ </a:t>
            </a:r>
            <a:r>
              <a:rPr lang="it-IT" dirty="0" err="1" smtClean="0"/>
              <a:t>wL</a:t>
            </a:r>
            <a:r>
              <a:rPr lang="it-IT" dirty="0" smtClean="0"/>
              <a:t>/Y</a:t>
            </a:r>
            <a:r>
              <a:rPr lang="it-IT" dirty="0" smtClean="0">
                <a:latin typeface="Times New Roman"/>
                <a:cs typeface="Times New Roman"/>
              </a:rPr>
              <a:t>↓…) 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Difference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Ricardo and </a:t>
            </a:r>
            <a:r>
              <a:rPr lang="it-IT" dirty="0" err="1" smtClean="0"/>
              <a:t>Kaldor</a:t>
            </a:r>
            <a:r>
              <a:rPr lang="it-IT" dirty="0" smtClean="0"/>
              <a:t> (2)</a:t>
            </a:r>
            <a:endParaRPr lang="en-GB" dirty="0"/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3851920" y="1988840"/>
          <a:ext cx="13001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5" name="Equazione" r:id="rId3" imgW="482400" imgH="228600" progId="Equation.3">
                  <p:embed/>
                </p:oleObj>
              </mc:Choice>
              <mc:Fallback>
                <p:oleObj name="Equazione" r:id="rId3" imgW="4824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988840"/>
                        <a:ext cx="130016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Finally</a:t>
            </a:r>
            <a:r>
              <a:rPr lang="it-IT" dirty="0" smtClean="0"/>
              <a:t>,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regards</a:t>
            </a:r>
            <a:r>
              <a:rPr lang="it-IT" dirty="0" smtClean="0"/>
              <a:t> the </a:t>
            </a:r>
            <a:r>
              <a:rPr lang="it-IT" dirty="0" err="1" smtClean="0"/>
              <a:t>Harrodian</a:t>
            </a:r>
            <a:r>
              <a:rPr lang="it-IT" dirty="0" smtClean="0"/>
              <a:t> </a:t>
            </a:r>
            <a:r>
              <a:rPr lang="it-IT" dirty="0" err="1" smtClean="0"/>
              <a:t>instability</a:t>
            </a:r>
            <a:r>
              <a:rPr lang="it-IT" dirty="0" smtClean="0"/>
              <a:t>, </a:t>
            </a:r>
            <a:r>
              <a:rPr lang="it-IT" dirty="0" err="1" smtClean="0"/>
              <a:t>Kaldor</a:t>
            </a:r>
            <a:r>
              <a:rPr lang="it-IT" dirty="0" smtClean="0"/>
              <a:t> </a:t>
            </a:r>
            <a:r>
              <a:rPr lang="it-IT" dirty="0" err="1" smtClean="0"/>
              <a:t>proposes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overcome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in </a:t>
            </a:r>
            <a:r>
              <a:rPr lang="it-IT" dirty="0" err="1" smtClean="0"/>
              <a:t>saving</a:t>
            </a:r>
            <a:r>
              <a:rPr lang="it-IT" dirty="0" smtClean="0"/>
              <a:t> </a:t>
            </a:r>
            <a:r>
              <a:rPr lang="it-IT" dirty="0" err="1" smtClean="0"/>
              <a:t>propensity</a:t>
            </a:r>
            <a:r>
              <a:rPr lang="it-IT" dirty="0" smtClean="0"/>
              <a:t> s, </a:t>
            </a:r>
            <a:r>
              <a:rPr lang="it-IT" dirty="0" err="1" smtClean="0"/>
              <a:t>obtained</a:t>
            </a:r>
            <a:r>
              <a:rPr lang="it-IT" dirty="0" smtClean="0"/>
              <a:t> </a:t>
            </a:r>
            <a:r>
              <a:rPr lang="it-IT" dirty="0" err="1" smtClean="0"/>
              <a:t>though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in </a:t>
            </a:r>
            <a:r>
              <a:rPr lang="it-IT" dirty="0" err="1" smtClean="0"/>
              <a:t>income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. </a:t>
            </a:r>
          </a:p>
          <a:p>
            <a:r>
              <a:rPr lang="it-IT" dirty="0" smtClean="0"/>
              <a:t>So, IF: 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mechanism</a:t>
            </a:r>
            <a:r>
              <a:rPr lang="it-IT" dirty="0" smtClean="0"/>
              <a:t> of </a:t>
            </a:r>
            <a:r>
              <a:rPr lang="it-IT" dirty="0" err="1" smtClean="0"/>
              <a:t>re-equilibrium</a:t>
            </a:r>
            <a:r>
              <a:rPr lang="it-IT" dirty="0" smtClean="0"/>
              <a:t> in </a:t>
            </a:r>
            <a:r>
              <a:rPr lang="it-IT" dirty="0" err="1" smtClean="0"/>
              <a:t>Kaldor</a:t>
            </a:r>
            <a:r>
              <a:rPr lang="it-IT" dirty="0" smtClean="0"/>
              <a:t> (1)</a:t>
            </a:r>
            <a:endParaRPr lang="en-GB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131840" y="3429000"/>
          <a:ext cx="3168352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19" name="Equazione" r:id="rId3" imgW="1371600" imgH="1549080" progId="Equation.3">
                  <p:embed/>
                </p:oleObj>
              </mc:Choice>
              <mc:Fallback>
                <p:oleObj name="Equazione" r:id="rId3" imgW="1371600" imgH="1549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429000"/>
                        <a:ext cx="3168352" cy="30963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mechanism</a:t>
            </a:r>
            <a:r>
              <a:rPr lang="it-IT" dirty="0" smtClean="0"/>
              <a:t> of </a:t>
            </a:r>
            <a:r>
              <a:rPr lang="it-IT" dirty="0" err="1" smtClean="0"/>
              <a:t>re-equilibrium</a:t>
            </a:r>
            <a:r>
              <a:rPr lang="it-IT" dirty="0" smtClean="0"/>
              <a:t> in </a:t>
            </a:r>
            <a:r>
              <a:rPr lang="it-IT" dirty="0" err="1" smtClean="0"/>
              <a:t>Kaldor</a:t>
            </a:r>
            <a:r>
              <a:rPr lang="it-IT" dirty="0" smtClean="0"/>
              <a:t> (2)</a:t>
            </a:r>
            <a:endParaRPr lang="en-GB" dirty="0"/>
          </a:p>
        </p:txBody>
      </p:sp>
      <p:graphicFrame>
        <p:nvGraphicFramePr>
          <p:cNvPr id="1126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59225" y="2204864"/>
          <a:ext cx="6984775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Equazione" r:id="rId3" imgW="3974760" imgH="2260440" progId="Equation.3">
                  <p:embed/>
                </p:oleObj>
              </mc:Choice>
              <mc:Fallback>
                <p:oleObj name="Equazione" r:id="rId3" imgW="3974760" imgH="226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225" y="2204864"/>
                        <a:ext cx="6984775" cy="41044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5"/>
          <p:cNvSpPr/>
          <p:nvPr/>
        </p:nvSpPr>
        <p:spPr>
          <a:xfrm>
            <a:off x="1475656" y="17728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IF, on the </a:t>
            </a:r>
            <a:r>
              <a:rPr lang="it-IT" dirty="0" err="1" smtClean="0"/>
              <a:t>contrary</a:t>
            </a:r>
            <a:endParaRPr lang="it-IT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1. </a:t>
            </a:r>
            <a:r>
              <a:rPr lang="it-IT" dirty="0" err="1" smtClean="0"/>
              <a:t>Remain</a:t>
            </a:r>
            <a:r>
              <a:rPr lang="it-IT" dirty="0" smtClean="0"/>
              <a:t> in </a:t>
            </a:r>
            <a:r>
              <a:rPr lang="it-IT" dirty="0" err="1" smtClean="0"/>
              <a:t>kaldor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linked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assumption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Capitalist</a:t>
            </a:r>
            <a:r>
              <a:rPr lang="it-IT" dirty="0" smtClean="0"/>
              <a:t> </a:t>
            </a:r>
            <a:r>
              <a:rPr lang="it-IT" dirty="0" err="1" smtClean="0"/>
              <a:t>save</a:t>
            </a:r>
            <a:r>
              <a:rPr lang="it-IT" dirty="0" smtClean="0"/>
              <a:t> more </a:t>
            </a:r>
            <a:r>
              <a:rPr lang="it-IT" dirty="0" err="1" smtClean="0"/>
              <a:t>tha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r>
              <a:rPr lang="it-IT" dirty="0" smtClean="0"/>
              <a:t> (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however</a:t>
            </a:r>
            <a:r>
              <a:rPr lang="it-IT" dirty="0" smtClean="0"/>
              <a:t> </a:t>
            </a:r>
            <a:r>
              <a:rPr lang="it-IT" dirty="0" err="1" smtClean="0"/>
              <a:t>seem</a:t>
            </a:r>
            <a:r>
              <a:rPr lang="it-IT" dirty="0" smtClean="0"/>
              <a:t> </a:t>
            </a:r>
            <a:r>
              <a:rPr lang="it-IT" dirty="0" err="1" smtClean="0"/>
              <a:t>reaslistic</a:t>
            </a:r>
            <a:r>
              <a:rPr lang="it-IT" dirty="0" smtClean="0"/>
              <a:t> </a:t>
            </a:r>
            <a:r>
              <a:rPr lang="it-IT" dirty="0" err="1" smtClean="0"/>
              <a:t>although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Sc=1 and </a:t>
            </a:r>
            <a:r>
              <a:rPr lang="it-IT" dirty="0" err="1" smtClean="0"/>
              <a:t>not</a:t>
            </a:r>
            <a:r>
              <a:rPr lang="it-IT" dirty="0" smtClean="0"/>
              <a:t> Sw=0</a:t>
            </a:r>
          </a:p>
          <a:p>
            <a:r>
              <a:rPr lang="it-IT" dirty="0" smtClean="0"/>
              <a:t>2. The </a:t>
            </a:r>
            <a:r>
              <a:rPr lang="it-IT" dirty="0" err="1" smtClean="0"/>
              <a:t>excess</a:t>
            </a:r>
            <a:r>
              <a:rPr lang="it-IT" dirty="0" smtClean="0"/>
              <a:t> of </a:t>
            </a:r>
            <a:r>
              <a:rPr lang="it-IT" dirty="0" err="1" smtClean="0"/>
              <a:t>Productive</a:t>
            </a:r>
            <a:r>
              <a:rPr lang="it-IT" dirty="0" smtClean="0"/>
              <a:t> </a:t>
            </a:r>
            <a:r>
              <a:rPr lang="it-IT" dirty="0" err="1" smtClean="0"/>
              <a:t>Capacity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necessarily</a:t>
            </a:r>
            <a:r>
              <a:rPr lang="it-IT" dirty="0" smtClean="0"/>
              <a:t> </a:t>
            </a:r>
            <a:r>
              <a:rPr lang="it-IT" dirty="0" err="1" smtClean="0"/>
              <a:t>brings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a </a:t>
            </a:r>
            <a:r>
              <a:rPr lang="it-IT" dirty="0" err="1" smtClean="0"/>
              <a:t>reduction</a:t>
            </a:r>
            <a:r>
              <a:rPr lang="it-IT" dirty="0" smtClean="0"/>
              <a:t> of </a:t>
            </a:r>
            <a:r>
              <a:rPr lang="it-IT" dirty="0" err="1" smtClean="0"/>
              <a:t>profits</a:t>
            </a:r>
            <a:r>
              <a:rPr lang="it-IT" dirty="0" smtClean="0"/>
              <a:t>.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Monopoly</a:t>
            </a:r>
            <a:r>
              <a:rPr lang="it-IT" dirty="0" smtClean="0"/>
              <a:t>/</a:t>
            </a:r>
            <a:r>
              <a:rPr lang="it-IT" dirty="0" err="1" smtClean="0"/>
              <a:t>Oligopoly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prices</a:t>
            </a:r>
            <a:r>
              <a:rPr lang="it-IT" dirty="0" smtClean="0">
                <a:sym typeface="Wingdings" pitchFamily="2" charset="2"/>
              </a:rPr>
              <a:t> do </a:t>
            </a:r>
            <a:r>
              <a:rPr lang="it-IT" dirty="0" err="1" smtClean="0">
                <a:sym typeface="Wingdings" pitchFamily="2" charset="2"/>
              </a:rPr>
              <a:t>not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decline</a:t>
            </a:r>
            <a:r>
              <a:rPr lang="it-IT" dirty="0" smtClean="0">
                <a:sym typeface="Wingdings" pitchFamily="2" charset="2"/>
              </a:rPr>
              <a:t> or </a:t>
            </a:r>
            <a:r>
              <a:rPr lang="it-IT" dirty="0" err="1" smtClean="0">
                <a:sym typeface="Wingdings" pitchFamily="2" charset="2"/>
              </a:rPr>
              <a:t>wages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may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fall</a:t>
            </a:r>
            <a:r>
              <a:rPr lang="it-IT" dirty="0" smtClean="0">
                <a:sym typeface="Wingdings" pitchFamily="2" charset="2"/>
              </a:rPr>
              <a:t> more </a:t>
            </a:r>
            <a:r>
              <a:rPr lang="it-IT" dirty="0" err="1" smtClean="0">
                <a:sym typeface="Wingdings" pitchFamily="2" charset="2"/>
              </a:rPr>
              <a:t>than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prices</a:t>
            </a:r>
            <a:r>
              <a:rPr lang="it-IT" dirty="0" smtClean="0">
                <a:sym typeface="Wingdings" pitchFamily="2" charset="2"/>
              </a:rPr>
              <a:t>  so </a:t>
            </a:r>
            <a:r>
              <a:rPr lang="it-IT" dirty="0" err="1" smtClean="0">
                <a:sym typeface="Wingdings" pitchFamily="2" charset="2"/>
              </a:rPr>
              <a:t>profits</a:t>
            </a:r>
            <a:r>
              <a:rPr lang="it-IT" dirty="0" smtClean="0">
                <a:sym typeface="Wingdings" pitchFamily="2" charset="2"/>
              </a:rPr>
              <a:t> do </a:t>
            </a:r>
            <a:r>
              <a:rPr lang="it-IT" dirty="0" err="1" smtClean="0">
                <a:sym typeface="Wingdings" pitchFamily="2" charset="2"/>
              </a:rPr>
              <a:t>not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shirk</a:t>
            </a:r>
            <a:r>
              <a:rPr lang="it-IT" dirty="0" smtClean="0">
                <a:sym typeface="Wingdings" pitchFamily="2" charset="2"/>
              </a:rPr>
              <a:t>. </a:t>
            </a:r>
            <a:r>
              <a:rPr lang="it-IT" dirty="0" err="1" smtClean="0">
                <a:sym typeface="Wingdings" pitchFamily="2" charset="2"/>
              </a:rPr>
              <a:t>If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there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lack</a:t>
            </a:r>
            <a:r>
              <a:rPr lang="it-IT" dirty="0" smtClean="0">
                <a:sym typeface="Wingdings" pitchFamily="2" charset="2"/>
              </a:rPr>
              <a:t> of </a:t>
            </a:r>
            <a:r>
              <a:rPr lang="it-IT" dirty="0" err="1" smtClean="0">
                <a:sym typeface="Wingdings" pitchFamily="2" charset="2"/>
              </a:rPr>
              <a:t>Productive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Capacity</a:t>
            </a:r>
            <a:r>
              <a:rPr lang="it-IT" dirty="0" smtClean="0">
                <a:sym typeface="Wingdings" pitchFamily="2" charset="2"/>
              </a:rPr>
              <a:t>  p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↑ ,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but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not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necesarily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more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than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w (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as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required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by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kaldor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in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order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to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cause ↑ r and ↑ S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Problems</a:t>
            </a:r>
            <a:r>
              <a:rPr lang="it-IT" dirty="0" smtClean="0"/>
              <a:t> and </a:t>
            </a:r>
            <a:r>
              <a:rPr lang="it-IT" dirty="0" err="1" smtClean="0"/>
              <a:t>critics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Innovation</a:t>
            </a:r>
            <a:endParaRPr lang="it-IT" dirty="0" smtClean="0"/>
          </a:p>
          <a:p>
            <a:r>
              <a:rPr lang="it-IT" dirty="0" err="1" smtClean="0"/>
              <a:t>Technical</a:t>
            </a:r>
            <a:r>
              <a:rPr lang="it-IT" dirty="0" smtClean="0"/>
              <a:t> progress</a:t>
            </a:r>
          </a:p>
          <a:p>
            <a:r>
              <a:rPr lang="it-IT" dirty="0" err="1" smtClean="0"/>
              <a:t>Investment</a:t>
            </a:r>
            <a:r>
              <a:rPr lang="it-IT" dirty="0" smtClean="0"/>
              <a:t> </a:t>
            </a:r>
            <a:r>
              <a:rPr lang="it-IT" dirty="0" err="1" smtClean="0"/>
              <a:t>function</a:t>
            </a:r>
            <a:r>
              <a:rPr lang="it-IT" dirty="0" smtClean="0"/>
              <a:t> and </a:t>
            </a:r>
            <a:r>
              <a:rPr lang="it-IT" dirty="0" err="1" smtClean="0"/>
              <a:t>Innovation</a:t>
            </a:r>
            <a:endParaRPr lang="it-IT" dirty="0" smtClean="0"/>
          </a:p>
          <a:p>
            <a:r>
              <a:rPr lang="it-IT" dirty="0" err="1" smtClean="0"/>
              <a:t>Productivity</a:t>
            </a:r>
            <a:r>
              <a:rPr lang="it-IT" dirty="0" smtClean="0"/>
              <a:t> and aggregate </a:t>
            </a:r>
            <a:r>
              <a:rPr lang="it-IT" dirty="0" err="1" smtClean="0"/>
              <a:t>demand</a:t>
            </a:r>
            <a:r>
              <a:rPr lang="it-IT" dirty="0" smtClean="0"/>
              <a:t> (Smith </a:t>
            </a:r>
            <a:r>
              <a:rPr lang="it-IT" dirty="0" err="1" smtClean="0"/>
              <a:t>effect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Wage-led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of </a:t>
            </a:r>
            <a:r>
              <a:rPr lang="it-IT" dirty="0" err="1" smtClean="0"/>
              <a:t>growth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Kaldor</a:t>
            </a:r>
            <a:r>
              <a:rPr lang="it-IT" dirty="0" smtClean="0"/>
              <a:t> </a:t>
            </a:r>
            <a:r>
              <a:rPr lang="it-IT" dirty="0" err="1" smtClean="0"/>
              <a:t>pioneer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Economic </a:t>
            </a:r>
            <a:r>
              <a:rPr lang="it-IT" dirty="0" err="1" smtClean="0"/>
              <a:t>growth</a:t>
            </a:r>
            <a:r>
              <a:rPr lang="it-IT" dirty="0" smtClean="0"/>
              <a:t> and </a:t>
            </a:r>
            <a:r>
              <a:rPr lang="it-IT" dirty="0" err="1" smtClean="0"/>
              <a:t>effective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 err="1" smtClean="0"/>
              <a:t>Kaldor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view</a:t>
            </a:r>
            <a:r>
              <a:rPr lang="it-IT" sz="2800" b="1" dirty="0" smtClean="0"/>
              <a:t> </a:t>
            </a:r>
          </a:p>
          <a:p>
            <a:r>
              <a:rPr lang="it-IT" sz="2800" b="1" dirty="0" smtClean="0"/>
              <a:t>(and </a:t>
            </a:r>
            <a:r>
              <a:rPr lang="it-IT" sz="2800" b="1" dirty="0" err="1" smtClean="0"/>
              <a:t>Classicals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Post-Keynesians</a:t>
            </a:r>
            <a:r>
              <a:rPr lang="it-IT" sz="2800" b="1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/>
              <a:t>Kaldor</a:t>
            </a:r>
            <a:r>
              <a:rPr lang="it-IT" sz="4000" b="1" dirty="0" smtClean="0"/>
              <a:t> </a:t>
            </a:r>
            <a:br>
              <a:rPr lang="it-IT" sz="4000" b="1" dirty="0" smtClean="0"/>
            </a:br>
            <a:endParaRPr lang="it-IT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E</a:t>
            </a:r>
            <a:r>
              <a:rPr lang="it-IT" dirty="0" err="1" smtClean="0"/>
              <a:t>ffective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r>
              <a:rPr lang="it-IT" dirty="0" smtClean="0"/>
              <a:t> and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endParaRPr lang="en-GB" dirty="0"/>
          </a:p>
        </p:txBody>
      </p:sp>
      <p:graphicFrame>
        <p:nvGraphicFramePr>
          <p:cNvPr id="1027" name="Segnaposto contenuto 3"/>
          <p:cNvGraphicFramePr>
            <a:graphicFrameLocks noChangeAspect="1"/>
          </p:cNvGraphicFramePr>
          <p:nvPr/>
        </p:nvGraphicFramePr>
        <p:xfrm>
          <a:off x="1187624" y="4701381"/>
          <a:ext cx="29019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7" name="Equazione" r:id="rId3" imgW="507780" imgH="266584" progId="Equation.3">
                  <p:embed/>
                </p:oleObj>
              </mc:Choice>
              <mc:Fallback>
                <p:oleObj name="Equazione" r:id="rId3" imgW="507780" imgH="266584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701381"/>
                        <a:ext cx="290195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arentesi graffa aperta 6"/>
          <p:cNvSpPr/>
          <p:nvPr/>
        </p:nvSpPr>
        <p:spPr>
          <a:xfrm>
            <a:off x="3995936" y="4293096"/>
            <a:ext cx="1008112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ttangolo 7"/>
          <p:cNvSpPr/>
          <p:nvPr/>
        </p:nvSpPr>
        <p:spPr>
          <a:xfrm>
            <a:off x="5148064" y="4103201"/>
            <a:ext cx="3995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I, C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Export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Public </a:t>
            </a:r>
            <a:r>
              <a:rPr lang="it-IT" sz="3200" b="1" dirty="0" err="1" smtClean="0"/>
              <a:t>Expenditure</a:t>
            </a:r>
            <a:endParaRPr lang="it-IT" sz="3200" b="1" dirty="0" smtClean="0"/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Private </a:t>
            </a:r>
            <a:r>
              <a:rPr lang="it-IT" sz="3200" b="1" dirty="0" err="1" smtClean="0"/>
              <a:t>Debt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5192" y="1556792"/>
            <a:ext cx="8229600" cy="4525963"/>
          </a:xfrm>
        </p:spPr>
        <p:txBody>
          <a:bodyPr/>
          <a:lstStyle/>
          <a:p>
            <a:r>
              <a:rPr lang="it-IT" sz="2800" b="1" dirty="0" err="1"/>
              <a:t>Eff</a:t>
            </a:r>
            <a:r>
              <a:rPr lang="it-IT" sz="2800" b="1" dirty="0"/>
              <a:t>. </a:t>
            </a:r>
            <a:r>
              <a:rPr lang="it-IT" sz="2800" b="1" dirty="0" err="1"/>
              <a:t>Demand</a:t>
            </a:r>
            <a:r>
              <a:rPr lang="it-IT" sz="2800" b="1" dirty="0"/>
              <a:t> </a:t>
            </a:r>
            <a:r>
              <a:rPr lang="it-IT" sz="2800" b="1" dirty="0" err="1"/>
              <a:t>as</a:t>
            </a:r>
            <a:r>
              <a:rPr lang="it-IT" sz="2800" b="1" dirty="0"/>
              <a:t> the driver of </a:t>
            </a:r>
            <a:r>
              <a:rPr lang="it-IT" sz="2800" b="1" dirty="0" err="1"/>
              <a:t>economic</a:t>
            </a:r>
            <a:r>
              <a:rPr lang="it-IT" sz="2800" b="1" dirty="0"/>
              <a:t> </a:t>
            </a:r>
            <a:r>
              <a:rPr lang="it-IT" sz="2800" b="1" dirty="0" err="1"/>
              <a:t>growth</a:t>
            </a:r>
            <a:r>
              <a:rPr lang="it-IT" sz="2800" b="1" dirty="0"/>
              <a:t> in long </a:t>
            </a:r>
            <a:r>
              <a:rPr lang="it-IT" sz="2800" b="1" dirty="0" err="1"/>
              <a:t>term</a:t>
            </a:r>
            <a:r>
              <a:rPr lang="it-IT" sz="2800" b="1" dirty="0"/>
              <a:t> </a:t>
            </a:r>
          </a:p>
          <a:p>
            <a:r>
              <a:rPr lang="it-IT" sz="2800" b="1" dirty="0" err="1" smtClean="0"/>
              <a:t>Kaldor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…Keynes</a:t>
            </a:r>
            <a:r>
              <a:rPr lang="it-IT" sz="2800" b="1" dirty="0"/>
              <a:t>, </a:t>
            </a:r>
            <a:r>
              <a:rPr lang="it-IT" sz="2800" b="1" dirty="0" err="1" smtClean="0"/>
              <a:t>Sraffa</a:t>
            </a:r>
            <a:r>
              <a:rPr lang="it-IT" sz="2800" b="1" dirty="0" smtClean="0"/>
              <a:t>, </a:t>
            </a:r>
            <a:r>
              <a:rPr lang="it-IT" sz="2800" b="1" dirty="0" err="1"/>
              <a:t>Kaleski</a:t>
            </a:r>
            <a:r>
              <a:rPr lang="it-IT" sz="2800" b="1" dirty="0"/>
              <a:t>, Robinson, </a:t>
            </a:r>
            <a:r>
              <a:rPr lang="it-IT" sz="2800" b="1" dirty="0" err="1" smtClean="0"/>
              <a:t>Garegnani</a:t>
            </a:r>
            <a:r>
              <a:rPr lang="it-IT" sz="2800" b="1" dirty="0" smtClean="0"/>
              <a:t> </a:t>
            </a:r>
            <a:r>
              <a:rPr lang="it-IT" sz="2800" b="1" dirty="0" smtClean="0">
                <a:sym typeface="Wingdings" panose="05000000000000000000" pitchFamily="2" charset="2"/>
              </a:rPr>
              <a:t> </a:t>
            </a:r>
            <a:r>
              <a:rPr lang="it-IT" sz="2800" b="1" dirty="0" err="1" smtClean="0"/>
              <a:t>Classicals</a:t>
            </a:r>
            <a:r>
              <a:rPr lang="it-IT" sz="2800" b="1" dirty="0" smtClean="0"/>
              <a:t> </a:t>
            </a:r>
            <a:r>
              <a:rPr lang="it-IT" sz="2800" b="1" dirty="0"/>
              <a:t>and </a:t>
            </a:r>
            <a:r>
              <a:rPr lang="it-IT" sz="2800" b="1" dirty="0" err="1"/>
              <a:t>Post-Keynesians</a:t>
            </a:r>
            <a:r>
              <a:rPr lang="it-IT" sz="2800" b="1" dirty="0"/>
              <a:t>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From the </a:t>
            </a:r>
            <a:r>
              <a:rPr lang="it-IT" dirty="0" err="1" smtClean="0"/>
              <a:t>definition</a:t>
            </a:r>
            <a:r>
              <a:rPr lang="it-IT" dirty="0" smtClean="0"/>
              <a:t>: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b="1" dirty="0" smtClean="0"/>
              <a:t>Short </a:t>
            </a:r>
            <a:r>
              <a:rPr lang="it-IT" dirty="0" err="1" smtClean="0"/>
              <a:t>run</a:t>
            </a:r>
            <a:r>
              <a:rPr lang="it-IT" dirty="0" smtClean="0"/>
              <a:t>: Rate of </a:t>
            </a:r>
            <a:r>
              <a:rPr lang="it-IT" dirty="0" err="1" smtClean="0"/>
              <a:t>growth</a:t>
            </a:r>
            <a:r>
              <a:rPr lang="it-IT" dirty="0" smtClean="0"/>
              <a:t> of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productivity</a:t>
            </a:r>
            <a:r>
              <a:rPr lang="it-IT" dirty="0" smtClean="0"/>
              <a:t> </a:t>
            </a:r>
            <a:r>
              <a:rPr lang="el-GR" sz="3200" b="1" dirty="0" smtClean="0">
                <a:latin typeface="Times New Roman"/>
                <a:cs typeface="Times New Roman"/>
              </a:rPr>
              <a:t>π</a:t>
            </a:r>
            <a:r>
              <a:rPr lang="it-IT" sz="3200" b="1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/>
              <a:t>depends</a:t>
            </a:r>
            <a:r>
              <a:rPr lang="it-IT" dirty="0" smtClean="0"/>
              <a:t> on </a:t>
            </a:r>
            <a:r>
              <a:rPr lang="it-IT" u="sng" dirty="0" smtClean="0"/>
              <a:t>GDP </a:t>
            </a:r>
            <a:r>
              <a:rPr lang="it-IT" u="sng" dirty="0" err="1" smtClean="0"/>
              <a:t>growth</a:t>
            </a:r>
            <a:r>
              <a:rPr lang="it-IT" u="sng" dirty="0" smtClean="0"/>
              <a:t> Y </a:t>
            </a:r>
            <a:r>
              <a:rPr lang="it-IT" dirty="0" smtClean="0"/>
              <a:t>(</a:t>
            </a:r>
            <a:r>
              <a:rPr lang="it-IT" b="1" u="sng" dirty="0" err="1" smtClean="0"/>
              <a:t>Okun</a:t>
            </a:r>
            <a:r>
              <a:rPr lang="it-IT" b="1" u="sng" dirty="0" smtClean="0"/>
              <a:t> Law</a:t>
            </a:r>
            <a:r>
              <a:rPr lang="it-IT" dirty="0" smtClean="0"/>
              <a:t>)</a:t>
            </a:r>
            <a:endParaRPr lang="it-IT" dirty="0"/>
          </a:p>
          <a:p>
            <a:pPr marL="109728" indent="0">
              <a:buNone/>
            </a:pPr>
            <a:endParaRPr lang="it-IT" dirty="0" smtClean="0"/>
          </a:p>
          <a:p>
            <a:r>
              <a:rPr lang="it-IT" b="1" dirty="0" smtClean="0"/>
              <a:t>Long</a:t>
            </a:r>
            <a:r>
              <a:rPr lang="it-IT" dirty="0" smtClean="0"/>
              <a:t> </a:t>
            </a:r>
            <a:r>
              <a:rPr lang="it-IT" dirty="0" err="1" smtClean="0"/>
              <a:t>run</a:t>
            </a:r>
            <a:r>
              <a:rPr lang="it-IT" dirty="0" smtClean="0"/>
              <a:t>: Rate of </a:t>
            </a:r>
            <a:r>
              <a:rPr lang="it-IT" dirty="0" err="1" smtClean="0"/>
              <a:t>growth</a:t>
            </a:r>
            <a:r>
              <a:rPr lang="it-IT" dirty="0" smtClean="0"/>
              <a:t> of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productivity</a:t>
            </a:r>
            <a:r>
              <a:rPr lang="it-IT" dirty="0" smtClean="0"/>
              <a:t> </a:t>
            </a:r>
            <a:r>
              <a:rPr lang="el-GR" sz="3200" b="1" dirty="0" smtClean="0">
                <a:latin typeface="Times New Roman"/>
                <a:cs typeface="Times New Roman"/>
              </a:rPr>
              <a:t>π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/>
              <a:t>depends</a:t>
            </a:r>
            <a:r>
              <a:rPr lang="it-IT" dirty="0" smtClean="0"/>
              <a:t> on </a:t>
            </a:r>
            <a:r>
              <a:rPr lang="it-IT" u="sng" dirty="0" smtClean="0"/>
              <a:t>GDP </a:t>
            </a:r>
            <a:r>
              <a:rPr lang="it-IT" u="sng" dirty="0" err="1" smtClean="0"/>
              <a:t>growth</a:t>
            </a:r>
            <a:r>
              <a:rPr lang="it-IT" u="sng" dirty="0" smtClean="0"/>
              <a:t> Y </a:t>
            </a:r>
            <a:r>
              <a:rPr lang="it-IT" dirty="0" smtClean="0"/>
              <a:t>(</a:t>
            </a:r>
            <a:r>
              <a:rPr lang="it-IT" b="1" u="sng" dirty="0" err="1" smtClean="0"/>
              <a:t>Kaldor</a:t>
            </a:r>
            <a:r>
              <a:rPr lang="it-IT" b="1" u="sng" dirty="0" smtClean="0"/>
              <a:t> Law</a:t>
            </a:r>
            <a:r>
              <a:rPr lang="it-IT" dirty="0" smtClean="0"/>
              <a:t>)</a:t>
            </a:r>
          </a:p>
          <a:p>
            <a:endParaRPr lang="en-GB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Okun</a:t>
            </a:r>
            <a:r>
              <a:rPr lang="it-IT" dirty="0" smtClean="0"/>
              <a:t> and </a:t>
            </a:r>
            <a:r>
              <a:rPr lang="it-IT" dirty="0" err="1" smtClean="0"/>
              <a:t>Kaldor</a:t>
            </a:r>
            <a:r>
              <a:rPr lang="it-IT" dirty="0" smtClean="0"/>
              <a:t> </a:t>
            </a:r>
            <a:r>
              <a:rPr lang="it-IT" dirty="0" err="1" smtClean="0"/>
              <a:t>laws</a:t>
            </a:r>
            <a:r>
              <a:rPr lang="it-IT" dirty="0" smtClean="0"/>
              <a:t> for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productivity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 </a:t>
            </a:r>
            <a:r>
              <a:rPr lang="el-GR" sz="49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it-IT" sz="49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GB" sz="4400" dirty="0">
              <a:solidFill>
                <a:srgbClr val="FF0000"/>
              </a:solidFill>
            </a:endParaRPr>
          </a:p>
        </p:txBody>
      </p:sp>
      <p:graphicFrame>
        <p:nvGraphicFramePr>
          <p:cNvPr id="2051" name="Segnaposto contenu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649952"/>
              </p:ext>
            </p:extLst>
          </p:nvPr>
        </p:nvGraphicFramePr>
        <p:xfrm>
          <a:off x="4499992" y="1484784"/>
          <a:ext cx="340836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1" name="Equazione" r:id="rId3" imgW="596900" imgH="279400" progId="Equation.3">
                  <p:embed/>
                </p:oleObj>
              </mc:Choice>
              <mc:Fallback>
                <p:oleObj name="Equazione" r:id="rId3" imgW="596900" imgH="27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484784"/>
                        <a:ext cx="340836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Segnaposto contenuto 3"/>
          <p:cNvGraphicFramePr>
            <a:graphicFrameLocks noGrp="1" noChangeAspect="1"/>
          </p:cNvGraphicFramePr>
          <p:nvPr>
            <p:ph idx="1"/>
          </p:nvPr>
        </p:nvGraphicFramePr>
        <p:xfrm>
          <a:off x="1547813" y="3933825"/>
          <a:ext cx="23764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7" name="Equazione" r:id="rId3" imgW="723586" imgH="279279" progId="Equation.3">
                  <p:embed/>
                </p:oleObj>
              </mc:Choice>
              <mc:Fallback>
                <p:oleObj name="Equazione" r:id="rId3" imgW="723586" imgH="279279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933825"/>
                        <a:ext cx="2376487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Employment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endParaRPr lang="en-GB" dirty="0"/>
          </a:p>
        </p:txBody>
      </p:sp>
      <p:graphicFrame>
        <p:nvGraphicFramePr>
          <p:cNvPr id="3075" name="Segnaposto contenuto 3"/>
          <p:cNvGraphicFramePr>
            <a:graphicFrameLocks noChangeAspect="1"/>
          </p:cNvGraphicFramePr>
          <p:nvPr/>
        </p:nvGraphicFramePr>
        <p:xfrm>
          <a:off x="1919034" y="2348880"/>
          <a:ext cx="2580957" cy="817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8" name="Equazione" r:id="rId5" imgW="596900" imgH="279400" progId="Equation.3">
                  <p:embed/>
                </p:oleObj>
              </mc:Choice>
              <mc:Fallback>
                <p:oleObj name="Equazione" r:id="rId5" imgW="596900" imgH="279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034" y="2348880"/>
                        <a:ext cx="2580957" cy="817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5"/>
          <p:cNvSpPr/>
          <p:nvPr/>
        </p:nvSpPr>
        <p:spPr>
          <a:xfrm>
            <a:off x="1043608" y="1772816"/>
            <a:ext cx="1482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/>
              <a:t>Given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endParaRPr lang="en-GB" sz="2400" dirty="0"/>
          </a:p>
        </p:txBody>
      </p:sp>
      <p:sp>
        <p:nvSpPr>
          <p:cNvPr id="7" name="Rettangolo 6"/>
          <p:cNvSpPr/>
          <p:nvPr/>
        </p:nvSpPr>
        <p:spPr>
          <a:xfrm>
            <a:off x="971600" y="3244334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err="1" smtClean="0"/>
              <a:t>Employment</a:t>
            </a:r>
            <a:r>
              <a:rPr lang="it-IT" sz="2400" dirty="0" smtClean="0"/>
              <a:t> </a:t>
            </a:r>
            <a:r>
              <a:rPr lang="it-IT" sz="2400" dirty="0" err="1" smtClean="0"/>
              <a:t>growth</a:t>
            </a:r>
            <a:r>
              <a:rPr lang="it-IT" sz="2400" dirty="0" smtClean="0"/>
              <a:t> </a:t>
            </a:r>
            <a:r>
              <a:rPr lang="it-IT" sz="2400" dirty="0" err="1" smtClean="0"/>
              <a:t>depends</a:t>
            </a:r>
            <a:r>
              <a:rPr lang="it-IT" sz="2400" dirty="0" smtClean="0"/>
              <a:t> on:</a:t>
            </a:r>
            <a:r>
              <a:rPr lang="it-IT" dirty="0" smtClean="0"/>
              <a:t> </a:t>
            </a:r>
            <a:endParaRPr lang="en-GB" dirty="0"/>
          </a:p>
        </p:txBody>
      </p:sp>
      <p:sp>
        <p:nvSpPr>
          <p:cNvPr id="8" name="Rettangolo 7"/>
          <p:cNvSpPr/>
          <p:nvPr/>
        </p:nvSpPr>
        <p:spPr>
          <a:xfrm>
            <a:off x="1043608" y="5229200"/>
            <a:ext cx="80778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/>
              <a:t>growth</a:t>
            </a:r>
            <a:r>
              <a:rPr lang="it-IT" sz="2400" dirty="0" smtClean="0"/>
              <a:t> of AD </a:t>
            </a:r>
            <a:r>
              <a:rPr lang="it-IT" sz="2400" dirty="0" err="1" smtClean="0"/>
              <a:t>depends</a:t>
            </a:r>
            <a:r>
              <a:rPr lang="it-IT" sz="2400" dirty="0" smtClean="0"/>
              <a:t> on I, C, Public </a:t>
            </a:r>
            <a:r>
              <a:rPr lang="it-IT" sz="2400" dirty="0" err="1" smtClean="0"/>
              <a:t>Expe</a:t>
            </a:r>
            <a:r>
              <a:rPr lang="it-IT" sz="2400" dirty="0" smtClean="0"/>
              <a:t>...</a:t>
            </a:r>
          </a:p>
          <a:p>
            <a:r>
              <a:rPr lang="it-IT" sz="2400" dirty="0" smtClean="0"/>
              <a:t>and </a:t>
            </a:r>
            <a:r>
              <a:rPr lang="it-IT" sz="2400" dirty="0" err="1" smtClean="0"/>
              <a:t>growth</a:t>
            </a:r>
            <a:r>
              <a:rPr lang="it-IT" sz="2400" dirty="0" smtClean="0"/>
              <a:t> of Y/L </a:t>
            </a:r>
            <a:r>
              <a:rPr lang="it-IT" sz="2400" dirty="0" err="1" smtClean="0"/>
              <a:t>depends</a:t>
            </a:r>
            <a:r>
              <a:rPr lang="it-IT" sz="2400" dirty="0" smtClean="0"/>
              <a:t> on AD (+ </a:t>
            </a:r>
            <a:r>
              <a:rPr lang="it-IT" sz="2400" dirty="0" err="1" smtClean="0"/>
              <a:t>tech</a:t>
            </a:r>
            <a:r>
              <a:rPr lang="it-IT" sz="2400" dirty="0" smtClean="0"/>
              <a:t>. progress)</a:t>
            </a:r>
            <a:endParaRPr lang="en-GB" sz="2400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945239" y="2204865"/>
          <a:ext cx="2587201" cy="842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9" name="Equazione" r:id="rId7" imgW="507780" imgH="266584" progId="Equation.3">
                  <p:embed/>
                </p:oleObj>
              </mc:Choice>
              <mc:Fallback>
                <p:oleObj name="Equazione" r:id="rId7" imgW="507780" imgH="266584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239" y="2204865"/>
                        <a:ext cx="2587201" cy="842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9"/>
          <p:cNvSpPr/>
          <p:nvPr/>
        </p:nvSpPr>
        <p:spPr>
          <a:xfrm>
            <a:off x="4860032" y="2636912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and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+K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+innovation</a:t>
            </a: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					╣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interaction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err="1" smtClean="0">
                <a:sym typeface="Wingdings" pitchFamily="2" charset="2"/>
              </a:rPr>
              <a:t>+innovation</a:t>
            </a:r>
            <a:r>
              <a:rPr lang="it-IT" dirty="0" smtClean="0">
                <a:sym typeface="Wingdings" pitchFamily="2" charset="2"/>
              </a:rPr>
              <a:t>  </a:t>
            </a:r>
            <a:r>
              <a:rPr lang="it-IT" dirty="0" err="1" smtClean="0">
                <a:sym typeface="Wingdings" pitchFamily="2" charset="2"/>
              </a:rPr>
              <a:t>+K</a:t>
            </a:r>
            <a:r>
              <a:rPr lang="it-IT" dirty="0" smtClean="0">
                <a:sym typeface="Wingdings" pitchFamily="2" charset="2"/>
              </a:rPr>
              <a:t> </a:t>
            </a:r>
          </a:p>
          <a:p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The rate at </a:t>
            </a:r>
            <a:r>
              <a:rPr lang="it-IT" dirty="0" err="1" smtClean="0">
                <a:sym typeface="Wingdings" pitchFamily="2" charset="2"/>
              </a:rPr>
              <a:t>which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an</a:t>
            </a:r>
            <a:r>
              <a:rPr lang="it-IT" dirty="0" smtClean="0">
                <a:sym typeface="Wingdings" pitchFamily="2" charset="2"/>
              </a:rPr>
              <a:t> economy </a:t>
            </a:r>
            <a:r>
              <a:rPr lang="it-IT" dirty="0" err="1" smtClean="0">
                <a:sym typeface="Wingdings" pitchFamily="2" charset="2"/>
              </a:rPr>
              <a:t>will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absorbe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new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innovation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limited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by</a:t>
            </a:r>
            <a:r>
              <a:rPr lang="it-IT" dirty="0" smtClean="0">
                <a:sym typeface="Wingdings" pitchFamily="2" charset="2"/>
              </a:rPr>
              <a:t> capital </a:t>
            </a:r>
            <a:r>
              <a:rPr lang="it-IT" dirty="0" err="1" smtClean="0">
                <a:sym typeface="Wingdings" pitchFamily="2" charset="2"/>
              </a:rPr>
              <a:t>accumulation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+K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More capital </a:t>
            </a:r>
            <a:r>
              <a:rPr lang="it-IT" dirty="0" err="1" smtClean="0">
                <a:sym typeface="Wingdings" pitchFamily="2" charset="2"/>
              </a:rPr>
              <a:t>accumulation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requires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new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ideas</a:t>
            </a:r>
            <a:r>
              <a:rPr lang="it-IT" dirty="0" smtClean="0">
                <a:sym typeface="Wingdings" pitchFamily="2" charset="2"/>
              </a:rPr>
              <a:t> and more </a:t>
            </a:r>
            <a:r>
              <a:rPr lang="it-IT" dirty="0" err="1" smtClean="0">
                <a:sym typeface="Wingdings" pitchFamily="2" charset="2"/>
              </a:rPr>
              <a:t>innovation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Capital </a:t>
            </a:r>
            <a:r>
              <a:rPr lang="it-IT" dirty="0" err="1" smtClean="0"/>
              <a:t>accumulation</a:t>
            </a:r>
            <a:r>
              <a:rPr lang="it-IT" dirty="0" smtClean="0"/>
              <a:t>, </a:t>
            </a:r>
            <a:r>
              <a:rPr lang="it-IT" dirty="0" err="1" smtClean="0"/>
              <a:t>innovation</a:t>
            </a:r>
            <a:r>
              <a:rPr lang="it-IT" dirty="0" smtClean="0"/>
              <a:t> and </a:t>
            </a:r>
            <a:r>
              <a:rPr lang="it-IT" dirty="0" err="1" smtClean="0"/>
              <a:t>technical</a:t>
            </a:r>
            <a:r>
              <a:rPr lang="it-IT" dirty="0" smtClean="0"/>
              <a:t> progress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	 			</a:t>
            </a:r>
          </a:p>
          <a:p>
            <a:pPr>
              <a:buNone/>
            </a:pPr>
            <a:r>
              <a:rPr lang="it-IT" dirty="0" smtClean="0"/>
              <a:t>				P		        Q       f(TP)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marL="365760" lvl="6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it-IT" dirty="0" smtClean="0"/>
          </a:p>
          <a:p>
            <a:pPr marL="365760" lvl="6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it-IT" dirty="0" smtClean="0"/>
              <a:t>	</a:t>
            </a:r>
            <a:r>
              <a:rPr lang="el-GR" sz="2600" dirty="0" smtClean="0"/>
              <a:t>α</a:t>
            </a:r>
            <a:endParaRPr lang="it-IT" sz="2600" dirty="0" smtClean="0"/>
          </a:p>
          <a:p>
            <a:pPr lvl="5"/>
            <a:endParaRPr lang="it-IT" dirty="0" smtClean="0"/>
          </a:p>
          <a:p>
            <a:pPr lvl="6">
              <a:buNone/>
            </a:pPr>
            <a:r>
              <a:rPr lang="it-IT" dirty="0" smtClean="0"/>
              <a:t>    45°</a:t>
            </a:r>
          </a:p>
          <a:p>
            <a:pPr lvl="6"/>
            <a:endParaRPr lang="it-IT" dirty="0" smtClean="0"/>
          </a:p>
          <a:p>
            <a:pPr lvl="6">
              <a:buNone/>
            </a:pPr>
            <a:r>
              <a:rPr lang="it-IT" dirty="0" smtClean="0"/>
              <a:t>		 A 		           B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Function</a:t>
            </a:r>
            <a:r>
              <a:rPr lang="it-IT" dirty="0" smtClean="0"/>
              <a:t> of </a:t>
            </a:r>
            <a:r>
              <a:rPr lang="it-IT" dirty="0" err="1" smtClean="0"/>
              <a:t>techincal</a:t>
            </a:r>
            <a:r>
              <a:rPr lang="it-IT" dirty="0" smtClean="0"/>
              <a:t> progress f(TP) and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 (g)</a:t>
            </a:r>
            <a:endParaRPr lang="en-GB" dirty="0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1475656" y="1844824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1187624" y="5301208"/>
            <a:ext cx="59046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igura a mano libera 10"/>
          <p:cNvSpPr/>
          <p:nvPr/>
        </p:nvSpPr>
        <p:spPr>
          <a:xfrm>
            <a:off x="1454726" y="2156691"/>
            <a:ext cx="5421529" cy="2165927"/>
          </a:xfrm>
          <a:custGeom>
            <a:avLst/>
            <a:gdLst>
              <a:gd name="connsiteX0" fmla="*/ 0 w 5070764"/>
              <a:gd name="connsiteY0" fmla="*/ 2165927 h 2165927"/>
              <a:gd name="connsiteX1" fmla="*/ 1330037 w 5070764"/>
              <a:gd name="connsiteY1" fmla="*/ 822036 h 2165927"/>
              <a:gd name="connsiteX2" fmla="*/ 2951018 w 5070764"/>
              <a:gd name="connsiteY2" fmla="*/ 129309 h 2165927"/>
              <a:gd name="connsiteX3" fmla="*/ 5070764 w 5070764"/>
              <a:gd name="connsiteY3" fmla="*/ 46182 h 2165927"/>
              <a:gd name="connsiteX4" fmla="*/ 5070764 w 5070764"/>
              <a:gd name="connsiteY4" fmla="*/ 46182 h 216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0764" h="2165927">
                <a:moveTo>
                  <a:pt x="0" y="2165927"/>
                </a:moveTo>
                <a:cubicBezTo>
                  <a:pt x="419100" y="1663699"/>
                  <a:pt x="838201" y="1161472"/>
                  <a:pt x="1330037" y="822036"/>
                </a:cubicBezTo>
                <a:cubicBezTo>
                  <a:pt x="1821873" y="482600"/>
                  <a:pt x="2327564" y="258618"/>
                  <a:pt x="2951018" y="129309"/>
                </a:cubicBezTo>
                <a:cubicBezTo>
                  <a:pt x="3574472" y="0"/>
                  <a:pt x="5070764" y="46182"/>
                  <a:pt x="5070764" y="46182"/>
                </a:cubicBezTo>
                <a:lnTo>
                  <a:pt x="5070764" y="461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Connettore 1 12"/>
          <p:cNvCxnSpPr/>
          <p:nvPr/>
        </p:nvCxnSpPr>
        <p:spPr>
          <a:xfrm flipV="1">
            <a:off x="1475656" y="1556792"/>
            <a:ext cx="4536504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/>
          <p:cNvSpPr/>
          <p:nvPr/>
        </p:nvSpPr>
        <p:spPr>
          <a:xfrm>
            <a:off x="1979712" y="4797152"/>
            <a:ext cx="360040" cy="9361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/>
        </p:nvGraphicFramePr>
        <p:xfrm>
          <a:off x="6084168" y="3068960"/>
          <a:ext cx="2579340" cy="1029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1" name="Equazione" r:id="rId3" imgW="838080" imgH="482400" progId="Equation.3">
                  <p:embed/>
                </p:oleObj>
              </mc:Choice>
              <mc:Fallback>
                <p:oleObj name="Equazione" r:id="rId3" imgW="8380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3068960"/>
                        <a:ext cx="2579340" cy="1029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/>
        </p:nvGraphicFramePr>
        <p:xfrm>
          <a:off x="971600" y="1772816"/>
          <a:ext cx="360040" cy="10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2" name="Equazione" r:id="rId5" imgW="164880" imgH="482400" progId="Equation.3">
                  <p:embed/>
                </p:oleObj>
              </mc:Choice>
              <mc:Fallback>
                <p:oleObj name="Equazione" r:id="rId5" imgW="16488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772816"/>
                        <a:ext cx="360040" cy="10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7308304" y="4653136"/>
          <a:ext cx="4159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3" name="Equazione" r:id="rId7" imgW="190440" imgH="482400" progId="Equation.3">
                  <p:embed/>
                </p:oleObj>
              </mc:Choice>
              <mc:Fallback>
                <p:oleObj name="Equazione" r:id="rId7" imgW="1904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653136"/>
                        <a:ext cx="4159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1 18"/>
          <p:cNvCxnSpPr/>
          <p:nvPr/>
        </p:nvCxnSpPr>
        <p:spPr>
          <a:xfrm flipH="1">
            <a:off x="3491880" y="2564904"/>
            <a:ext cx="72008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flipH="1">
            <a:off x="5868144" y="1628800"/>
            <a:ext cx="72008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3563888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 A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it-IT" dirty="0" smtClean="0">
                <a:solidFill>
                  <a:srgbClr val="FF0000"/>
                </a:solidFill>
              </a:rPr>
              <a:t>Y&gt;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it-IT" dirty="0" smtClean="0">
                <a:solidFill>
                  <a:srgbClr val="FF0000"/>
                </a:solidFill>
              </a:rPr>
              <a:t>K 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 K/L</a:t>
            </a:r>
            <a:r>
              <a:rPr lang="it-IT" dirty="0" smtClean="0">
                <a:solidFill>
                  <a:srgbClr val="FF0000"/>
                </a:solidFill>
                <a:latin typeface="Times New Roman"/>
                <a:cs typeface="Times New Roman"/>
                <a:sym typeface="Wingdings" pitchFamily="2" charset="2"/>
              </a:rPr>
              <a:t>↓   v ↓    s/v↑  g↑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 B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it-IT" dirty="0" smtClean="0">
                <a:solidFill>
                  <a:srgbClr val="FF0000"/>
                </a:solidFill>
              </a:rPr>
              <a:t>K &gt;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it-IT" dirty="0" smtClean="0">
                <a:solidFill>
                  <a:srgbClr val="FF0000"/>
                </a:solidFill>
              </a:rPr>
              <a:t>Y 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 K/L</a:t>
            </a:r>
            <a:r>
              <a:rPr lang="it-IT" dirty="0" smtClean="0">
                <a:solidFill>
                  <a:srgbClr val="FF0000"/>
                </a:solidFill>
                <a:latin typeface="Times New Roman"/>
                <a:cs typeface="Times New Roman"/>
                <a:sym typeface="Wingdings" pitchFamily="2" charset="2"/>
              </a:rPr>
              <a:t> ↑  v ↑   s/v ↓  g↓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K/L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depends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on the relation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between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innovation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and capital ,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as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the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new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ideas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are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absorbed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through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new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capital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investments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, and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as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new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capital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investment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give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birth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to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new</a:t>
            </a:r>
            <a:r>
              <a:rPr lang="it-IT" dirty="0" smtClean="0"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it-IT" dirty="0" err="1" smtClean="0">
                <a:latin typeface="Times New Roman"/>
                <a:cs typeface="Times New Roman"/>
                <a:sym typeface="Wingdings" pitchFamily="2" charset="2"/>
              </a:rPr>
              <a:t>ideas</a:t>
            </a:r>
            <a:endParaRPr lang="it-IT" dirty="0" smtClean="0"/>
          </a:p>
          <a:p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Capital and </a:t>
            </a:r>
            <a:r>
              <a:rPr lang="it-IT" dirty="0" err="1" smtClean="0"/>
              <a:t>ideas</a:t>
            </a:r>
            <a:r>
              <a:rPr lang="it-IT" dirty="0" smtClean="0"/>
              <a:t> relation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smtClean="0"/>
              <a:t>1956: Alternative </a:t>
            </a:r>
            <a:r>
              <a:rPr lang="it-IT" sz="2800" b="1" dirty="0" err="1" smtClean="0"/>
              <a:t>theories</a:t>
            </a:r>
            <a:r>
              <a:rPr lang="it-IT" sz="2800" b="1" dirty="0" smtClean="0"/>
              <a:t> of </a:t>
            </a:r>
            <a:r>
              <a:rPr lang="it-IT" sz="2800" b="1" dirty="0" err="1" smtClean="0"/>
              <a:t>distribution</a:t>
            </a:r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err="1" smtClean="0"/>
              <a:t>Readings</a:t>
            </a:r>
            <a:endParaRPr lang="it-IT" sz="2800" b="1" dirty="0" smtClean="0"/>
          </a:p>
          <a:p>
            <a:pPr lvl="1"/>
            <a:r>
              <a:rPr lang="it-IT" sz="2400" b="1" dirty="0" smtClean="0"/>
              <a:t>1957/62: A (</a:t>
            </a:r>
            <a:r>
              <a:rPr lang="it-IT" sz="2400" b="1" dirty="0" err="1" smtClean="0"/>
              <a:t>new</a:t>
            </a:r>
            <a:r>
              <a:rPr lang="it-IT" sz="2400" b="1" dirty="0" smtClean="0"/>
              <a:t>) </a:t>
            </a:r>
            <a:r>
              <a:rPr lang="it-IT" sz="2400" b="1" dirty="0" err="1" smtClean="0"/>
              <a:t>model</a:t>
            </a:r>
            <a:r>
              <a:rPr lang="it-IT" sz="2400" b="1" dirty="0" smtClean="0"/>
              <a:t> of </a:t>
            </a:r>
            <a:r>
              <a:rPr lang="it-IT" sz="2400" b="1" dirty="0" err="1" smtClean="0"/>
              <a:t>economic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growth</a:t>
            </a:r>
            <a:endParaRPr lang="it-IT" sz="2400" b="1" dirty="0" smtClean="0"/>
          </a:p>
          <a:p>
            <a:pPr lvl="1"/>
            <a:r>
              <a:rPr lang="it-IT" sz="2400" b="1" dirty="0" smtClean="0"/>
              <a:t>1962: Capital </a:t>
            </a:r>
            <a:r>
              <a:rPr lang="it-IT" sz="2400" b="1" dirty="0" err="1" smtClean="0"/>
              <a:t>Accumulation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economic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growth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Kaldor</a:t>
            </a:r>
            <a:r>
              <a:rPr lang="it-IT" dirty="0" smtClean="0"/>
              <a:t>	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K/L </a:t>
            </a:r>
            <a:r>
              <a:rPr lang="it-IT" dirty="0" smtClean="0">
                <a:latin typeface="Times New Roman"/>
                <a:cs typeface="Times New Roman"/>
              </a:rPr>
              <a:t>↑ </a:t>
            </a:r>
          </a:p>
          <a:p>
            <a:r>
              <a:rPr lang="it-IT" dirty="0" smtClean="0">
                <a:latin typeface="Times New Roman"/>
                <a:cs typeface="Times New Roman"/>
              </a:rPr>
              <a:t>Y/L ↑ </a:t>
            </a:r>
          </a:p>
          <a:p>
            <a:r>
              <a:rPr lang="it-IT" dirty="0" smtClean="0">
                <a:latin typeface="Times New Roman"/>
                <a:cs typeface="Times New Roman"/>
              </a:rPr>
              <a:t>K/Y </a:t>
            </a:r>
            <a:r>
              <a:rPr lang="it-IT" dirty="0" err="1" smtClean="0">
                <a:latin typeface="Times New Roman"/>
                <a:cs typeface="Times New Roman"/>
              </a:rPr>
              <a:t>constant</a:t>
            </a:r>
            <a:endParaRPr lang="it-IT" dirty="0" smtClean="0">
              <a:latin typeface="Times New Roman"/>
              <a:cs typeface="Times New Roman"/>
            </a:endParaRPr>
          </a:p>
          <a:p>
            <a:r>
              <a:rPr lang="it-IT" dirty="0" smtClean="0">
                <a:latin typeface="Times New Roman"/>
                <a:cs typeface="Times New Roman"/>
              </a:rPr>
              <a:t>R/Y </a:t>
            </a:r>
            <a:r>
              <a:rPr lang="it-IT" dirty="0" err="1" smtClean="0">
                <a:latin typeface="Times New Roman"/>
                <a:cs typeface="Times New Roman"/>
              </a:rPr>
              <a:t>constant</a:t>
            </a:r>
            <a:endParaRPr lang="it-IT" dirty="0" smtClean="0">
              <a:latin typeface="Times New Roman"/>
              <a:cs typeface="Times New Roman"/>
            </a:endParaRPr>
          </a:p>
          <a:p>
            <a:r>
              <a:rPr lang="it-IT" dirty="0" smtClean="0">
                <a:latin typeface="Times New Roman"/>
                <a:cs typeface="Times New Roman"/>
              </a:rPr>
              <a:t>W/Y </a:t>
            </a:r>
            <a:r>
              <a:rPr lang="it-IT" dirty="0" err="1" smtClean="0">
                <a:latin typeface="Times New Roman"/>
                <a:cs typeface="Times New Roman"/>
              </a:rPr>
              <a:t>constant</a:t>
            </a:r>
            <a:endParaRPr lang="it-IT" dirty="0" smtClean="0">
              <a:latin typeface="Times New Roman"/>
              <a:cs typeface="Times New Roman"/>
            </a:endParaRPr>
          </a:p>
          <a:p>
            <a:r>
              <a:rPr lang="it-IT" dirty="0" smtClean="0">
                <a:latin typeface="Times New Roman"/>
                <a:cs typeface="Times New Roman"/>
              </a:rPr>
              <a:t>Non </a:t>
            </a:r>
            <a:r>
              <a:rPr lang="it-IT" dirty="0" err="1" smtClean="0">
                <a:latin typeface="Times New Roman"/>
                <a:cs typeface="Times New Roman"/>
              </a:rPr>
              <a:t>convergence</a:t>
            </a:r>
            <a:r>
              <a:rPr lang="it-IT" dirty="0" smtClean="0">
                <a:latin typeface="Times New Roman"/>
                <a:cs typeface="Times New Roman"/>
              </a:rPr>
              <a:t> of </a:t>
            </a:r>
            <a:r>
              <a:rPr lang="it-IT" dirty="0" err="1" smtClean="0">
                <a:latin typeface="Times New Roman"/>
                <a:cs typeface="Times New Roman"/>
              </a:rPr>
              <a:t>income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>
                <a:latin typeface="Times New Roman"/>
                <a:cs typeface="Times New Roman"/>
              </a:rPr>
              <a:t>level</a:t>
            </a:r>
            <a:r>
              <a:rPr lang="it-IT" dirty="0" smtClean="0">
                <a:latin typeface="Times New Roman"/>
                <a:cs typeface="Times New Roman"/>
              </a:rPr>
              <a:t> and </a:t>
            </a:r>
            <a:r>
              <a:rPr lang="it-IT" dirty="0" err="1" smtClean="0">
                <a:latin typeface="Times New Roman"/>
                <a:cs typeface="Times New Roman"/>
              </a:rPr>
              <a:t>rates</a:t>
            </a:r>
            <a:r>
              <a:rPr lang="it-IT" dirty="0" smtClean="0">
                <a:latin typeface="Times New Roman"/>
                <a:cs typeface="Times New Roman"/>
              </a:rPr>
              <a:t> of </a:t>
            </a:r>
            <a:r>
              <a:rPr lang="it-IT" dirty="0" err="1" smtClean="0">
                <a:latin typeface="Times New Roman"/>
                <a:cs typeface="Times New Roman"/>
              </a:rPr>
              <a:t>growth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>
                <a:latin typeface="Times New Roman"/>
                <a:cs typeface="Times New Roman"/>
              </a:rPr>
              <a:t>among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>
                <a:latin typeface="Times New Roman"/>
                <a:cs typeface="Times New Roman"/>
              </a:rPr>
              <a:t>countries</a:t>
            </a:r>
            <a:endParaRPr lang="it-IT" dirty="0" smtClean="0">
              <a:latin typeface="Times New Roman"/>
              <a:cs typeface="Times New Roman"/>
            </a:endParaRPr>
          </a:p>
          <a:p>
            <a:endParaRPr lang="it-IT" dirty="0" smtClean="0">
              <a:latin typeface="Times New Roman"/>
              <a:cs typeface="Times New Roman"/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it-IT" sz="2400" b="1" dirty="0" smtClean="0"/>
              <a:t>(1) </a:t>
            </a:r>
            <a:r>
              <a:rPr lang="it-IT" sz="2400" b="1" dirty="0" err="1" smtClean="0"/>
              <a:t>Kaldor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contribution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growth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innovation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technical</a:t>
            </a:r>
            <a:r>
              <a:rPr lang="it-IT" sz="2400" b="1" dirty="0" smtClean="0"/>
              <a:t> progress </a:t>
            </a:r>
            <a:r>
              <a:rPr lang="it-IT" sz="2400" b="1" dirty="0" err="1" smtClean="0"/>
              <a:t>function</a:t>
            </a:r>
            <a:r>
              <a:rPr lang="it-IT" sz="2400" b="1" dirty="0" smtClean="0"/>
              <a:t> (1957/62)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6 </a:t>
            </a:r>
            <a:r>
              <a:rPr lang="it-IT" dirty="0" err="1" smtClean="0"/>
              <a:t>Stylized</a:t>
            </a:r>
            <a:r>
              <a:rPr lang="it-IT" dirty="0" smtClean="0"/>
              <a:t> </a:t>
            </a:r>
            <a:r>
              <a:rPr lang="it-IT" dirty="0" err="1" smtClean="0"/>
              <a:t>facts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/>
          <a:lstStyle/>
          <a:p>
            <a:r>
              <a:rPr lang="it-IT" dirty="0" err="1" smtClean="0"/>
              <a:t>Only</a:t>
            </a:r>
            <a:r>
              <a:rPr lang="it-IT" dirty="0" smtClean="0"/>
              <a:t> 2 </a:t>
            </a:r>
            <a:r>
              <a:rPr lang="it-IT" dirty="0" err="1" smtClean="0"/>
              <a:t>classes</a:t>
            </a:r>
            <a:r>
              <a:rPr lang="it-IT" dirty="0" smtClean="0"/>
              <a:t> : </a:t>
            </a:r>
            <a:r>
              <a:rPr lang="it-IT" dirty="0" err="1" smtClean="0"/>
              <a:t>workers</a:t>
            </a:r>
            <a:r>
              <a:rPr lang="it-IT" dirty="0" smtClean="0"/>
              <a:t> and </a:t>
            </a:r>
            <a:r>
              <a:rPr lang="it-IT" dirty="0" err="1" smtClean="0"/>
              <a:t>capitalists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Income</a:t>
            </a:r>
            <a:r>
              <a:rPr lang="it-IT" dirty="0" smtClean="0"/>
              <a:t> </a:t>
            </a:r>
            <a:r>
              <a:rPr lang="it-IT" dirty="0" err="1" smtClean="0"/>
              <a:t>shared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total </a:t>
            </a:r>
            <a:r>
              <a:rPr lang="it-IT" dirty="0" err="1" smtClean="0"/>
              <a:t>wage</a:t>
            </a:r>
            <a:r>
              <a:rPr lang="it-IT" dirty="0" smtClean="0"/>
              <a:t> (W) and total profit (P)</a:t>
            </a:r>
          </a:p>
          <a:p>
            <a:r>
              <a:rPr lang="it-IT" dirty="0" smtClean="0"/>
              <a:t>Y = W + P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(2) </a:t>
            </a:r>
            <a:r>
              <a:rPr lang="it-IT" dirty="0" err="1" smtClean="0"/>
              <a:t>Kaldor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of </a:t>
            </a:r>
            <a:r>
              <a:rPr lang="it-IT" dirty="0" err="1" smtClean="0"/>
              <a:t>growth</a:t>
            </a:r>
            <a:r>
              <a:rPr lang="it-IT" dirty="0" smtClean="0"/>
              <a:t> and </a:t>
            </a:r>
            <a:r>
              <a:rPr lang="it-IT" dirty="0" err="1" smtClean="0"/>
              <a:t>income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 (1956)</a:t>
            </a:r>
            <a:br>
              <a:rPr lang="it-IT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it-IT" dirty="0" err="1" smtClean="0"/>
              <a:t>Hypotheses</a:t>
            </a:r>
            <a:r>
              <a:rPr lang="it-IT" dirty="0" smtClean="0"/>
              <a:t>: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Kaldor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endParaRPr lang="en-GB" dirty="0"/>
          </a:p>
        </p:txBody>
      </p:sp>
      <p:pic>
        <p:nvPicPr>
          <p:cNvPr id="100394" name="Picture 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3" y="2348879"/>
            <a:ext cx="2093775" cy="504057"/>
          </a:xfrm>
          <a:prstGeom prst="rect">
            <a:avLst/>
          </a:prstGeom>
          <a:noFill/>
        </p:spPr>
      </p:pic>
      <p:pic>
        <p:nvPicPr>
          <p:cNvPr id="100393" name="Picture 4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996951"/>
            <a:ext cx="1440160" cy="499255"/>
          </a:xfrm>
          <a:prstGeom prst="rect">
            <a:avLst/>
          </a:prstGeom>
          <a:noFill/>
        </p:spPr>
      </p:pic>
      <p:pic>
        <p:nvPicPr>
          <p:cNvPr id="100392" name="Picture 4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789040"/>
            <a:ext cx="1440160" cy="594352"/>
          </a:xfrm>
          <a:prstGeom prst="rect">
            <a:avLst/>
          </a:prstGeom>
          <a:noFill/>
        </p:spPr>
      </p:pic>
      <p:pic>
        <p:nvPicPr>
          <p:cNvPr id="100391" name="Picture 3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437112"/>
            <a:ext cx="720080" cy="567336"/>
          </a:xfrm>
          <a:prstGeom prst="rect">
            <a:avLst/>
          </a:prstGeom>
          <a:noFill/>
        </p:spPr>
      </p:pic>
      <p:pic>
        <p:nvPicPr>
          <p:cNvPr id="100390" name="Picture 3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157192"/>
            <a:ext cx="2370725" cy="576064"/>
          </a:xfrm>
          <a:prstGeom prst="rect">
            <a:avLst/>
          </a:prstGeom>
          <a:noFill/>
        </p:spPr>
      </p:pic>
      <p:sp>
        <p:nvSpPr>
          <p:cNvPr id="100395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0396" name="Rectangle 44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397" name="Rectangle 4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398" name="Rectangle 4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399" name="Rectangle 47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400" name="Rectangle 48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620688"/>
            <a:ext cx="5727677" cy="535682"/>
          </a:xfrm>
          <a:prstGeom prst="rect">
            <a:avLst/>
          </a:prstGeom>
          <a:noFill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5" y="2420888"/>
            <a:ext cx="3272177" cy="607690"/>
          </a:xfrm>
          <a:prstGeom prst="rect">
            <a:avLst/>
          </a:prstGeom>
          <a:noFill/>
        </p:spPr>
      </p:pic>
      <p:pic>
        <p:nvPicPr>
          <p:cNvPr id="1034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861048"/>
            <a:ext cx="3215434" cy="648072"/>
          </a:xfrm>
          <a:prstGeom prst="rect">
            <a:avLst/>
          </a:prstGeom>
          <a:noFill/>
        </p:spPr>
      </p:pic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7162" y="2204864"/>
            <a:ext cx="6695198" cy="1152128"/>
          </a:xfrm>
          <a:prstGeom prst="rect">
            <a:avLst/>
          </a:prstGeom>
          <a:noFill/>
        </p:spPr>
      </p:pic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717032"/>
            <a:ext cx="5515813" cy="1008112"/>
          </a:xfrm>
          <a:prstGeom prst="rect">
            <a:avLst/>
          </a:prstGeom>
          <a:noFill/>
        </p:spPr>
      </p:pic>
      <p:pic>
        <p:nvPicPr>
          <p:cNvPr id="10444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5085184"/>
            <a:ext cx="3384376" cy="1180049"/>
          </a:xfrm>
          <a:prstGeom prst="rect">
            <a:avLst/>
          </a:prstGeom>
          <a:noFill/>
        </p:spPr>
      </p:pic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187624" y="1052736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/>
              <a:t>Dividing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 Y  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/>
        </p:nvGraphicFramePr>
        <p:xfrm>
          <a:off x="4283968" y="843610"/>
          <a:ext cx="4135062" cy="1073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4" name="Equazione" r:id="rId6" imgW="1663560" imgH="431640" progId="Equation.3">
                  <p:embed/>
                </p:oleObj>
              </mc:Choice>
              <mc:Fallback>
                <p:oleObj name="Equazione" r:id="rId6" imgW="166356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843610"/>
                        <a:ext cx="4135062" cy="1073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76672"/>
            <a:ext cx="6868455" cy="936104"/>
          </a:xfrm>
          <a:prstGeom prst="rect">
            <a:avLst/>
          </a:prstGeom>
          <a:noFill/>
        </p:spPr>
      </p:pic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501008"/>
            <a:ext cx="3169915" cy="1110605"/>
          </a:xfrm>
          <a:prstGeom prst="rect">
            <a:avLst/>
          </a:prstGeom>
          <a:noFill/>
        </p:spPr>
      </p:pic>
      <p:pic>
        <p:nvPicPr>
          <p:cNvPr id="10547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013176"/>
            <a:ext cx="8530178" cy="720080"/>
          </a:xfrm>
          <a:prstGeom prst="rect">
            <a:avLst/>
          </a:prstGeom>
          <a:noFill/>
        </p:spPr>
      </p:pic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3557588" y="1700213"/>
          <a:ext cx="11557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66" name="Equazione" r:id="rId6" imgW="444240" imgH="393480" progId="Equation.3">
                  <p:embed/>
                </p:oleObj>
              </mc:Choice>
              <mc:Fallback>
                <p:oleObj name="Equazione" r:id="rId6" imgW="44424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1700213"/>
                        <a:ext cx="11557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tangolo 10"/>
          <p:cNvSpPr/>
          <p:nvPr/>
        </p:nvSpPr>
        <p:spPr>
          <a:xfrm>
            <a:off x="1043608" y="1844824"/>
            <a:ext cx="1845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From</a:t>
            </a:r>
            <a:r>
              <a:rPr lang="it-IT" dirty="0" smtClean="0"/>
              <a:t> 1 </a:t>
            </a:r>
            <a:r>
              <a:rPr lang="it-IT" dirty="0" smtClean="0">
                <a:sym typeface="Wingdings" pitchFamily="2" charset="2"/>
              </a:rPr>
              <a:t></a:t>
            </a:r>
          </a:p>
          <a:p>
            <a:r>
              <a:rPr lang="it-IT" dirty="0" smtClean="0">
                <a:sym typeface="Wingdings" pitchFamily="2" charset="2"/>
              </a:rPr>
              <a:t> share of Profit</a:t>
            </a: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4860032" y="3356992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From</a:t>
            </a:r>
            <a:r>
              <a:rPr lang="it-IT" dirty="0" smtClean="0"/>
              <a:t> 2 </a:t>
            </a:r>
            <a:r>
              <a:rPr lang="it-IT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1480</TotalTime>
  <Words>682</Words>
  <Application>Microsoft Office PowerPoint</Application>
  <PresentationFormat>Presentazione su schermo (4:3)</PresentationFormat>
  <Paragraphs>110</Paragraphs>
  <Slides>25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5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Viale</vt:lpstr>
      <vt:lpstr>Equazione</vt:lpstr>
      <vt:lpstr>Macroeconomics: Economic Growth Master HDFS</vt:lpstr>
      <vt:lpstr>Kaldor  </vt:lpstr>
      <vt:lpstr>Kaldor </vt:lpstr>
      <vt:lpstr>6 Stylized facts</vt:lpstr>
      <vt:lpstr> (2) Kaldor model of growth and income distribution (1956)  Hypotheses:</vt:lpstr>
      <vt:lpstr>Kaldor model</vt:lpstr>
      <vt:lpstr>Presentazione standard di PowerPoint</vt:lpstr>
      <vt:lpstr>Presentazione standard di PowerPoint</vt:lpstr>
      <vt:lpstr>Presentazione standard di PowerPoint</vt:lpstr>
      <vt:lpstr>Combininig Kaldor and Harrod</vt:lpstr>
      <vt:lpstr> The Cambridge equation </vt:lpstr>
      <vt:lpstr>The Goldend rule of accumulation</vt:lpstr>
      <vt:lpstr>Difference between Ricardo and Kaldor (1)</vt:lpstr>
      <vt:lpstr>Difference between Ricardo and Kaldor (2)</vt:lpstr>
      <vt:lpstr>The mechanism of re-equilibrium in Kaldor (1)</vt:lpstr>
      <vt:lpstr>The mechanism of re-equilibrium in Kaldor (2)</vt:lpstr>
      <vt:lpstr>Problems and critics</vt:lpstr>
      <vt:lpstr>Kaldor pioneer</vt:lpstr>
      <vt:lpstr>Economic growth and effective demand</vt:lpstr>
      <vt:lpstr>Effective demand and economic growth</vt:lpstr>
      <vt:lpstr>Okun and Kaldor laws for labour productivity growth π </vt:lpstr>
      <vt:lpstr>Employment growth</vt:lpstr>
      <vt:lpstr>Capital accumulation, innovation and technical progress</vt:lpstr>
      <vt:lpstr>Function of techincal progress f(TP) and economic growth (g)</vt:lpstr>
      <vt:lpstr>Capital and ideas relation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Growth and Welfare Systems</dc:title>
  <dc:creator>Tridico_P</dc:creator>
  <cp:lastModifiedBy>Iryna Zhak</cp:lastModifiedBy>
  <cp:revision>89</cp:revision>
  <dcterms:created xsi:type="dcterms:W3CDTF">2015-02-05T11:04:07Z</dcterms:created>
  <dcterms:modified xsi:type="dcterms:W3CDTF">2015-11-19T21:25:00Z</dcterms:modified>
</cp:coreProperties>
</file>