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6" r:id="rId1"/>
  </p:sldMasterIdLst>
  <p:notesMasterIdLst>
    <p:notesMasterId r:id="rId40"/>
  </p:notesMasterIdLst>
  <p:handoutMasterIdLst>
    <p:handoutMasterId r:id="rId41"/>
  </p:handoutMasterIdLst>
  <p:sldIdLst>
    <p:sldId id="294" r:id="rId2"/>
    <p:sldId id="322" r:id="rId3"/>
    <p:sldId id="278" r:id="rId4"/>
    <p:sldId id="256" r:id="rId5"/>
    <p:sldId id="280" r:id="rId6"/>
    <p:sldId id="310" r:id="rId7"/>
    <p:sldId id="260" r:id="rId8"/>
    <p:sldId id="323" r:id="rId9"/>
    <p:sldId id="324" r:id="rId10"/>
    <p:sldId id="279" r:id="rId11"/>
    <p:sldId id="325" r:id="rId12"/>
    <p:sldId id="262" r:id="rId13"/>
    <p:sldId id="281" r:id="rId14"/>
    <p:sldId id="308" r:id="rId15"/>
    <p:sldId id="311" r:id="rId16"/>
    <p:sldId id="326" r:id="rId17"/>
    <p:sldId id="282" r:id="rId18"/>
    <p:sldId id="264" r:id="rId19"/>
    <p:sldId id="307" r:id="rId20"/>
    <p:sldId id="283" r:id="rId21"/>
    <p:sldId id="285" r:id="rId22"/>
    <p:sldId id="287" r:id="rId23"/>
    <p:sldId id="313" r:id="rId24"/>
    <p:sldId id="314" r:id="rId25"/>
    <p:sldId id="305" r:id="rId26"/>
    <p:sldId id="312" r:id="rId27"/>
    <p:sldId id="290" r:id="rId28"/>
    <p:sldId id="315" r:id="rId29"/>
    <p:sldId id="316" r:id="rId30"/>
    <p:sldId id="327" r:id="rId31"/>
    <p:sldId id="317" r:id="rId32"/>
    <p:sldId id="328" r:id="rId33"/>
    <p:sldId id="293" r:id="rId34"/>
    <p:sldId id="329" r:id="rId35"/>
    <p:sldId id="319" r:id="rId36"/>
    <p:sldId id="320" r:id="rId37"/>
    <p:sldId id="321" r:id="rId38"/>
    <p:sldId id="330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60" autoAdjust="0"/>
    <p:restoredTop sz="92657" autoAdjust="0"/>
  </p:normalViewPr>
  <p:slideViewPr>
    <p:cSldViewPr>
      <p:cViewPr varScale="1">
        <p:scale>
          <a:sx n="74" d="100"/>
          <a:sy n="74" d="100"/>
        </p:scale>
        <p:origin x="11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E2CB1A04-BC4F-419D-8BCD-508623E8F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8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EA582E08-BB4F-48E1-A941-0E929286D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3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EA921644-0600-4FBC-A909-A9055855EC5F}" type="slidenum">
              <a:rPr lang="en-US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54275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54276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52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91930AC7-120B-4B3B-8D32-9E2BF87385BE}" type="slidenum">
              <a:rPr lang="en-US">
                <a:latin typeface="Times New Roman" charset="0"/>
              </a:rPr>
              <a:pPr/>
              <a:t>12</a:t>
            </a:fld>
            <a:endParaRPr lang="en-US"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533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75C7AB5-EDD2-49F2-A11A-D476D80DF570}" type="slidenum">
              <a:rPr lang="en-US">
                <a:latin typeface="Times New Roman" charset="0"/>
              </a:rPr>
              <a:pPr/>
              <a:t>13</a:t>
            </a:fld>
            <a:endParaRPr lang="en-US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08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4322112A-2586-4871-BF82-60070F3398AA}" type="slidenum">
              <a:rPr lang="en-US">
                <a:latin typeface="Times New Roman" charset="0"/>
              </a:rPr>
              <a:pPr/>
              <a:t>14</a:t>
            </a:fld>
            <a:endParaRPr lang="en-US"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8262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E4CB7C97-F8EA-4910-8B18-9FF714F5D73A}" type="slidenum">
              <a:rPr lang="en-US">
                <a:latin typeface="Times New Roman" charset="0"/>
              </a:rPr>
              <a:pPr/>
              <a:t>15</a:t>
            </a:fld>
            <a:endParaRPr lang="en-US">
              <a:latin typeface="Times New Roman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345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9156068-FAC4-42C5-94B7-159E0925CD31}" type="slidenum">
              <a:rPr lang="en-US">
                <a:latin typeface="Times New Roman" charset="0"/>
              </a:rPr>
              <a:pPr/>
              <a:t>17</a:t>
            </a:fld>
            <a:endParaRPr lang="en-US">
              <a:latin typeface="Times New Roman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436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69DABBF-83AD-40BB-9375-13BB3B978DBA}" type="slidenum">
              <a:rPr lang="en-US">
                <a:latin typeface="Times New Roman" charset="0"/>
              </a:rPr>
              <a:pPr/>
              <a:t>18</a:t>
            </a:fld>
            <a:endParaRPr lang="en-US">
              <a:latin typeface="Times New Roman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000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87E4EA8-6398-439F-AD7E-F392A76A41DA}" type="slidenum">
              <a:rPr lang="en-US">
                <a:latin typeface="Times New Roman" charset="0"/>
              </a:rPr>
              <a:pPr/>
              <a:t>19</a:t>
            </a:fld>
            <a:endParaRPr lang="en-US"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628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7C3F47B-5727-4851-AF0A-2782BA9D7FAF}" type="slidenum">
              <a:rPr lang="en-US">
                <a:latin typeface="Times New Roman" charset="0"/>
              </a:rPr>
              <a:pPr/>
              <a:t>20</a:t>
            </a:fld>
            <a:endParaRPr lang="en-US">
              <a:latin typeface="Times New Roman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865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3C93EB38-518C-4789-941D-56CD36FCE6E4}" type="slidenum">
              <a:rPr lang="en-US">
                <a:latin typeface="Times New Roman" charset="0"/>
              </a:rPr>
              <a:pPr/>
              <a:t>21</a:t>
            </a:fld>
            <a:endParaRPr lang="en-US">
              <a:latin typeface="Times New Roman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8421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4756C842-8AF9-4108-8E3E-18A8A9383AD3}" type="slidenum">
              <a:rPr lang="en-US">
                <a:latin typeface="Times New Roman" charset="0"/>
              </a:rPr>
              <a:pPr/>
              <a:t>22</a:t>
            </a:fld>
            <a:endParaRPr lang="en-US">
              <a:latin typeface="Times New Roman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426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EA921644-0600-4FBC-A909-A9055855EC5F}" type="slidenum">
              <a:rPr lang="en-US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  <p:sp>
        <p:nvSpPr>
          <p:cNvPr id="54275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54276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521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169AFF47-519D-463C-9059-332483B75D81}" type="slidenum">
              <a:rPr lang="en-US">
                <a:latin typeface="Times New Roman" charset="0"/>
              </a:rPr>
              <a:pPr/>
              <a:t>23</a:t>
            </a:fld>
            <a:endParaRPr lang="en-US">
              <a:latin typeface="Times New Roman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8721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8E66B6F-6663-4495-B6A3-BC12ADE04EC2}" type="slidenum">
              <a:rPr lang="en-US">
                <a:latin typeface="Times New Roman" charset="0"/>
              </a:rPr>
              <a:pPr/>
              <a:t>24</a:t>
            </a:fld>
            <a:endParaRPr lang="en-US">
              <a:latin typeface="Times New Roman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7894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94B1E50-36D3-4B56-86C0-6201EC319DE4}" type="slidenum">
              <a:rPr lang="en-US">
                <a:latin typeface="Times New Roman" charset="0"/>
              </a:rPr>
              <a:pPr/>
              <a:t>25</a:t>
            </a:fld>
            <a:endParaRPr lang="en-US">
              <a:latin typeface="Times New Roman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9665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1B08F6F0-A324-44C9-A4F2-7314FA312C6F}" type="slidenum">
              <a:rPr lang="en-US">
                <a:latin typeface="Times New Roman" charset="0"/>
              </a:rPr>
              <a:pPr/>
              <a:t>26</a:t>
            </a:fld>
            <a:endParaRPr lang="en-US"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6304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CAC6D09E-7572-4F57-9BB8-F587C43EA042}" type="slidenum">
              <a:rPr lang="en-US">
                <a:latin typeface="Times New Roman" charset="0"/>
              </a:rPr>
              <a:pPr/>
              <a:t>27</a:t>
            </a:fld>
            <a:endParaRPr lang="en-US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8833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2D4C816-7821-4775-85CB-D8C3475E04F4}" type="slidenum">
              <a:rPr lang="en-US">
                <a:latin typeface="Times New Roman" charset="0"/>
              </a:rPr>
              <a:pPr/>
              <a:t>28</a:t>
            </a:fld>
            <a:endParaRPr lang="en-US">
              <a:latin typeface="Times New Roman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485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2077556A-0434-45E8-81CE-2BD46754B349}" type="slidenum">
              <a:rPr lang="en-US">
                <a:latin typeface="Times New Roman" charset="0"/>
              </a:rPr>
              <a:pPr/>
              <a:t>29</a:t>
            </a:fld>
            <a:endParaRPr lang="en-US">
              <a:latin typeface="Times New Roman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7412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6B5177C-ACBC-4AAF-AF98-BB506DCC5929}" type="slidenum">
              <a:rPr lang="en-US">
                <a:latin typeface="Times New Roman" charset="0"/>
              </a:rPr>
              <a:pPr/>
              <a:t>31</a:t>
            </a:fld>
            <a:endParaRPr lang="en-US">
              <a:latin typeface="Times New Roman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7053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6B5177C-ACBC-4AAF-AF98-BB506DCC5929}" type="slidenum">
              <a:rPr lang="en-US">
                <a:latin typeface="Times New Roman" charset="0"/>
              </a:rPr>
              <a:pPr/>
              <a:t>32</a:t>
            </a:fld>
            <a:endParaRPr lang="en-US">
              <a:latin typeface="Times New Roman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7053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D9E6E640-7045-4F9D-B5CC-F8150C9D2999}" type="slidenum">
              <a:rPr lang="en-US">
                <a:latin typeface="Times New Roman" charset="0"/>
              </a:rPr>
              <a:pPr/>
              <a:t>33</a:t>
            </a:fld>
            <a:endParaRPr lang="en-US">
              <a:latin typeface="Times New Roman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864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A6EECF8-9966-4BF1-ACC5-1B46AD9BC082}" type="slidenum">
              <a:rPr lang="en-US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8978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D9E6E640-7045-4F9D-B5CC-F8150C9D2999}" type="slidenum">
              <a:rPr lang="en-US">
                <a:latin typeface="Times New Roman" charset="0"/>
              </a:rPr>
              <a:pPr/>
              <a:t>34</a:t>
            </a:fld>
            <a:endParaRPr lang="en-US">
              <a:latin typeface="Times New Roman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8649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0EE1D61F-350C-490C-86F3-D17A7FBCDFB0}" type="slidenum">
              <a:rPr lang="en-US">
                <a:latin typeface="Times New Roman" charset="0"/>
              </a:rPr>
              <a:pPr/>
              <a:t>35</a:t>
            </a:fld>
            <a:endParaRPr lang="en-US">
              <a:latin typeface="Times New Roman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430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3B11978C-40A1-46ED-887C-B9CBDF91967D}" type="slidenum">
              <a:rPr lang="en-US">
                <a:latin typeface="Times New Roman" charset="0"/>
              </a:rPr>
              <a:pPr/>
              <a:t>36</a:t>
            </a:fld>
            <a:endParaRPr lang="en-US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4100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4206C58D-6B00-46FA-929F-F4FC1636A158}" type="slidenum">
              <a:rPr lang="en-US">
                <a:latin typeface="Times New Roman" charset="0"/>
              </a:rPr>
              <a:pPr/>
              <a:t>37</a:t>
            </a:fld>
            <a:endParaRPr lang="en-US">
              <a:latin typeface="Times New Roman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4284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4206C58D-6B00-46FA-929F-F4FC1636A158}" type="slidenum">
              <a:rPr lang="en-US">
                <a:latin typeface="Times New Roman" charset="0"/>
              </a:rPr>
              <a:pPr/>
              <a:t>38</a:t>
            </a:fld>
            <a:endParaRPr lang="en-US">
              <a:latin typeface="Times New Roman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428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296E1AB-F98A-4AB5-B6FD-1D4DAA8EF482}" type="slidenum">
              <a:rPr lang="en-US">
                <a:latin typeface="Times New Roman" charset="0"/>
              </a:rPr>
              <a:pPr/>
              <a:t>4</a:t>
            </a:fld>
            <a:endParaRPr lang="en-US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52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9431327B-8547-4A1B-A5BB-27A1D39485E1}" type="slidenum">
              <a:rPr lang="en-US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52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12BD9D63-D1F0-42D8-B981-4B24F97586B8}" type="slidenum">
              <a:rPr lang="en-US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97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07DB970-9B05-445E-A99B-8C75A99986B9}" type="slidenum">
              <a:rPr lang="en-US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83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07DB970-9B05-445E-A99B-8C75A99986B9}" type="slidenum">
              <a:rPr lang="en-US">
                <a:latin typeface="Times New Roman" charset="0"/>
              </a:rPr>
              <a:pPr/>
              <a:t>8</a:t>
            </a:fld>
            <a:endParaRPr lang="en-US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83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B80BC552-39A0-44FC-AE0E-6FBB93B09FE0}" type="slidenum">
              <a:rPr lang="en-US">
                <a:latin typeface="Times New Roman" charset="0"/>
              </a:rPr>
              <a:pPr/>
              <a:t>10</a:t>
            </a:fld>
            <a:endParaRPr lang="en-US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54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625" y="0"/>
            <a:ext cx="828675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Management 2e - Chapter4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C477C1-45E7-4647-91FC-0F5514970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54659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Management 3e - Chapter4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6E4976-6334-417E-99C2-1BAEF7206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3331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3813" y="-15875"/>
            <a:ext cx="1500187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Management 3e - Chapter4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7A84DB-F87D-41FF-BBC0-BAF00BA6A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0119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02225" y="1827213"/>
            <a:ext cx="358140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Management 3e - Chapter4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EC5E4B-83F0-413B-B6C3-612C5A8E2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7772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Management 3e - Chapter4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A60521-7890-49D6-A952-02F9E07E9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9671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8575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Management 3e - Chapter4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CEB708-BF02-4B2B-902C-49A1F9DD0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09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Management 3e - Chapter4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80D589-0384-4040-A0B1-1BFD30130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57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85750"/>
            <a:ext cx="9144000" cy="1143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Management 3e - Chapter4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8102EF-63DC-48C2-A6B3-42C2C7D52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0146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28575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59838" y="0"/>
            <a:ext cx="28575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Management 3e - Chapter4</a:t>
            </a:r>
            <a:endParaRPr lang="en-US" dirty="0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3E3573-59D6-4A56-B992-F71364B3E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1760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8625" y="0"/>
            <a:ext cx="828675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Management 3e - Chapter4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006219-3F02-4A79-A281-FD2071577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4993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Management 3e - Chapter4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2A8B3-EFB6-4386-8EA9-E4A8F8434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5150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750" y="263525"/>
            <a:ext cx="8858250" cy="665163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8575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Management 3e - Chapter4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E5BA53-91E9-48B5-8252-3A6F152BE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1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571875"/>
            <a:ext cx="9144000" cy="3286125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2250"/>
            <a:ext cx="2895600" cy="2984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Management 3e - Chapter4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D7209A-7E0B-48EB-B0BC-EBDB11141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0799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6572250"/>
            <a:ext cx="9144000" cy="285750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88"/>
            <a:ext cx="9144000" cy="284162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2738" y="274638"/>
            <a:ext cx="8545512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72250"/>
            <a:ext cx="2133600" cy="2857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72250"/>
            <a:ext cx="2895600" cy="2857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/>
              <a:t>Management 2e - Chapter4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72250"/>
            <a:ext cx="2133600" cy="2857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8AA67CD-656F-4386-A858-4EA45E7BB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2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</p:sldLayoutIdLst>
  <p:transition spd="med">
    <p:random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84979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84979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098"/>
          <p:cNvSpPr>
            <a:spLocks noGrp="1" noChangeArrowheads="1"/>
          </p:cNvSpPr>
          <p:nvPr>
            <p:ph type="ctrTitle"/>
          </p:nvPr>
        </p:nvSpPr>
        <p:spPr>
          <a:xfrm>
            <a:off x="714375" y="1371600"/>
            <a:ext cx="7643813" cy="27432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24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PowerPoint Presentation</a:t>
            </a:r>
            <a:br>
              <a:rPr lang="en-US" sz="24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</a:br>
            <a:r>
              <a:rPr lang="en-US" sz="24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 to Accompany </a:t>
            </a:r>
            <a:r>
              <a:rPr lang="en-US" sz="22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en-US" sz="22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</a:br>
            <a:r>
              <a:rPr lang="en-US" sz="4800" b="1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Management</a:t>
            </a:r>
            <a:r>
              <a:rPr lang="en-US" sz="40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en-US" sz="40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</a:b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Third Canadian Edition</a:t>
            </a:r>
            <a:r>
              <a:rPr lang="en-US" sz="27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en-US" sz="27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</a:br>
            <a:r>
              <a:rPr lang="en-US" sz="24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John R. Schermerhorn, Jr.</a:t>
            </a:r>
            <a:br>
              <a:rPr lang="en-US" sz="24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</a:br>
            <a:r>
              <a:rPr lang="en-US" sz="24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Barry Wright</a:t>
            </a:r>
          </a:p>
        </p:txBody>
      </p:sp>
      <p:sp>
        <p:nvSpPr>
          <p:cNvPr id="78851" name="Rectangle 4099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572000"/>
            <a:ext cx="7467600" cy="1143000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charset="2"/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Prepared by: Jim LoPresti</a:t>
            </a:r>
          </a:p>
          <a:p>
            <a:pPr eaLnBrk="1" hangingPunct="1">
              <a:buFont typeface="Wingdings" charset="2"/>
              <a:buNone/>
            </a:pPr>
            <a:r>
              <a:rPr lang="en-US" sz="1400" b="1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University of Colorado, Boulder</a:t>
            </a:r>
          </a:p>
          <a:p>
            <a:pPr eaLnBrk="1" hangingPunct="1">
              <a:buFont typeface="Wingdings" charset="2"/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Revised by: Dr. </a:t>
            </a:r>
            <a:r>
              <a:rPr lang="en-US" sz="1400" b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Shavin</a:t>
            </a:r>
            <a:r>
              <a:rPr lang="en-US" sz="1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Malhotra</a:t>
            </a:r>
            <a:endParaRPr lang="en-US" sz="14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eaLnBrk="1" hangingPunct="1">
              <a:buFont typeface="Wingdings" charset="2"/>
              <a:buNone/>
            </a:pPr>
            <a:r>
              <a:rPr lang="en-US" sz="1400" b="1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Ryerson University, Toronto, Ontario</a:t>
            </a: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302" y="6097313"/>
            <a:ext cx="1095375" cy="22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  <a:buSzPct val="90000"/>
              <a:buFont typeface="Wingdings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Cultural Issues in Ethical </a:t>
            </a:r>
            <a:r>
              <a:rPr lang="en-US" sz="2800" b="1" dirty="0" err="1" smtClean="0">
                <a:solidFill>
                  <a:schemeClr val="tx1"/>
                </a:solidFill>
              </a:rPr>
              <a:t>Behaviour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</a:p>
          <a:p>
            <a:pPr lvl="1" eaLnBrk="1" hangingPunct="1">
              <a:lnSpc>
                <a:spcPct val="110000"/>
              </a:lnSpc>
              <a:buSzPct val="90000"/>
            </a:pPr>
            <a:r>
              <a:rPr lang="en-US" dirty="0" smtClean="0">
                <a:solidFill>
                  <a:srgbClr val="800000"/>
                </a:solidFill>
              </a:rPr>
              <a:t>Cultural relativism</a:t>
            </a:r>
            <a:r>
              <a:rPr lang="en-US" sz="2100" dirty="0" smtClean="0"/>
              <a:t>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Ethical </a:t>
            </a:r>
            <a:r>
              <a:rPr lang="en-US" dirty="0" err="1" smtClean="0"/>
              <a:t>behaviour</a:t>
            </a:r>
            <a:r>
              <a:rPr lang="en-US" dirty="0" smtClean="0"/>
              <a:t> is always determined by cultural context.</a:t>
            </a:r>
          </a:p>
          <a:p>
            <a:pPr lvl="1" eaLnBrk="1" hangingPunct="1">
              <a:lnSpc>
                <a:spcPct val="110000"/>
              </a:lnSpc>
              <a:buSzPct val="90000"/>
            </a:pPr>
            <a:r>
              <a:rPr lang="en-US" dirty="0" smtClean="0">
                <a:solidFill>
                  <a:srgbClr val="800000"/>
                </a:solidFill>
              </a:rPr>
              <a:t>Cultural universalism</a:t>
            </a:r>
            <a:r>
              <a:rPr lang="en-US" dirty="0" smtClean="0"/>
              <a:t>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err="1"/>
              <a:t>B</a:t>
            </a:r>
            <a:r>
              <a:rPr lang="en-US" dirty="0" err="1" smtClean="0"/>
              <a:t>ehaviour</a:t>
            </a:r>
            <a:r>
              <a:rPr lang="en-US" dirty="0" smtClean="0"/>
              <a:t> unacceptable in one’s home environment should not be acceptable anywhere else.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Considered by some to be ethical imperialism</a:t>
            </a:r>
          </a:p>
          <a:p>
            <a:pPr lvl="2" eaLnBrk="1" hangingPunct="1">
              <a:lnSpc>
                <a:spcPct val="110000"/>
              </a:lnSpc>
            </a:pPr>
            <a:endParaRPr lang="en-US" dirty="0" smtClean="0"/>
          </a:p>
          <a:p>
            <a:pPr lvl="2" eaLnBrk="1" hangingPunct="1"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EE52931C-C0F3-4BEE-9367-4895C2A9B619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What Is Ethical </a:t>
            </a:r>
            <a:r>
              <a:rPr lang="en-US" sz="3200" b="1" dirty="0" err="1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Behaviour</a:t>
            </a: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b="1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Management 3e - </a:t>
            </a:r>
            <a:r>
              <a:rPr lang="en-US" dirty="0" err="1" smtClean="0"/>
              <a:t>Chapter4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EB708-BF02-4B2B-902C-49A1F9DD0C0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2505075"/>
            <a:ext cx="74771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61231" y="4495800"/>
            <a:ext cx="7239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i="1" dirty="0">
                <a:latin typeface="Times New Roman" charset="0"/>
              </a:rPr>
              <a:t>Source</a:t>
            </a:r>
            <a:r>
              <a:rPr lang="en-US" sz="1400" dirty="0">
                <a:latin typeface="Times New Roman" charset="0"/>
              </a:rPr>
              <a:t>: Developed from Thomas Donaldson, “Values in Tension: Ethics Away from Home,” </a:t>
            </a:r>
            <a:r>
              <a:rPr lang="en-US" sz="1400" i="1" dirty="0">
                <a:latin typeface="Times New Roman" charset="0"/>
              </a:rPr>
              <a:t>Harvard Business Review</a:t>
            </a:r>
            <a:r>
              <a:rPr lang="en-US" sz="1400" dirty="0">
                <a:latin typeface="Times New Roman" charset="0"/>
              </a:rPr>
              <a:t>, vol. 74 (September-October 1996), pp. 48-62.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71500" y="1057275"/>
            <a:ext cx="8001000" cy="14478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kern="1200" spc="10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pPr eaLnBrk="1" hangingPunct="1">
              <a:defRPr/>
            </a:pPr>
            <a:r>
              <a:rPr lang="en-US" sz="2400" dirty="0" smtClean="0"/>
              <a:t>Figure 4.3 Cultural relativism and universalism in international business ethics.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3213" y="285750"/>
            <a:ext cx="8555037" cy="939800"/>
          </a:xfrm>
          <a:prstGeom prst="rect">
            <a:avLst/>
          </a:prstGeom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0" kern="1200" spc="10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What Is Ethical </a:t>
            </a:r>
            <a:r>
              <a:rPr lang="en-US" sz="3200" b="1" dirty="0" err="1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Behaviour</a:t>
            </a: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b="1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558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382000" cy="49530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charset="2"/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How international businesses can respect core or universal values: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100" i="1" dirty="0" smtClean="0">
                <a:solidFill>
                  <a:schemeClr val="tx1"/>
                </a:solidFill>
              </a:rPr>
              <a:t>Respect for human dignity: </a:t>
            </a:r>
          </a:p>
          <a:p>
            <a:pPr eaLnBrk="1" hangingPunct="1">
              <a:lnSpc>
                <a:spcPct val="90000"/>
              </a:lnSpc>
              <a:buSzPct val="90000"/>
              <a:buFontTx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Create a culture </a:t>
            </a:r>
            <a:r>
              <a:rPr lang="en-US" sz="2100" dirty="0">
                <a:solidFill>
                  <a:schemeClr val="tx1"/>
                </a:solidFill>
              </a:rPr>
              <a:t>that values employees, customers, and suppliers.</a:t>
            </a:r>
          </a:p>
          <a:p>
            <a:pPr eaLnBrk="1" hangingPunct="1">
              <a:lnSpc>
                <a:spcPct val="90000"/>
              </a:lnSpc>
              <a:buSzPct val="90000"/>
              <a:buFontTx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Maintain a safe workplace.</a:t>
            </a:r>
          </a:p>
          <a:p>
            <a:pPr eaLnBrk="1" hangingPunct="1">
              <a:lnSpc>
                <a:spcPct val="90000"/>
              </a:lnSpc>
              <a:buSzPct val="90000"/>
              <a:buFontTx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Produce safe products and services.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100" i="1" dirty="0" smtClean="0">
                <a:solidFill>
                  <a:schemeClr val="tx1"/>
                </a:solidFill>
              </a:rPr>
              <a:t>Respect for basic rights</a:t>
            </a:r>
          </a:p>
          <a:p>
            <a:pPr eaLnBrk="1" hangingPunct="1">
              <a:lnSpc>
                <a:spcPct val="90000"/>
              </a:lnSpc>
              <a:buSzPct val="90000"/>
              <a:buFontTx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Protect rights of employees, customers, and communities.</a:t>
            </a:r>
          </a:p>
          <a:p>
            <a:pPr eaLnBrk="1" hangingPunct="1">
              <a:lnSpc>
                <a:spcPct val="90000"/>
              </a:lnSpc>
              <a:buSzPct val="90000"/>
              <a:buFontTx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Avoid anything that threatens safety, health, education, or living standards.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100" i="1" dirty="0" smtClean="0">
                <a:solidFill>
                  <a:schemeClr val="tx1"/>
                </a:solidFill>
              </a:rPr>
              <a:t>Be good citizens</a:t>
            </a:r>
          </a:p>
          <a:p>
            <a:pPr eaLnBrk="1" hangingPunct="1">
              <a:lnSpc>
                <a:spcPct val="90000"/>
              </a:lnSpc>
              <a:buSzPct val="90000"/>
              <a:buFontTx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Support social institutions, including economic and educational systems.</a:t>
            </a:r>
          </a:p>
          <a:p>
            <a:pPr eaLnBrk="1" hangingPunct="1">
              <a:lnSpc>
                <a:spcPct val="90000"/>
              </a:lnSpc>
              <a:buSzPct val="90000"/>
              <a:buFontTx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Work with local government and institutions to protect the environment.</a:t>
            </a: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FA14FED-C023-49F9-9CAE-458BA2EDC659}" type="slidenum">
              <a:rPr lang="en-US"/>
              <a:pPr/>
              <a:t>12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What Is Ethical </a:t>
            </a:r>
            <a:r>
              <a:rPr lang="en-US" sz="3200" b="1" dirty="0" err="1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Behaviour</a:t>
            </a: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b="1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050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848600" cy="4497387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An </a:t>
            </a:r>
            <a:r>
              <a:rPr lang="en-US" sz="2600" dirty="0" smtClean="0">
                <a:solidFill>
                  <a:srgbClr val="800000"/>
                </a:solidFill>
              </a:rPr>
              <a:t>ethical dilemma </a:t>
            </a:r>
            <a:r>
              <a:rPr lang="en-US" sz="2600" dirty="0" smtClean="0">
                <a:solidFill>
                  <a:schemeClr val="tx1"/>
                </a:solidFill>
              </a:rPr>
              <a:t>occurs when choices, although having potential for personal and/or organizational benefit, may be considered unethical.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Ethical dilemmas include: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sz="2400" dirty="0" smtClean="0"/>
              <a:t>Discrimination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sz="2400" dirty="0" smtClean="0"/>
              <a:t>Sexual harassment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sz="2400" dirty="0" smtClean="0"/>
              <a:t>Conflicts of interest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sz="2400" dirty="0" smtClean="0"/>
              <a:t>Customer confidence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sz="2400" dirty="0" smtClean="0"/>
              <a:t>Organizational resources</a:t>
            </a:r>
          </a:p>
        </p:txBody>
      </p:sp>
      <p:sp>
        <p:nvSpPr>
          <p:cNvPr id="35845" name="Rectangle 2051"/>
          <p:cNvSpPr>
            <a:spLocks noGrp="1" noChangeArrowheads="1"/>
          </p:cNvSpPr>
          <p:nvPr>
            <p:ph type="title"/>
          </p:nvPr>
        </p:nvSpPr>
        <p:spPr>
          <a:xfrm>
            <a:off x="838200" y="285750"/>
            <a:ext cx="7086600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Ethics in the Workplace</a:t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b="1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BF67799-592F-4BAD-9293-5A3AC8546B4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305800" cy="50292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Checklist for dealing with ethical dilemmas: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 smtClean="0"/>
              <a:t>Recognize the ethical dilemma</a:t>
            </a:r>
          </a:p>
          <a:p>
            <a:pPr lvl="1" eaLnBrk="1" hangingPunct="1"/>
            <a:r>
              <a:rPr lang="en-US" sz="2400" dirty="0" smtClean="0"/>
              <a:t>Get the facts</a:t>
            </a:r>
          </a:p>
          <a:p>
            <a:pPr lvl="1" eaLnBrk="1" hangingPunct="1"/>
            <a:r>
              <a:rPr lang="en-US" sz="2400" dirty="0" smtClean="0"/>
              <a:t>Identify your options</a:t>
            </a:r>
          </a:p>
          <a:p>
            <a:pPr lvl="1" eaLnBrk="1" hangingPunct="1"/>
            <a:r>
              <a:rPr lang="en-US" sz="2400" dirty="0" smtClean="0"/>
              <a:t>Test each option: Is it legal? Is it right? Is it beneficial?</a:t>
            </a:r>
          </a:p>
          <a:p>
            <a:pPr lvl="1" eaLnBrk="1" hangingPunct="1"/>
            <a:r>
              <a:rPr lang="en-US" sz="2400" dirty="0" smtClean="0"/>
              <a:t>Decide which option to follow</a:t>
            </a:r>
          </a:p>
          <a:p>
            <a:pPr lvl="1" eaLnBrk="1" hangingPunct="1"/>
            <a:r>
              <a:rPr lang="en-US" sz="2400" dirty="0" smtClean="0"/>
              <a:t>Double-check decision by asking “spotlight” questions:</a:t>
            </a:r>
          </a:p>
          <a:p>
            <a:pPr lvl="2" eaLnBrk="1" hangingPunct="1"/>
            <a:r>
              <a:rPr lang="en-US" sz="2200" dirty="0" smtClean="0"/>
              <a:t>“How would I feel if my family found out about my decision?”</a:t>
            </a:r>
          </a:p>
          <a:p>
            <a:pPr lvl="2" eaLnBrk="1" hangingPunct="1"/>
            <a:r>
              <a:rPr lang="en-US" sz="2200" dirty="0" smtClean="0"/>
              <a:t>“How would I feel about this if my decision were in the local news?”</a:t>
            </a:r>
          </a:p>
          <a:p>
            <a:pPr lvl="1" eaLnBrk="1" hangingPunct="1"/>
            <a:r>
              <a:rPr lang="en-US" sz="2400" dirty="0" smtClean="0"/>
              <a:t>Take action</a:t>
            </a: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286A495-7112-4590-9201-9D69153B9F7A}" type="slidenum">
              <a:rPr lang="en-US"/>
              <a:pPr/>
              <a:t>14</a:t>
            </a:fld>
            <a:endParaRPr lang="en-US"/>
          </a:p>
        </p:txBody>
      </p:sp>
      <p:sp>
        <p:nvSpPr>
          <p:cNvPr id="7" name="Rectangle 2051"/>
          <p:cNvSpPr>
            <a:spLocks noGrp="1" noChangeArrowheads="1"/>
          </p:cNvSpPr>
          <p:nvPr>
            <p:ph type="title"/>
          </p:nvPr>
        </p:nvSpPr>
        <p:spPr>
          <a:xfrm>
            <a:off x="838200" y="285750"/>
            <a:ext cx="7086600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Ethics in the Workplace</a:t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b="1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1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1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1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13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924800" cy="48006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Situational Context and Ethics Intensity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S</a:t>
            </a:r>
            <a:r>
              <a:rPr lang="en-US" sz="2400" dirty="0" smtClean="0"/>
              <a:t>ituational context: </a:t>
            </a:r>
            <a:r>
              <a:rPr lang="en-US" sz="2400" dirty="0" smtClean="0">
                <a:solidFill>
                  <a:srgbClr val="800000"/>
                </a:solidFill>
              </a:rPr>
              <a:t>ethics intensity </a:t>
            </a:r>
            <a:r>
              <a:rPr lang="en-US" sz="2400" dirty="0" smtClean="0"/>
              <a:t>or issue intensity indicates the degree to which a situation is recognized to pose ethical challenges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Personal Factors and Moral Development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endParaRPr lang="en-US" sz="2400" dirty="0">
              <a:solidFill>
                <a:schemeClr val="tx1"/>
              </a:solidFill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F</a:t>
            </a:r>
            <a:r>
              <a:rPr lang="en-US" sz="2400" dirty="0" smtClean="0"/>
              <a:t>amily influences, religious values, personal and financial needs: </a:t>
            </a:r>
            <a:r>
              <a:rPr lang="en-US" sz="2400" dirty="0" smtClean="0">
                <a:solidFill>
                  <a:srgbClr val="800000"/>
                </a:solidFill>
              </a:rPr>
              <a:t>ethical framework </a:t>
            </a:r>
            <a:r>
              <a:rPr lang="en-US" sz="2400" dirty="0" smtClean="0"/>
              <a:t>is a personal rule or strategy for making ethical decisions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9D6C446-C187-4CBC-8BFD-77BB5ED5563A}" type="slidenum">
              <a:rPr lang="en-US"/>
              <a:pPr/>
              <a:t>15</a:t>
            </a:fld>
            <a:endParaRPr lang="en-US"/>
          </a:p>
        </p:txBody>
      </p:sp>
      <p:sp>
        <p:nvSpPr>
          <p:cNvPr id="7" name="Rectangle 2051"/>
          <p:cNvSpPr>
            <a:spLocks noGrp="1" noChangeArrowheads="1"/>
          </p:cNvSpPr>
          <p:nvPr>
            <p:ph type="title"/>
          </p:nvPr>
        </p:nvSpPr>
        <p:spPr>
          <a:xfrm>
            <a:off x="838200" y="285750"/>
            <a:ext cx="7086600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Ethics in the Workplace</a:t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b="1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Management 3e - </a:t>
            </a:r>
            <a:r>
              <a:rPr lang="en-US" dirty="0" err="1" smtClean="0"/>
              <a:t>Chapter4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EB708-BF02-4B2B-902C-49A1F9DD0C0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545" y="2819400"/>
            <a:ext cx="6241683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1087" y="5867400"/>
            <a:ext cx="7848600" cy="5334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000" dirty="0" smtClean="0"/>
              <a:t>Figure 4.5 Kohlberg’s levels of individual moral development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1143000"/>
            <a:ext cx="7924800" cy="1828800"/>
          </a:xfrm>
          <a:prstGeom prst="rect">
            <a:avLst/>
          </a:prstGeom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84979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84979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10000"/>
              </a:lnSpc>
              <a:buSzPct val="90000"/>
              <a:buFont typeface="Wingdings" charset="2"/>
              <a:buChar char="Ø"/>
            </a:pPr>
            <a:r>
              <a:rPr lang="en-US" sz="2200" dirty="0">
                <a:solidFill>
                  <a:schemeClr val="tx1"/>
                </a:solidFill>
              </a:rPr>
              <a:t>Kohlberg’s </a:t>
            </a:r>
            <a:r>
              <a:rPr lang="en-US" sz="2200" dirty="0" smtClean="0">
                <a:solidFill>
                  <a:schemeClr val="tx1"/>
                </a:solidFill>
              </a:rPr>
              <a:t>levels </a:t>
            </a:r>
            <a:r>
              <a:rPr lang="en-US" sz="2200" dirty="0">
                <a:solidFill>
                  <a:schemeClr val="tx1"/>
                </a:solidFill>
              </a:rPr>
              <a:t>of individual moral </a:t>
            </a:r>
            <a:r>
              <a:rPr lang="en-US" sz="2200" dirty="0" smtClean="0">
                <a:solidFill>
                  <a:schemeClr val="tx1"/>
                </a:solidFill>
              </a:rPr>
              <a:t>development:</a:t>
            </a:r>
          </a:p>
          <a:p>
            <a:pPr lvl="1" eaLnBrk="1" hangingPunct="1">
              <a:buSzPct val="120000"/>
            </a:pPr>
            <a:r>
              <a:rPr lang="en-US" sz="2000" b="1" dirty="0" err="1" smtClean="0">
                <a:solidFill>
                  <a:prstClr val="black"/>
                </a:solidFill>
              </a:rPr>
              <a:t>p</a:t>
            </a:r>
            <a:r>
              <a:rPr lang="en-US" sz="2000" b="1" dirty="0" err="1" smtClean="0">
                <a:solidFill>
                  <a:schemeClr val="tx1"/>
                </a:solidFill>
              </a:rPr>
              <a:t>reconventional</a:t>
            </a:r>
            <a:r>
              <a:rPr lang="en-US" sz="2000" dirty="0" smtClean="0">
                <a:solidFill>
                  <a:schemeClr val="tx1"/>
                </a:solidFill>
              </a:rPr>
              <a:t> level</a:t>
            </a:r>
          </a:p>
          <a:p>
            <a:pPr lvl="1" eaLnBrk="1" hangingPunct="1">
              <a:buSzPct val="120000"/>
            </a:pPr>
            <a:r>
              <a:rPr lang="en-US" sz="2000" b="1" dirty="0" smtClean="0"/>
              <a:t>c</a:t>
            </a:r>
            <a:r>
              <a:rPr lang="en-US" sz="2000" b="1" dirty="0" smtClean="0">
                <a:solidFill>
                  <a:schemeClr val="tx1"/>
                </a:solidFill>
              </a:rPr>
              <a:t>onventiona</a:t>
            </a:r>
            <a:r>
              <a:rPr lang="en-US" sz="2000" dirty="0" smtClean="0">
                <a:solidFill>
                  <a:schemeClr val="tx1"/>
                </a:solidFill>
              </a:rPr>
              <a:t>l level</a:t>
            </a:r>
          </a:p>
          <a:p>
            <a:pPr lvl="1" eaLnBrk="1" hangingPunct="1">
              <a:buSzPct val="120000"/>
            </a:pPr>
            <a:r>
              <a:rPr lang="en-US" sz="2000" b="1" dirty="0" err="1" smtClean="0"/>
              <a:t>p</a:t>
            </a:r>
            <a:r>
              <a:rPr lang="en-US" sz="2000" b="1" dirty="0" err="1" smtClean="0">
                <a:solidFill>
                  <a:schemeClr val="tx1"/>
                </a:solidFill>
              </a:rPr>
              <a:t>ostconventional</a:t>
            </a:r>
            <a:r>
              <a:rPr lang="en-US" sz="2000" dirty="0" smtClean="0">
                <a:solidFill>
                  <a:schemeClr val="tx1"/>
                </a:solidFill>
              </a:rPr>
              <a:t> level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2051"/>
          <p:cNvSpPr txBox="1">
            <a:spLocks noChangeArrowheads="1"/>
          </p:cNvSpPr>
          <p:nvPr/>
        </p:nvSpPr>
        <p:spPr>
          <a:xfrm>
            <a:off x="838200" y="285750"/>
            <a:ext cx="7086600" cy="939800"/>
          </a:xfrm>
          <a:prstGeom prst="rect">
            <a:avLst/>
          </a:prstGeom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0" kern="1200" spc="10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Ethics in the Workplace</a:t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b="1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619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924800" cy="4114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  <a:buSzPct val="90000"/>
              <a:buFont typeface="Wingdings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Internal Environment and Ethics Culture</a:t>
            </a:r>
          </a:p>
          <a:p>
            <a:pPr marL="693738" lvl="2" indent="-236538" eaLnBrk="1" hangingPunct="1">
              <a:lnSpc>
                <a:spcPct val="110000"/>
              </a:lnSpc>
              <a:buSzPct val="90000"/>
            </a:pPr>
            <a:r>
              <a:rPr lang="en-US" sz="2400" dirty="0" smtClean="0"/>
              <a:t>Supervisory </a:t>
            </a:r>
            <a:r>
              <a:rPr lang="en-US" sz="2400" dirty="0" err="1" smtClean="0"/>
              <a:t>behaviour</a:t>
            </a:r>
            <a:r>
              <a:rPr lang="en-US" sz="2400" dirty="0" smtClean="0"/>
              <a:t>, peer group norms and </a:t>
            </a:r>
            <a:r>
              <a:rPr lang="en-US" sz="2400" dirty="0" err="1" smtClean="0"/>
              <a:t>behaviour</a:t>
            </a:r>
            <a:r>
              <a:rPr lang="en-US" sz="2400" dirty="0" smtClean="0"/>
              <a:t>, and policy statements and written rules influence ethical </a:t>
            </a:r>
            <a:r>
              <a:rPr lang="en-US" sz="2400" dirty="0" err="1" smtClean="0"/>
              <a:t>behaviour</a:t>
            </a:r>
            <a:r>
              <a:rPr lang="en-US" sz="2400" dirty="0" smtClean="0"/>
              <a:t>.</a:t>
            </a:r>
          </a:p>
          <a:p>
            <a:pPr lvl="0" eaLnBrk="1" hangingPunct="1">
              <a:lnSpc>
                <a:spcPct val="110000"/>
              </a:lnSpc>
              <a:buSzPct val="90000"/>
              <a:buFont typeface="Wingdings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External Environment and Industry Norms</a:t>
            </a:r>
          </a:p>
          <a:p>
            <a:pPr marL="693738" lvl="2" indent="-347663" eaLnBrk="1" hangingPunct="1">
              <a:lnSpc>
                <a:spcPct val="110000"/>
              </a:lnSpc>
              <a:buSzPct val="90000"/>
            </a:pPr>
            <a:r>
              <a:rPr lang="en-US" sz="2400" dirty="0" smtClean="0"/>
              <a:t>Government laws and regulations, societal norms and values, and competitive climate in an industry influence ethical </a:t>
            </a:r>
            <a:r>
              <a:rPr lang="en-US" sz="2400" dirty="0" err="1" smtClean="0"/>
              <a:t>behaviour</a:t>
            </a:r>
            <a:r>
              <a:rPr lang="en-US" sz="2400" dirty="0" smtClean="0"/>
              <a:t>.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5FCA40C-2BA9-4A48-BCB1-3BAFC883F5B7}" type="slidenum">
              <a:rPr lang="en-US"/>
              <a:pPr/>
              <a:t>17</a:t>
            </a:fld>
            <a:endParaRPr lang="en-US"/>
          </a:p>
        </p:txBody>
      </p:sp>
      <p:sp>
        <p:nvSpPr>
          <p:cNvPr id="7" name="Rectangle 2051"/>
          <p:cNvSpPr>
            <a:spLocks noGrp="1" noChangeArrowheads="1"/>
          </p:cNvSpPr>
          <p:nvPr>
            <p:ph type="title"/>
          </p:nvPr>
        </p:nvSpPr>
        <p:spPr>
          <a:xfrm>
            <a:off x="838200" y="285750"/>
            <a:ext cx="7086600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Ethics in the Workplace</a:t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b="1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524000"/>
            <a:ext cx="7313612" cy="41148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SzPct val="90000"/>
              <a:buFont typeface="Wingdings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Ethical </a:t>
            </a:r>
            <a:r>
              <a:rPr lang="en-US" sz="2600" dirty="0" err="1" smtClean="0">
                <a:solidFill>
                  <a:schemeClr val="tx1"/>
                </a:solidFill>
              </a:rPr>
              <a:t>behaviour</a:t>
            </a:r>
            <a:r>
              <a:rPr lang="en-US" sz="2600" dirty="0" smtClean="0">
                <a:solidFill>
                  <a:schemeClr val="tx1"/>
                </a:solidFill>
              </a:rPr>
              <a:t> can be rationalized by convincing yourself that: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/>
              <a:t>behaviour</a:t>
            </a:r>
            <a:r>
              <a:rPr lang="en-US" sz="2400" dirty="0" smtClean="0"/>
              <a:t> is not really illegal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/>
              <a:t>behaviour</a:t>
            </a:r>
            <a:r>
              <a:rPr lang="en-US" sz="2400" dirty="0" smtClean="0"/>
              <a:t> is really in everyone’s best interests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nobody will ever find out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organization will “protect” you</a:t>
            </a:r>
          </a:p>
        </p:txBody>
      </p:sp>
      <p:sp>
        <p:nvSpPr>
          <p:cNvPr id="32772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3042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32773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553200"/>
            <a:ext cx="2133600" cy="2888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2446546-A676-4B0F-8FC5-E5FA9E1F527A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7" name="Rectangle 2051"/>
          <p:cNvSpPr>
            <a:spLocks noGrp="1" noChangeArrowheads="1"/>
          </p:cNvSpPr>
          <p:nvPr>
            <p:ph type="title"/>
          </p:nvPr>
        </p:nvSpPr>
        <p:spPr>
          <a:xfrm>
            <a:off x="838200" y="285750"/>
            <a:ext cx="7086600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Ethics in the Workplace</a:t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b="1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 lIns="92075" tIns="46038" rIns="92075" bIns="46038"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SzPct val="90000"/>
              <a:buFont typeface="Wingdings" charset="2"/>
              <a:buChar char="Ø"/>
            </a:pPr>
            <a:r>
              <a:rPr lang="en-US" sz="2800" dirty="0" smtClean="0">
                <a:solidFill>
                  <a:srgbClr val="800000"/>
                </a:solidFill>
              </a:rPr>
              <a:t>Whistleblowers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Expose the misdeeds of others to: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Preserve ethical standards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Protect against wasteful, harmful, or illegal acts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Laws protecting whistleblowers vary</a:t>
            </a:r>
          </a:p>
          <a:p>
            <a:pPr lvl="0" eaLnBrk="1" hangingPunct="1">
              <a:spcBef>
                <a:spcPts val="600"/>
              </a:spcBef>
              <a:spcAft>
                <a:spcPts val="600"/>
              </a:spcAft>
              <a:buSzPct val="90000"/>
              <a:buFont typeface="Wingdings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Barriers </a:t>
            </a:r>
            <a:r>
              <a:rPr lang="en-US" sz="2800" dirty="0">
                <a:solidFill>
                  <a:schemeClr val="tx1"/>
                </a:solidFill>
              </a:rPr>
              <a:t>to whistleblowing include: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Strict chain of command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Strong work group identities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Ambiguous </a:t>
            </a:r>
            <a:r>
              <a:rPr lang="en-US" sz="2600" dirty="0" smtClean="0"/>
              <a:t>priorities</a:t>
            </a:r>
            <a:endParaRPr lang="en-US" dirty="0" smtClean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Maintaining High Ethical Standards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9A556E3B-62DC-4268-A8DC-EDD4A1AF536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9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9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9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9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9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93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93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100"/>
          <p:cNvSpPr txBox="1">
            <a:spLocks noChangeArrowheads="1"/>
          </p:cNvSpPr>
          <p:nvPr/>
        </p:nvSpPr>
        <p:spPr bwMode="auto">
          <a:xfrm>
            <a:off x="838200" y="2438400"/>
            <a:ext cx="7239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800000"/>
                </a:solidFill>
                <a:latin typeface="Cambria" panose="02040503050406030204" pitchFamily="18" charset="0"/>
              </a:rPr>
              <a:t/>
            </a:r>
            <a:br>
              <a:rPr lang="en-US" sz="3600" b="1" dirty="0">
                <a:solidFill>
                  <a:srgbClr val="800000"/>
                </a:solidFill>
                <a:latin typeface="Cambria" panose="02040503050406030204" pitchFamily="18" charset="0"/>
              </a:rPr>
            </a:br>
            <a:r>
              <a:rPr lang="en-US" sz="3600" b="1" dirty="0">
                <a:solidFill>
                  <a:srgbClr val="800000"/>
                </a:solidFill>
                <a:latin typeface="Cambria" panose="02040503050406030204" pitchFamily="18" charset="0"/>
              </a:rPr>
              <a:t>Ethics, Social Responsibility, and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278841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SzPct val="90000"/>
              <a:buFont typeface="Wingdings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Ethics Training: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600" dirty="0" smtClean="0"/>
              <a:t>Structured programs that help participants to understand ethical aspects of decision making.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600" dirty="0" smtClean="0"/>
              <a:t>Helps people incorporate high ethical standards into daily life.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600" dirty="0" smtClean="0"/>
              <a:t>Helps people deal with ethical issues under pressure.</a:t>
            </a: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46942DF9-D81E-4516-865D-22C427B92FC8}" type="slidenum">
              <a:rPr lang="en-US"/>
              <a:pPr/>
              <a:t>20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Maintaining High Ethical Standards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8229600" cy="5181600"/>
          </a:xfrm>
        </p:spPr>
        <p:txBody>
          <a:bodyPr lIns="92075" tIns="46038" rIns="92075" bIns="46038"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SzPct val="90000"/>
              <a:buFont typeface="Wingdings" charset="2"/>
              <a:buChar char="Ø"/>
            </a:pPr>
            <a:r>
              <a:rPr lang="en-US" sz="2600" b="1" dirty="0" smtClean="0">
                <a:solidFill>
                  <a:schemeClr val="tx1"/>
                </a:solidFill>
              </a:rPr>
              <a:t>Codes of Ethics: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Formal statement of an organization’s values and ethical principles regarding how to behave in situations susceptible to the creation of ethical dilemmas.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reas often covered by codes of ethics:</a:t>
            </a:r>
          </a:p>
          <a:p>
            <a:pPr lvl="2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/>
              <a:t>Bribes and kickbacks</a:t>
            </a:r>
          </a:p>
          <a:p>
            <a:pPr lvl="2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/>
              <a:t>Political contributions</a:t>
            </a:r>
          </a:p>
          <a:p>
            <a:pPr lvl="2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/>
              <a:t>Honesty of books or records</a:t>
            </a:r>
          </a:p>
          <a:p>
            <a:pPr lvl="2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/>
              <a:t>Customer/supplier relationships</a:t>
            </a:r>
          </a:p>
          <a:p>
            <a:pPr lvl="2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/>
              <a:t>Co-worker relationships</a:t>
            </a:r>
          </a:p>
          <a:p>
            <a:pPr lvl="2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/>
              <a:t>Confidentiality of corporate information</a:t>
            </a: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2C03B0A8-A015-4562-92C3-04ACCCC2195C}" type="slidenum">
              <a:rPr lang="en-US"/>
              <a:pPr/>
              <a:t>21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Maintaining High Ethical Standards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8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8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 lIns="92075" tIns="46038" rIns="92075" bIns="46038"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SzPct val="90000"/>
              <a:buFont typeface="Wingdings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Ethical Role Models: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sz="2600" dirty="0" smtClean="0"/>
              <a:t>Top managers serve as ethical role models.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sz="2600" dirty="0" smtClean="0"/>
              <a:t>All managers can influence the ethical </a:t>
            </a:r>
            <a:r>
              <a:rPr lang="en-US" sz="2600" dirty="0" err="1" smtClean="0"/>
              <a:t>behaviour</a:t>
            </a:r>
            <a:r>
              <a:rPr lang="en-US" sz="2600" dirty="0" smtClean="0"/>
              <a:t> of people who work for and with them.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sz="2600" dirty="0" smtClean="0"/>
              <a:t>Excessive pressure can foster unethical </a:t>
            </a:r>
            <a:r>
              <a:rPr lang="en-US" sz="2600" dirty="0" err="1" smtClean="0"/>
              <a:t>behaviour</a:t>
            </a:r>
            <a:r>
              <a:rPr lang="en-US" sz="2600" dirty="0" smtClean="0"/>
              <a:t>.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sz="2600" dirty="0" smtClean="0"/>
              <a:t>Managers should be realistic in setting performance goals for others.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90000"/>
              <a:buFont typeface="Wingdings" charset="2"/>
              <a:buChar char=""/>
            </a:pPr>
            <a:endParaRPr lang="en-US" sz="2600" dirty="0" smtClean="0">
              <a:solidFill>
                <a:schemeClr val="tx1"/>
              </a:solidFill>
            </a:endParaRP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C9C79607-B768-46B1-A430-9CEF6AA3B70F}" type="slidenum">
              <a:rPr lang="en-US"/>
              <a:pPr/>
              <a:t>22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Maintaining High Ethical Standards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SzPct val="90000"/>
              <a:buFont typeface="Wingdings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Moral Management: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dirty="0" smtClean="0">
                <a:solidFill>
                  <a:srgbClr val="800000"/>
                </a:solidFill>
              </a:rPr>
              <a:t>Immoral manager</a:t>
            </a:r>
            <a:r>
              <a:rPr lang="en-US" dirty="0" smtClean="0"/>
              <a:t>: chooses to behave unethically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dirty="0" smtClean="0">
                <a:solidFill>
                  <a:srgbClr val="800000"/>
                </a:solidFill>
              </a:rPr>
              <a:t>Amoral manager</a:t>
            </a:r>
            <a:r>
              <a:rPr lang="en-US" dirty="0" smtClean="0"/>
              <a:t>: fails to consider the ethics of her or his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dirty="0" smtClean="0">
                <a:solidFill>
                  <a:srgbClr val="800000"/>
                </a:solidFill>
              </a:rPr>
              <a:t>Moral manager</a:t>
            </a:r>
            <a:r>
              <a:rPr lang="en-US" dirty="0" smtClean="0"/>
              <a:t>: makes ethical </a:t>
            </a:r>
            <a:r>
              <a:rPr lang="en-US" dirty="0" err="1" smtClean="0"/>
              <a:t>behaviour</a:t>
            </a:r>
            <a:r>
              <a:rPr lang="en-US" dirty="0" smtClean="0"/>
              <a:t> a personal goal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SzPct val="90000"/>
              <a:buFont typeface="Wingdings" charset="2"/>
              <a:buNone/>
            </a:pPr>
            <a:endParaRPr lang="en-US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90000"/>
              <a:buFont typeface="Wingdings" charset="2"/>
              <a:buChar char=""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B8D9DA4D-8E9A-4299-867E-147EFE6436CB}" type="slidenum">
              <a:rPr lang="en-US"/>
              <a:pPr/>
              <a:t>23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Maintaining High Ethical Standards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 lIns="92075" tIns="46038" rIns="92075" bIns="46038"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SzPct val="90000"/>
              <a:buFont typeface="Wingdings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Moral managers influence organizations through: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sz="2600" dirty="0" smtClean="0">
                <a:solidFill>
                  <a:srgbClr val="800000"/>
                </a:solidFill>
              </a:rPr>
              <a:t>Ethics mindfulness</a:t>
            </a:r>
            <a:r>
              <a:rPr lang="en-US" sz="2600" dirty="0" smtClean="0"/>
              <a:t>: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sz="2400" dirty="0" smtClean="0"/>
              <a:t>Enriched awareness that leads to consistent ethical </a:t>
            </a:r>
            <a:r>
              <a:rPr lang="en-US" sz="2400" dirty="0" err="1" smtClean="0"/>
              <a:t>behaviour</a:t>
            </a:r>
            <a:r>
              <a:rPr lang="en-US" sz="2400" dirty="0" smtClean="0"/>
              <a:t>.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sz="2400" dirty="0" smtClean="0"/>
              <a:t>Causes a person to behave ethically from one situation to the next.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sz="2400" dirty="0" smtClean="0"/>
              <a:t>Can affect the “ethics of gravity” for the organization as a whole. 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89F2387-318E-4C54-9996-DFE6157A285D}" type="slidenum">
              <a:rPr lang="en-US"/>
              <a:pPr/>
              <a:t>24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Maintaining High Ethical Standards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3"/>
          <p:cNvSpPr>
            <a:spLocks noGrp="1" noChangeArrowheads="1"/>
          </p:cNvSpPr>
          <p:nvPr>
            <p:ph type="title"/>
          </p:nvPr>
        </p:nvSpPr>
        <p:spPr>
          <a:xfrm>
            <a:off x="923924" y="1066800"/>
            <a:ext cx="7313613" cy="9906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Figure 4.8 Moral management and the ethics </a:t>
            </a:r>
            <a:r>
              <a:rPr lang="en-US" sz="2400" dirty="0" err="1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centre</a:t>
            </a:r>
            <a:r>
              <a:rPr lang="en-US" sz="24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 of gravity in an organization.</a:t>
            </a:r>
          </a:p>
        </p:txBody>
      </p:sp>
      <p:sp>
        <p:nvSpPr>
          <p:cNvPr id="4096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3406" y="64770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40964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553200"/>
            <a:ext cx="2133600" cy="2820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97A817F2-F8FF-4E1D-9ADC-DE1ED9F7D40D}" type="slidenum">
              <a:rPr lang="en-US"/>
              <a:pPr/>
              <a:t>25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2" y="2514600"/>
            <a:ext cx="6886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3213" y="285750"/>
            <a:ext cx="8555037" cy="939800"/>
          </a:xfrm>
          <a:prstGeom prst="rect">
            <a:avLst/>
          </a:prstGeom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 spc="100" dirty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Maintaining High Ethical Standards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7313613" cy="4876800"/>
          </a:xfrm>
        </p:spPr>
        <p:txBody>
          <a:bodyPr lIns="92075" tIns="46038" rIns="92075" bIns="46038"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SzPct val="90000"/>
              <a:buFont typeface="Wingdings" charset="2"/>
              <a:buChar char="Ø"/>
            </a:pPr>
            <a:r>
              <a:rPr lang="en-US" sz="2200" b="1" dirty="0" smtClean="0">
                <a:solidFill>
                  <a:srgbClr val="800000"/>
                </a:solidFill>
              </a:rPr>
              <a:t>Social entrepreneurship</a:t>
            </a:r>
            <a:r>
              <a:rPr lang="en-US" sz="2200" b="1" dirty="0" smtClean="0">
                <a:solidFill>
                  <a:schemeClr val="tx1"/>
                </a:solidFill>
              </a:rPr>
              <a:t>: </a:t>
            </a:r>
            <a:r>
              <a:rPr lang="en-US" sz="2200" dirty="0" smtClean="0">
                <a:solidFill>
                  <a:schemeClr val="tx1"/>
                </a:solidFill>
              </a:rPr>
              <a:t>a unique form of entrepreneurship that seeks novel ways to solve pressing social problems at home and abroad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sz="2000" dirty="0" smtClean="0"/>
              <a:t>Housing and job training for homeless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sz="2000" dirty="0" smtClean="0"/>
              <a:t>Bringing technology to poor families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sz="2000" dirty="0" smtClean="0"/>
              <a:t>Improving literacy among disadvantaged    youth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sz="2000" dirty="0" smtClean="0"/>
              <a:t>Offering small loans to start minority-owned businesses</a:t>
            </a:r>
          </a:p>
          <a:p>
            <a:pPr lvl="0" eaLnBrk="1" hangingPunct="1">
              <a:spcBef>
                <a:spcPts val="600"/>
              </a:spcBef>
              <a:spcAft>
                <a:spcPts val="600"/>
              </a:spcAft>
              <a:buSzPct val="90000"/>
              <a:buFont typeface="Wingdings" charset="2"/>
              <a:buChar char="Ø"/>
            </a:pPr>
            <a:r>
              <a:rPr lang="en-US" sz="2200" b="1" dirty="0">
                <a:solidFill>
                  <a:srgbClr val="800000"/>
                </a:solidFill>
              </a:rPr>
              <a:t>Corporate social responsibility</a:t>
            </a:r>
            <a:r>
              <a:rPr lang="en-US" sz="2200" b="1" dirty="0" smtClean="0">
                <a:solidFill>
                  <a:prstClr val="black"/>
                </a:solidFill>
              </a:rPr>
              <a:t>: </a:t>
            </a:r>
            <a:r>
              <a:rPr lang="en-US" sz="2200" dirty="0" smtClean="0">
                <a:solidFill>
                  <a:prstClr val="black"/>
                </a:solidFill>
              </a:rPr>
              <a:t>Obligates </a:t>
            </a:r>
            <a:r>
              <a:rPr lang="en-US" sz="2200" dirty="0">
                <a:solidFill>
                  <a:prstClr val="black"/>
                </a:solidFill>
              </a:rPr>
              <a:t>organizations to act in ways that serve both its own interests and the interests of society at large.</a:t>
            </a:r>
          </a:p>
          <a:p>
            <a:pPr marL="914400" lvl="2" indent="0" eaLnBrk="1" hangingPunct="1">
              <a:spcBef>
                <a:spcPts val="600"/>
              </a:spcBef>
              <a:spcAft>
                <a:spcPts val="600"/>
              </a:spcAft>
              <a:buSzPct val="90000"/>
              <a:buNone/>
            </a:pPr>
            <a:endParaRPr lang="en-US" sz="20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90000"/>
              <a:buFont typeface="Wingdings" charset="2"/>
              <a:buChar char="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DD05D12B-CB98-4F19-8383-851E9A0A6CFF}" type="slidenum">
              <a:rPr lang="en-US"/>
              <a:pPr/>
              <a:t>26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Maintaining High Ethical Standards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772400" cy="4876800"/>
          </a:xfrm>
        </p:spPr>
        <p:txBody>
          <a:bodyPr lIns="92075" tIns="46038" rIns="92075" bIns="46038"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SzPct val="90000"/>
              <a:buFont typeface="Wingdings" charset="2"/>
              <a:buChar char="Ø"/>
            </a:pPr>
            <a:r>
              <a:rPr lang="en-US" sz="2400" b="1" dirty="0" smtClean="0">
                <a:solidFill>
                  <a:srgbClr val="800000"/>
                </a:solidFill>
              </a:rPr>
              <a:t>Stakeholders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SzPct val="90000"/>
            </a:pPr>
            <a:r>
              <a:rPr lang="en-US" sz="2200" dirty="0" smtClean="0"/>
              <a:t>Those persons, groups, and other organizations directly affected by the </a:t>
            </a:r>
            <a:r>
              <a:rPr lang="en-US" sz="2200" dirty="0" err="1" smtClean="0"/>
              <a:t>behaviour</a:t>
            </a:r>
            <a:r>
              <a:rPr lang="en-US" sz="2200" dirty="0" smtClean="0"/>
              <a:t> of the organization and holding a stake in its performance.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90000"/>
              <a:buFont typeface="Wingdings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Typical organizational stakeholders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SzPct val="90000"/>
            </a:pPr>
            <a:r>
              <a:rPr lang="en-US" sz="2200" dirty="0" smtClean="0"/>
              <a:t>Employees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SzPct val="90000"/>
            </a:pPr>
            <a:r>
              <a:rPr lang="en-US" sz="2200" dirty="0" smtClean="0"/>
              <a:t>Customers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SzPct val="90000"/>
            </a:pPr>
            <a:r>
              <a:rPr lang="en-US" sz="2200" dirty="0" smtClean="0"/>
              <a:t>Suppliers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SzPct val="90000"/>
            </a:pPr>
            <a:r>
              <a:rPr lang="en-US" sz="2200" dirty="0" smtClean="0"/>
              <a:t>Owners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SzPct val="90000"/>
            </a:pPr>
            <a:r>
              <a:rPr lang="en-US" sz="2200" dirty="0" smtClean="0"/>
              <a:t>Competitors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SzPct val="90000"/>
            </a:pPr>
            <a:r>
              <a:rPr lang="en-US" sz="2200" dirty="0" smtClean="0"/>
              <a:t>Regulators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SzPct val="90000"/>
            </a:pPr>
            <a:r>
              <a:rPr lang="en-US" sz="2200" dirty="0" smtClean="0"/>
              <a:t>Interest groups</a:t>
            </a:r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2254751-6885-4211-8D9E-583BB63B29C0}" type="slidenum">
              <a:rPr lang="en-US"/>
              <a:pPr/>
              <a:t>27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313613" cy="11430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Social Responsibility, Governance, and Sustainability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  <a:buSzPct val="90000"/>
              <a:buFont typeface="Wingdings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Perspectives on Social Responsibility:</a:t>
            </a:r>
          </a:p>
          <a:p>
            <a:pPr lvl="1" eaLnBrk="1" hangingPunct="1">
              <a:lnSpc>
                <a:spcPct val="130000"/>
              </a:lnSpc>
              <a:buSzPct val="90000"/>
            </a:pPr>
            <a:r>
              <a:rPr lang="en-US" dirty="0" smtClean="0">
                <a:solidFill>
                  <a:srgbClr val="800000"/>
                </a:solidFill>
              </a:rPr>
              <a:t>Classical view</a:t>
            </a:r>
            <a:r>
              <a:rPr lang="en-US" dirty="0" smtClean="0"/>
              <a:t>: management’s only responsibility is to maximize profits.</a:t>
            </a:r>
          </a:p>
          <a:p>
            <a:pPr lvl="1" eaLnBrk="1" hangingPunct="1">
              <a:lnSpc>
                <a:spcPct val="130000"/>
              </a:lnSpc>
              <a:buSzPct val="90000"/>
            </a:pPr>
            <a:r>
              <a:rPr lang="en-US" dirty="0" smtClean="0">
                <a:solidFill>
                  <a:srgbClr val="800000"/>
                </a:solidFill>
              </a:rPr>
              <a:t>Socioeconomic view</a:t>
            </a:r>
            <a:r>
              <a:rPr lang="en-US" dirty="0" smtClean="0">
                <a:cs typeface="Times New Roman" charset="0"/>
              </a:rPr>
              <a:t>: m</a:t>
            </a:r>
            <a:r>
              <a:rPr lang="en-US" dirty="0" smtClean="0"/>
              <a:t>anagement must be concerned for the broader social welfare, not just profits.</a:t>
            </a:r>
            <a:endParaRPr lang="en-US" i="1" dirty="0" smtClean="0"/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40CAAF97-BC2B-4052-B074-CF3EF023811D}" type="slidenum">
              <a:rPr lang="en-US"/>
              <a:pPr/>
              <a:t>28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3613" cy="11430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Social Responsibility, Governance, and Sustainability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696200" cy="48006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  <a:buSzPct val="90000"/>
              <a:buFont typeface="Wingdings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Criteria for evaluating corporate social performance:</a:t>
            </a:r>
          </a:p>
          <a:p>
            <a:pPr lvl="1" eaLnBrk="1" hangingPunct="1">
              <a:lnSpc>
                <a:spcPct val="120000"/>
              </a:lnSpc>
              <a:buSzPct val="90000"/>
              <a:buFont typeface="Wingdings" charset="2"/>
              <a:buChar char="Ø"/>
            </a:pPr>
            <a:r>
              <a:rPr lang="en-US" sz="2400" dirty="0" smtClean="0"/>
              <a:t>Social responsibility audit – assesses organization’s accomplishments in areas of CSR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/>
              <a:t>Determine if the organization meets its: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200" dirty="0" smtClean="0"/>
              <a:t>economic responsibility; is it profitable?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200" dirty="0" smtClean="0"/>
              <a:t>legal responsibility; does it obey the law?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200" dirty="0" smtClean="0"/>
              <a:t>ethical responsibility; is it doing the  “right” thing?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200" dirty="0" smtClean="0"/>
              <a:t>discretionary responsibility; does it contribute to the broader community?</a:t>
            </a:r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1559AA76-0925-4850-AA30-A371A9E844B8}" type="slidenum">
              <a:rPr lang="en-US"/>
              <a:pPr/>
              <a:t>29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3613" cy="11430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Social Responsibility, Governance, and Sustainability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027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marL="457200" indent="-457200">
              <a:buNone/>
            </a:pPr>
            <a:r>
              <a:rPr lang="en-US" sz="2800" dirty="0">
                <a:solidFill>
                  <a:schemeClr val="tx1"/>
                </a:solidFill>
              </a:rPr>
              <a:t>4.1 </a:t>
            </a:r>
            <a:r>
              <a:rPr lang="en-US" sz="2800" dirty="0" smtClean="0">
                <a:solidFill>
                  <a:schemeClr val="tx1"/>
                </a:solidFill>
              </a:rPr>
              <a:t>Define </a:t>
            </a:r>
            <a:r>
              <a:rPr lang="en-US" sz="2800" dirty="0">
                <a:solidFill>
                  <a:schemeClr val="tx1"/>
                </a:solidFill>
              </a:rPr>
              <a:t>ethical </a:t>
            </a:r>
            <a:r>
              <a:rPr lang="en-US" sz="2800" dirty="0" err="1">
                <a:solidFill>
                  <a:schemeClr val="tx1"/>
                </a:solidFill>
              </a:rPr>
              <a:t>behaviour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None/>
            </a:pPr>
            <a:r>
              <a:rPr lang="en-US" sz="2800" dirty="0">
                <a:solidFill>
                  <a:schemeClr val="tx1"/>
                </a:solidFill>
              </a:rPr>
              <a:t>4.2 Describe how ethical dilemmas complicate the workplace.</a:t>
            </a:r>
          </a:p>
          <a:p>
            <a:pPr marL="457200" indent="-457200">
              <a:buNone/>
            </a:pPr>
            <a:r>
              <a:rPr lang="en-US" sz="2800" dirty="0">
                <a:solidFill>
                  <a:schemeClr val="tx1"/>
                </a:solidFill>
              </a:rPr>
              <a:t>4.3 Explain how to maintain high ethical standards.</a:t>
            </a:r>
          </a:p>
          <a:p>
            <a:pPr marL="457200" indent="-457200">
              <a:buNone/>
            </a:pPr>
            <a:r>
              <a:rPr lang="en-US" sz="2800" dirty="0">
                <a:solidFill>
                  <a:schemeClr val="tx1"/>
                </a:solidFill>
              </a:rPr>
              <a:t>4.4 Describe what is social responsibility, governance, and sustainability and </a:t>
            </a:r>
            <a:r>
              <a:rPr lang="en-US" sz="2800" dirty="0" smtClean="0">
                <a:solidFill>
                  <a:schemeClr val="tx1"/>
                </a:solidFill>
              </a:rPr>
              <a:t>explain the significance of each.</a:t>
            </a:r>
          </a:p>
        </p:txBody>
      </p:sp>
      <p:sp>
        <p:nvSpPr>
          <p:cNvPr id="1946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Chapter 4 Learning Objectives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63F64AD-F960-4214-9A47-47C859B26B9D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Management 3e - </a:t>
            </a:r>
            <a:r>
              <a:rPr lang="en-US" dirty="0" err="1" smtClean="0"/>
              <a:t>Chapter4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EB708-BF02-4B2B-902C-49A1F9DD0C0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6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314" y="3124200"/>
            <a:ext cx="7178247" cy="192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988948" y="1828800"/>
            <a:ext cx="7313613" cy="11430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Fig. 4.12 Criteria for evaluating corporate social performance.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371600" y="304800"/>
            <a:ext cx="7313613" cy="1143000"/>
          </a:xfrm>
          <a:prstGeom prst="rect">
            <a:avLst/>
          </a:prstGeom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0" kern="1200" spc="10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Social Responsibility, Governance, and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150193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772400" cy="4114800"/>
          </a:xfrm>
        </p:spPr>
        <p:txBody>
          <a:bodyPr lIns="92075" tIns="46038" rIns="92075" bIns="46038"/>
          <a:lstStyle/>
          <a:p>
            <a:pPr eaLnBrk="1" hangingPunct="1">
              <a:buSzPct val="90000"/>
              <a:buFont typeface="Wingdings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Strategies for pursuing social responsibility:</a:t>
            </a:r>
          </a:p>
          <a:p>
            <a:pPr lvl="1" eaLnBrk="1" hangingPunct="1">
              <a:buSzPct val="90000"/>
            </a:pPr>
            <a:r>
              <a:rPr lang="en-US" sz="2400" dirty="0" smtClean="0">
                <a:solidFill>
                  <a:srgbClr val="800000"/>
                </a:solidFill>
              </a:rPr>
              <a:t>Obstructionist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charset="0"/>
              </a:rPr>
              <a:t>— meets only economic responsibilities.</a:t>
            </a:r>
            <a:endParaRPr lang="en-US" sz="2400" dirty="0" smtClean="0"/>
          </a:p>
          <a:p>
            <a:pPr lvl="1" eaLnBrk="1" hangingPunct="1">
              <a:buSzPct val="90000"/>
            </a:pPr>
            <a:r>
              <a:rPr lang="en-US" sz="2400" dirty="0" smtClean="0">
                <a:solidFill>
                  <a:srgbClr val="800000"/>
                </a:solidFill>
              </a:rPr>
              <a:t>Defensive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charset="0"/>
              </a:rPr>
              <a:t>— meets economic and legal responsibilities.</a:t>
            </a:r>
          </a:p>
          <a:p>
            <a:pPr lvl="1" eaLnBrk="1" hangingPunct="1">
              <a:buSzPct val="90000"/>
            </a:pPr>
            <a:r>
              <a:rPr lang="en-US" sz="2400" dirty="0" smtClean="0">
                <a:solidFill>
                  <a:srgbClr val="800000"/>
                </a:solidFill>
              </a:rPr>
              <a:t>Accommodative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charset="0"/>
              </a:rPr>
              <a:t>— meets economic, legal, and ethical responsibilities.</a:t>
            </a:r>
          </a:p>
          <a:p>
            <a:pPr lvl="1" eaLnBrk="1" hangingPunct="1">
              <a:buSzPct val="90000"/>
            </a:pPr>
            <a:r>
              <a:rPr lang="en-US" sz="2400" dirty="0" smtClean="0">
                <a:solidFill>
                  <a:srgbClr val="800000"/>
                </a:solidFill>
              </a:rPr>
              <a:t>Proactive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charset="0"/>
              </a:rPr>
              <a:t>— meets economic, legal, ethical, and discretionary responsibilities.</a:t>
            </a:r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5209248-56C6-41F2-A12F-32A0ED1F350A}" type="slidenum">
              <a:rPr lang="en-US"/>
              <a:pPr/>
              <a:t>31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3613" cy="11430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Social Responsibility, Governance, and Sustainability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5209248-56C6-41F2-A12F-32A0ED1F350A}" type="slidenum">
              <a:rPr lang="en-US"/>
              <a:pPr/>
              <a:t>32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3613" cy="11430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Social Responsibility, Governance, and Sustainability</a:t>
            </a:r>
          </a:p>
        </p:txBody>
      </p:sp>
      <p:pic>
        <p:nvPicPr>
          <p:cNvPr id="8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49874"/>
            <a:ext cx="5500687" cy="3472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72814" y="1460937"/>
            <a:ext cx="7807599" cy="809297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kern="1200" spc="10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pPr eaLnBrk="1" hangingPunct="1">
              <a:defRPr/>
            </a:pPr>
            <a:r>
              <a:rPr lang="en-US" sz="200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Figure 4.13 Four strategies of corporate social responsibility—from obstructionist to proactive behaviour.</a:t>
            </a:r>
            <a:endParaRPr lang="en-US" sz="2000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717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114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  <a:buSzPct val="90000"/>
              <a:buFont typeface="Wingdings" charset="2"/>
              <a:buChar char="Ø"/>
            </a:pPr>
            <a:r>
              <a:rPr lang="en-US" sz="2800" dirty="0" smtClean="0">
                <a:solidFill>
                  <a:srgbClr val="800000"/>
                </a:solidFill>
              </a:rPr>
              <a:t>Corporate governance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endParaRPr lang="en-US" sz="2800" dirty="0" smtClean="0">
              <a:solidFill>
                <a:schemeClr val="tx1"/>
              </a:solidFill>
              <a:cs typeface="Times New Roman" charset="0"/>
            </a:endParaRPr>
          </a:p>
          <a:p>
            <a:pPr lvl="1" eaLnBrk="1" hangingPunct="1">
              <a:lnSpc>
                <a:spcPct val="130000"/>
              </a:lnSpc>
              <a:buSzPct val="90000"/>
            </a:pPr>
            <a:r>
              <a:rPr lang="en-US" sz="2600" dirty="0" smtClean="0"/>
              <a:t>The oversight of the top management of an organization by a board of directors.</a:t>
            </a:r>
          </a:p>
          <a:p>
            <a:pPr eaLnBrk="1" hangingPunct="1">
              <a:lnSpc>
                <a:spcPct val="130000"/>
              </a:lnSpc>
              <a:buSzPct val="90000"/>
              <a:buFont typeface="Wingdings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Corporate governance involves:</a:t>
            </a:r>
          </a:p>
          <a:p>
            <a:pPr lvl="1" eaLnBrk="1" hangingPunct="1">
              <a:lnSpc>
                <a:spcPct val="130000"/>
              </a:lnSpc>
              <a:buSzPct val="90000"/>
            </a:pPr>
            <a:r>
              <a:rPr lang="en-US" sz="2600" dirty="0" smtClean="0"/>
              <a:t>hiring, firing, and compensating the CEO</a:t>
            </a:r>
          </a:p>
          <a:p>
            <a:pPr lvl="1" eaLnBrk="1" hangingPunct="1">
              <a:lnSpc>
                <a:spcPct val="130000"/>
              </a:lnSpc>
              <a:buSzPct val="90000"/>
            </a:pPr>
            <a:r>
              <a:rPr lang="en-US" sz="2600" dirty="0" smtClean="0"/>
              <a:t>assessing strategy</a:t>
            </a:r>
          </a:p>
          <a:p>
            <a:pPr lvl="1" eaLnBrk="1" hangingPunct="1">
              <a:lnSpc>
                <a:spcPct val="130000"/>
              </a:lnSpc>
              <a:buSzPct val="90000"/>
            </a:pPr>
            <a:r>
              <a:rPr lang="en-US" sz="2600" dirty="0" smtClean="0"/>
              <a:t>verifying financial records</a:t>
            </a:r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8DA4286-AD95-4325-8476-E9F0BA3DF643}" type="slidenum">
              <a:rPr lang="en-US"/>
              <a:pPr/>
              <a:t>33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3613" cy="11430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Social Responsibility, Governance, and Sustainability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8DA4286-AD95-4325-8476-E9F0BA3DF643}" type="slidenum">
              <a:rPr lang="en-US"/>
              <a:pPr/>
              <a:t>34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3613" cy="11430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Social Responsibility, Governance, and Sustainability</a:t>
            </a:r>
          </a:p>
        </p:txBody>
      </p:sp>
      <p:pic>
        <p:nvPicPr>
          <p:cNvPr id="8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43200"/>
            <a:ext cx="5943600" cy="3085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14400" y="1600200"/>
            <a:ext cx="7543800" cy="9144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kern="1200" spc="10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pPr eaLnBrk="1" hangingPunct="1">
              <a:defRPr/>
            </a:pPr>
            <a:r>
              <a:rPr lang="en-US" sz="2200" smtClean="0"/>
              <a:t>Figure 4.14 Ethics self-governance in leadership and the managerial role.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81210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772400" cy="4114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  <a:buSzPct val="90000"/>
              <a:buFont typeface="Wingdings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Sustainability:</a:t>
            </a:r>
            <a:endParaRPr lang="en-US" sz="2800" b="1" dirty="0" smtClean="0">
              <a:solidFill>
                <a:schemeClr val="tx1"/>
              </a:solidFill>
              <a:cs typeface="Times New Roman" charset="0"/>
            </a:endParaRPr>
          </a:p>
          <a:p>
            <a:pPr lvl="1" eaLnBrk="1" hangingPunct="1"/>
            <a:r>
              <a:rPr lang="en-US" sz="2600" dirty="0" smtClean="0"/>
              <a:t>Development that meets the needs of the present without compromising the ability of future generations to meet their own needs.</a:t>
            </a:r>
          </a:p>
          <a:p>
            <a:pPr eaLnBrk="1" hangingPunct="1">
              <a:lnSpc>
                <a:spcPct val="130000"/>
              </a:lnSpc>
              <a:buSzPct val="90000"/>
              <a:buFont typeface="Wingdings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Sustainability focuses on:</a:t>
            </a:r>
          </a:p>
          <a:p>
            <a:pPr lvl="1" eaLnBrk="1" hangingPunct="1"/>
            <a:r>
              <a:rPr lang="en-US" sz="2600" dirty="0" smtClean="0"/>
              <a:t>social rights </a:t>
            </a:r>
          </a:p>
          <a:p>
            <a:pPr lvl="1" eaLnBrk="1" hangingPunct="1"/>
            <a:r>
              <a:rPr lang="en-US" sz="2600" dirty="0" smtClean="0"/>
              <a:t>environmental protection</a:t>
            </a:r>
          </a:p>
          <a:p>
            <a:pPr lvl="1" eaLnBrk="1" hangingPunct="1"/>
            <a:r>
              <a:rPr lang="en-US" sz="2600" dirty="0" smtClean="0"/>
              <a:t>economic development</a:t>
            </a:r>
          </a:p>
        </p:txBody>
      </p:sp>
      <p:sp>
        <p:nvSpPr>
          <p:cNvPr id="4915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491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09AFA73-F8E9-4350-96B5-013F672B4019}" type="slidenum">
              <a:rPr lang="en-US"/>
              <a:pPr/>
              <a:t>35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Social Responsibility, Governance, and Sustainability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05000"/>
            <a:ext cx="7772400" cy="4114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  <a:buSzPct val="90000"/>
              <a:buFont typeface="Wingdings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Benefits of sustainability:</a:t>
            </a:r>
            <a:endParaRPr lang="en-US" sz="2800" b="1" dirty="0" smtClean="0">
              <a:solidFill>
                <a:schemeClr val="tx1"/>
              </a:solidFill>
              <a:cs typeface="Times New Roman" charset="0"/>
            </a:endParaRPr>
          </a:p>
          <a:p>
            <a:pPr lvl="1" eaLnBrk="1" hangingPunct="1"/>
            <a:r>
              <a:rPr lang="en-US" sz="2600" dirty="0" smtClean="0"/>
              <a:t>Cost reduction</a:t>
            </a:r>
          </a:p>
          <a:p>
            <a:pPr lvl="1" eaLnBrk="1" hangingPunct="1"/>
            <a:r>
              <a:rPr lang="en-US" sz="2600" dirty="0" smtClean="0"/>
              <a:t>Resource preservation</a:t>
            </a:r>
          </a:p>
          <a:p>
            <a:pPr lvl="1" eaLnBrk="1" hangingPunct="1"/>
            <a:r>
              <a:rPr lang="en-US" sz="2600" dirty="0" smtClean="0"/>
              <a:t>Legislative compliance</a:t>
            </a:r>
          </a:p>
          <a:p>
            <a:pPr lvl="1" eaLnBrk="1" hangingPunct="1"/>
            <a:r>
              <a:rPr lang="en-US" sz="2600" dirty="0" smtClean="0"/>
              <a:t>Positive reputation</a:t>
            </a:r>
          </a:p>
          <a:p>
            <a:pPr lvl="1" eaLnBrk="1" hangingPunct="1"/>
            <a:r>
              <a:rPr lang="en-US" sz="2600" dirty="0" smtClean="0"/>
              <a:t>Right initiative</a:t>
            </a:r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72A9515-E7BA-4343-8747-2570E5FB238B}" type="slidenum">
              <a:rPr lang="en-US"/>
              <a:pPr/>
              <a:t>36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3613" cy="11430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Social Responsibility, Governance, and Sustainability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uiExpand="1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05000"/>
            <a:ext cx="7772400" cy="4114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  <a:buSzPct val="90000"/>
              <a:buFont typeface="Wingdings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What does a sustainable company look like?</a:t>
            </a:r>
            <a:endParaRPr lang="en-US" sz="2800" dirty="0" smtClean="0">
              <a:solidFill>
                <a:schemeClr val="tx1"/>
              </a:solidFill>
              <a:cs typeface="Times New Roman" charset="0"/>
            </a:endParaRPr>
          </a:p>
          <a:p>
            <a:pPr lvl="1" eaLnBrk="1" hangingPunct="1"/>
            <a:r>
              <a:rPr lang="en-US" sz="2600" dirty="0" smtClean="0"/>
              <a:t>CEO leads the charge</a:t>
            </a:r>
          </a:p>
          <a:p>
            <a:pPr lvl="1" eaLnBrk="1" hangingPunct="1"/>
            <a:r>
              <a:rPr lang="en-US" sz="2600" dirty="0" smtClean="0"/>
              <a:t>Board of directors and employees are actively involved</a:t>
            </a:r>
          </a:p>
          <a:p>
            <a:pPr lvl="1" eaLnBrk="1" hangingPunct="1"/>
            <a:r>
              <a:rPr lang="en-US" sz="2600" dirty="0" smtClean="0"/>
              <a:t>Resources are adequately allocated</a:t>
            </a:r>
          </a:p>
          <a:p>
            <a:pPr lvl="1" eaLnBrk="1" hangingPunct="1"/>
            <a:r>
              <a:rPr lang="en-US" sz="2600" dirty="0" smtClean="0"/>
              <a:t>Follows a holistic approach</a:t>
            </a:r>
          </a:p>
          <a:p>
            <a:pPr lvl="1" eaLnBrk="1" hangingPunct="1"/>
            <a:r>
              <a:rPr lang="en-US" sz="2600" dirty="0" smtClean="0"/>
              <a:t>Recognized as a sustainable leader</a:t>
            </a:r>
          </a:p>
        </p:txBody>
      </p:sp>
      <p:sp>
        <p:nvSpPr>
          <p:cNvPr id="5120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512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BFE1754-1EE6-4217-9003-BD913B2E5E6B}" type="slidenum">
              <a:rPr lang="en-US"/>
              <a:pPr/>
              <a:t>37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3613" cy="11430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Social Responsibility, Governance, and Sustainability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uiExpand="1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512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BFE1754-1EE6-4217-9003-BD913B2E5E6B}" type="slidenum">
              <a:rPr lang="en-US"/>
              <a:pPr/>
              <a:t>38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3613" cy="11430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Social Responsibility, Governance, and Sustainability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63" y="1570038"/>
            <a:ext cx="6992937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715000"/>
            <a:ext cx="1095375" cy="22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633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  <a:buSzPct val="90000"/>
              <a:buFont typeface="Wingdings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Ethics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Code of moral principles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Set standards of “good” or “bad” or “right” or “wrong” in one’s conduct.</a:t>
            </a:r>
          </a:p>
          <a:p>
            <a:pPr eaLnBrk="1" hangingPunct="1">
              <a:lnSpc>
                <a:spcPct val="110000"/>
              </a:lnSpc>
              <a:buSzPct val="90000"/>
              <a:buFont typeface="Wingdings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Ethical </a:t>
            </a:r>
            <a:r>
              <a:rPr lang="en-US" sz="2800" b="1" dirty="0" err="1" smtClean="0">
                <a:solidFill>
                  <a:schemeClr val="tx1"/>
                </a:solidFill>
              </a:rPr>
              <a:t>behaviour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What is accepted as good and right in the context of the governing moral code.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What Is Ethical </a:t>
            </a:r>
            <a:r>
              <a:rPr lang="en-US" sz="3200" b="1" dirty="0" err="1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Behaviour</a:t>
            </a: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b="1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43FB6AA-D026-459E-9C65-6C17A93C6A9F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7313613" cy="4114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  <a:buSzPct val="90000"/>
              <a:buFont typeface="Wingdings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Law, Values, and Ethical </a:t>
            </a:r>
            <a:r>
              <a:rPr lang="en-US" sz="2800" b="1" dirty="0" err="1" smtClean="0">
                <a:solidFill>
                  <a:schemeClr val="tx1"/>
                </a:solidFill>
              </a:rPr>
              <a:t>Behaviour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</a:p>
          <a:p>
            <a:pPr lvl="1" eaLnBrk="1" hangingPunct="1">
              <a:lnSpc>
                <a:spcPct val="110000"/>
              </a:lnSpc>
              <a:buSzPct val="90000"/>
            </a:pPr>
            <a:r>
              <a:rPr lang="en-US" sz="2600" dirty="0" smtClean="0"/>
              <a:t>Legal </a:t>
            </a:r>
            <a:r>
              <a:rPr lang="en-US" sz="2600" dirty="0" err="1" smtClean="0"/>
              <a:t>behaviour</a:t>
            </a:r>
            <a:r>
              <a:rPr lang="en-US" sz="2600" dirty="0" smtClean="0"/>
              <a:t> is not necessarily ethical </a:t>
            </a:r>
            <a:r>
              <a:rPr lang="en-US" sz="2600" dirty="0" err="1" smtClean="0"/>
              <a:t>behaviour</a:t>
            </a:r>
            <a:r>
              <a:rPr lang="en-US" sz="2600" dirty="0" smtClean="0"/>
              <a:t>.</a:t>
            </a:r>
          </a:p>
          <a:p>
            <a:pPr lvl="1" eaLnBrk="1" hangingPunct="1">
              <a:lnSpc>
                <a:spcPct val="110000"/>
              </a:lnSpc>
              <a:buSzPct val="90000"/>
            </a:pPr>
            <a:r>
              <a:rPr lang="en-US" sz="2600" dirty="0" smtClean="0"/>
              <a:t>Personal values help determine individual ethical </a:t>
            </a:r>
            <a:r>
              <a:rPr lang="en-US" sz="2600" dirty="0" err="1" smtClean="0"/>
              <a:t>behaviour</a:t>
            </a:r>
            <a:r>
              <a:rPr lang="en-US" sz="2600" dirty="0" smtClean="0"/>
              <a:t>.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42DC699-B5AA-421E-8C84-8F9D6ACA0ECD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What Is Ethical </a:t>
            </a:r>
            <a:r>
              <a:rPr lang="en-US" sz="3200" b="1" dirty="0" err="1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Behaviour</a:t>
            </a: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b="1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7313613" cy="4114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  <a:buSzPct val="90000"/>
              <a:buFont typeface="Wingdings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Law, Values, and Ethical </a:t>
            </a:r>
            <a:r>
              <a:rPr lang="en-US" sz="2800" b="1" dirty="0" err="1" smtClean="0">
                <a:solidFill>
                  <a:schemeClr val="tx1"/>
                </a:solidFill>
              </a:rPr>
              <a:t>Behaviour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</a:p>
          <a:p>
            <a:pPr lvl="1" eaLnBrk="1" hangingPunct="1">
              <a:lnSpc>
                <a:spcPct val="120000"/>
              </a:lnSpc>
              <a:buSzPct val="90000"/>
            </a:pPr>
            <a:r>
              <a:rPr lang="en-US" sz="2600" dirty="0" smtClean="0">
                <a:solidFill>
                  <a:srgbClr val="800000"/>
                </a:solidFill>
              </a:rPr>
              <a:t>Values</a:t>
            </a:r>
            <a:r>
              <a:rPr lang="en-US" sz="2600" dirty="0" smtClean="0"/>
              <a:t> are broad beliefs about what is appropriate </a:t>
            </a:r>
            <a:r>
              <a:rPr lang="en-US" sz="2600" dirty="0" err="1" smtClean="0"/>
              <a:t>behaviour</a:t>
            </a:r>
            <a:r>
              <a:rPr lang="en-US" sz="2600" dirty="0" smtClean="0"/>
              <a:t>.</a:t>
            </a:r>
          </a:p>
          <a:p>
            <a:pPr marL="1150938" lvl="3" indent="-236538" eaLnBrk="1" hangingPunct="1">
              <a:lnSpc>
                <a:spcPct val="120000"/>
              </a:lnSpc>
              <a:buSzPct val="90000"/>
            </a:pPr>
            <a:r>
              <a:rPr lang="en-US" dirty="0" smtClean="0">
                <a:solidFill>
                  <a:srgbClr val="800000"/>
                </a:solidFill>
              </a:rPr>
              <a:t>Terminal values</a:t>
            </a:r>
            <a:r>
              <a:rPr lang="en-US" dirty="0" smtClean="0"/>
              <a:t>—references about desired ends</a:t>
            </a:r>
          </a:p>
          <a:p>
            <a:pPr marL="1150938" lvl="3" indent="-236538" eaLnBrk="1" hangingPunct="1">
              <a:lnSpc>
                <a:spcPct val="120000"/>
              </a:lnSpc>
              <a:buSzPct val="90000"/>
            </a:pPr>
            <a:r>
              <a:rPr lang="en-US" dirty="0" smtClean="0">
                <a:solidFill>
                  <a:srgbClr val="800000"/>
                </a:solidFill>
              </a:rPr>
              <a:t>Instrumental values</a:t>
            </a:r>
            <a:r>
              <a:rPr lang="en-US" dirty="0" smtClean="0"/>
              <a:t>—preferences regarding the means to desired ends</a:t>
            </a:r>
          </a:p>
          <a:p>
            <a:pPr eaLnBrk="1" hangingPunct="1">
              <a:lnSpc>
                <a:spcPct val="120000"/>
              </a:lnSpc>
              <a:buSzPct val="90000"/>
              <a:buFontTx/>
              <a:buChar char="–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5176E84-4930-46D3-9BDB-57DDFB60B0FB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What Is Ethical </a:t>
            </a:r>
            <a:r>
              <a:rPr lang="en-US" sz="3200" b="1" dirty="0" err="1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Behaviour</a:t>
            </a: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b="1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8001000" cy="4876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Alternative Views of Ethics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800000"/>
                </a:solidFill>
              </a:rPr>
              <a:t>Utilitarian view</a:t>
            </a:r>
            <a:r>
              <a:rPr lang="en-US" sz="2600" dirty="0" smtClean="0">
                <a:solidFill>
                  <a:srgbClr val="800000"/>
                </a:solidFill>
              </a:rPr>
              <a:t> </a:t>
            </a:r>
          </a:p>
          <a:p>
            <a:pPr lvl="2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Tx/>
              <a:buFont typeface="Arial" panose="020B0604020202020204" pitchFamily="34" charset="0"/>
              <a:buChar char="•"/>
            </a:pPr>
            <a:r>
              <a:rPr lang="en-US" sz="2400" dirty="0" smtClean="0"/>
              <a:t>greatest good to the greatest number of people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800000"/>
                </a:solidFill>
              </a:rPr>
              <a:t>Individualism view</a:t>
            </a:r>
            <a:r>
              <a:rPr lang="en-US" sz="2600" dirty="0" smtClean="0">
                <a:solidFill>
                  <a:srgbClr val="800000"/>
                </a:solidFill>
              </a:rPr>
              <a:t> </a:t>
            </a:r>
          </a:p>
          <a:p>
            <a:pPr lvl="2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Tx/>
              <a:buFont typeface="Arial" panose="020B0604020202020204" pitchFamily="34" charset="0"/>
              <a:buChar char="•"/>
            </a:pPr>
            <a:r>
              <a:rPr lang="en-US" sz="2400" dirty="0" smtClean="0"/>
              <a:t>primary commitment is to one’s long-term self-interests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A0BC04C-E8C2-4996-A736-6D5594F225CD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What Is Ethical </a:t>
            </a:r>
            <a:r>
              <a:rPr lang="en-US" sz="3200" b="1" dirty="0" err="1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Behaviour</a:t>
            </a: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b="1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8001000" cy="4876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Alternative Views of Ethics </a:t>
            </a:r>
            <a:r>
              <a:rPr lang="en-US" sz="1600" b="1" i="1" dirty="0" smtClean="0">
                <a:solidFill>
                  <a:schemeClr val="tx1"/>
                </a:solidFill>
              </a:rPr>
              <a:t>continued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800000"/>
                </a:solidFill>
              </a:rPr>
              <a:t>Moral-rights view </a:t>
            </a:r>
          </a:p>
          <a:p>
            <a:pPr lvl="2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Tx/>
              <a:buFont typeface="Arial" panose="020B0604020202020204" pitchFamily="34" charset="0"/>
              <a:buChar char="•"/>
            </a:pPr>
            <a:r>
              <a:rPr lang="en-US" sz="2400" dirty="0" smtClean="0"/>
              <a:t>respects and protects the fundamental rights of all people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800000"/>
                </a:solidFill>
              </a:rPr>
              <a:t>Justice view</a:t>
            </a:r>
            <a:r>
              <a:rPr lang="en-US" sz="2600" dirty="0" smtClean="0">
                <a:solidFill>
                  <a:srgbClr val="800000"/>
                </a:solidFill>
              </a:rPr>
              <a:t> </a:t>
            </a:r>
          </a:p>
          <a:p>
            <a:pPr lvl="2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Tx/>
              <a:buFont typeface="Arial" panose="020B0604020202020204" pitchFamily="34" charset="0"/>
              <a:buChar char="•"/>
            </a:pPr>
            <a:r>
              <a:rPr lang="en-US" sz="2400" dirty="0" smtClean="0"/>
              <a:t>fair and impartial treatment of people according to legal rules and standards</a:t>
            </a:r>
          </a:p>
          <a:p>
            <a:pPr lvl="3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800000"/>
                </a:solidFill>
              </a:rPr>
              <a:t>Procedural justice</a:t>
            </a:r>
            <a:r>
              <a:rPr lang="en-US" sz="2200" dirty="0" smtClean="0"/>
              <a:t>: policies and rules fairly applied</a:t>
            </a:r>
          </a:p>
          <a:p>
            <a:pPr lvl="3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800000"/>
                </a:solidFill>
              </a:rPr>
              <a:t>Distributive justice</a:t>
            </a:r>
            <a:r>
              <a:rPr lang="en-US" sz="2200" dirty="0" smtClean="0"/>
              <a:t>: equal treatment for all people </a:t>
            </a:r>
          </a:p>
          <a:p>
            <a:pPr lvl="3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800000"/>
                </a:solidFill>
              </a:rPr>
              <a:t>Interactional justice</a:t>
            </a:r>
            <a:r>
              <a:rPr lang="en-US" sz="2200" dirty="0" smtClean="0"/>
              <a:t>: people treated with dignity and respect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dirty="0" smtClean="0"/>
              <a:t>Management 3e - Chapter4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A0BC04C-E8C2-4996-A736-6D5594F225CD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 wrap="square" lIns="92075" tIns="46038" rIns="92075" bIns="46038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What Is Ethical </a:t>
            </a:r>
            <a:r>
              <a:rPr lang="en-US" sz="3200" b="1" dirty="0" err="1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Behaviour</a:t>
            </a: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b="1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8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Management 3e - </a:t>
            </a:r>
            <a:r>
              <a:rPr lang="en-US" dirty="0" err="1" smtClean="0"/>
              <a:t>Chapter4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EB708-BF02-4B2B-902C-49A1F9DD0C0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07826"/>
            <a:ext cx="5486400" cy="2642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964826"/>
            <a:ext cx="8186737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4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Figure 4.1</a:t>
            </a:r>
            <a:r>
              <a:rPr lang="en-US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Four views of ethical </a:t>
            </a:r>
            <a:r>
              <a:rPr lang="en-US" sz="2400" dirty="0" err="1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behaviour</a:t>
            </a:r>
            <a:r>
              <a:rPr lang="en-US" sz="24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3213" y="285750"/>
            <a:ext cx="8555037" cy="939800"/>
          </a:xfrm>
          <a:prstGeom prst="rect">
            <a:avLst/>
          </a:prstGeom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0" kern="1200" spc="10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What Is Ethical </a:t>
            </a:r>
            <a:r>
              <a:rPr lang="en-US" sz="3200" b="1" dirty="0" err="1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Behaviour</a:t>
            </a:r>
            <a: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br>
              <a:rPr lang="en-US" sz="3200" b="1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b="1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393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nting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Hunting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unting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ch04 _format_follow</Template>
  <TotalTime>3083</TotalTime>
  <Words>1692</Words>
  <Application>Microsoft Office PowerPoint</Application>
  <PresentationFormat>On-screen Show (4:3)</PresentationFormat>
  <Paragraphs>327</Paragraphs>
  <Slides>38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ＭＳ Ｐゴシック</vt:lpstr>
      <vt:lpstr>Arial</vt:lpstr>
      <vt:lpstr>Cambria</vt:lpstr>
      <vt:lpstr>Georgia</vt:lpstr>
      <vt:lpstr>HY견명조</vt:lpstr>
      <vt:lpstr>Times New Roman</vt:lpstr>
      <vt:lpstr>Verdana</vt:lpstr>
      <vt:lpstr>Wingdings</vt:lpstr>
      <vt:lpstr>Hunting</vt:lpstr>
      <vt:lpstr>PowerPoint Presentation  to Accompany  Management Third Canadian Edition John R. Schermerhorn, Jr. Barry Wright</vt:lpstr>
      <vt:lpstr>PowerPoint Presentation</vt:lpstr>
      <vt:lpstr>Chapter 4 Learning Objectives</vt:lpstr>
      <vt:lpstr> What Is Ethical Behaviour? </vt:lpstr>
      <vt:lpstr> What Is Ethical Behaviour? </vt:lpstr>
      <vt:lpstr> What Is Ethical Behaviour? </vt:lpstr>
      <vt:lpstr> What Is Ethical Behaviour? </vt:lpstr>
      <vt:lpstr> What Is Ethical Behaviour? </vt:lpstr>
      <vt:lpstr>Figure 4.1 Four views of ethical behaviour.</vt:lpstr>
      <vt:lpstr> What Is Ethical Behaviour? </vt:lpstr>
      <vt:lpstr>PowerPoint Presentation</vt:lpstr>
      <vt:lpstr> What Is Ethical Behaviour? </vt:lpstr>
      <vt:lpstr> Ethics in the Workplace </vt:lpstr>
      <vt:lpstr> Ethics in the Workplace </vt:lpstr>
      <vt:lpstr> Ethics in the Workplace </vt:lpstr>
      <vt:lpstr>Figure 4.5 Kohlberg’s levels of individual moral development</vt:lpstr>
      <vt:lpstr> Ethics in the Workplace </vt:lpstr>
      <vt:lpstr> Ethics in the Workplace </vt:lpstr>
      <vt:lpstr>Maintaining High Ethical Standards</vt:lpstr>
      <vt:lpstr>Maintaining High Ethical Standards</vt:lpstr>
      <vt:lpstr>Maintaining High Ethical Standards</vt:lpstr>
      <vt:lpstr>Maintaining High Ethical Standards</vt:lpstr>
      <vt:lpstr>Maintaining High Ethical Standards</vt:lpstr>
      <vt:lpstr>Maintaining High Ethical Standards</vt:lpstr>
      <vt:lpstr>Figure 4.8 Moral management and the ethics centre of gravity in an organization.</vt:lpstr>
      <vt:lpstr>Maintaining High Ethical Standards</vt:lpstr>
      <vt:lpstr>Social Responsibility, Governance, and Sustainability</vt:lpstr>
      <vt:lpstr>Social Responsibility, Governance, and Sustainability</vt:lpstr>
      <vt:lpstr>Social Responsibility, Governance, and Sustainability</vt:lpstr>
      <vt:lpstr>Fig. 4.12 Criteria for evaluating corporate social performance.</vt:lpstr>
      <vt:lpstr>Social Responsibility, Governance, and Sustainability</vt:lpstr>
      <vt:lpstr>Social Responsibility, Governance, and Sustainability</vt:lpstr>
      <vt:lpstr>Social Responsibility, Governance, and Sustainability</vt:lpstr>
      <vt:lpstr>Social Responsibility, Governance, and Sustainability</vt:lpstr>
      <vt:lpstr>Social Responsibility, Governance, and Sustainability</vt:lpstr>
      <vt:lpstr>Social Responsibility, Governance, and Sustainability</vt:lpstr>
      <vt:lpstr>Social Responsibility, Governance, and Sustainability</vt:lpstr>
      <vt:lpstr>Social Responsibility, Governance, and Sustainability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Ethical Behavior and Social Responsibility</dc:title>
  <dc:creator>Michael K. McCuddy</dc:creator>
  <cp:lastModifiedBy>8p</cp:lastModifiedBy>
  <cp:revision>136</cp:revision>
  <dcterms:created xsi:type="dcterms:W3CDTF">2010-08-12T00:39:30Z</dcterms:created>
  <dcterms:modified xsi:type="dcterms:W3CDTF">2017-05-08T09:27:23Z</dcterms:modified>
</cp:coreProperties>
</file>