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9" r:id="rId4"/>
    <p:sldId id="271" r:id="rId5"/>
    <p:sldId id="261" r:id="rId6"/>
    <p:sldId id="272" r:id="rId7"/>
    <p:sldId id="262" r:id="rId8"/>
    <p:sldId id="276" r:id="rId9"/>
    <p:sldId id="263" r:id="rId10"/>
    <p:sldId id="275" r:id="rId11"/>
    <p:sldId id="264" r:id="rId12"/>
    <p:sldId id="277" r:id="rId13"/>
    <p:sldId id="278" r:id="rId14"/>
    <p:sldId id="265" r:id="rId15"/>
    <p:sldId id="266" r:id="rId16"/>
    <p:sldId id="274" r:id="rId17"/>
    <p:sldId id="268" r:id="rId18"/>
    <p:sldId id="26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35B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3" autoAdjust="0"/>
    <p:restoredTop sz="69107" autoAdjust="0"/>
  </p:normalViewPr>
  <p:slideViewPr>
    <p:cSldViewPr>
      <p:cViewPr varScale="1">
        <p:scale>
          <a:sx n="49" d="100"/>
          <a:sy n="49" d="100"/>
        </p:scale>
        <p:origin x="-8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DF4C3380-FCB7-4D7A-9804-46CCB6C07D10}" type="datetimeFigureOut">
              <a:rPr lang="en-GB"/>
              <a:pPr>
                <a:defRPr/>
              </a:pPr>
              <a:t>29/10/2010</a:t>
            </a:fld>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8CF188-6568-4D4F-BFD8-26A57DA0F77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Common_law"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Jury" TargetMode="External"/><Relationship Id="rId4" Type="http://schemas.openxmlformats.org/officeDocument/2006/relationships/hyperlink" Target="http://en.wikipedia.org/wiki/Juris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Germany" TargetMode="External"/><Relationship Id="rId13" Type="http://schemas.openxmlformats.org/officeDocument/2006/relationships/hyperlink" Target="http://en.wikipedia.org/wiki/Her_Majesty's_Prison_Service" TargetMode="External"/><Relationship Id="rId18" Type="http://schemas.openxmlformats.org/officeDocument/2006/relationships/hyperlink" Target="http://en.wikipedia.org/wiki/Metrics" TargetMode="External"/><Relationship Id="rId3" Type="http://schemas.openxmlformats.org/officeDocument/2006/relationships/hyperlink" Target="http://noms.justice.gov.uk/about-us/how-noms-works/reforming-the-system/" TargetMode="External"/><Relationship Id="rId7" Type="http://schemas.openxmlformats.org/officeDocument/2006/relationships/hyperlink" Target="http://noms.justice.gov.uk/managing-offenders/reducing_re-offending/reducing_re-offending_pathways/" TargetMode="External"/><Relationship Id="rId12" Type="http://schemas.openxmlformats.org/officeDocument/2006/relationships/hyperlink" Target="http://en.wikipedia.org/wiki/Wales" TargetMode="External"/><Relationship Id="rId17" Type="http://schemas.openxmlformats.org/officeDocument/2006/relationships/hyperlink" Target="http://en.wikipedia.org/wiki/Prison" TargetMode="External"/><Relationship Id="rId2" Type="http://schemas.openxmlformats.org/officeDocument/2006/relationships/slide" Target="../slides/slide16.xml"/><Relationship Id="rId16" Type="http://schemas.openxmlformats.org/officeDocument/2006/relationships/hyperlink" Target="http://en.wikipedia.org/wiki/Community_service" TargetMode="External"/><Relationship Id="rId20" Type="http://schemas.openxmlformats.org/officeDocument/2006/relationships/hyperlink" Target="http://en.wikipedia.org/wiki/Offender_Assessment_System" TargetMode="External"/><Relationship Id="rId1" Type="http://schemas.openxmlformats.org/officeDocument/2006/relationships/notesMaster" Target="../notesMasters/notesMaster1.xml"/><Relationship Id="rId6" Type="http://schemas.openxmlformats.org/officeDocument/2006/relationships/hyperlink" Target="http://noms.justice.gov.uk/news-publications-events/publications/strategy/reducing-reoffend-delivery-plan/" TargetMode="External"/><Relationship Id="rId11" Type="http://schemas.openxmlformats.org/officeDocument/2006/relationships/hyperlink" Target="http://en.wikipedia.org/wiki/England" TargetMode="External"/><Relationship Id="rId5" Type="http://schemas.openxmlformats.org/officeDocument/2006/relationships/hyperlink" Target="http://noms.justice.gov.uk/noms-regions/" TargetMode="External"/><Relationship Id="rId15" Type="http://schemas.openxmlformats.org/officeDocument/2006/relationships/hyperlink" Target="http://en.wikipedia.org/wiki/Computer" TargetMode="External"/><Relationship Id="rId10" Type="http://schemas.openxmlformats.org/officeDocument/2006/relationships/hyperlink" Target="http://en.wikipedia.org/wiki/OASys_(Automotive)" TargetMode="External"/><Relationship Id="rId19" Type="http://schemas.openxmlformats.org/officeDocument/2006/relationships/hyperlink" Target="http://en.wikipedia.org/wiki/Recidivism" TargetMode="External"/><Relationship Id="rId4" Type="http://schemas.openxmlformats.org/officeDocument/2006/relationships/hyperlink" Target="http://noms.justice.gov.uk/about-us/commissioning-07/" TargetMode="External"/><Relationship Id="rId9" Type="http://schemas.openxmlformats.org/officeDocument/2006/relationships/hyperlink" Target="http://en.wikipedia.org/wiki/Convertible" TargetMode="External"/><Relationship Id="rId14" Type="http://schemas.openxmlformats.org/officeDocument/2006/relationships/hyperlink" Target="http://en.wikipedia.org/wiki/National_Probation_Serv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2457450" y="0"/>
            <a:ext cx="1728788" cy="1296988"/>
          </a:xfrm>
          <a:ln/>
        </p:spPr>
      </p:sp>
      <p:sp>
        <p:nvSpPr>
          <p:cNvPr id="26627" name="Rectangle 3"/>
          <p:cNvSpPr>
            <a:spLocks noGrp="1" noChangeArrowheads="1"/>
          </p:cNvSpPr>
          <p:nvPr>
            <p:ph type="body" idx="1"/>
          </p:nvPr>
        </p:nvSpPr>
        <p:spPr>
          <a:xfrm>
            <a:off x="0" y="1331913"/>
            <a:ext cx="6858000" cy="7812087"/>
          </a:xfrm>
          <a:noFill/>
          <a:ln/>
        </p:spPr>
        <p:txBody>
          <a:bodyPr/>
          <a:lstStyle/>
          <a:p>
            <a:pPr eaLnBrk="1" hangingPunct="1">
              <a:lnSpc>
                <a:spcPct val="80000"/>
              </a:lnSpc>
            </a:pPr>
            <a:r>
              <a:rPr lang="en-GB" sz="1000" smtClean="0"/>
              <a:t>Types of Legal system</a:t>
            </a:r>
          </a:p>
          <a:p>
            <a:pPr eaLnBrk="1" hangingPunct="1">
              <a:lnSpc>
                <a:spcPct val="80000"/>
              </a:lnSpc>
            </a:pPr>
            <a:r>
              <a:rPr lang="en-GB" sz="1000" b="1" u="sng" smtClean="0"/>
              <a:t>Adversarial (usa/uk)</a:t>
            </a:r>
            <a:r>
              <a:rPr lang="en-GB" sz="1000" smtClean="0"/>
              <a:t> The </a:t>
            </a:r>
            <a:r>
              <a:rPr lang="en-GB" sz="1000" b="1" smtClean="0"/>
              <a:t>adversarial system</a:t>
            </a:r>
            <a:r>
              <a:rPr lang="en-GB" sz="1000" smtClean="0"/>
              <a:t> (or </a:t>
            </a:r>
            <a:r>
              <a:rPr lang="en-GB" sz="1000" b="1" smtClean="0"/>
              <a:t>adversary system</a:t>
            </a:r>
            <a:r>
              <a:rPr lang="en-GB" sz="1000" smtClean="0"/>
              <a:t>) of law is the system of law, generally adopted in </a:t>
            </a:r>
            <a:r>
              <a:rPr lang="en-GB" sz="1000" smtClean="0">
                <a:hlinkClick r:id="rId3" tooltip="Common law"/>
              </a:rPr>
              <a:t>common law</a:t>
            </a:r>
            <a:r>
              <a:rPr lang="en-GB" sz="1000" smtClean="0"/>
              <a:t> countries, that relies on the skill of each </a:t>
            </a:r>
            <a:r>
              <a:rPr lang="en-GB" sz="1000" smtClean="0">
                <a:hlinkClick r:id="rId4" tooltip="Jurist"/>
              </a:rPr>
              <a:t>advocate</a:t>
            </a:r>
            <a:r>
              <a:rPr lang="en-GB" sz="1000" smtClean="0"/>
              <a:t> representing his or her party's positions and involves an impartial person, usually a </a:t>
            </a:r>
            <a:r>
              <a:rPr lang="en-GB" sz="1000" smtClean="0">
                <a:hlinkClick r:id="rId5" tooltip="Jury"/>
              </a:rPr>
              <a:t>jury</a:t>
            </a:r>
            <a:r>
              <a:rPr lang="en-GB" sz="1000" smtClean="0"/>
              <a:t>, trying to determine the truth of the case.</a:t>
            </a:r>
            <a:r>
              <a:rPr lang="en-GB" sz="1000" smtClean="0">
                <a:hlinkClick r:id="" action="ppaction://noaction"/>
              </a:rPr>
              <a:t>[1][2][3]</a:t>
            </a:r>
            <a:endParaRPr lang="en-GB" sz="1000" smtClean="0"/>
          </a:p>
          <a:p>
            <a:pPr eaLnBrk="1" hangingPunct="1">
              <a:lnSpc>
                <a:spcPct val="80000"/>
              </a:lnSpc>
            </a:pPr>
            <a:endParaRPr lang="en-GB" sz="1000" smtClean="0"/>
          </a:p>
          <a:p>
            <a:pPr eaLnBrk="1" hangingPunct="1">
              <a:lnSpc>
                <a:spcPct val="80000"/>
              </a:lnSpc>
            </a:pPr>
            <a:r>
              <a:rPr lang="en-GB" sz="1000" b="1" u="sng" smtClean="0"/>
              <a:t>Inquisitorial (France/European/latin america)</a:t>
            </a:r>
            <a:r>
              <a:rPr lang="en-GB" sz="1000" smtClean="0"/>
              <a:t>As opposed to that, the inquisitorial system usually found on the continent of Europe among civil law systems (i.e., those deriving from Roman law or the Napoleonic Code) has a judge (or a group of judges who work together) whose task is to investigate the case.</a:t>
            </a:r>
          </a:p>
          <a:p>
            <a:pPr eaLnBrk="1" hangingPunct="1">
              <a:lnSpc>
                <a:spcPct val="80000"/>
              </a:lnSpc>
            </a:pPr>
            <a:endParaRPr lang="en-GB" sz="1000" smtClean="0"/>
          </a:p>
          <a:p>
            <a:pPr eaLnBrk="1" hangingPunct="1">
              <a:lnSpc>
                <a:spcPct val="80000"/>
              </a:lnSpc>
            </a:pPr>
            <a:r>
              <a:rPr lang="en-GB" sz="1000" u="sng" smtClean="0"/>
              <a:t>Roles of the CJS</a:t>
            </a:r>
          </a:p>
          <a:p>
            <a:pPr eaLnBrk="1" hangingPunct="1">
              <a:lnSpc>
                <a:spcPct val="80000"/>
              </a:lnSpc>
            </a:pPr>
            <a:r>
              <a:rPr lang="en-GB" sz="1000" smtClean="0"/>
              <a:t>Societies response to crime</a:t>
            </a:r>
          </a:p>
          <a:p>
            <a:pPr eaLnBrk="1" hangingPunct="1">
              <a:lnSpc>
                <a:spcPct val="80000"/>
              </a:lnSpc>
            </a:pPr>
            <a:r>
              <a:rPr lang="en-GB" sz="1000" smtClean="0"/>
              <a:t>Defined by a series of decisions and actions made by agencies in response to criminal or lawless behaviour.</a:t>
            </a:r>
          </a:p>
          <a:p>
            <a:pPr eaLnBrk="1" hangingPunct="1">
              <a:lnSpc>
                <a:spcPct val="80000"/>
              </a:lnSpc>
            </a:pPr>
            <a:r>
              <a:rPr lang="en-GB" sz="1000" smtClean="0"/>
              <a:t>Goals: Protecting the public (prevention, deterrence, rehabilitation and incapacitation)</a:t>
            </a:r>
          </a:p>
          <a:p>
            <a:pPr eaLnBrk="1" hangingPunct="1">
              <a:lnSpc>
                <a:spcPct val="80000"/>
              </a:lnSpc>
            </a:pPr>
            <a:r>
              <a:rPr lang="en-GB" sz="1000" smtClean="0"/>
              <a:t>upholding the law (due process) and maintaining law and order</a:t>
            </a:r>
          </a:p>
          <a:p>
            <a:pPr eaLnBrk="1" hangingPunct="1">
              <a:lnSpc>
                <a:spcPct val="80000"/>
              </a:lnSpc>
            </a:pPr>
            <a:r>
              <a:rPr lang="en-GB" sz="1000" smtClean="0"/>
              <a:t>Punishment/social disapproval and helping victims of crime</a:t>
            </a:r>
          </a:p>
          <a:p>
            <a:pPr eaLnBrk="1" hangingPunct="1">
              <a:lnSpc>
                <a:spcPct val="80000"/>
              </a:lnSpc>
            </a:pPr>
            <a:endParaRPr lang="en-GB" sz="1000" u="sng" smtClean="0"/>
          </a:p>
          <a:p>
            <a:pPr eaLnBrk="1" hangingPunct="1">
              <a:lnSpc>
                <a:spcPct val="80000"/>
              </a:lnSpc>
            </a:pPr>
            <a:r>
              <a:rPr lang="en-GB" sz="1000" smtClean="0"/>
              <a:t>Police:</a:t>
            </a:r>
            <a:r>
              <a:rPr lang="en-GB" sz="1000" u="sng" smtClean="0"/>
              <a:t> </a:t>
            </a:r>
          </a:p>
          <a:p>
            <a:pPr eaLnBrk="1" hangingPunct="1">
              <a:lnSpc>
                <a:spcPct val="80000"/>
              </a:lnSpc>
            </a:pPr>
            <a:r>
              <a:rPr lang="en-GB" sz="1000" smtClean="0"/>
              <a:t>-Investigate/prevent crime</a:t>
            </a:r>
          </a:p>
          <a:p>
            <a:pPr eaLnBrk="1" hangingPunct="1">
              <a:lnSpc>
                <a:spcPct val="80000"/>
              </a:lnSpc>
            </a:pPr>
            <a:r>
              <a:rPr lang="en-GB" sz="1000" smtClean="0"/>
              <a:t>-arrest/detain/question suspects</a:t>
            </a:r>
          </a:p>
          <a:p>
            <a:pPr eaLnBrk="1" hangingPunct="1">
              <a:lnSpc>
                <a:spcPct val="80000"/>
              </a:lnSpc>
            </a:pPr>
            <a:r>
              <a:rPr lang="en-GB" sz="1000" smtClean="0"/>
              <a:t>-maintain public order and traffic control</a:t>
            </a:r>
          </a:p>
          <a:p>
            <a:pPr eaLnBrk="1" hangingPunct="1">
              <a:lnSpc>
                <a:spcPct val="80000"/>
              </a:lnSpc>
            </a:pPr>
            <a:r>
              <a:rPr lang="en-GB" sz="1000" smtClean="0"/>
              <a:t>-respond to criminal and non-criminal emergencies.</a:t>
            </a:r>
          </a:p>
          <a:p>
            <a:pPr eaLnBrk="1" hangingPunct="1">
              <a:lnSpc>
                <a:spcPct val="80000"/>
              </a:lnSpc>
            </a:pPr>
            <a:endParaRPr lang="en-GB" sz="1000" smtClean="0"/>
          </a:p>
          <a:p>
            <a:pPr eaLnBrk="1" hangingPunct="1">
              <a:lnSpc>
                <a:spcPct val="80000"/>
              </a:lnSpc>
            </a:pPr>
            <a:r>
              <a:rPr lang="en-GB" sz="1000" u="sng" smtClean="0"/>
              <a:t>Crown Prosecution Service (CPS):</a:t>
            </a:r>
          </a:p>
          <a:p>
            <a:pPr eaLnBrk="1" hangingPunct="1">
              <a:lnSpc>
                <a:spcPct val="80000"/>
              </a:lnSpc>
            </a:pPr>
            <a:r>
              <a:rPr lang="en-GB" sz="1000" smtClean="0"/>
              <a:t>-filter weak cases</a:t>
            </a:r>
          </a:p>
          <a:p>
            <a:pPr eaLnBrk="1" hangingPunct="1">
              <a:lnSpc>
                <a:spcPct val="80000"/>
              </a:lnSpc>
            </a:pPr>
            <a:r>
              <a:rPr lang="en-GB" sz="1000" smtClean="0"/>
              <a:t>-prepare and deliver prosecution in Magistrate’s court</a:t>
            </a:r>
          </a:p>
          <a:p>
            <a:pPr eaLnBrk="1" hangingPunct="1">
              <a:lnSpc>
                <a:spcPct val="80000"/>
              </a:lnSpc>
            </a:pPr>
            <a:r>
              <a:rPr lang="en-GB" sz="1000" smtClean="0"/>
              <a:t>-liaise with Barristers in Crown court</a:t>
            </a:r>
          </a:p>
          <a:p>
            <a:pPr eaLnBrk="1" hangingPunct="1">
              <a:lnSpc>
                <a:spcPct val="80000"/>
              </a:lnSpc>
            </a:pPr>
            <a:endParaRPr lang="en-GB" sz="1000" smtClean="0"/>
          </a:p>
          <a:p>
            <a:pPr eaLnBrk="1" hangingPunct="1">
              <a:lnSpc>
                <a:spcPct val="80000"/>
              </a:lnSpc>
            </a:pPr>
            <a:r>
              <a:rPr lang="en-GB" sz="1000" smtClean="0"/>
              <a:t>Courts:</a:t>
            </a:r>
          </a:p>
          <a:p>
            <a:pPr eaLnBrk="1" hangingPunct="1">
              <a:lnSpc>
                <a:spcPct val="80000"/>
              </a:lnSpc>
            </a:pPr>
            <a:r>
              <a:rPr lang="en-GB" sz="1000" smtClean="0"/>
              <a:t>-Process cases efficiently in a public arena</a:t>
            </a:r>
          </a:p>
          <a:p>
            <a:pPr eaLnBrk="1" hangingPunct="1">
              <a:lnSpc>
                <a:spcPct val="80000"/>
              </a:lnSpc>
            </a:pPr>
            <a:r>
              <a:rPr lang="en-GB" sz="1000" smtClean="0"/>
              <a:t>-decide bail, remand and mode of trial</a:t>
            </a:r>
          </a:p>
          <a:p>
            <a:pPr eaLnBrk="1" hangingPunct="1">
              <a:lnSpc>
                <a:spcPct val="80000"/>
              </a:lnSpc>
            </a:pPr>
            <a:r>
              <a:rPr lang="en-GB" sz="1000" smtClean="0"/>
              <a:t>-decide guilt/pass sentence and hear appeals</a:t>
            </a:r>
          </a:p>
          <a:p>
            <a:pPr eaLnBrk="1" hangingPunct="1">
              <a:lnSpc>
                <a:spcPct val="80000"/>
              </a:lnSpc>
            </a:pPr>
            <a:r>
              <a:rPr lang="en-GB" sz="1000" smtClean="0"/>
              <a:t>-protect defendant’s rights</a:t>
            </a:r>
          </a:p>
          <a:p>
            <a:pPr eaLnBrk="1" hangingPunct="1">
              <a:lnSpc>
                <a:spcPct val="80000"/>
              </a:lnSpc>
            </a:pPr>
            <a:endParaRPr lang="en-GB" sz="1000" smtClean="0"/>
          </a:p>
          <a:p>
            <a:pPr eaLnBrk="1" hangingPunct="1">
              <a:lnSpc>
                <a:spcPct val="80000"/>
              </a:lnSpc>
            </a:pPr>
            <a:r>
              <a:rPr lang="en-GB" sz="1000" u="sng" smtClean="0"/>
              <a:t>Prison:</a:t>
            </a:r>
          </a:p>
          <a:p>
            <a:pPr eaLnBrk="1" hangingPunct="1">
              <a:lnSpc>
                <a:spcPct val="80000"/>
              </a:lnSpc>
            </a:pPr>
            <a:r>
              <a:rPr lang="en-GB" sz="1000" smtClean="0"/>
              <a:t>-Holding remand and sentenced prisoners</a:t>
            </a:r>
          </a:p>
          <a:p>
            <a:pPr eaLnBrk="1" hangingPunct="1">
              <a:lnSpc>
                <a:spcPct val="80000"/>
              </a:lnSpc>
            </a:pPr>
            <a:r>
              <a:rPr lang="en-GB" sz="1000" smtClean="0"/>
              <a:t>-maintaining proper conditions</a:t>
            </a:r>
          </a:p>
          <a:p>
            <a:pPr eaLnBrk="1" hangingPunct="1">
              <a:lnSpc>
                <a:spcPct val="80000"/>
              </a:lnSpc>
            </a:pPr>
            <a:r>
              <a:rPr lang="en-GB" sz="1000" smtClean="0"/>
              <a:t>-preparing prisoners for release</a:t>
            </a:r>
          </a:p>
          <a:p>
            <a:pPr eaLnBrk="1" hangingPunct="1">
              <a:lnSpc>
                <a:spcPct val="80000"/>
              </a:lnSpc>
            </a:pPr>
            <a:r>
              <a:rPr lang="en-GB" sz="1000" smtClean="0"/>
              <a:t>-rehabilitation</a:t>
            </a:r>
          </a:p>
          <a:p>
            <a:pPr eaLnBrk="1" hangingPunct="1">
              <a:lnSpc>
                <a:spcPct val="80000"/>
              </a:lnSpc>
            </a:pPr>
            <a:endParaRPr lang="en-GB" sz="1000" smtClean="0"/>
          </a:p>
          <a:p>
            <a:pPr eaLnBrk="1" hangingPunct="1">
              <a:lnSpc>
                <a:spcPct val="80000"/>
              </a:lnSpc>
            </a:pPr>
            <a:r>
              <a:rPr lang="en-GB" sz="1000" u="sng" smtClean="0"/>
              <a:t>Probation:</a:t>
            </a:r>
          </a:p>
          <a:p>
            <a:pPr eaLnBrk="1" hangingPunct="1">
              <a:lnSpc>
                <a:spcPct val="80000"/>
              </a:lnSpc>
            </a:pPr>
            <a:r>
              <a:rPr lang="en-GB" sz="1000" smtClean="0"/>
              <a:t>-Pre-sentence reports and bail facilities</a:t>
            </a:r>
          </a:p>
          <a:p>
            <a:pPr eaLnBrk="1" hangingPunct="1">
              <a:lnSpc>
                <a:spcPct val="80000"/>
              </a:lnSpc>
            </a:pPr>
            <a:r>
              <a:rPr lang="en-GB" sz="1000" smtClean="0"/>
              <a:t>-supervising offenders in community (probation orders)</a:t>
            </a:r>
          </a:p>
          <a:p>
            <a:pPr eaLnBrk="1" hangingPunct="1">
              <a:lnSpc>
                <a:spcPct val="80000"/>
              </a:lnSpc>
            </a:pPr>
            <a:r>
              <a:rPr lang="en-GB" sz="1000" smtClean="0"/>
              <a:t>-supervising released prisoners and those in custody </a:t>
            </a:r>
          </a:p>
          <a:p>
            <a:pPr eaLnBrk="1" hangingPunct="1">
              <a:lnSpc>
                <a:spcPct val="80000"/>
              </a:lnSpc>
            </a:pPr>
            <a:r>
              <a:rPr lang="en-GB" sz="1000" smtClean="0"/>
              <a:t>-rehabilitation</a:t>
            </a:r>
          </a:p>
          <a:p>
            <a:pPr eaLnBrk="1" hangingPunct="1">
              <a:lnSpc>
                <a:spcPct val="80000"/>
              </a:lnSpc>
            </a:pPr>
            <a:endParaRPr lang="en-GB"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lvl="1" eaLnBrk="1" hangingPunct="1"/>
            <a:r>
              <a:rPr lang="en-GB" dirty="0" smtClean="0"/>
              <a:t>Reform of punish? (Ministry of Justice, December 2008):</a:t>
            </a:r>
          </a:p>
          <a:p>
            <a:pPr lvl="2" eaLnBrk="1" hangingPunct="1"/>
            <a:r>
              <a:rPr lang="en-GB" dirty="0" smtClean="0"/>
              <a:t>Duty to punish and reform.</a:t>
            </a:r>
          </a:p>
          <a:p>
            <a:pPr lvl="2" eaLnBrk="1" hangingPunct="1"/>
            <a:r>
              <a:rPr lang="en-GB" dirty="0" smtClean="0"/>
              <a:t>Duty to protect the public.</a:t>
            </a:r>
          </a:p>
          <a:p>
            <a:pPr lvl="2" eaLnBrk="1" hangingPunct="1"/>
            <a:r>
              <a:rPr lang="en-GB" dirty="0" smtClean="0"/>
              <a:t>The need for community &amp; custodial sentences.</a:t>
            </a:r>
          </a:p>
          <a:p>
            <a:pPr lvl="2" eaLnBrk="1" hangingPunct="1"/>
            <a:r>
              <a:rPr lang="en-GB" dirty="0" smtClean="0"/>
              <a:t>The desire to remove mentally ill offenders from the CJS to more suitable environments.</a:t>
            </a:r>
          </a:p>
          <a:p>
            <a:pPr lvl="2" eaLnBrk="1" hangingPunct="1"/>
            <a:r>
              <a:rPr lang="en-GB" dirty="0" smtClean="0"/>
              <a:t>Dealing with offenders is complex and multifaceted.</a:t>
            </a:r>
          </a:p>
          <a:p>
            <a:pPr eaLnBrk="1" hangingPunct="1"/>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927225" y="685800"/>
            <a:ext cx="2301875" cy="1725613"/>
          </a:xfrm>
          <a:ln/>
        </p:spPr>
      </p:sp>
      <p:sp>
        <p:nvSpPr>
          <p:cNvPr id="28675" name="Rectangle 3"/>
          <p:cNvSpPr>
            <a:spLocks noGrp="1" noChangeArrowheads="1"/>
          </p:cNvSpPr>
          <p:nvPr>
            <p:ph type="body" idx="1"/>
          </p:nvPr>
        </p:nvSpPr>
        <p:spPr>
          <a:xfrm>
            <a:off x="685800" y="2627313"/>
            <a:ext cx="5486400" cy="6192837"/>
          </a:xfrm>
          <a:noFill/>
          <a:ln/>
        </p:spPr>
        <p:txBody>
          <a:bodyPr/>
          <a:lstStyle/>
          <a:p>
            <a:pPr eaLnBrk="1" hangingPunct="1">
              <a:lnSpc>
                <a:spcPct val="90000"/>
              </a:lnSpc>
            </a:pPr>
            <a:r>
              <a:rPr lang="en-GB" sz="1600" smtClean="0"/>
              <a:t>Perceptions of offenders: </a:t>
            </a:r>
          </a:p>
          <a:p>
            <a:pPr eaLnBrk="1" hangingPunct="1">
              <a:lnSpc>
                <a:spcPct val="90000"/>
              </a:lnSpc>
            </a:pPr>
            <a:endParaRPr lang="en-GB" sz="1600" smtClean="0"/>
          </a:p>
          <a:p>
            <a:pPr eaLnBrk="1" hangingPunct="1">
              <a:lnSpc>
                <a:spcPct val="90000"/>
              </a:lnSpc>
            </a:pPr>
            <a:r>
              <a:rPr lang="en-GB" sz="1600" smtClean="0"/>
              <a:t>Perceptions and attitudes about how do deal with offenders:</a:t>
            </a:r>
          </a:p>
          <a:p>
            <a:pPr lvl="1" eaLnBrk="1" hangingPunct="1">
              <a:lnSpc>
                <a:spcPct val="90000"/>
              </a:lnSpc>
            </a:pPr>
            <a:r>
              <a:rPr lang="en-GB" sz="1600" smtClean="0"/>
              <a:t>The public are punitive (McCorkle, 1993)</a:t>
            </a:r>
          </a:p>
          <a:p>
            <a:pPr lvl="1" eaLnBrk="1" hangingPunct="1">
              <a:lnSpc>
                <a:spcPct val="90000"/>
              </a:lnSpc>
            </a:pPr>
            <a:r>
              <a:rPr lang="en-GB" sz="1600" smtClean="0"/>
              <a:t>Public believe the CJS not to be tough enough on offenders</a:t>
            </a:r>
          </a:p>
          <a:p>
            <a:pPr lvl="1" eaLnBrk="1" hangingPunct="1">
              <a:lnSpc>
                <a:spcPct val="90000"/>
              </a:lnSpc>
            </a:pPr>
            <a:r>
              <a:rPr lang="en-GB" sz="1600" smtClean="0"/>
              <a:t>Women are more punitive than men (expect in regard to young offenders) (Sprott, 1999)</a:t>
            </a:r>
          </a:p>
          <a:p>
            <a:pPr eaLnBrk="1" hangingPunct="1">
              <a:lnSpc>
                <a:spcPct val="90000"/>
              </a:lnSpc>
            </a:pPr>
            <a:endParaRPr lang="en-GB" sz="1600" smtClean="0"/>
          </a:p>
          <a:p>
            <a:pPr eaLnBrk="1" hangingPunct="1">
              <a:lnSpc>
                <a:spcPct val="90000"/>
              </a:lnSpc>
            </a:pPr>
            <a:r>
              <a:rPr lang="en-GB" sz="1600" smtClean="0"/>
              <a:t>Public perception of rehabilitation/treatment:</a:t>
            </a:r>
          </a:p>
          <a:p>
            <a:pPr lvl="1" eaLnBrk="1" hangingPunct="1">
              <a:lnSpc>
                <a:spcPct val="90000"/>
              </a:lnSpc>
            </a:pPr>
            <a:r>
              <a:rPr lang="en-GB" sz="1600" smtClean="0"/>
              <a:t>Public are supportive of rehabilitation for and the effectiveness of treatment on young &amp; non-violent offenders</a:t>
            </a:r>
          </a:p>
          <a:p>
            <a:pPr lvl="1" eaLnBrk="1" hangingPunct="1">
              <a:lnSpc>
                <a:spcPct val="90000"/>
              </a:lnSpc>
            </a:pPr>
            <a:r>
              <a:rPr lang="en-GB" sz="1600" smtClean="0"/>
              <a:t>Sprott &amp; Doob (1997) women are more likely (83%) than men (72%) to believe that offenders should be reintegrated back into the community after prison </a:t>
            </a:r>
          </a:p>
          <a:p>
            <a:pPr lvl="1" eaLnBrk="1" hangingPunct="1">
              <a:lnSpc>
                <a:spcPct val="90000"/>
              </a:lnSpc>
            </a:pPr>
            <a:r>
              <a:rPr lang="en-GB" sz="1600" smtClean="0"/>
              <a:t>Cullen et al (1988) (questionaire) found support for punishment (just deserts) and rehabilitation among the public </a:t>
            </a:r>
          </a:p>
          <a:p>
            <a:pPr eaLnBrk="1" hangingPunct="1">
              <a:lnSpc>
                <a:spcPct val="90000"/>
              </a:lnSpc>
            </a:pPr>
            <a:endParaRPr lang="en-GB" sz="1600" smtClean="0"/>
          </a:p>
          <a:p>
            <a:pPr eaLnBrk="1" hangingPunct="1">
              <a:lnSpc>
                <a:spcPct val="90000"/>
              </a:lnSpc>
            </a:pPr>
            <a:r>
              <a:rPr lang="en-GB" sz="1600" smtClean="0"/>
              <a:t>Does the psychological state of the offender matter</a:t>
            </a:r>
            <a:r>
              <a:rPr lang="en-GB" sz="1000" smtClean="0"/>
              <a:t> </a:t>
            </a:r>
          </a:p>
          <a:p>
            <a:pPr eaLnBrk="1" hangingPunct="1">
              <a:lnSpc>
                <a:spcPct val="90000"/>
              </a:lnSpc>
            </a:pPr>
            <a:endParaRPr lang="en-GB" sz="1000" smtClean="0"/>
          </a:p>
          <a:p>
            <a:pPr eaLnBrk="1" hangingPunct="1">
              <a:lnSpc>
                <a:spcPct val="90000"/>
              </a:lnSpc>
            </a:pPr>
            <a:endParaRPr lang="en-GB"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2713038" y="0"/>
            <a:ext cx="1341437" cy="1006475"/>
          </a:xfrm>
          <a:ln/>
        </p:spPr>
      </p:sp>
      <p:sp>
        <p:nvSpPr>
          <p:cNvPr id="29699" name="Rectangle 3"/>
          <p:cNvSpPr>
            <a:spLocks noGrp="1" noChangeArrowheads="1"/>
          </p:cNvSpPr>
          <p:nvPr>
            <p:ph type="body" idx="1"/>
          </p:nvPr>
        </p:nvSpPr>
        <p:spPr>
          <a:xfrm>
            <a:off x="260350" y="1042988"/>
            <a:ext cx="6337300" cy="7415212"/>
          </a:xfrm>
          <a:noFill/>
          <a:ln/>
        </p:spPr>
        <p:txBody>
          <a:bodyPr/>
          <a:lstStyle/>
          <a:p>
            <a:pPr eaLnBrk="1" hangingPunct="1">
              <a:lnSpc>
                <a:spcPct val="80000"/>
              </a:lnSpc>
            </a:pPr>
            <a:r>
              <a:rPr lang="en-GB" sz="1400" smtClean="0"/>
              <a:t>In prisons, the number of core offending behaviour courses has risen by 28% since 2004/05, including a wide range of accredited programmes aimed at sexual and violent offenders, as well as programmes addressing cognitive behaviours and substance abuse. And there is evidence of real success. For example, a study into the Sex Offender Treatment Programme run in prisons found a significant reduction in sexual and violent offending for medium risk offenders completing Sex Offender Treatment Programme compared with the re-offending rates of untreated sexual offenders</a:t>
            </a:r>
          </a:p>
          <a:p>
            <a:pPr eaLnBrk="1" hangingPunct="1">
              <a:lnSpc>
                <a:spcPct val="80000"/>
              </a:lnSpc>
            </a:pPr>
            <a:endParaRPr lang="en-GB" sz="1400" smtClean="0"/>
          </a:p>
          <a:p>
            <a:pPr eaLnBrk="1" hangingPunct="1">
              <a:lnSpc>
                <a:spcPct val="80000"/>
              </a:lnSpc>
            </a:pPr>
            <a:endParaRPr lang="en-GB" sz="1400" smtClean="0"/>
          </a:p>
          <a:p>
            <a:pPr eaLnBrk="1" hangingPunct="1"/>
            <a:r>
              <a:rPr lang="en-US" sz="1400" b="1" smtClean="0"/>
              <a:t>How NOMS works</a:t>
            </a:r>
          </a:p>
          <a:p>
            <a:pPr eaLnBrk="1" hangingPunct="1"/>
            <a:r>
              <a:rPr lang="en-US" sz="1400" smtClean="0"/>
              <a:t>NOMS has a key role to play in ensuring that the public are protected from offenders, that those who offend are punished and that fewer offenders re-offend. This should lead to less crime in society and make our communities safer places to live in.</a:t>
            </a:r>
          </a:p>
          <a:p>
            <a:pPr eaLnBrk="1" hangingPunct="1"/>
            <a:r>
              <a:rPr lang="en-US" sz="1400" smtClean="0"/>
              <a:t>Whether offenders are in prison or in the community, we need to manage them better to stop them re-offending.  Many of the offenders in our system are from socially excluded groups and in reaching them, we need to offer them the chance to engage with society in meaningful ways.  We need to offer them the chance to change and to address their offending behaviour.</a:t>
            </a:r>
            <a:br>
              <a:rPr lang="en-US" sz="1400" smtClean="0"/>
            </a:br>
            <a:r>
              <a:rPr lang="en-US" sz="1400" smtClean="0"/>
              <a:t/>
            </a:r>
            <a:br>
              <a:rPr lang="en-US" sz="1400" smtClean="0"/>
            </a:br>
            <a:r>
              <a:rPr lang="en-US" sz="1400" smtClean="0"/>
              <a:t>To do this we are </a:t>
            </a:r>
            <a:r>
              <a:rPr lang="en-US" sz="1400" smtClean="0">
                <a:hlinkClick r:id="rId3" tooltip="External link opens in a new window"/>
              </a:rPr>
              <a:t>reforming the system (new window)</a:t>
            </a:r>
            <a:r>
              <a:rPr lang="en-US" sz="1400" smtClean="0"/>
              <a:t> to:</a:t>
            </a:r>
            <a:br>
              <a:rPr lang="en-US" sz="1400" smtClean="0"/>
            </a:br>
            <a:r>
              <a:rPr lang="en-US" sz="1400" smtClean="0"/>
              <a:t/>
            </a:r>
            <a:br>
              <a:rPr lang="en-US" sz="1400" smtClean="0"/>
            </a:br>
            <a:r>
              <a:rPr lang="en-US" sz="1400" smtClean="0"/>
              <a:t>• provide a </a:t>
            </a:r>
            <a:r>
              <a:rPr lang="en-US" sz="1400" b="1" smtClean="0"/>
              <a:t>more coherent end to end service</a:t>
            </a:r>
            <a:r>
              <a:rPr lang="en-US" sz="1400" smtClean="0"/>
              <a:t> - managing offenders across the entire life of their sentence.</a:t>
            </a:r>
            <a:br>
              <a:rPr lang="en-US" sz="1400" smtClean="0"/>
            </a:br>
            <a:r>
              <a:rPr lang="en-US" sz="1400" smtClean="0"/>
              <a:t>• </a:t>
            </a:r>
            <a:r>
              <a:rPr lang="en-US" sz="1400" b="1" smtClean="0"/>
              <a:t>drive greater efficiency across the system</a:t>
            </a:r>
            <a:r>
              <a:rPr lang="en-US" sz="1400" smtClean="0"/>
              <a:t> by prioritising and targeting resources where they will deliver the greatest benefit to the public.</a:t>
            </a:r>
            <a:br>
              <a:rPr lang="en-US" sz="1400" smtClean="0"/>
            </a:br>
            <a:r>
              <a:rPr lang="en-US" sz="1400" smtClean="0"/>
              <a:t>• </a:t>
            </a:r>
            <a:r>
              <a:rPr lang="en-US" sz="1400" b="1" smtClean="0"/>
              <a:t>draw on the knowledge and expertise of the public, private and third sectors</a:t>
            </a:r>
            <a:r>
              <a:rPr lang="en-US" sz="1400" smtClean="0"/>
              <a:t> to provide more innovative solutions to tackling offending behaviour.</a:t>
            </a:r>
            <a:br>
              <a:rPr lang="en-US" sz="1400" smtClean="0"/>
            </a:br>
            <a:r>
              <a:rPr lang="en-US" sz="1400" smtClean="0"/>
              <a:t>• </a:t>
            </a:r>
            <a:r>
              <a:rPr lang="en-US" sz="1400" b="1" smtClean="0"/>
              <a:t>encourage decision making at the most local level possible</a:t>
            </a:r>
            <a:r>
              <a:rPr lang="en-US" sz="1400" smtClean="0"/>
              <a:t> to better meet the needs of local communities.</a:t>
            </a:r>
            <a:br>
              <a:rPr lang="en-US" sz="1400" smtClean="0"/>
            </a:br>
            <a:endParaRPr lang="en-US" sz="1400" b="1" smtClean="0"/>
          </a:p>
          <a:p>
            <a:pPr eaLnBrk="1" hangingPunct="1"/>
            <a:r>
              <a:rPr lang="en-US" sz="1400" b="1" smtClean="0"/>
              <a:t>Commissioning</a:t>
            </a:r>
          </a:p>
          <a:p>
            <a:pPr eaLnBrk="1" hangingPunct="1"/>
            <a:r>
              <a:rPr lang="en-US" sz="1400" smtClean="0"/>
              <a:t>Central to NOMS' vision is the concept of </a:t>
            </a:r>
            <a:r>
              <a:rPr lang="en-US" sz="1400" smtClean="0">
                <a:hlinkClick r:id="rId4" tooltip="External link opens in a new window"/>
              </a:rPr>
              <a:t>commissioning (new window)</a:t>
            </a:r>
            <a:r>
              <a:rPr lang="en-US" sz="1400" smtClean="0"/>
              <a:t>, which will see service level agreements and contracts established with a wide range of offender management services from the public, private and voluntary and community sectors.</a:t>
            </a:r>
          </a:p>
          <a:p>
            <a:pPr eaLnBrk="1" hangingPunct="1"/>
            <a:r>
              <a:rPr lang="en-US" sz="1400" smtClean="0"/>
              <a:t>These providers will be delivering services to punish, support and reform offenders.  A vibrant mix of provider organisations all with different strengths will focus on helping offenders turn away from a life of crime.</a:t>
            </a:r>
            <a:endParaRPr lang="en-US" sz="1400" b="1" smtClean="0"/>
          </a:p>
          <a:p>
            <a:pPr eaLnBrk="1" hangingPunct="1"/>
            <a:r>
              <a:rPr lang="en-US" sz="1400" b="1" smtClean="0"/>
              <a:t>Local delivery</a:t>
            </a:r>
          </a:p>
          <a:p>
            <a:pPr eaLnBrk="1" hangingPunct="1"/>
            <a:r>
              <a:rPr lang="en-US" sz="1400" smtClean="0"/>
              <a:t>In each of the NOMS regions there is a regional offender manager (ROM) who is responsible for overseeing the management of services offered by service providers.</a:t>
            </a:r>
          </a:p>
          <a:p>
            <a:pPr eaLnBrk="1" hangingPunct="1"/>
            <a:r>
              <a:rPr lang="en-US" sz="1400" smtClean="0"/>
              <a:t>Local delivery focusing more on individuals at a local level will be possible through the </a:t>
            </a:r>
            <a:r>
              <a:rPr lang="en-US" sz="1400" smtClean="0">
                <a:hlinkClick r:id="rId5" tooltip="External link opens in a new window"/>
              </a:rPr>
              <a:t>regional delivery of offender management (new window)</a:t>
            </a:r>
            <a:r>
              <a:rPr lang="en-US" sz="1400" smtClean="0"/>
              <a:t>.</a:t>
            </a:r>
          </a:p>
          <a:p>
            <a:pPr eaLnBrk="1" hangingPunct="1"/>
            <a:r>
              <a:rPr lang="en-US" sz="1400" smtClean="0"/>
              <a:t>Each of the nine ROMs in England and a director of offender management in Wales will help increase the range of people and organisations who can help to punish, educate and rehabilitate offenders.</a:t>
            </a:r>
          </a:p>
          <a:p>
            <a:pPr eaLnBrk="1" hangingPunct="1"/>
            <a:r>
              <a:rPr lang="en-US" sz="1400" smtClean="0"/>
              <a:t>The offender's past education, employment possibilities, substance misuse problems and family make-up are just some of the factors that are considered when designing individual programmes to help them stop offending.</a:t>
            </a:r>
            <a:endParaRPr lang="en-US" sz="1400" b="1" smtClean="0"/>
          </a:p>
          <a:p>
            <a:pPr eaLnBrk="1" hangingPunct="1"/>
            <a:r>
              <a:rPr lang="en-US" sz="1400" b="1" smtClean="0"/>
              <a:t>National Reducing Re-offending Delivery Plan</a:t>
            </a:r>
          </a:p>
          <a:p>
            <a:pPr eaLnBrk="1" hangingPunct="1"/>
            <a:r>
              <a:rPr lang="en-US" sz="1400" smtClean="0"/>
              <a:t>The </a:t>
            </a:r>
            <a:r>
              <a:rPr lang="en-US" sz="1400" smtClean="0">
                <a:hlinkClick r:id="rId6" tooltip="External link opens in a new window"/>
              </a:rPr>
              <a:t>National Reducing Re-offending Delivery Plan (new window)</a:t>
            </a:r>
            <a:r>
              <a:rPr lang="en-US" sz="1400" smtClean="0"/>
              <a:t> sets out NOMS' key commitments to reduce re-offending and better protect the public.</a:t>
            </a:r>
          </a:p>
          <a:p>
            <a:pPr eaLnBrk="1" hangingPunct="1"/>
            <a:r>
              <a:rPr lang="en-US" sz="1400" smtClean="0"/>
              <a:t>This work is delivered in regional reducing re-offending plans and is based around </a:t>
            </a:r>
            <a:r>
              <a:rPr lang="en-US" sz="1400" smtClean="0">
                <a:hlinkClick r:id="rId7" tooltip="External link opens in a new window"/>
              </a:rPr>
              <a:t>seven pathways (new window)</a:t>
            </a:r>
            <a:r>
              <a:rPr lang="en-US" sz="1400" smtClean="0"/>
              <a:t> or areas of concern which need to be managed to make an impact on re-offending.</a:t>
            </a:r>
            <a:endParaRPr lang="en-GB" sz="1400" smtClean="0"/>
          </a:p>
          <a:p>
            <a:pPr eaLnBrk="1" hangingPunct="1">
              <a:lnSpc>
                <a:spcPct val="80000"/>
              </a:lnSpc>
            </a:pPr>
            <a:r>
              <a:rPr lang="en-GB" sz="1400" i="1" smtClean="0"/>
              <a:t>This article is about Offender Assessment System which measures the risks and needs of criminal offenders under their supervision. For OASys the </a:t>
            </a:r>
            <a:r>
              <a:rPr lang="en-GB" sz="1400" i="1" smtClean="0">
                <a:hlinkClick r:id="rId8" tooltip="Germany"/>
              </a:rPr>
              <a:t>German</a:t>
            </a:r>
            <a:r>
              <a:rPr lang="en-GB" sz="1400" i="1" smtClean="0"/>
              <a:t> supplier of </a:t>
            </a:r>
            <a:r>
              <a:rPr lang="en-GB" sz="1400" i="1" smtClean="0">
                <a:hlinkClick r:id="rId9" tooltip="Convertible"/>
              </a:rPr>
              <a:t>convertible</a:t>
            </a:r>
            <a:r>
              <a:rPr lang="en-GB" sz="1400" i="1" smtClean="0"/>
              <a:t> tops please look for </a:t>
            </a:r>
            <a:r>
              <a:rPr lang="en-GB" sz="1400" i="1" smtClean="0">
                <a:hlinkClick r:id="rId10" tooltip="OASys (Automotive)"/>
              </a:rPr>
              <a:t>OASys (Automotive)</a:t>
            </a:r>
            <a:r>
              <a:rPr lang="en-GB" sz="1400" i="1" smtClean="0"/>
              <a:t>.</a:t>
            </a:r>
            <a:endParaRPr lang="en-GB" sz="1400" smtClean="0"/>
          </a:p>
          <a:p>
            <a:pPr eaLnBrk="1" hangingPunct="1">
              <a:lnSpc>
                <a:spcPct val="80000"/>
              </a:lnSpc>
            </a:pPr>
            <a:r>
              <a:rPr lang="en-GB" sz="1400" smtClean="0"/>
              <a:t>OASys is the abbreviated term for the </a:t>
            </a:r>
            <a:r>
              <a:rPr lang="en-GB" sz="1400" b="1" smtClean="0"/>
              <a:t>Offender Assessment System</a:t>
            </a:r>
            <a:r>
              <a:rPr lang="en-GB" sz="1400" smtClean="0"/>
              <a:t>, used in the </a:t>
            </a:r>
            <a:r>
              <a:rPr lang="en-GB" sz="1400" smtClean="0">
                <a:hlinkClick r:id="rId11" tooltip="England"/>
              </a:rPr>
              <a:t>England</a:t>
            </a:r>
            <a:r>
              <a:rPr lang="en-GB" sz="1400" smtClean="0"/>
              <a:t> and </a:t>
            </a:r>
            <a:r>
              <a:rPr lang="en-GB" sz="1400" smtClean="0">
                <a:hlinkClick r:id="rId12" tooltip="Wales"/>
              </a:rPr>
              <a:t>Wales</a:t>
            </a:r>
            <a:r>
              <a:rPr lang="en-GB" sz="1400" smtClean="0"/>
              <a:t> by </a:t>
            </a:r>
            <a:r>
              <a:rPr lang="en-GB" sz="1400" smtClean="0">
                <a:hlinkClick r:id="rId13" tooltip="Her Majesty's Prison Service"/>
              </a:rPr>
              <a:t>Her Majesty's Prison Service</a:t>
            </a:r>
            <a:r>
              <a:rPr lang="en-GB" sz="1400" smtClean="0"/>
              <a:t> and the </a:t>
            </a:r>
            <a:r>
              <a:rPr lang="en-GB" sz="1400" smtClean="0">
                <a:hlinkClick r:id="rId14" tooltip="National Probation Service"/>
              </a:rPr>
              <a:t>National Probation Service</a:t>
            </a:r>
            <a:r>
              <a:rPr lang="en-GB" sz="1400" smtClean="0"/>
              <a:t> from 2002 to measure the risks and needs of criminal offenders under their supervision.</a:t>
            </a:r>
          </a:p>
          <a:p>
            <a:pPr eaLnBrk="1" hangingPunct="1">
              <a:lnSpc>
                <a:spcPct val="80000"/>
              </a:lnSpc>
            </a:pPr>
            <a:r>
              <a:rPr lang="en-GB" sz="1400" smtClean="0"/>
              <a:t>OASys is designed to enable a properly trained and qualified individual; often a Probation Officer, to:</a:t>
            </a:r>
          </a:p>
          <a:p>
            <a:pPr eaLnBrk="1" hangingPunct="1">
              <a:lnSpc>
                <a:spcPct val="80000"/>
              </a:lnSpc>
            </a:pPr>
            <a:r>
              <a:rPr lang="en-GB" sz="1400" smtClean="0"/>
              <a:t>assess how likely an offender is to be re-convicted </a:t>
            </a:r>
          </a:p>
          <a:p>
            <a:pPr eaLnBrk="1" hangingPunct="1">
              <a:lnSpc>
                <a:spcPct val="80000"/>
              </a:lnSpc>
            </a:pPr>
            <a:r>
              <a:rPr lang="en-GB" sz="1400" smtClean="0"/>
              <a:t>identify and classify offending-related needs, including basic personality characteristics and cognitive behavioural problems </a:t>
            </a:r>
          </a:p>
          <a:p>
            <a:pPr eaLnBrk="1" hangingPunct="1">
              <a:lnSpc>
                <a:spcPct val="80000"/>
              </a:lnSpc>
            </a:pPr>
            <a:r>
              <a:rPr lang="en-GB" sz="1400" smtClean="0"/>
              <a:t>assess risk of serious harm, risks to the individual and other risks </a:t>
            </a:r>
          </a:p>
          <a:p>
            <a:pPr eaLnBrk="1" hangingPunct="1">
              <a:lnSpc>
                <a:spcPct val="80000"/>
              </a:lnSpc>
            </a:pPr>
            <a:r>
              <a:rPr lang="en-GB" sz="1400" smtClean="0"/>
              <a:t>assist with management of risk of harm </a:t>
            </a:r>
          </a:p>
          <a:p>
            <a:pPr eaLnBrk="1" hangingPunct="1">
              <a:lnSpc>
                <a:spcPct val="80000"/>
              </a:lnSpc>
            </a:pPr>
            <a:r>
              <a:rPr lang="en-GB" sz="1400" smtClean="0"/>
              <a:t>links the assessment to the supervision or sentence plan </a:t>
            </a:r>
          </a:p>
          <a:p>
            <a:pPr eaLnBrk="1" hangingPunct="1">
              <a:lnSpc>
                <a:spcPct val="80000"/>
              </a:lnSpc>
            </a:pPr>
            <a:r>
              <a:rPr lang="en-GB" sz="1400" smtClean="0"/>
              <a:t>indicate the need for further specialist assessments </a:t>
            </a:r>
          </a:p>
          <a:p>
            <a:pPr eaLnBrk="1" hangingPunct="1">
              <a:lnSpc>
                <a:spcPct val="80000"/>
              </a:lnSpc>
            </a:pPr>
            <a:r>
              <a:rPr lang="en-GB" sz="1400" smtClean="0"/>
              <a:t>measure change during the period of supervision / sentence. </a:t>
            </a:r>
          </a:p>
          <a:p>
            <a:pPr eaLnBrk="1" hangingPunct="1">
              <a:lnSpc>
                <a:spcPct val="80000"/>
              </a:lnSpc>
            </a:pPr>
            <a:r>
              <a:rPr lang="en-GB" sz="1400" smtClean="0"/>
              <a:t>OASys comprises a series of </a:t>
            </a:r>
            <a:r>
              <a:rPr lang="en-GB" sz="1400" smtClean="0">
                <a:hlinkClick r:id="rId15" tooltip="Computer"/>
              </a:rPr>
              <a:t>computer</a:t>
            </a:r>
            <a:r>
              <a:rPr lang="en-GB" sz="1400" smtClean="0"/>
              <a:t>-based forms on which clinical evaluations are made by staff of Offenders, and supervision and sentence plans for the forthcoming period of supervision are recorded on a periodic basis - typically every 16 weeks for </a:t>
            </a:r>
            <a:r>
              <a:rPr lang="en-GB" sz="1400" smtClean="0">
                <a:hlinkClick r:id="rId16" tooltip="Community service"/>
              </a:rPr>
              <a:t>offenders in the community</a:t>
            </a:r>
            <a:r>
              <a:rPr lang="en-GB" sz="1400" smtClean="0"/>
              <a:t>, and less frequently for </a:t>
            </a:r>
            <a:r>
              <a:rPr lang="en-GB" sz="1400" smtClean="0">
                <a:hlinkClick r:id="rId17" tooltip="Prison"/>
              </a:rPr>
              <a:t>imprisoned offenders</a:t>
            </a:r>
            <a:r>
              <a:rPr lang="en-GB" sz="1400" smtClean="0"/>
              <a:t>.</a:t>
            </a:r>
          </a:p>
          <a:p>
            <a:pPr eaLnBrk="1" hangingPunct="1">
              <a:lnSpc>
                <a:spcPct val="80000"/>
              </a:lnSpc>
            </a:pPr>
            <a:r>
              <a:rPr lang="en-GB" sz="1400" smtClean="0"/>
              <a:t>OASys supports the </a:t>
            </a:r>
            <a:r>
              <a:rPr lang="en-GB" sz="1400" i="1" smtClean="0"/>
              <a:t>What Works?</a:t>
            </a:r>
            <a:r>
              <a:rPr lang="en-GB" sz="1400" smtClean="0"/>
              <a:t> initiative of the Prison and Probation Services, by providing </a:t>
            </a:r>
            <a:r>
              <a:rPr lang="en-GB" sz="1400" smtClean="0">
                <a:hlinkClick r:id="rId18" tooltip="Metrics"/>
              </a:rPr>
              <a:t>metrics</a:t>
            </a:r>
            <a:r>
              <a:rPr lang="en-GB" sz="1400" smtClean="0"/>
              <a:t> by which the characteristics of offenders and their offences (inputs) can be analysed alongside information on interventions made (inputs) to the offender, and re-conviction data for offenders (outcomes), in order to enable refinement to be made to interventions (based on a consideration of the relation between inputs and outcomes) as to improve outcomes - in other words, to decrease </a:t>
            </a:r>
            <a:r>
              <a:rPr lang="en-GB" sz="1400" smtClean="0">
                <a:hlinkClick r:id="rId19" tooltip="Recidivism"/>
              </a:rPr>
              <a:t>recidivism</a:t>
            </a:r>
            <a:r>
              <a:rPr lang="en-GB" sz="1400" smtClean="0"/>
              <a:t> rates by ensuring that interventions are as appropriate and purposeful as possible.</a:t>
            </a:r>
          </a:p>
          <a:p>
            <a:pPr eaLnBrk="1" hangingPunct="1">
              <a:lnSpc>
                <a:spcPct val="80000"/>
              </a:lnSpc>
            </a:pPr>
            <a:r>
              <a:rPr lang="en-GB" sz="1400" smtClean="0"/>
              <a:t>Retrieved from "</a:t>
            </a:r>
            <a:r>
              <a:rPr lang="en-GB" sz="1400" smtClean="0">
                <a:hlinkClick r:id="rId20"/>
              </a:rPr>
              <a:t>http://en.wikipedia.org/wiki/Offender_Assessment_System</a:t>
            </a:r>
            <a:r>
              <a:rPr lang="en-GB" sz="1400" smtClean="0"/>
              <a:t>“</a:t>
            </a:r>
          </a:p>
          <a:p>
            <a:pPr eaLnBrk="1" hangingPunct="1">
              <a:lnSpc>
                <a:spcPct val="80000"/>
              </a:lnSpc>
            </a:pPr>
            <a:endParaRPr lang="en-GB" sz="1400" smtClean="0"/>
          </a:p>
          <a:p>
            <a:pPr eaLnBrk="1" hangingPunct="1">
              <a:lnSpc>
                <a:spcPct val="80000"/>
              </a:lnSpc>
            </a:pPr>
            <a:r>
              <a:rPr lang="en-US" sz="1400" smtClean="0"/>
              <a:t>It is estimated that approximately 10% of the active offender population is responsible for half of all crime and that a very small proportion of offenders (0.5%) are responsible for one in ten offences. The Prolific and other Priority Offender (PPO) strategy was introduced in 2004 to provide end-to-end management of this group of offenders. </a:t>
            </a:r>
          </a:p>
          <a:p>
            <a:pPr eaLnBrk="1" hangingPunct="1">
              <a:lnSpc>
                <a:spcPct val="80000"/>
              </a:lnSpc>
            </a:pPr>
            <a:r>
              <a:rPr lang="en-US" sz="1400" smtClean="0"/>
              <a:t>The Prime Minister launched the PPO programme in March 2004 as a cross-Government initiative to tackle those offenders who have been locally identified as committing the most crime and causing the most harm to their communities.  It is a crime reduction programme with a reducing re-offending focus. The PPO programme replaced work under the Persistent Offender Scheme and has significantly improved the approach by allowing local areas to take into account: </a:t>
            </a:r>
          </a:p>
          <a:p>
            <a:pPr eaLnBrk="1" hangingPunct="1">
              <a:lnSpc>
                <a:spcPct val="80000"/>
              </a:lnSpc>
            </a:pPr>
            <a:r>
              <a:rPr lang="en-US" sz="1400" smtClean="0"/>
              <a:t>the nature and volume of the crimes an individual is committing; </a:t>
            </a:r>
          </a:p>
          <a:p>
            <a:pPr eaLnBrk="1" hangingPunct="1">
              <a:lnSpc>
                <a:spcPct val="80000"/>
              </a:lnSpc>
            </a:pPr>
            <a:r>
              <a:rPr lang="en-US" sz="1400" smtClean="0"/>
              <a:t>the nature and volume of other harm (for example, by virtue of their gang leadership or anti-social behaviour); </a:t>
            </a:r>
          </a:p>
          <a:p>
            <a:pPr eaLnBrk="1" hangingPunct="1">
              <a:lnSpc>
                <a:spcPct val="80000"/>
              </a:lnSpc>
            </a:pPr>
            <a:r>
              <a:rPr lang="en-US" sz="1400" smtClean="0"/>
              <a:t>other local criteria taking into account the impact of the individual on their local communities. </a:t>
            </a:r>
          </a:p>
          <a:p>
            <a:pPr eaLnBrk="1" hangingPunct="1">
              <a:lnSpc>
                <a:spcPct val="80000"/>
              </a:lnSpc>
            </a:pPr>
            <a:r>
              <a:rPr lang="en-US" sz="1400" smtClean="0"/>
              <a:t>The programme is led by Crime and Disorder Reduction Partnerships (CDRPs) in England and Community Safety Partnerships (CSPs) in Wales, working closely with Local Criminal Justice Boards (LCJBs). PPO schemes are now established in every CDRP and CSP area providing a joined-up multi-agency offender management model involving representatives from the local Police and Probation Services, Local Authorities and Youth Offending Teams.</a:t>
            </a:r>
          </a:p>
          <a:p>
            <a:pPr eaLnBrk="1" hangingPunct="1">
              <a:lnSpc>
                <a:spcPct val="80000"/>
              </a:lnSpc>
            </a:pPr>
            <a:r>
              <a:rPr lang="en-US" sz="1400" smtClean="0"/>
              <a:t>PPO schemes across England and Wales are currently working with over 10,000 PPOs and a further 4,000 young offenders most at risk of becoming tomorrow's PPOs.</a:t>
            </a:r>
            <a:endParaRPr lang="en-US" sz="1400" b="1" smtClean="0"/>
          </a:p>
          <a:p>
            <a:pPr eaLnBrk="1" hangingPunct="1">
              <a:lnSpc>
                <a:spcPct val="80000"/>
              </a:lnSpc>
            </a:pPr>
            <a:r>
              <a:rPr lang="en-US" sz="1400" b="1" smtClean="0"/>
              <a:t>The Prolific and other Priority Offenders (PPO) programme</a:t>
            </a:r>
          </a:p>
          <a:p>
            <a:pPr eaLnBrk="1" hangingPunct="1">
              <a:lnSpc>
                <a:spcPct val="80000"/>
              </a:lnSpc>
            </a:pPr>
            <a:r>
              <a:rPr lang="en-US" sz="1400" smtClean="0"/>
              <a:t>The three strands of the programme are:</a:t>
            </a:r>
            <a:endParaRPr lang="en-US" sz="1400" b="1" smtClean="0"/>
          </a:p>
          <a:p>
            <a:pPr eaLnBrk="1" hangingPunct="1">
              <a:lnSpc>
                <a:spcPct val="80000"/>
              </a:lnSpc>
            </a:pPr>
            <a:r>
              <a:rPr lang="en-US" sz="1400" b="1" smtClean="0"/>
              <a:t>Prevent and Deter</a:t>
            </a:r>
          </a:p>
          <a:p>
            <a:pPr eaLnBrk="1" hangingPunct="1">
              <a:lnSpc>
                <a:spcPct val="80000"/>
              </a:lnSpc>
            </a:pPr>
            <a:r>
              <a:rPr lang="en-US" sz="1400" smtClean="0"/>
              <a:t>The primary aim of Prevent and Deter is to work intensively with those young offenders locally identified as being on the 'cusp' of becoming PPOs. The individuals within this Deter Target Group will be identified in response to an escalation in their offending and/or the harm they are causing to their communities which - though not yet at a level which would make it appropriate for them to be targeted under Catch and Convict - has led local partners to identify them for management through the multi-agency PPO approach.</a:t>
            </a:r>
            <a:endParaRPr lang="en-US" sz="1400" b="1" smtClean="0"/>
          </a:p>
          <a:p>
            <a:pPr eaLnBrk="1" hangingPunct="1">
              <a:lnSpc>
                <a:spcPct val="80000"/>
              </a:lnSpc>
            </a:pPr>
            <a:r>
              <a:rPr lang="en-US" sz="1400" b="1" smtClean="0"/>
              <a:t>Catch and Convict</a:t>
            </a:r>
          </a:p>
          <a:p>
            <a:pPr eaLnBrk="1" hangingPunct="1">
              <a:lnSpc>
                <a:spcPct val="80000"/>
              </a:lnSpc>
            </a:pPr>
            <a:r>
              <a:rPr lang="en-US" sz="1400" smtClean="0"/>
              <a:t>A managed multi-agency approach to tackle the offending behaviour of those individuals locally identified as committing most crime and causing most harm to their communities.</a:t>
            </a:r>
            <a:endParaRPr lang="en-US" sz="1400" b="1" smtClean="0"/>
          </a:p>
          <a:p>
            <a:pPr eaLnBrk="1" hangingPunct="1">
              <a:lnSpc>
                <a:spcPct val="80000"/>
              </a:lnSpc>
            </a:pPr>
            <a:r>
              <a:rPr lang="en-US" sz="1400" b="1" smtClean="0"/>
              <a:t>Rehabilitate and Resettle</a:t>
            </a:r>
          </a:p>
          <a:p>
            <a:pPr eaLnBrk="1" hangingPunct="1">
              <a:lnSpc>
                <a:spcPct val="80000"/>
              </a:lnSpc>
            </a:pPr>
            <a:r>
              <a:rPr lang="en-US" sz="1400" smtClean="0"/>
              <a:t>Multi-agency work providing supportive interventions to address the criminogenic needs of identified PPOs. It is important to recognise that there is a dynamic relationship between the Rehabilitate &amp; Resettle and Catch &amp; Convict strands with appropriate activities being conducted across both strands in parallel.</a:t>
            </a:r>
          </a:p>
          <a:p>
            <a:pPr eaLnBrk="1" hangingPunct="1">
              <a:lnSpc>
                <a:spcPct val="80000"/>
              </a:lnSpc>
            </a:pPr>
            <a:r>
              <a:rPr lang="en-US" sz="1400" smtClean="0"/>
              <a:t>The strands are not mutually exclusive and activity is directed by the behaviour and needs of the identified offender - PPOs are offered the opportunity for rehabilitation or face a swift return to the courts.</a:t>
            </a:r>
            <a:endParaRPr lang="en-US" sz="1400" b="1" smtClean="0"/>
          </a:p>
          <a:p>
            <a:pPr eaLnBrk="1" hangingPunct="1">
              <a:lnSpc>
                <a:spcPct val="80000"/>
              </a:lnSpc>
            </a:pPr>
            <a:r>
              <a:rPr lang="en-US" sz="1400" b="1" smtClean="0"/>
              <a:t>Evaluation report published</a:t>
            </a:r>
          </a:p>
          <a:p>
            <a:pPr eaLnBrk="1" hangingPunct="1">
              <a:lnSpc>
                <a:spcPct val="80000"/>
              </a:lnSpc>
            </a:pPr>
            <a:r>
              <a:rPr lang="en-US" sz="1400" smtClean="0"/>
              <a:t>An evaluation of the PPO Programme has now been published.  It indicates that the programme has had a major effect on the offending rates of PPO with a significant reduction in recorded convictions. It also reports that staff working in PPO schemes are very positive about the programme, particularly around the benefits of increased partnership working and data sharing.  </a:t>
            </a:r>
          </a:p>
          <a:p>
            <a:pPr eaLnBrk="1" hangingPunct="1">
              <a:lnSpc>
                <a:spcPct val="80000"/>
              </a:lnSpc>
            </a:pPr>
            <a:endParaRPr lang="en-US" sz="1400" smtClean="0"/>
          </a:p>
          <a:p>
            <a:pPr eaLnBrk="1" hangingPunct="1">
              <a:lnSpc>
                <a:spcPct val="80000"/>
              </a:lnSpc>
            </a:pPr>
            <a:endParaRPr lang="en-GB" sz="1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4BDE5A2C-7250-4002-B6BD-D9827972BD80}" type="datetimeFigureOut">
              <a:rPr lang="en-US"/>
              <a:pPr>
                <a:defRPr/>
              </a:pPr>
              <a:t>10/29/2010</a:t>
            </a:fld>
            <a:endParaRPr lang="en-GB"/>
          </a:p>
        </p:txBody>
      </p:sp>
      <p:sp>
        <p:nvSpPr>
          <p:cNvPr id="7" name="Footer Placeholder 18"/>
          <p:cNvSpPr>
            <a:spLocks noGrp="1"/>
          </p:cNvSpPr>
          <p:nvPr>
            <p:ph type="ftr" sz="quarter" idx="11"/>
          </p:nvPr>
        </p:nvSpPr>
        <p:spPr/>
        <p:txBody>
          <a:bodyPr/>
          <a:lstStyle>
            <a:lvl1pPr>
              <a:defRPr/>
            </a:lvl1pPr>
          </a:lstStyle>
          <a:p>
            <a:pPr>
              <a:defRPr/>
            </a:pPr>
            <a:endParaRPr lang="en-GB"/>
          </a:p>
        </p:txBody>
      </p:sp>
      <p:sp>
        <p:nvSpPr>
          <p:cNvPr id="8" name="Slide Number Placeholder 26"/>
          <p:cNvSpPr>
            <a:spLocks noGrp="1"/>
          </p:cNvSpPr>
          <p:nvPr>
            <p:ph type="sldNum" sz="quarter" idx="12"/>
          </p:nvPr>
        </p:nvSpPr>
        <p:spPr/>
        <p:txBody>
          <a:bodyPr/>
          <a:lstStyle>
            <a:lvl1pPr>
              <a:defRPr/>
            </a:lvl1pPr>
          </a:lstStyle>
          <a:p>
            <a:pPr>
              <a:defRPr/>
            </a:pPr>
            <a:fld id="{FAFCEE87-6919-4238-AFD6-2934D3135494}"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5F152DF-1424-40F5-B15D-666014640B5A}" type="datetimeFigureOut">
              <a:rPr lang="en-US"/>
              <a:pPr>
                <a:defRPr/>
              </a:pPr>
              <a:t>10/29/2010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98A6C857-6947-4188-9582-D3C7039A41A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52D5099-C2D9-4AD8-BFE3-1A97106F63CA}" type="datetimeFigureOut">
              <a:rPr lang="en-US"/>
              <a:pPr>
                <a:defRPr/>
              </a:pPr>
              <a:t>10/29/2010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33E4B220-42B9-4FD5-962C-278C6E1E22D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72F5E95-C4FF-4F84-9220-523E5413F47C}" type="datetimeFigureOut">
              <a:rPr lang="en-US"/>
              <a:pPr>
                <a:defRPr/>
              </a:pPr>
              <a:t>10/29/2010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58DA848-B4A3-4132-8E7E-4130AAC74C7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89D5EBA-9A26-4D35-B92E-B9A2ACA6D460}" type="datetimeFigureOut">
              <a:rPr lang="en-US"/>
              <a:pPr>
                <a:defRPr/>
              </a:pPr>
              <a:t>10/29/2010</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644C449C-A3C5-496C-B52D-F5837E8B4430}"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9E3D5C4-112F-46D6-9069-FE21E1140B58}" type="datetimeFigureOut">
              <a:rPr lang="en-US"/>
              <a:pPr>
                <a:defRPr/>
              </a:pPr>
              <a:t>10/29/2010</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6120B33E-D471-4FFA-8582-A0C31A4A300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C20A498-CA8B-4047-BE07-20653A2E1951}" type="datetimeFigureOut">
              <a:rPr lang="en-US"/>
              <a:pPr>
                <a:defRPr/>
              </a:pPr>
              <a:t>10/29/2010</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35D45683-C229-42C2-B87D-C8C1020015B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49AE08E-551A-4035-A71A-04127AE0D6B6}" type="datetimeFigureOut">
              <a:rPr lang="en-US"/>
              <a:pPr>
                <a:defRPr/>
              </a:pPr>
              <a:t>10/29/2010</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2EC13A2B-623C-4743-A0D5-6BD03E7A166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4471346-BB97-4759-A9ED-4F93E6D00C2A}" type="datetimeFigureOut">
              <a:rPr lang="en-US"/>
              <a:pPr>
                <a:defRPr/>
              </a:pPr>
              <a:t>10/29/2010</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CAF89B2C-560B-4BB8-A623-9F681D4387B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75DF2B0-FC74-4854-AFA0-A1251D11C52A}" type="datetimeFigureOut">
              <a:rPr lang="en-US"/>
              <a:pPr>
                <a:defRPr/>
              </a:pPr>
              <a:t>10/29/2010</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342DF764-A597-4028-BBAD-7A34F88685B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BDEBACA-F8B5-4660-865F-350B2604CECD}" type="datetimeFigureOut">
              <a:rPr lang="en-US"/>
              <a:pPr>
                <a:defRPr/>
              </a:pPr>
              <a:t>10/29/2010</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54727F67-9190-486F-A27C-AB4A576391B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F1AF4813-3F5F-420D-B874-4D66F2721AFD}" type="datetimeFigureOut">
              <a:rPr lang="en-US"/>
              <a:pPr>
                <a:defRPr/>
              </a:pPr>
              <a:t>10/29/2010</a:t>
            </a:fld>
            <a:endParaRPr lang="en-GB"/>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7C9448A3-81FD-450A-BE9D-AB57690F6733}"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700" r:id="rId1"/>
    <p:sldLayoutId id="2147483694" r:id="rId2"/>
    <p:sldLayoutId id="2147483701" r:id="rId3"/>
    <p:sldLayoutId id="2147483695" r:id="rId4"/>
    <p:sldLayoutId id="2147483702" r:id="rId5"/>
    <p:sldLayoutId id="2147483696" r:id="rId6"/>
    <p:sldLayoutId id="2147483697" r:id="rId7"/>
    <p:sldLayoutId id="2147483703" r:id="rId8"/>
    <p:sldLayoutId id="2147483704" r:id="rId9"/>
    <p:sldLayoutId id="2147483698" r:id="rId10"/>
    <p:sldLayoutId id="2147483699"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ikki.mckenzie@uwe.ac.uk" TargetMode="External"/><Relationship Id="rId2" Type="http://schemas.openxmlformats.org/officeDocument/2006/relationships/hyperlink" Target="mailto:Kieran.mcccartan@uwe.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homeoffice.gov.uk/documents/crime-strategy-07/crime-strategy-07?view=Binary" TargetMode="External"/><Relationship Id="rId3" Type="http://schemas.openxmlformats.org/officeDocument/2006/relationships/hyperlink" Target="http://www.noms.homeoffice.gov.uk/" TargetMode="External"/><Relationship Id="rId7" Type="http://schemas.openxmlformats.org/officeDocument/2006/relationships/hyperlink" Target="http://www.opsi.gov.uk/acts/acts2007/en/ukpgaen_20070021_en_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dcsf.gov.uk/consultations/downloadableDocs/Reducing%20Re-Offending.pdf" TargetMode="External"/><Relationship Id="rId5" Type="http://schemas.openxmlformats.org/officeDocument/2006/relationships/hyperlink" Target="http://police.homeoffice.gov.uk/operational-policing/crime-disorder/persistent-offenders.html" TargetMode="External"/><Relationship Id="rId4" Type="http://schemas.openxmlformats.org/officeDocument/2006/relationships/hyperlink" Target="http://www.probation.homeoffice.gov.uk/files/pdf/Info%20for%20sentencers%203.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ikki.mckenzie@uwe.ac.uk" TargetMode="External"/><Relationship Id="rId2" Type="http://schemas.openxmlformats.org/officeDocument/2006/relationships/hyperlink" Target="mailto:Kieran.mcccartan@uwe.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7772400" cy="1470025"/>
          </a:xfrm>
        </p:spPr>
        <p:txBody>
          <a:bodyPr>
            <a:normAutofit fontScale="90000"/>
          </a:bodyPr>
          <a:lstStyle/>
          <a:p>
            <a:pPr algn="ctr" eaLnBrk="1" fontAlgn="auto" hangingPunct="1">
              <a:spcAft>
                <a:spcPts val="0"/>
              </a:spcAft>
              <a:defRPr/>
            </a:pPr>
            <a:r>
              <a:rPr lang="en-GB"/>
              <a:t>Restorative justice, community action and public protection</a:t>
            </a:r>
            <a:r>
              <a:rPr lang="en-GB" smtClean="0"/>
              <a:t>.</a:t>
            </a:r>
            <a:br>
              <a:rPr lang="en-GB" smtClean="0"/>
            </a:br>
            <a:r>
              <a:rPr lang="en-GB" smtClean="0"/>
              <a:t/>
            </a:r>
            <a:br>
              <a:rPr lang="en-GB" smtClean="0"/>
            </a:br>
            <a:r>
              <a:rPr lang="en-GB" sz="3100" smtClean="0"/>
              <a:t>Social Science in The City </a:t>
            </a:r>
            <a:br>
              <a:rPr lang="en-GB" sz="3100" smtClean="0"/>
            </a:br>
            <a:r>
              <a:rPr lang="en-GB" sz="3100"/>
              <a:t/>
            </a:r>
            <a:br>
              <a:rPr lang="en-GB" sz="3100"/>
            </a:br>
            <a:endParaRPr lang="en-GB" sz="3100"/>
          </a:p>
        </p:txBody>
      </p:sp>
      <p:sp>
        <p:nvSpPr>
          <p:cNvPr id="3" name="Subtitle 2"/>
          <p:cNvSpPr>
            <a:spLocks noGrp="1"/>
          </p:cNvSpPr>
          <p:nvPr>
            <p:ph type="subTitle" idx="1"/>
          </p:nvPr>
        </p:nvSpPr>
        <p:spPr>
          <a:xfrm>
            <a:off x="0" y="3886200"/>
            <a:ext cx="9144000" cy="2114550"/>
          </a:xfrm>
        </p:spPr>
        <p:txBody>
          <a:bodyPr>
            <a:normAutofit fontScale="85000" lnSpcReduction="10000"/>
          </a:bodyPr>
          <a:lstStyle/>
          <a:p>
            <a:pPr algn="ctr" eaLnBrk="1" fontAlgn="auto" hangingPunct="1">
              <a:spcAft>
                <a:spcPts val="0"/>
              </a:spcAft>
              <a:buFont typeface="Wingdings 2"/>
              <a:buNone/>
              <a:defRPr/>
            </a:pPr>
            <a:r>
              <a:rPr lang="en-GB" sz="3000" dirty="0" smtClean="0"/>
              <a:t>Dr Kieran </a:t>
            </a:r>
            <a:r>
              <a:rPr lang="en-GB" sz="3000" dirty="0" err="1" smtClean="0"/>
              <a:t>McCartan</a:t>
            </a:r>
            <a:r>
              <a:rPr lang="en-GB" sz="3000" dirty="0" smtClean="0"/>
              <a:t>                               Dr Nikki McKenzie</a:t>
            </a:r>
          </a:p>
          <a:p>
            <a:pPr algn="ctr" eaLnBrk="1" fontAlgn="auto" hangingPunct="1">
              <a:spcAft>
                <a:spcPts val="0"/>
              </a:spcAft>
              <a:buFont typeface="Wingdings 2"/>
              <a:buNone/>
              <a:defRPr/>
            </a:pPr>
            <a:r>
              <a:rPr lang="en-GB" sz="2600" dirty="0" smtClean="0">
                <a:hlinkClick r:id="rId2"/>
              </a:rPr>
              <a:t>Kieran.mcccartan@uwe.ac.uk</a:t>
            </a:r>
            <a:r>
              <a:rPr lang="en-GB" sz="2600" dirty="0" smtClean="0"/>
              <a:t>                    </a:t>
            </a:r>
            <a:r>
              <a:rPr lang="en-GB" sz="2600" dirty="0" smtClean="0">
                <a:hlinkClick r:id="rId3"/>
              </a:rPr>
              <a:t>nikki.mckenzie@uwe.ac.uk</a:t>
            </a:r>
            <a:endParaRPr lang="en-GB" sz="2600" dirty="0" smtClean="0"/>
          </a:p>
          <a:p>
            <a:pPr algn="ctr" eaLnBrk="1" fontAlgn="auto" hangingPunct="1">
              <a:spcAft>
                <a:spcPts val="0"/>
              </a:spcAft>
              <a:buFont typeface="Wingdings 2"/>
              <a:buNone/>
              <a:defRPr/>
            </a:pPr>
            <a:r>
              <a:rPr lang="en-GB" sz="2600" dirty="0" smtClean="0"/>
              <a:t> </a:t>
            </a:r>
          </a:p>
          <a:p>
            <a:pPr algn="ctr" eaLnBrk="1" fontAlgn="auto" hangingPunct="1">
              <a:spcAft>
                <a:spcPts val="0"/>
              </a:spcAft>
              <a:buFont typeface="Wingdings 2"/>
              <a:buNone/>
              <a:defRPr/>
            </a:pPr>
            <a:r>
              <a:rPr lang="en-GB" sz="2800" dirty="0" smtClean="0"/>
              <a:t>Department of Sociology &amp; Criminology </a:t>
            </a:r>
          </a:p>
          <a:p>
            <a:pPr algn="ctr" eaLnBrk="1" fontAlgn="auto" hangingPunct="1">
              <a:spcAft>
                <a:spcPts val="0"/>
              </a:spcAft>
              <a:buFont typeface="Wingdings 2"/>
              <a:buNone/>
              <a:defRPr/>
            </a:pPr>
            <a:r>
              <a:rPr lang="en-GB" sz="2800" dirty="0" smtClean="0"/>
              <a:t>University of the West of England, Bristol  </a:t>
            </a:r>
            <a:endParaRPr lang="en-GB"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611188" y="0"/>
            <a:ext cx="7467600" cy="1143000"/>
          </a:xfrm>
        </p:spPr>
        <p:txBody>
          <a:bodyPr/>
          <a:lstStyle/>
          <a:p>
            <a:pPr eaLnBrk="1" hangingPunct="1"/>
            <a:r>
              <a:rPr lang="en-GB" smtClean="0"/>
              <a:t>Violent Offenders </a:t>
            </a:r>
          </a:p>
        </p:txBody>
      </p:sp>
      <p:sp>
        <p:nvSpPr>
          <p:cNvPr id="15363" name="Rectangle 3"/>
          <p:cNvSpPr>
            <a:spLocks noGrp="1"/>
          </p:cNvSpPr>
          <p:nvPr>
            <p:ph type="body" idx="1"/>
          </p:nvPr>
        </p:nvSpPr>
        <p:spPr>
          <a:xfrm>
            <a:off x="250825" y="1268413"/>
            <a:ext cx="8642350" cy="5400675"/>
          </a:xfrm>
        </p:spPr>
        <p:txBody>
          <a:bodyPr/>
          <a:lstStyle/>
          <a:p>
            <a:pPr eaLnBrk="1" hangingPunct="1">
              <a:lnSpc>
                <a:spcPct val="80000"/>
              </a:lnSpc>
            </a:pPr>
            <a:r>
              <a:rPr lang="en-GB" sz="1400" smtClean="0"/>
              <a:t>Aggression </a:t>
            </a:r>
          </a:p>
          <a:p>
            <a:pPr lvl="1" eaLnBrk="1" hangingPunct="1">
              <a:lnSpc>
                <a:spcPct val="80000"/>
              </a:lnSpc>
            </a:pPr>
            <a:r>
              <a:rPr lang="en-GB" sz="1400" smtClean="0"/>
              <a:t>There is no clear definition of the term aggression, but a good definition is “Any form of behaviour that is intended to injure someone physically or psychologically” (Berkowitz, 1993; 3)</a:t>
            </a:r>
          </a:p>
          <a:p>
            <a:pPr lvl="1" eaLnBrk="1" hangingPunct="1">
              <a:lnSpc>
                <a:spcPct val="80000"/>
              </a:lnSpc>
            </a:pPr>
            <a:r>
              <a:rPr lang="en-GB" sz="1400" smtClean="0"/>
              <a:t>What causes aggression is poorly understood, but is thought to include; mental disorders, social and psychological factors (including personality and situational factors) </a:t>
            </a:r>
          </a:p>
          <a:p>
            <a:pPr lvl="1" eaLnBrk="1" hangingPunct="1">
              <a:lnSpc>
                <a:spcPct val="80000"/>
              </a:lnSpc>
            </a:pPr>
            <a:endParaRPr lang="en-GB" sz="1400" smtClean="0"/>
          </a:p>
          <a:p>
            <a:pPr eaLnBrk="1" hangingPunct="1">
              <a:lnSpc>
                <a:spcPct val="80000"/>
              </a:lnSpc>
            </a:pPr>
            <a:r>
              <a:rPr lang="en-GB" sz="1400" smtClean="0"/>
              <a:t>But does aggression lead to violence in all cases? Especially in regard to extreme and violent crime</a:t>
            </a:r>
          </a:p>
          <a:p>
            <a:pPr eaLnBrk="1" hangingPunct="1">
              <a:lnSpc>
                <a:spcPct val="80000"/>
              </a:lnSpc>
              <a:buFont typeface="Wingdings 2" pitchFamily="18" charset="2"/>
              <a:buNone/>
            </a:pPr>
            <a:endParaRPr lang="en-GB" sz="1400" smtClean="0"/>
          </a:p>
          <a:p>
            <a:pPr eaLnBrk="1" hangingPunct="1">
              <a:lnSpc>
                <a:spcPct val="80000"/>
              </a:lnSpc>
            </a:pPr>
            <a:r>
              <a:rPr lang="en-GB" sz="1400" smtClean="0"/>
              <a:t>Media violence &amp; crime??? Linkage or coincidence?</a:t>
            </a:r>
          </a:p>
          <a:p>
            <a:pPr eaLnBrk="1" hangingPunct="1">
              <a:lnSpc>
                <a:spcPct val="80000"/>
              </a:lnSpc>
            </a:pPr>
            <a:endParaRPr lang="en-GB" sz="1400" smtClean="0"/>
          </a:p>
          <a:p>
            <a:pPr eaLnBrk="1" hangingPunct="1">
              <a:lnSpc>
                <a:spcPct val="80000"/>
              </a:lnSpc>
            </a:pPr>
            <a:r>
              <a:rPr lang="en-GB" sz="1400" smtClean="0"/>
              <a:t>Violence </a:t>
            </a:r>
          </a:p>
          <a:p>
            <a:pPr lvl="1" eaLnBrk="1" hangingPunct="1">
              <a:lnSpc>
                <a:spcPct val="80000"/>
              </a:lnSpc>
            </a:pPr>
            <a:r>
              <a:rPr lang="en-GB" sz="1400" smtClean="0"/>
              <a:t>Violence does not have a definite fixed definition, as such notions of violence change over space and time.</a:t>
            </a:r>
          </a:p>
          <a:p>
            <a:pPr lvl="1" eaLnBrk="1" hangingPunct="1">
              <a:lnSpc>
                <a:spcPct val="80000"/>
              </a:lnSpc>
            </a:pPr>
            <a:r>
              <a:rPr lang="en-GB" sz="1400" smtClean="0"/>
              <a:t>Violence and the </a:t>
            </a:r>
            <a:r>
              <a:rPr lang="en-GB" sz="1400" i="1" smtClean="0"/>
              <a:t>moral blameworthiness</a:t>
            </a:r>
            <a:r>
              <a:rPr lang="en-GB" sz="1400" smtClean="0"/>
              <a:t> of the actor </a:t>
            </a:r>
          </a:p>
          <a:p>
            <a:pPr lvl="1" eaLnBrk="1" hangingPunct="1">
              <a:lnSpc>
                <a:spcPct val="80000"/>
              </a:lnSpc>
            </a:pPr>
            <a:r>
              <a:rPr lang="en-GB" sz="1400" smtClean="0"/>
              <a:t>An act can be considered violent if an observer adjudges it to be so, regardless of the views of the participant (Heelas, 1982).</a:t>
            </a:r>
          </a:p>
          <a:p>
            <a:pPr lvl="1" eaLnBrk="1" hangingPunct="1">
              <a:lnSpc>
                <a:spcPct val="80000"/>
              </a:lnSpc>
            </a:pPr>
            <a:r>
              <a:rPr lang="en-GB" sz="1400" smtClean="0"/>
              <a:t>Violence is an act that causes the victim to do something that she doesn’t want to do, prevents her from doing something she wants to do, or causes her to be afraid (Adams, 1988).</a:t>
            </a:r>
          </a:p>
          <a:p>
            <a:pPr lvl="1" eaLnBrk="1" hangingPunct="1">
              <a:lnSpc>
                <a:spcPct val="80000"/>
              </a:lnSpc>
            </a:pPr>
            <a:r>
              <a:rPr lang="en-GB" sz="1400" smtClean="0"/>
              <a:t>Causes </a:t>
            </a:r>
          </a:p>
          <a:p>
            <a:pPr eaLnBrk="1" hangingPunct="1">
              <a:lnSpc>
                <a:spcPct val="80000"/>
              </a:lnSpc>
              <a:buFont typeface="Wingdings 2" pitchFamily="18" charset="2"/>
              <a:buNone/>
            </a:pPr>
            <a:endParaRPr lang="en-GB" sz="1400" smtClean="0"/>
          </a:p>
          <a:p>
            <a:pPr eaLnBrk="1" hangingPunct="1">
              <a:lnSpc>
                <a:spcPct val="80000"/>
              </a:lnSpc>
            </a:pPr>
            <a:r>
              <a:rPr lang="en-GB" sz="1400" smtClean="0"/>
              <a:t>Types of aggression &amp; Violence: Hostile &amp; Instrumental</a:t>
            </a:r>
          </a:p>
          <a:p>
            <a:pPr eaLnBrk="1" hangingPunct="1">
              <a:lnSpc>
                <a:spcPct val="80000"/>
              </a:lnSpc>
            </a:pPr>
            <a:endParaRPr lang="en-GB" sz="1400" smtClean="0"/>
          </a:p>
          <a:p>
            <a:pPr eaLnBrk="1" hangingPunct="1">
              <a:lnSpc>
                <a:spcPct val="80000"/>
              </a:lnSpc>
            </a:pPr>
            <a:r>
              <a:rPr lang="en-GB" sz="1400" smtClean="0"/>
              <a:t>Treatment;</a:t>
            </a:r>
          </a:p>
          <a:p>
            <a:pPr lvl="1" eaLnBrk="1" hangingPunct="1">
              <a:lnSpc>
                <a:spcPct val="80000"/>
              </a:lnSpc>
            </a:pPr>
            <a:r>
              <a:rPr lang="en-GB" sz="1400" smtClean="0"/>
              <a:t>A multitude of different programmes, as well as different international approaches to treating aggression, but mainly using Cognitive Behavioural Therapy or Multifactorial Programmes </a:t>
            </a:r>
          </a:p>
          <a:p>
            <a:pPr eaLnBrk="1" hangingPunct="1">
              <a:lnSpc>
                <a:spcPct val="80000"/>
              </a:lnSpc>
            </a:pPr>
            <a:endParaRPr lang="en-GB" sz="1400" smtClean="0"/>
          </a:p>
          <a:p>
            <a:pPr eaLnBrk="1" hangingPunct="1">
              <a:lnSpc>
                <a:spcPct val="80000"/>
              </a:lnSpc>
            </a:pPr>
            <a:endParaRPr lang="en-GB" sz="1400" smtClean="0"/>
          </a:p>
          <a:p>
            <a:pPr eaLnBrk="1" hangingPunct="1">
              <a:lnSpc>
                <a:spcPct val="80000"/>
              </a:lnSpc>
            </a:pPr>
            <a:endParaRPr lang="en-GB" sz="12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313" y="0"/>
            <a:ext cx="7467600" cy="908050"/>
          </a:xfrm>
        </p:spPr>
        <p:txBody>
          <a:bodyPr/>
          <a:lstStyle/>
          <a:p>
            <a:pPr eaLnBrk="1" hangingPunct="1"/>
            <a:r>
              <a:rPr lang="en-GB" smtClean="0"/>
              <a:t>Sex offenders </a:t>
            </a:r>
          </a:p>
        </p:txBody>
      </p:sp>
      <p:sp>
        <p:nvSpPr>
          <p:cNvPr id="17411" name="Rectangle 4"/>
          <p:cNvSpPr>
            <a:spLocks/>
          </p:cNvSpPr>
          <p:nvPr/>
        </p:nvSpPr>
        <p:spPr bwMode="auto">
          <a:xfrm>
            <a:off x="0" y="908050"/>
            <a:ext cx="9144000" cy="5761038"/>
          </a:xfrm>
          <a:prstGeom prst="rect">
            <a:avLst/>
          </a:prstGeom>
          <a:noFill/>
          <a:ln w="9525">
            <a:noFill/>
            <a:miter lim="800000"/>
            <a:headEnd/>
            <a:tailEnd/>
          </a:ln>
        </p:spPr>
        <p:txBody>
          <a:bodyPr/>
          <a:lstStyle/>
          <a:p>
            <a:pPr marL="419100" indent="-382588">
              <a:spcBef>
                <a:spcPct val="20000"/>
              </a:spcBef>
              <a:buClr>
                <a:schemeClr val="accent1"/>
              </a:buClr>
              <a:buSzPct val="80000"/>
              <a:buFont typeface="Wingdings 2" pitchFamily="18" charset="2"/>
              <a:buChar char=""/>
            </a:pPr>
            <a:r>
              <a:rPr lang="en-GB" sz="1400"/>
              <a:t>Sexual deviance, Sexual disorder, Sexual Dysfunctions &amp; Sex Crimes: Differences </a:t>
            </a:r>
          </a:p>
          <a:p>
            <a:pPr marL="419100" indent="-382588">
              <a:spcBef>
                <a:spcPct val="20000"/>
              </a:spcBef>
              <a:buClr>
                <a:schemeClr val="accent1"/>
              </a:buClr>
              <a:buSzPct val="80000"/>
              <a:buFont typeface="Wingdings 2" pitchFamily="18" charset="2"/>
              <a:buChar char=""/>
            </a:pPr>
            <a:endParaRPr lang="en-GB" sz="1400"/>
          </a:p>
          <a:p>
            <a:pPr marL="419100" indent="-382588">
              <a:spcBef>
                <a:spcPct val="20000"/>
              </a:spcBef>
              <a:buClr>
                <a:schemeClr val="accent1"/>
              </a:buClr>
              <a:buSzPct val="80000"/>
              <a:buFont typeface="Wingdings 2" pitchFamily="18" charset="2"/>
              <a:buChar char=""/>
            </a:pPr>
            <a:r>
              <a:rPr lang="en-GB" sz="1400"/>
              <a:t>Types of sexual crime: Rape, Sexual Assault, Domestic Violence, Child sexual assault (INCL. paedophilia), Nercophilia &amp; Sexual homicide </a:t>
            </a:r>
          </a:p>
          <a:p>
            <a:pPr marL="419100" indent="-382588">
              <a:spcBef>
                <a:spcPct val="20000"/>
              </a:spcBef>
              <a:buClr>
                <a:schemeClr val="accent1"/>
              </a:buClr>
              <a:buSzPct val="80000"/>
              <a:buFont typeface="Wingdings 2" pitchFamily="18" charset="2"/>
              <a:buNone/>
            </a:pPr>
            <a:endParaRPr lang="en-GB" sz="1400"/>
          </a:p>
          <a:p>
            <a:pPr marL="419100" indent="-382588">
              <a:spcBef>
                <a:spcPct val="20000"/>
              </a:spcBef>
              <a:buClr>
                <a:schemeClr val="accent1"/>
              </a:buClr>
              <a:buSzPct val="80000"/>
              <a:buFont typeface="Wingdings 2" pitchFamily="18" charset="2"/>
              <a:buChar char=""/>
            </a:pPr>
            <a:r>
              <a:rPr lang="en-GB" sz="1400" u="sng"/>
              <a:t>Perpetrators: </a:t>
            </a:r>
            <a:r>
              <a:rPr lang="en-GB" sz="1400"/>
              <a:t>A heterogeneous, secretive group who are mainly males, but can be females as well, can be any age, form any class or occupation potentially having a Criminal history and or a Psychological illness.</a:t>
            </a:r>
          </a:p>
          <a:p>
            <a:pPr marL="419100" indent="-382588">
              <a:spcBef>
                <a:spcPct val="20000"/>
              </a:spcBef>
              <a:buClr>
                <a:schemeClr val="accent1"/>
              </a:buClr>
              <a:buSzPct val="80000"/>
              <a:buFont typeface="Wingdings 2" pitchFamily="18" charset="2"/>
              <a:buChar char=""/>
            </a:pPr>
            <a:endParaRPr lang="en-GB" sz="1400"/>
          </a:p>
          <a:p>
            <a:pPr marL="419100" indent="-382588">
              <a:spcBef>
                <a:spcPct val="20000"/>
              </a:spcBef>
              <a:buClr>
                <a:schemeClr val="accent1"/>
              </a:buClr>
              <a:buSzPct val="80000"/>
              <a:buFont typeface="Wingdings 2" pitchFamily="18" charset="2"/>
              <a:buChar char=""/>
            </a:pPr>
            <a:r>
              <a:rPr lang="en-GB" sz="1400" u="sng"/>
              <a:t>Victims: </a:t>
            </a:r>
            <a:r>
              <a:rPr lang="en-GB" sz="1400"/>
              <a:t>can be males/females, boys/girls of any age, they are generally from vulnerable populations</a:t>
            </a:r>
            <a:r>
              <a:rPr lang="en-GB" sz="1400" u="sng"/>
              <a:t> </a:t>
            </a:r>
            <a:r>
              <a:rPr lang="en-GB" sz="1400"/>
              <a:t>and offend having a relationship to the perpetrator.</a:t>
            </a:r>
          </a:p>
          <a:p>
            <a:pPr marL="419100" indent="-382588">
              <a:spcBef>
                <a:spcPct val="20000"/>
              </a:spcBef>
              <a:buClr>
                <a:schemeClr val="accent1"/>
              </a:buClr>
              <a:buSzPct val="80000"/>
              <a:buFont typeface="Wingdings 2" pitchFamily="18" charset="2"/>
              <a:buChar char=""/>
            </a:pPr>
            <a:endParaRPr lang="en-GB" sz="1400"/>
          </a:p>
          <a:p>
            <a:pPr marL="419100" indent="-382588">
              <a:spcBef>
                <a:spcPct val="20000"/>
              </a:spcBef>
              <a:buClr>
                <a:schemeClr val="accent1"/>
              </a:buClr>
              <a:buSzPct val="80000"/>
              <a:buFont typeface="Wingdings 2" pitchFamily="18" charset="2"/>
              <a:buChar char=""/>
            </a:pPr>
            <a:r>
              <a:rPr lang="en-GB" sz="1400" u="sng"/>
              <a:t>Act : </a:t>
            </a:r>
            <a:r>
              <a:rPr lang="en-GB" sz="1400"/>
              <a:t>there is no single sexually abusive act, type of offending or consistence in offending. It is more a  more of a series of acts with differing degrees of severity that can underpinning sexual crimes. Which is compounded by the degree of victim understanding and consent.</a:t>
            </a:r>
          </a:p>
          <a:p>
            <a:pPr marL="419100" indent="-382588">
              <a:spcBef>
                <a:spcPct val="20000"/>
              </a:spcBef>
              <a:buClr>
                <a:schemeClr val="accent1"/>
              </a:buClr>
              <a:buSzPct val="80000"/>
              <a:buFont typeface="Wingdings 2" pitchFamily="18" charset="2"/>
              <a:buChar char=""/>
            </a:pPr>
            <a:endParaRPr lang="en-GB" sz="1400"/>
          </a:p>
          <a:p>
            <a:pPr marL="419100" indent="-382588">
              <a:spcBef>
                <a:spcPct val="20000"/>
              </a:spcBef>
              <a:buClr>
                <a:schemeClr val="accent1"/>
              </a:buClr>
              <a:buSzPct val="80000"/>
              <a:buFont typeface="Wingdings 2" pitchFamily="18" charset="2"/>
              <a:buChar char=""/>
            </a:pPr>
            <a:r>
              <a:rPr lang="en-GB" sz="1400" u="sng"/>
              <a:t>Reporting and response</a:t>
            </a:r>
            <a:r>
              <a:rPr lang="en-GB" sz="1400"/>
              <a:t>: Sexual crime is often misunderstood, under reported and/or under recorded; as well as being tied to other forms of abuse, aggression and criminality. There are a lot of Myths surrounding sexualised crime.</a:t>
            </a:r>
          </a:p>
          <a:p>
            <a:pPr marL="419100" indent="-382588">
              <a:spcBef>
                <a:spcPct val="20000"/>
              </a:spcBef>
              <a:buClr>
                <a:schemeClr val="accent1"/>
              </a:buClr>
              <a:buSzPct val="80000"/>
              <a:buFont typeface="Wingdings 2" pitchFamily="18" charset="2"/>
              <a:buNone/>
            </a:pPr>
            <a:r>
              <a:rPr lang="en-GB" sz="1400"/>
              <a:t>		</a:t>
            </a:r>
          </a:p>
          <a:p>
            <a:pPr marL="419100" indent="-382588">
              <a:spcBef>
                <a:spcPct val="20000"/>
              </a:spcBef>
              <a:buClr>
                <a:schemeClr val="accent1"/>
              </a:buClr>
              <a:buSzPct val="80000"/>
              <a:buFont typeface="Wingdings 2" pitchFamily="18" charset="2"/>
              <a:buChar char=""/>
            </a:pPr>
            <a:r>
              <a:rPr lang="en-GB" sz="1400" u="sng"/>
              <a:t>Treatment:</a:t>
            </a:r>
            <a:r>
              <a:rPr lang="en-GB" sz="1400"/>
              <a:t> No cure for sexual deviance, its about behaviour management. Potential treatments include, Behaviour therapy, Cognitive therapy (CBT – Sex Offender Treatment Programme), Medical treatment (Medical/Drug treatment), &amp; Community programmes (Circles of support and accountability). With the most successful treatments are those that focus on suppressing the psychological and physiological aspects of the sexual offending, as well as emphasise victim empathy and victim understanding. </a:t>
            </a:r>
          </a:p>
          <a:p>
            <a:pPr marL="722313" lvl="1" indent="-273050">
              <a:spcBef>
                <a:spcPct val="20000"/>
              </a:spcBef>
              <a:buClr>
                <a:schemeClr val="accent1"/>
              </a:buClr>
              <a:buSzPct val="90000"/>
              <a:buFont typeface="Wingdings 2" pitchFamily="18" charset="2"/>
              <a:buChar char=""/>
            </a:pPr>
            <a:endParaRPr lang="en-GB" sz="1400"/>
          </a:p>
          <a:p>
            <a:pPr marL="419100" indent="-382588">
              <a:lnSpc>
                <a:spcPct val="90000"/>
              </a:lnSpc>
              <a:spcBef>
                <a:spcPct val="20000"/>
              </a:spcBef>
              <a:buClr>
                <a:schemeClr val="accent1"/>
              </a:buClr>
              <a:buSzPct val="80000"/>
              <a:buFont typeface="Wingdings 2" pitchFamily="18" charset="2"/>
              <a:buChar char=""/>
            </a:pPr>
            <a:endParaRPr lang="en-GB" sz="1400"/>
          </a:p>
          <a:p>
            <a:pPr marL="419100" indent="-382588">
              <a:lnSpc>
                <a:spcPct val="80000"/>
              </a:lnSpc>
              <a:spcBef>
                <a:spcPct val="20000"/>
              </a:spcBef>
              <a:buClr>
                <a:schemeClr val="accent1"/>
              </a:buClr>
              <a:buSzPct val="80000"/>
              <a:buFont typeface="Wingdings 2" pitchFamily="18" charset="2"/>
              <a:buNone/>
            </a:pPr>
            <a:endParaRPr lang="en-GB" sz="1400"/>
          </a:p>
          <a:p>
            <a:pPr marL="722313" lvl="1" indent="-273050">
              <a:lnSpc>
                <a:spcPct val="80000"/>
              </a:lnSpc>
              <a:spcBef>
                <a:spcPct val="20000"/>
              </a:spcBef>
              <a:buClr>
                <a:schemeClr val="accent1"/>
              </a:buClr>
              <a:buSzPct val="90000"/>
              <a:buFont typeface="Wingdings 2" pitchFamily="18" charset="2"/>
              <a:buChar char=""/>
            </a:pPr>
            <a:endParaRPr lang="en-GB"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1524000" y="3962400"/>
            <a:ext cx="6324600" cy="0"/>
          </a:xfrm>
          <a:prstGeom prst="line">
            <a:avLst/>
          </a:prstGeom>
          <a:noFill/>
          <a:ln w="57150">
            <a:solidFill>
              <a:schemeClr val="tx1"/>
            </a:solidFill>
            <a:round/>
            <a:headEnd type="stealth" w="lg" len="lg"/>
            <a:tailEnd type="stealth" w="lg" len="lg"/>
          </a:ln>
        </p:spPr>
        <p:txBody>
          <a:bodyPr wrap="none" anchor="ctr"/>
          <a:lstStyle/>
          <a:p>
            <a:endParaRPr lang="en-GB"/>
          </a:p>
        </p:txBody>
      </p:sp>
      <p:sp>
        <p:nvSpPr>
          <p:cNvPr id="18435" name="Rectangle 3"/>
          <p:cNvSpPr>
            <a:spLocks noGrp="1" noChangeArrowheads="1"/>
          </p:cNvSpPr>
          <p:nvPr>
            <p:ph type="title"/>
          </p:nvPr>
        </p:nvSpPr>
        <p:spPr>
          <a:xfrm>
            <a:off x="457200" y="274638"/>
            <a:ext cx="8329613" cy="1143000"/>
          </a:xfrm>
        </p:spPr>
        <p:txBody>
          <a:bodyPr/>
          <a:lstStyle/>
          <a:p>
            <a:pPr eaLnBrk="1" hangingPunct="1"/>
            <a:r>
              <a:rPr lang="en-GB" smtClean="0"/>
              <a:t>Punitive-Permissive Continuum</a:t>
            </a:r>
          </a:p>
        </p:txBody>
      </p:sp>
      <p:sp>
        <p:nvSpPr>
          <p:cNvPr id="18436" name="Rectangle 4"/>
          <p:cNvSpPr>
            <a:spLocks noGrp="1" noChangeArrowheads="1"/>
          </p:cNvSpPr>
          <p:nvPr>
            <p:ph type="body" idx="1"/>
          </p:nvPr>
        </p:nvSpPr>
        <p:spPr/>
        <p:txBody>
          <a:bodyPr/>
          <a:lstStyle/>
          <a:p>
            <a:pPr eaLnBrk="1" hangingPunct="1"/>
            <a:endParaRPr lang="en-GB" smtClean="0"/>
          </a:p>
          <a:p>
            <a:pPr eaLnBrk="1" hangingPunct="1"/>
            <a:endParaRPr lang="en-GB" smtClean="0"/>
          </a:p>
          <a:p>
            <a:pPr eaLnBrk="1" hangingPunct="1"/>
            <a:endParaRPr lang="en-GB" smtClean="0"/>
          </a:p>
          <a:p>
            <a:pPr eaLnBrk="1" hangingPunct="1"/>
            <a:endParaRPr lang="en-GB" smtClean="0"/>
          </a:p>
        </p:txBody>
      </p:sp>
      <p:sp>
        <p:nvSpPr>
          <p:cNvPr id="18437" name="Text Box 5"/>
          <p:cNvSpPr txBox="1">
            <a:spLocks noChangeArrowheads="1"/>
          </p:cNvSpPr>
          <p:nvPr/>
        </p:nvSpPr>
        <p:spPr bwMode="auto">
          <a:xfrm>
            <a:off x="1371600" y="4419600"/>
            <a:ext cx="6629400" cy="457200"/>
          </a:xfrm>
          <a:prstGeom prst="rect">
            <a:avLst/>
          </a:prstGeom>
          <a:noFill/>
          <a:ln w="9525">
            <a:noFill/>
            <a:miter lim="800000"/>
            <a:headEnd/>
            <a:tailEnd/>
          </a:ln>
        </p:spPr>
        <p:txBody>
          <a:bodyPr>
            <a:spAutoFit/>
          </a:bodyPr>
          <a:lstStyle/>
          <a:p>
            <a:pPr>
              <a:spcBef>
                <a:spcPct val="50000"/>
              </a:spcBef>
            </a:pPr>
            <a:r>
              <a:rPr lang="en-GB" sz="2400"/>
              <a:t>Punitive			               Permissive</a:t>
            </a:r>
          </a:p>
        </p:txBody>
      </p:sp>
      <p:sp>
        <p:nvSpPr>
          <p:cNvPr id="18438" name="Text Box 6"/>
          <p:cNvSpPr txBox="1">
            <a:spLocks noChangeArrowheads="1"/>
          </p:cNvSpPr>
          <p:nvPr/>
        </p:nvSpPr>
        <p:spPr bwMode="auto">
          <a:xfrm>
            <a:off x="4572000" y="5257800"/>
            <a:ext cx="4114800" cy="457200"/>
          </a:xfrm>
          <a:prstGeom prst="rect">
            <a:avLst/>
          </a:prstGeom>
          <a:noFill/>
          <a:ln w="9525">
            <a:noFill/>
            <a:miter lim="800000"/>
            <a:headEnd/>
            <a:tailEnd/>
          </a:ln>
        </p:spPr>
        <p:txBody>
          <a:bodyPr>
            <a:spAutoFit/>
          </a:bodyPr>
          <a:lstStyle/>
          <a:p>
            <a:pPr>
              <a:spcBef>
                <a:spcPct val="50000"/>
              </a:spcBef>
            </a:pPr>
            <a:r>
              <a:rPr lang="en-GB" sz="2400"/>
              <a:t>	     </a:t>
            </a:r>
            <a:r>
              <a:rPr lang="en-GB" sz="2000"/>
              <a:t>(Wachtel, 1999)</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2133600" y="1828800"/>
            <a:ext cx="4648200" cy="3505200"/>
          </a:xfrm>
          <a:prstGeom prst="line">
            <a:avLst/>
          </a:prstGeom>
          <a:noFill/>
          <a:ln w="57150">
            <a:solidFill>
              <a:schemeClr val="tx1"/>
            </a:solidFill>
            <a:round/>
            <a:headEnd type="stealth" w="lg" len="lg"/>
            <a:tailEnd type="stealth" w="lg" len="lg"/>
          </a:ln>
        </p:spPr>
        <p:txBody>
          <a:bodyPr wrap="none" anchor="ctr"/>
          <a:lstStyle/>
          <a:p>
            <a:endParaRPr lang="en-GB"/>
          </a:p>
        </p:txBody>
      </p:sp>
      <p:sp>
        <p:nvSpPr>
          <p:cNvPr id="19459" name="Rectangle 3"/>
          <p:cNvSpPr>
            <a:spLocks noChangeArrowheads="1"/>
          </p:cNvSpPr>
          <p:nvPr/>
        </p:nvSpPr>
        <p:spPr bwMode="auto">
          <a:xfrm>
            <a:off x="2057400" y="1676400"/>
            <a:ext cx="4953000" cy="3810000"/>
          </a:xfrm>
          <a:prstGeom prst="rect">
            <a:avLst/>
          </a:prstGeom>
          <a:noFill/>
          <a:ln w="9525">
            <a:solidFill>
              <a:schemeClr val="tx1"/>
            </a:solidFill>
            <a:miter lim="800000"/>
            <a:headEnd/>
            <a:tailEnd/>
          </a:ln>
        </p:spPr>
        <p:txBody>
          <a:bodyPr wrap="none" anchor="ctr"/>
          <a:lstStyle/>
          <a:p>
            <a:endParaRPr lang="en-GB"/>
          </a:p>
        </p:txBody>
      </p:sp>
      <p:sp>
        <p:nvSpPr>
          <p:cNvPr id="19460" name="Line 4"/>
          <p:cNvSpPr>
            <a:spLocks noChangeShapeType="1"/>
          </p:cNvSpPr>
          <p:nvPr/>
        </p:nvSpPr>
        <p:spPr bwMode="auto">
          <a:xfrm>
            <a:off x="4495800" y="1676400"/>
            <a:ext cx="0" cy="3886200"/>
          </a:xfrm>
          <a:prstGeom prst="line">
            <a:avLst/>
          </a:prstGeom>
          <a:noFill/>
          <a:ln w="9525">
            <a:solidFill>
              <a:schemeClr val="tx1"/>
            </a:solidFill>
            <a:round/>
            <a:headEnd/>
            <a:tailEnd/>
          </a:ln>
        </p:spPr>
        <p:txBody>
          <a:bodyPr wrap="none" anchor="ctr"/>
          <a:lstStyle/>
          <a:p>
            <a:endParaRPr lang="en-GB"/>
          </a:p>
        </p:txBody>
      </p:sp>
      <p:sp>
        <p:nvSpPr>
          <p:cNvPr id="19461" name="Line 5"/>
          <p:cNvSpPr>
            <a:spLocks noChangeShapeType="1"/>
          </p:cNvSpPr>
          <p:nvPr/>
        </p:nvSpPr>
        <p:spPr bwMode="auto">
          <a:xfrm>
            <a:off x="2057400" y="3581400"/>
            <a:ext cx="4953000" cy="0"/>
          </a:xfrm>
          <a:prstGeom prst="line">
            <a:avLst/>
          </a:prstGeom>
          <a:noFill/>
          <a:ln w="9525">
            <a:solidFill>
              <a:schemeClr val="tx1"/>
            </a:solidFill>
            <a:round/>
            <a:headEnd/>
            <a:tailEnd/>
          </a:ln>
        </p:spPr>
        <p:txBody>
          <a:bodyPr wrap="none" anchor="ctr"/>
          <a:lstStyle/>
          <a:p>
            <a:endParaRPr lang="en-GB"/>
          </a:p>
        </p:txBody>
      </p:sp>
      <p:sp>
        <p:nvSpPr>
          <p:cNvPr id="19462" name="Text Box 6"/>
          <p:cNvSpPr txBox="1">
            <a:spLocks noChangeArrowheads="1"/>
          </p:cNvSpPr>
          <p:nvPr/>
        </p:nvSpPr>
        <p:spPr bwMode="auto">
          <a:xfrm>
            <a:off x="4724400" y="1752600"/>
            <a:ext cx="2057400" cy="1552575"/>
          </a:xfrm>
          <a:prstGeom prst="rect">
            <a:avLst/>
          </a:prstGeom>
          <a:noFill/>
          <a:ln w="9525">
            <a:noFill/>
            <a:miter lim="800000"/>
            <a:headEnd/>
            <a:tailEnd/>
          </a:ln>
        </p:spPr>
        <p:txBody>
          <a:bodyPr>
            <a:spAutoFit/>
          </a:bodyPr>
          <a:lstStyle/>
          <a:p>
            <a:pPr>
              <a:spcBef>
                <a:spcPct val="50000"/>
              </a:spcBef>
            </a:pPr>
            <a:r>
              <a:rPr lang="en-GB" sz="2400"/>
              <a:t>     </a:t>
            </a:r>
            <a:r>
              <a:rPr lang="en-GB" sz="2400" b="1">
                <a:solidFill>
                  <a:schemeClr val="accent1"/>
                </a:solidFill>
              </a:rPr>
              <a:t>WITH</a:t>
            </a:r>
          </a:p>
          <a:p>
            <a:pPr>
              <a:spcBef>
                <a:spcPct val="50000"/>
              </a:spcBef>
            </a:pPr>
            <a:r>
              <a:rPr lang="en-GB" sz="2400">
                <a:solidFill>
                  <a:schemeClr val="accent1"/>
                </a:solidFill>
              </a:rPr>
              <a:t>  </a:t>
            </a:r>
            <a:r>
              <a:rPr lang="en-GB" sz="2400" b="1">
                <a:solidFill>
                  <a:schemeClr val="accent1"/>
                </a:solidFill>
              </a:rPr>
              <a:t> restorative</a:t>
            </a:r>
            <a:endParaRPr lang="en-GB" sz="2400">
              <a:solidFill>
                <a:schemeClr val="accent1"/>
              </a:solidFill>
            </a:endParaRPr>
          </a:p>
          <a:p>
            <a:pPr>
              <a:spcBef>
                <a:spcPct val="50000"/>
              </a:spcBef>
            </a:pPr>
            <a:endParaRPr lang="en-GB" sz="2400">
              <a:solidFill>
                <a:schemeClr val="accent1"/>
              </a:solidFill>
            </a:endParaRPr>
          </a:p>
        </p:txBody>
      </p:sp>
      <p:sp>
        <p:nvSpPr>
          <p:cNvPr id="19463" name="Text Box 7"/>
          <p:cNvSpPr txBox="1">
            <a:spLocks noChangeArrowheads="1"/>
          </p:cNvSpPr>
          <p:nvPr/>
        </p:nvSpPr>
        <p:spPr bwMode="auto">
          <a:xfrm>
            <a:off x="4572000" y="2971800"/>
            <a:ext cx="2286000" cy="641350"/>
          </a:xfrm>
          <a:prstGeom prst="rect">
            <a:avLst/>
          </a:prstGeom>
          <a:noFill/>
          <a:ln w="9525">
            <a:noFill/>
            <a:miter lim="800000"/>
            <a:headEnd/>
            <a:tailEnd/>
          </a:ln>
        </p:spPr>
        <p:txBody>
          <a:bodyPr>
            <a:spAutoFit/>
          </a:bodyPr>
          <a:lstStyle/>
          <a:p>
            <a:pPr>
              <a:lnSpc>
                <a:spcPct val="65000"/>
              </a:lnSpc>
              <a:spcBef>
                <a:spcPct val="50000"/>
              </a:spcBef>
            </a:pPr>
            <a:r>
              <a:rPr lang="en-GB" sz="2000"/>
              <a:t>    </a:t>
            </a:r>
            <a:r>
              <a:rPr lang="en-GB" sz="2000" b="1">
                <a:solidFill>
                  <a:schemeClr val="accent1"/>
                </a:solidFill>
              </a:rPr>
              <a:t>authoritative</a:t>
            </a:r>
          </a:p>
          <a:p>
            <a:pPr>
              <a:lnSpc>
                <a:spcPct val="65000"/>
              </a:lnSpc>
              <a:spcBef>
                <a:spcPct val="50000"/>
              </a:spcBef>
            </a:pPr>
            <a:r>
              <a:rPr lang="en-GB" sz="2000" b="1">
                <a:solidFill>
                  <a:schemeClr val="accent1"/>
                </a:solidFill>
              </a:rPr>
              <a:t>    reintegrative</a:t>
            </a:r>
          </a:p>
        </p:txBody>
      </p:sp>
      <p:sp>
        <p:nvSpPr>
          <p:cNvPr id="19464" name="Text Box 8"/>
          <p:cNvSpPr txBox="1">
            <a:spLocks noChangeArrowheads="1"/>
          </p:cNvSpPr>
          <p:nvPr/>
        </p:nvSpPr>
        <p:spPr bwMode="auto">
          <a:xfrm>
            <a:off x="2667000" y="1828800"/>
            <a:ext cx="1676400" cy="1552575"/>
          </a:xfrm>
          <a:prstGeom prst="rect">
            <a:avLst/>
          </a:prstGeom>
          <a:noFill/>
          <a:ln w="9525">
            <a:noFill/>
            <a:miter lim="800000"/>
            <a:headEnd/>
            <a:tailEnd/>
          </a:ln>
        </p:spPr>
        <p:txBody>
          <a:bodyPr>
            <a:spAutoFit/>
          </a:bodyPr>
          <a:lstStyle/>
          <a:p>
            <a:pPr>
              <a:spcBef>
                <a:spcPct val="50000"/>
              </a:spcBef>
            </a:pPr>
            <a:r>
              <a:rPr lang="en-GB" sz="2400"/>
              <a:t>    </a:t>
            </a:r>
            <a:r>
              <a:rPr lang="en-GB" sz="2400" b="1">
                <a:solidFill>
                  <a:schemeClr val="accent1"/>
                </a:solidFill>
              </a:rPr>
              <a:t>TO</a:t>
            </a:r>
          </a:p>
          <a:p>
            <a:pPr>
              <a:spcBef>
                <a:spcPct val="50000"/>
              </a:spcBef>
            </a:pPr>
            <a:r>
              <a:rPr lang="en-GB" sz="2400" b="1">
                <a:solidFill>
                  <a:schemeClr val="accent1"/>
                </a:solidFill>
              </a:rPr>
              <a:t>punitive</a:t>
            </a:r>
          </a:p>
          <a:p>
            <a:pPr>
              <a:spcBef>
                <a:spcPct val="50000"/>
              </a:spcBef>
            </a:pPr>
            <a:endParaRPr lang="en-GB" sz="2400"/>
          </a:p>
        </p:txBody>
      </p:sp>
      <p:sp>
        <p:nvSpPr>
          <p:cNvPr id="19465" name="Text Box 9"/>
          <p:cNvSpPr txBox="1">
            <a:spLocks noChangeArrowheads="1"/>
          </p:cNvSpPr>
          <p:nvPr/>
        </p:nvSpPr>
        <p:spPr bwMode="auto">
          <a:xfrm>
            <a:off x="2362200" y="2971800"/>
            <a:ext cx="1905000" cy="609600"/>
          </a:xfrm>
          <a:prstGeom prst="rect">
            <a:avLst/>
          </a:prstGeom>
          <a:noFill/>
          <a:ln w="9525">
            <a:noFill/>
            <a:miter lim="800000"/>
            <a:headEnd/>
            <a:tailEnd/>
          </a:ln>
        </p:spPr>
        <p:txBody>
          <a:bodyPr>
            <a:spAutoFit/>
          </a:bodyPr>
          <a:lstStyle/>
          <a:p>
            <a:pPr>
              <a:lnSpc>
                <a:spcPct val="60000"/>
              </a:lnSpc>
              <a:spcBef>
                <a:spcPct val="50000"/>
              </a:spcBef>
            </a:pPr>
            <a:r>
              <a:rPr lang="en-GB" sz="2000" b="1">
                <a:solidFill>
                  <a:schemeClr val="accent1"/>
                </a:solidFill>
              </a:rPr>
              <a:t>authoritarian</a:t>
            </a:r>
          </a:p>
          <a:p>
            <a:pPr>
              <a:lnSpc>
                <a:spcPct val="60000"/>
              </a:lnSpc>
              <a:spcBef>
                <a:spcPct val="50000"/>
              </a:spcBef>
            </a:pPr>
            <a:r>
              <a:rPr lang="en-GB" sz="2000" b="1">
                <a:solidFill>
                  <a:schemeClr val="accent1"/>
                </a:solidFill>
              </a:rPr>
              <a:t>stigmatizing</a:t>
            </a:r>
            <a:endParaRPr lang="en-GB" sz="2000" b="1"/>
          </a:p>
        </p:txBody>
      </p:sp>
      <p:sp>
        <p:nvSpPr>
          <p:cNvPr id="19466" name="Text Box 10"/>
          <p:cNvSpPr txBox="1">
            <a:spLocks noChangeArrowheads="1"/>
          </p:cNvSpPr>
          <p:nvPr/>
        </p:nvSpPr>
        <p:spPr bwMode="auto">
          <a:xfrm>
            <a:off x="2209800" y="3810000"/>
            <a:ext cx="2133600" cy="1552575"/>
          </a:xfrm>
          <a:prstGeom prst="rect">
            <a:avLst/>
          </a:prstGeom>
          <a:noFill/>
          <a:ln w="9525">
            <a:noFill/>
            <a:miter lim="800000"/>
            <a:headEnd/>
            <a:tailEnd/>
          </a:ln>
        </p:spPr>
        <p:txBody>
          <a:bodyPr>
            <a:spAutoFit/>
          </a:bodyPr>
          <a:lstStyle/>
          <a:p>
            <a:pPr>
              <a:spcBef>
                <a:spcPct val="50000"/>
              </a:spcBef>
            </a:pPr>
            <a:r>
              <a:rPr lang="en-GB" sz="2400" b="1">
                <a:solidFill>
                  <a:schemeClr val="accent1"/>
                </a:solidFill>
              </a:rPr>
              <a:t>	            </a:t>
            </a:r>
          </a:p>
          <a:p>
            <a:pPr>
              <a:spcBef>
                <a:spcPct val="50000"/>
              </a:spcBef>
            </a:pPr>
            <a:r>
              <a:rPr lang="en-GB" sz="2400" b="1">
                <a:solidFill>
                  <a:schemeClr val="accent1"/>
                </a:solidFill>
              </a:rPr>
              <a:t>     neglectful</a:t>
            </a:r>
          </a:p>
          <a:p>
            <a:pPr>
              <a:spcBef>
                <a:spcPct val="50000"/>
              </a:spcBef>
            </a:pPr>
            <a:r>
              <a:rPr lang="en-GB" sz="2400" b="1">
                <a:solidFill>
                  <a:schemeClr val="accent1"/>
                </a:solidFill>
              </a:rPr>
              <a:t>         NOT</a:t>
            </a:r>
          </a:p>
        </p:txBody>
      </p:sp>
      <p:sp>
        <p:nvSpPr>
          <p:cNvPr id="19467" name="Text Box 11"/>
          <p:cNvSpPr txBox="1">
            <a:spLocks noChangeArrowheads="1"/>
          </p:cNvSpPr>
          <p:nvPr/>
        </p:nvSpPr>
        <p:spPr bwMode="auto">
          <a:xfrm>
            <a:off x="4648200" y="4343400"/>
            <a:ext cx="2133600" cy="1552575"/>
          </a:xfrm>
          <a:prstGeom prst="rect">
            <a:avLst/>
          </a:prstGeom>
          <a:noFill/>
          <a:ln w="9525">
            <a:noFill/>
            <a:miter lim="800000"/>
            <a:headEnd/>
            <a:tailEnd/>
          </a:ln>
        </p:spPr>
        <p:txBody>
          <a:bodyPr>
            <a:spAutoFit/>
          </a:bodyPr>
          <a:lstStyle/>
          <a:p>
            <a:pPr>
              <a:spcBef>
                <a:spcPct val="50000"/>
              </a:spcBef>
            </a:pPr>
            <a:r>
              <a:rPr lang="en-GB" sz="2400" b="1">
                <a:solidFill>
                  <a:schemeClr val="accent1"/>
                </a:solidFill>
              </a:rPr>
              <a:t>  permissive</a:t>
            </a:r>
          </a:p>
          <a:p>
            <a:pPr>
              <a:spcBef>
                <a:spcPct val="50000"/>
              </a:spcBef>
            </a:pPr>
            <a:r>
              <a:rPr lang="en-GB" sz="2400" b="1">
                <a:solidFill>
                  <a:schemeClr val="accent1"/>
                </a:solidFill>
              </a:rPr>
              <a:t>      FOR    </a:t>
            </a:r>
          </a:p>
          <a:p>
            <a:pPr>
              <a:spcBef>
                <a:spcPct val="50000"/>
              </a:spcBef>
            </a:pPr>
            <a:endParaRPr lang="en-GB" sz="2400" b="1">
              <a:solidFill>
                <a:schemeClr val="accent1"/>
              </a:solidFill>
            </a:endParaRPr>
          </a:p>
        </p:txBody>
      </p:sp>
      <p:sp>
        <p:nvSpPr>
          <p:cNvPr id="19468" name="Text Box 12"/>
          <p:cNvSpPr txBox="1">
            <a:spLocks noChangeArrowheads="1"/>
          </p:cNvSpPr>
          <p:nvPr/>
        </p:nvSpPr>
        <p:spPr bwMode="auto">
          <a:xfrm>
            <a:off x="685800" y="1600200"/>
            <a:ext cx="1295400" cy="338138"/>
          </a:xfrm>
          <a:prstGeom prst="rect">
            <a:avLst/>
          </a:prstGeom>
          <a:noFill/>
          <a:ln w="9525">
            <a:noFill/>
            <a:miter lim="800000"/>
            <a:headEnd/>
            <a:tailEnd/>
          </a:ln>
        </p:spPr>
        <p:txBody>
          <a:bodyPr>
            <a:spAutoFit/>
          </a:bodyPr>
          <a:lstStyle/>
          <a:p>
            <a:pPr>
              <a:spcBef>
                <a:spcPct val="50000"/>
              </a:spcBef>
            </a:pPr>
            <a:r>
              <a:rPr lang="en-GB" sz="1600"/>
              <a:t>            high</a:t>
            </a:r>
          </a:p>
        </p:txBody>
      </p:sp>
      <p:sp>
        <p:nvSpPr>
          <p:cNvPr id="19469" name="Line 13"/>
          <p:cNvSpPr>
            <a:spLocks noChangeShapeType="1"/>
          </p:cNvSpPr>
          <p:nvPr/>
        </p:nvSpPr>
        <p:spPr bwMode="auto">
          <a:xfrm>
            <a:off x="1676400" y="1981200"/>
            <a:ext cx="0" cy="838200"/>
          </a:xfrm>
          <a:prstGeom prst="line">
            <a:avLst/>
          </a:prstGeom>
          <a:noFill/>
          <a:ln w="28575">
            <a:solidFill>
              <a:schemeClr val="tx1"/>
            </a:solidFill>
            <a:round/>
            <a:headEnd type="stealth" w="med" len="lg"/>
            <a:tailEnd type="none" w="lg" len="med"/>
          </a:ln>
        </p:spPr>
        <p:txBody>
          <a:bodyPr wrap="none" anchor="ctr"/>
          <a:lstStyle/>
          <a:p>
            <a:endParaRPr lang="en-GB"/>
          </a:p>
        </p:txBody>
      </p:sp>
      <p:sp>
        <p:nvSpPr>
          <p:cNvPr id="19470" name="Text Box 14"/>
          <p:cNvSpPr txBox="1">
            <a:spLocks noChangeArrowheads="1"/>
          </p:cNvSpPr>
          <p:nvPr/>
        </p:nvSpPr>
        <p:spPr bwMode="auto">
          <a:xfrm>
            <a:off x="1428750" y="5562600"/>
            <a:ext cx="2533650" cy="336550"/>
          </a:xfrm>
          <a:prstGeom prst="rect">
            <a:avLst/>
          </a:prstGeom>
          <a:noFill/>
          <a:ln w="9525">
            <a:noFill/>
            <a:miter lim="800000"/>
            <a:headEnd/>
            <a:tailEnd/>
          </a:ln>
        </p:spPr>
        <p:txBody>
          <a:bodyPr>
            <a:spAutoFit/>
          </a:bodyPr>
          <a:lstStyle/>
          <a:p>
            <a:pPr>
              <a:spcBef>
                <a:spcPct val="50000"/>
              </a:spcBef>
            </a:pPr>
            <a:r>
              <a:rPr lang="en-GB" sz="1600"/>
              <a:t>low</a:t>
            </a:r>
          </a:p>
        </p:txBody>
      </p:sp>
      <p:sp>
        <p:nvSpPr>
          <p:cNvPr id="19471" name="Text Box 15"/>
          <p:cNvSpPr txBox="1">
            <a:spLocks noChangeArrowheads="1"/>
          </p:cNvSpPr>
          <p:nvPr/>
        </p:nvSpPr>
        <p:spPr bwMode="auto">
          <a:xfrm>
            <a:off x="6400800" y="5562600"/>
            <a:ext cx="1371600" cy="336550"/>
          </a:xfrm>
          <a:prstGeom prst="rect">
            <a:avLst/>
          </a:prstGeom>
          <a:noFill/>
          <a:ln w="9525">
            <a:noFill/>
            <a:miter lim="800000"/>
            <a:headEnd/>
            <a:tailEnd/>
          </a:ln>
        </p:spPr>
        <p:txBody>
          <a:bodyPr>
            <a:spAutoFit/>
          </a:bodyPr>
          <a:lstStyle/>
          <a:p>
            <a:pPr>
              <a:spcBef>
                <a:spcPct val="50000"/>
              </a:spcBef>
            </a:pPr>
            <a:r>
              <a:rPr lang="en-GB" sz="1600"/>
              <a:t>      high</a:t>
            </a:r>
          </a:p>
        </p:txBody>
      </p:sp>
      <p:sp>
        <p:nvSpPr>
          <p:cNvPr id="19472" name="Text Box 16"/>
          <p:cNvSpPr txBox="1">
            <a:spLocks noChangeArrowheads="1"/>
          </p:cNvSpPr>
          <p:nvPr/>
        </p:nvSpPr>
        <p:spPr bwMode="auto">
          <a:xfrm>
            <a:off x="1524000" y="3048000"/>
            <a:ext cx="381000" cy="2128838"/>
          </a:xfrm>
          <a:prstGeom prst="rect">
            <a:avLst/>
          </a:prstGeom>
          <a:noFill/>
          <a:ln w="9525">
            <a:noFill/>
            <a:miter lim="800000"/>
            <a:headEnd/>
            <a:tailEnd/>
          </a:ln>
        </p:spPr>
        <p:txBody>
          <a:bodyPr>
            <a:spAutoFit/>
          </a:bodyPr>
          <a:lstStyle/>
          <a:p>
            <a:pPr>
              <a:spcBef>
                <a:spcPct val="50000"/>
              </a:spcBef>
            </a:pPr>
            <a:r>
              <a:rPr lang="en-GB" sz="1400" b="1"/>
              <a:t>CONTROL</a:t>
            </a:r>
            <a:endParaRPr lang="en-GB" sz="2400" b="1"/>
          </a:p>
          <a:p>
            <a:pPr>
              <a:spcBef>
                <a:spcPct val="50000"/>
              </a:spcBef>
            </a:pPr>
            <a:endParaRPr lang="en-GB" sz="2400" b="1"/>
          </a:p>
        </p:txBody>
      </p:sp>
      <p:sp>
        <p:nvSpPr>
          <p:cNvPr id="19473" name="Line 17"/>
          <p:cNvSpPr>
            <a:spLocks noChangeShapeType="1"/>
          </p:cNvSpPr>
          <p:nvPr/>
        </p:nvSpPr>
        <p:spPr bwMode="auto">
          <a:xfrm>
            <a:off x="1676400" y="4724400"/>
            <a:ext cx="0" cy="609600"/>
          </a:xfrm>
          <a:prstGeom prst="line">
            <a:avLst/>
          </a:prstGeom>
          <a:noFill/>
          <a:ln w="28575">
            <a:solidFill>
              <a:schemeClr val="tx1"/>
            </a:solidFill>
            <a:round/>
            <a:headEnd/>
            <a:tailEnd/>
          </a:ln>
        </p:spPr>
        <p:txBody>
          <a:bodyPr wrap="none" anchor="ctr"/>
          <a:lstStyle/>
          <a:p>
            <a:endParaRPr lang="en-GB"/>
          </a:p>
        </p:txBody>
      </p:sp>
      <p:sp>
        <p:nvSpPr>
          <p:cNvPr id="19474" name="Line 18"/>
          <p:cNvSpPr>
            <a:spLocks noChangeShapeType="1"/>
          </p:cNvSpPr>
          <p:nvPr/>
        </p:nvSpPr>
        <p:spPr bwMode="auto">
          <a:xfrm>
            <a:off x="2514600" y="5715000"/>
            <a:ext cx="838200" cy="0"/>
          </a:xfrm>
          <a:prstGeom prst="line">
            <a:avLst/>
          </a:prstGeom>
          <a:noFill/>
          <a:ln w="28575">
            <a:solidFill>
              <a:schemeClr val="tx1"/>
            </a:solidFill>
            <a:round/>
            <a:headEnd/>
            <a:tailEnd/>
          </a:ln>
        </p:spPr>
        <p:txBody>
          <a:bodyPr wrap="none" anchor="ctr"/>
          <a:lstStyle/>
          <a:p>
            <a:endParaRPr lang="en-GB"/>
          </a:p>
        </p:txBody>
      </p:sp>
      <p:sp>
        <p:nvSpPr>
          <p:cNvPr id="19475" name="Text Box 19"/>
          <p:cNvSpPr txBox="1">
            <a:spLocks noChangeArrowheads="1"/>
          </p:cNvSpPr>
          <p:nvPr/>
        </p:nvSpPr>
        <p:spPr bwMode="auto">
          <a:xfrm>
            <a:off x="3429000" y="5562600"/>
            <a:ext cx="2667000" cy="336550"/>
          </a:xfrm>
          <a:prstGeom prst="rect">
            <a:avLst/>
          </a:prstGeom>
          <a:noFill/>
          <a:ln w="9525">
            <a:noFill/>
            <a:miter lim="800000"/>
            <a:headEnd/>
            <a:tailEnd/>
          </a:ln>
        </p:spPr>
        <p:txBody>
          <a:bodyPr>
            <a:spAutoFit/>
          </a:bodyPr>
          <a:lstStyle/>
          <a:p>
            <a:pPr>
              <a:spcBef>
                <a:spcPct val="50000"/>
              </a:spcBef>
            </a:pPr>
            <a:r>
              <a:rPr lang="en-GB" sz="1600" b="1"/>
              <a:t>SUPPORT</a:t>
            </a:r>
            <a:endParaRPr lang="en-GB" sz="1600"/>
          </a:p>
        </p:txBody>
      </p:sp>
      <p:sp>
        <p:nvSpPr>
          <p:cNvPr id="19476" name="Line 20"/>
          <p:cNvSpPr>
            <a:spLocks noChangeShapeType="1"/>
          </p:cNvSpPr>
          <p:nvPr/>
        </p:nvSpPr>
        <p:spPr bwMode="auto">
          <a:xfrm flipH="1">
            <a:off x="4648200" y="5715000"/>
            <a:ext cx="1981200" cy="0"/>
          </a:xfrm>
          <a:prstGeom prst="line">
            <a:avLst/>
          </a:prstGeom>
          <a:noFill/>
          <a:ln w="28575">
            <a:solidFill>
              <a:schemeClr val="tx1"/>
            </a:solidFill>
            <a:round/>
            <a:headEnd type="stealth" w="lg" len="lg"/>
            <a:tailEnd type="none" w="lg" len="lg"/>
          </a:ln>
        </p:spPr>
        <p:txBody>
          <a:bodyPr wrap="none" anchor="ctr"/>
          <a:lstStyle/>
          <a:p>
            <a:endParaRPr lang="en-GB"/>
          </a:p>
        </p:txBody>
      </p:sp>
      <p:sp>
        <p:nvSpPr>
          <p:cNvPr id="19477" name="Text Box 21"/>
          <p:cNvSpPr txBox="1">
            <a:spLocks noChangeArrowheads="1"/>
          </p:cNvSpPr>
          <p:nvPr/>
        </p:nvSpPr>
        <p:spPr bwMode="auto">
          <a:xfrm>
            <a:off x="2057400" y="533400"/>
            <a:ext cx="5105400" cy="646113"/>
          </a:xfrm>
          <a:prstGeom prst="rect">
            <a:avLst/>
          </a:prstGeom>
          <a:noFill/>
          <a:ln w="9525">
            <a:noFill/>
            <a:miter lim="800000"/>
            <a:headEnd/>
            <a:tailEnd/>
          </a:ln>
        </p:spPr>
        <p:txBody>
          <a:bodyPr>
            <a:spAutoFit/>
          </a:bodyPr>
          <a:lstStyle/>
          <a:p>
            <a:pPr algn="ctr">
              <a:spcBef>
                <a:spcPct val="50000"/>
              </a:spcBef>
            </a:pPr>
            <a:r>
              <a:rPr lang="en-GB" sz="3600"/>
              <a:t>Social Control Window</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7467600" cy="796908"/>
          </a:xfrm>
        </p:spPr>
        <p:txBody>
          <a:bodyPr/>
          <a:lstStyle/>
          <a:p>
            <a:pPr eaLnBrk="1" hangingPunct="1"/>
            <a:r>
              <a:rPr lang="en-GB" dirty="0" smtClean="0"/>
              <a:t>Restorative Justice</a:t>
            </a:r>
          </a:p>
        </p:txBody>
      </p:sp>
      <p:sp>
        <p:nvSpPr>
          <p:cNvPr id="20483" name="Content Placeholder 2"/>
          <p:cNvSpPr>
            <a:spLocks noGrp="1"/>
          </p:cNvSpPr>
          <p:nvPr>
            <p:ph idx="1"/>
          </p:nvPr>
        </p:nvSpPr>
        <p:spPr>
          <a:xfrm>
            <a:off x="285720" y="1071547"/>
            <a:ext cx="8858280" cy="5572142"/>
          </a:xfrm>
        </p:spPr>
        <p:txBody>
          <a:bodyPr/>
          <a:lstStyle/>
          <a:p>
            <a:pPr eaLnBrk="1" hangingPunct="1"/>
            <a:r>
              <a:rPr lang="en-GB" sz="1600" dirty="0" smtClean="0"/>
              <a:t>Restorative Justice is a process whereby parties with a stake in a specific offence resolve collectively how to deal with the  aftermath of the offence and its implications for the future. (Marshall, 1999).</a:t>
            </a:r>
          </a:p>
          <a:p>
            <a:pPr eaLnBrk="1" hangingPunct="1">
              <a:buFont typeface="Wingdings 2" pitchFamily="18" charset="2"/>
              <a:buNone/>
            </a:pPr>
            <a:endParaRPr lang="en-GB" sz="1600" dirty="0" smtClean="0"/>
          </a:p>
          <a:p>
            <a:pPr eaLnBrk="1" hangingPunct="1"/>
            <a:r>
              <a:rPr lang="en-GB" sz="1600" dirty="0" smtClean="0"/>
              <a:t>Marshall’s Principles of Restorative Justice (1998)</a:t>
            </a:r>
          </a:p>
          <a:p>
            <a:pPr lvl="1" eaLnBrk="1" hangingPunct="1"/>
            <a:r>
              <a:rPr lang="en-GB" sz="1600" dirty="0" smtClean="0"/>
              <a:t>Making room for the </a:t>
            </a:r>
            <a:r>
              <a:rPr lang="en-GB" sz="1600" i="1" dirty="0" smtClean="0"/>
              <a:t>personal involvement</a:t>
            </a:r>
            <a:r>
              <a:rPr lang="en-GB" sz="1600" dirty="0" smtClean="0"/>
              <a:t> of those mainly concerned </a:t>
            </a:r>
          </a:p>
          <a:p>
            <a:pPr lvl="1" eaLnBrk="1" hangingPunct="1"/>
            <a:r>
              <a:rPr lang="en-GB" sz="1600" dirty="0" smtClean="0"/>
              <a:t>seeing crime problems in their </a:t>
            </a:r>
            <a:r>
              <a:rPr lang="en-GB" sz="1600" i="1" dirty="0" smtClean="0"/>
              <a:t>social context</a:t>
            </a:r>
            <a:endParaRPr lang="en-GB" sz="1600" dirty="0" smtClean="0"/>
          </a:p>
          <a:p>
            <a:pPr lvl="1" eaLnBrk="1" hangingPunct="1"/>
            <a:r>
              <a:rPr lang="en-GB" sz="1600" dirty="0" smtClean="0"/>
              <a:t>A forward-looking (or preventative) </a:t>
            </a:r>
            <a:r>
              <a:rPr lang="en-GB" sz="1600" i="1" dirty="0" smtClean="0"/>
              <a:t>problem-solving</a:t>
            </a:r>
            <a:r>
              <a:rPr lang="en-GB" sz="1600" dirty="0" smtClean="0"/>
              <a:t> orientation</a:t>
            </a:r>
          </a:p>
          <a:p>
            <a:pPr lvl="1" eaLnBrk="1" hangingPunct="1"/>
            <a:r>
              <a:rPr lang="en-GB" sz="1600" i="1" dirty="0" smtClean="0"/>
              <a:t>flexibility</a:t>
            </a:r>
            <a:r>
              <a:rPr lang="en-GB" sz="1600" dirty="0" smtClean="0"/>
              <a:t> of practice (creativity).</a:t>
            </a:r>
          </a:p>
          <a:p>
            <a:pPr lvl="1" eaLnBrk="1" hangingPunct="1">
              <a:buNone/>
            </a:pPr>
            <a:endParaRPr lang="en-GB" sz="1600" dirty="0" smtClean="0"/>
          </a:p>
          <a:p>
            <a:pPr eaLnBrk="1" hangingPunct="1"/>
            <a:r>
              <a:rPr lang="en-GB" sz="1600" dirty="0" smtClean="0"/>
              <a:t>Restorative Justice Objectives </a:t>
            </a:r>
          </a:p>
          <a:p>
            <a:pPr lvl="1" eaLnBrk="1" hangingPunct="1"/>
            <a:r>
              <a:rPr lang="en-GB" sz="1600" dirty="0" smtClean="0"/>
              <a:t>to attend to </a:t>
            </a:r>
            <a:r>
              <a:rPr lang="en-GB" sz="1600" i="1" dirty="0" smtClean="0"/>
              <a:t>victim’s needs</a:t>
            </a:r>
            <a:r>
              <a:rPr lang="en-GB" sz="1600" dirty="0" smtClean="0"/>
              <a:t> – material, financial, emotional and social (including those who are personally close to the victim and may be similarly affected)</a:t>
            </a:r>
          </a:p>
          <a:p>
            <a:pPr lvl="1" eaLnBrk="1" hangingPunct="1"/>
            <a:r>
              <a:rPr lang="en-GB" sz="1600" dirty="0" smtClean="0"/>
              <a:t>to prevent re-offending to assume active </a:t>
            </a:r>
            <a:r>
              <a:rPr lang="en-GB" sz="1600" i="1" dirty="0" smtClean="0"/>
              <a:t>responsibility</a:t>
            </a:r>
            <a:r>
              <a:rPr lang="en-GB" sz="1600" dirty="0" smtClean="0"/>
              <a:t> for their actions</a:t>
            </a:r>
          </a:p>
          <a:p>
            <a:pPr lvl="1" eaLnBrk="1" hangingPunct="1"/>
            <a:r>
              <a:rPr lang="en-GB" sz="1600" dirty="0" smtClean="0"/>
              <a:t>to recreate a </a:t>
            </a:r>
            <a:r>
              <a:rPr lang="en-GB" sz="1600" i="1" dirty="0" smtClean="0"/>
              <a:t>working community</a:t>
            </a:r>
            <a:r>
              <a:rPr lang="en-GB" sz="1600" dirty="0" smtClean="0"/>
              <a:t> that supports the rehabilitation of offenders and victims and is active in preventing crime</a:t>
            </a:r>
          </a:p>
          <a:p>
            <a:pPr lvl="1" eaLnBrk="1" hangingPunct="1"/>
            <a:r>
              <a:rPr lang="en-GB" sz="1600" dirty="0" smtClean="0"/>
              <a:t>to provide a means of </a:t>
            </a:r>
            <a:r>
              <a:rPr lang="en-GB" sz="1600" i="1" dirty="0" smtClean="0"/>
              <a:t>avoiding</a:t>
            </a:r>
            <a:r>
              <a:rPr lang="en-GB" sz="1600" dirty="0" smtClean="0"/>
              <a:t> </a:t>
            </a:r>
            <a:r>
              <a:rPr lang="en-GB" sz="1600" i="1" dirty="0" smtClean="0"/>
              <a:t>escalation </a:t>
            </a:r>
            <a:r>
              <a:rPr lang="en-GB" sz="1600" dirty="0" smtClean="0"/>
              <a:t>of legal justice and the associated costs and delays.	 (Marshall, 1998:2)</a:t>
            </a:r>
          </a:p>
          <a:p>
            <a:pPr lvl="1" eaLnBrk="1" hangingPunct="1">
              <a:buNone/>
            </a:pPr>
            <a:endParaRPr lang="en-GB" sz="1600" dirty="0" smtClean="0"/>
          </a:p>
          <a:p>
            <a:pPr eaLnBrk="1" hangingPunct="1"/>
            <a:r>
              <a:rPr lang="en-GB" sz="1600" dirty="0" smtClean="0"/>
              <a:t>3Rs – Reparation, Reintegration and Responsibility</a:t>
            </a:r>
          </a:p>
          <a:p>
            <a:pPr lvl="1" eaLnBrk="1" hangingPunct="1">
              <a:buFont typeface="Wingdings 2" pitchFamily="18" charset="2"/>
              <a:buNone/>
            </a:pPr>
            <a:endParaRPr lang="en-GB" sz="1600" dirty="0" smtClean="0"/>
          </a:p>
          <a:p>
            <a:pPr eaLnBrk="1" hangingPunct="1"/>
            <a:endParaRPr lang="en-GB" sz="1800" dirty="0" smtClean="0"/>
          </a:p>
          <a:p>
            <a:pPr eaLnBrk="1" hangingPunct="1">
              <a:buFont typeface="Wingdings 2" pitchFamily="18" charset="2"/>
              <a:buNone/>
            </a:pPr>
            <a:endParaRPr lang="en-GB"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7467600" cy="725487"/>
          </a:xfrm>
        </p:spPr>
        <p:txBody>
          <a:bodyPr/>
          <a:lstStyle/>
          <a:p>
            <a:pPr eaLnBrk="1" hangingPunct="1"/>
            <a:r>
              <a:rPr lang="en-GB" smtClean="0"/>
              <a:t>Community Reintegration? </a:t>
            </a:r>
          </a:p>
        </p:txBody>
      </p:sp>
      <p:sp>
        <p:nvSpPr>
          <p:cNvPr id="21507" name="Content Placeholder 2"/>
          <p:cNvSpPr>
            <a:spLocks noGrp="1"/>
          </p:cNvSpPr>
          <p:nvPr>
            <p:ph idx="1"/>
          </p:nvPr>
        </p:nvSpPr>
        <p:spPr>
          <a:xfrm>
            <a:off x="285750" y="1143000"/>
            <a:ext cx="8715375" cy="5572125"/>
          </a:xfrm>
        </p:spPr>
        <p:txBody>
          <a:bodyPr/>
          <a:lstStyle/>
          <a:p>
            <a:pPr eaLnBrk="1" hangingPunct="1">
              <a:lnSpc>
                <a:spcPct val="90000"/>
              </a:lnSpc>
              <a:spcBef>
                <a:spcPct val="45000"/>
              </a:spcBef>
            </a:pPr>
            <a:r>
              <a:rPr lang="en-GB" sz="1600" dirty="0" smtClean="0"/>
              <a:t>Is true community reintegration possible?  If it is then three elements need to be understood and accepted by all parties</a:t>
            </a:r>
          </a:p>
          <a:p>
            <a:pPr eaLnBrk="1" hangingPunct="1">
              <a:lnSpc>
                <a:spcPct val="90000"/>
              </a:lnSpc>
              <a:spcBef>
                <a:spcPct val="45000"/>
              </a:spcBef>
              <a:buFontTx/>
              <a:buNone/>
            </a:pPr>
            <a:r>
              <a:rPr lang="en-GB" sz="1600" dirty="0" smtClean="0"/>
              <a:t>	1. Crime is viewed as a conflict between individuals that results in injuries to victims, communities, and the offender, and only secondarily as a violation against the state.</a:t>
            </a:r>
          </a:p>
          <a:p>
            <a:pPr eaLnBrk="1" hangingPunct="1">
              <a:lnSpc>
                <a:spcPct val="90000"/>
              </a:lnSpc>
              <a:spcBef>
                <a:spcPct val="45000"/>
              </a:spcBef>
              <a:buFontTx/>
              <a:buNone/>
            </a:pPr>
            <a:r>
              <a:rPr lang="en-GB" sz="1600" dirty="0" smtClean="0"/>
              <a:t/>
            </a:r>
            <a:br>
              <a:rPr lang="en-GB" sz="1600" dirty="0" smtClean="0"/>
            </a:br>
            <a:r>
              <a:rPr lang="en-GB" sz="1600" dirty="0" smtClean="0"/>
              <a:t>2. the aim of the criminal justice process should be to create peace in communities by reconciling the parties and repairing the injuries caused by the dispute.</a:t>
            </a:r>
          </a:p>
          <a:p>
            <a:pPr eaLnBrk="1" hangingPunct="1">
              <a:lnSpc>
                <a:spcPct val="90000"/>
              </a:lnSpc>
              <a:spcBef>
                <a:spcPct val="45000"/>
              </a:spcBef>
              <a:buFontTx/>
              <a:buNone/>
            </a:pPr>
            <a:r>
              <a:rPr lang="en-GB" sz="1600" dirty="0" smtClean="0"/>
              <a:t/>
            </a:r>
            <a:br>
              <a:rPr lang="en-GB" sz="1600" dirty="0" smtClean="0"/>
            </a:br>
            <a:r>
              <a:rPr lang="en-GB" sz="1600" dirty="0" smtClean="0"/>
              <a:t>3. the criminal justice process should facilitate active participation by victims, offenders, and their communities in order to find solutions to the conflict. </a:t>
            </a:r>
          </a:p>
          <a:p>
            <a:pPr eaLnBrk="1" hangingPunct="1">
              <a:lnSpc>
                <a:spcPct val="90000"/>
              </a:lnSpc>
              <a:spcBef>
                <a:spcPct val="45000"/>
              </a:spcBef>
              <a:buFontTx/>
              <a:buNone/>
            </a:pPr>
            <a:r>
              <a:rPr lang="en-GB" sz="1600" dirty="0" smtClean="0"/>
              <a:t>							(Hudson and </a:t>
            </a:r>
            <a:r>
              <a:rPr lang="en-GB" sz="1600" dirty="0" err="1" smtClean="0"/>
              <a:t>Galaway</a:t>
            </a:r>
            <a:r>
              <a:rPr lang="en-GB" sz="1600" dirty="0" smtClean="0"/>
              <a:t>, 1996)</a:t>
            </a:r>
          </a:p>
          <a:p>
            <a:pPr eaLnBrk="1" hangingPunct="1">
              <a:lnSpc>
                <a:spcPct val="90000"/>
              </a:lnSpc>
              <a:spcBef>
                <a:spcPct val="45000"/>
              </a:spcBef>
            </a:pPr>
            <a:r>
              <a:rPr lang="en-GB" sz="1700" dirty="0" smtClean="0"/>
              <a:t>Community Reintegration does raise the question about who is responsible for offenders and their rehabilitation into law abiding behaviour.</a:t>
            </a:r>
          </a:p>
          <a:p>
            <a:pPr eaLnBrk="1" hangingPunct="1">
              <a:lnSpc>
                <a:spcPct val="90000"/>
              </a:lnSpc>
              <a:spcBef>
                <a:spcPct val="45000"/>
              </a:spcBef>
            </a:pPr>
            <a:r>
              <a:rPr lang="en-GB" sz="1700" dirty="0" smtClean="0"/>
              <a:t>Is a community able to undertake such a role?</a:t>
            </a:r>
          </a:p>
          <a:p>
            <a:pPr eaLnBrk="1" hangingPunct="1">
              <a:lnSpc>
                <a:spcPct val="90000"/>
              </a:lnSpc>
              <a:spcBef>
                <a:spcPct val="45000"/>
              </a:spcBef>
            </a:pPr>
            <a:r>
              <a:rPr lang="en-GB" sz="1700" dirty="0" smtClean="0"/>
              <a:t>Is it government relinquishment of responsibility?</a:t>
            </a:r>
          </a:p>
          <a:p>
            <a:pPr eaLnBrk="1" hangingPunct="1">
              <a:lnSpc>
                <a:spcPct val="90000"/>
              </a:lnSpc>
              <a:spcBef>
                <a:spcPct val="45000"/>
              </a:spcBef>
            </a:pPr>
            <a:r>
              <a:rPr lang="en-GB" sz="1700" dirty="0" smtClean="0"/>
              <a:t>Or is it just the most sensibly way forward taking into account what is best for the victim and offender?</a:t>
            </a:r>
            <a:r>
              <a:rPr lang="en-GB" sz="1800" dirty="0" smtClean="0"/>
              <a:t> </a:t>
            </a:r>
          </a:p>
          <a:p>
            <a:pPr eaLnBrk="1" hangingPunct="1">
              <a:lnSpc>
                <a:spcPct val="90000"/>
              </a:lnSpc>
              <a:spcBef>
                <a:spcPct val="45000"/>
              </a:spcBef>
            </a:pPr>
            <a:r>
              <a:rPr lang="en-GB" sz="1800" dirty="0" smtClean="0"/>
              <a:t>Research on RJ Interventions demonstrates approx 30% reduction in reconviction and a 89% satisfaction rate (McKenzie, 2005; Jackson, 1998)</a:t>
            </a:r>
          </a:p>
          <a:p>
            <a:pPr eaLnBrk="1" hangingPunct="1"/>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4500" smtClean="0"/>
              <a:t>Future of UK offender management</a:t>
            </a:r>
          </a:p>
        </p:txBody>
      </p:sp>
      <p:sp>
        <p:nvSpPr>
          <p:cNvPr id="22531" name="Rectangle 3"/>
          <p:cNvSpPr>
            <a:spLocks noGrp="1"/>
          </p:cNvSpPr>
          <p:nvPr>
            <p:ph type="body" idx="1"/>
          </p:nvPr>
        </p:nvSpPr>
        <p:spPr>
          <a:xfrm>
            <a:off x="457200" y="1719263"/>
            <a:ext cx="8229600" cy="5138737"/>
          </a:xfrm>
        </p:spPr>
        <p:txBody>
          <a:bodyPr/>
          <a:lstStyle/>
          <a:p>
            <a:pPr eaLnBrk="1" hangingPunct="1">
              <a:lnSpc>
                <a:spcPct val="80000"/>
              </a:lnSpc>
            </a:pPr>
            <a:r>
              <a:rPr lang="en-GB" sz="1900" smtClean="0"/>
              <a:t>Current status (Ministry of Justice, 2008);</a:t>
            </a:r>
          </a:p>
          <a:p>
            <a:pPr lvl="1" eaLnBrk="1" hangingPunct="1">
              <a:lnSpc>
                <a:spcPct val="80000"/>
              </a:lnSpc>
            </a:pPr>
            <a:r>
              <a:rPr lang="en-GB" sz="1700" smtClean="0"/>
              <a:t>Re-offending rates have dropped 6.9% since 1997 </a:t>
            </a:r>
          </a:p>
          <a:p>
            <a:pPr lvl="1" eaLnBrk="1" hangingPunct="1">
              <a:lnSpc>
                <a:spcPct val="80000"/>
              </a:lnSpc>
            </a:pPr>
            <a:r>
              <a:rPr lang="en-GB" sz="1700" smtClean="0"/>
              <a:t>In prison the number of core offending behaviour courses has risen by 28% since 2004/05,. </a:t>
            </a:r>
          </a:p>
          <a:p>
            <a:pPr lvl="1" eaLnBrk="1" hangingPunct="1">
              <a:lnSpc>
                <a:spcPct val="80000"/>
              </a:lnSpc>
            </a:pPr>
            <a:r>
              <a:rPr lang="en-GB" sz="1700" smtClean="0"/>
              <a:t>Research on reconviction rates have shown that treatment (in prison and through probation) is having a positive affect on reducing reoffending.</a:t>
            </a:r>
          </a:p>
          <a:p>
            <a:pPr lvl="1" eaLnBrk="1" hangingPunct="1">
              <a:lnSpc>
                <a:spcPct val="80000"/>
              </a:lnSpc>
            </a:pPr>
            <a:r>
              <a:rPr lang="en-GB" sz="1700" smtClean="0"/>
              <a:t>Creation of </a:t>
            </a:r>
            <a:r>
              <a:rPr lang="en-GB" sz="1700" smtClean="0">
                <a:hlinkClick r:id="rId3"/>
              </a:rPr>
              <a:t>NOMS</a:t>
            </a:r>
            <a:endParaRPr lang="en-GB" sz="1700" smtClean="0"/>
          </a:p>
          <a:p>
            <a:pPr lvl="1" eaLnBrk="1" hangingPunct="1">
              <a:lnSpc>
                <a:spcPct val="80000"/>
              </a:lnSpc>
            </a:pPr>
            <a:r>
              <a:rPr lang="en-GB" sz="1700" smtClean="0"/>
              <a:t>The development and successful implementation of </a:t>
            </a:r>
            <a:r>
              <a:rPr lang="en-GB" sz="1700" smtClean="0">
                <a:hlinkClick r:id="rId4"/>
              </a:rPr>
              <a:t>OASys </a:t>
            </a:r>
            <a:r>
              <a:rPr lang="en-GB" sz="1700" smtClean="0"/>
              <a:t>(and related accredited programmes)</a:t>
            </a:r>
          </a:p>
          <a:p>
            <a:pPr lvl="1" eaLnBrk="1" hangingPunct="1">
              <a:lnSpc>
                <a:spcPct val="80000"/>
              </a:lnSpc>
            </a:pPr>
            <a:r>
              <a:rPr lang="en-GB" sz="1700" i="1" smtClean="0">
                <a:hlinkClick r:id="rId5"/>
              </a:rPr>
              <a:t>Prolific and other Priority Offender </a:t>
            </a:r>
            <a:r>
              <a:rPr lang="en-GB" sz="1700" smtClean="0">
                <a:hlinkClick r:id="rId5"/>
              </a:rPr>
              <a:t>programme </a:t>
            </a:r>
            <a:endParaRPr lang="en-GB" sz="1700" smtClean="0"/>
          </a:p>
          <a:p>
            <a:pPr lvl="1" eaLnBrk="1" hangingPunct="1">
              <a:lnSpc>
                <a:spcPct val="80000"/>
              </a:lnSpc>
            </a:pPr>
            <a:r>
              <a:rPr lang="en-GB" sz="1700" i="1" smtClean="0">
                <a:hlinkClick r:id="rId6"/>
              </a:rPr>
              <a:t>Reducing Re-Offending Through Skills and Employment</a:t>
            </a:r>
            <a:r>
              <a:rPr lang="en-GB" sz="1700" smtClean="0">
                <a:hlinkClick r:id="rId6"/>
              </a:rPr>
              <a:t> </a:t>
            </a:r>
            <a:endParaRPr lang="en-GB" sz="1700" smtClean="0"/>
          </a:p>
          <a:p>
            <a:pPr lvl="1" eaLnBrk="1" hangingPunct="1">
              <a:lnSpc>
                <a:spcPct val="80000"/>
              </a:lnSpc>
            </a:pPr>
            <a:r>
              <a:rPr lang="en-GB" sz="1700" smtClean="0">
                <a:hlinkClick r:id="rId7"/>
              </a:rPr>
              <a:t>The Offender Management Act (2007)</a:t>
            </a:r>
            <a:endParaRPr lang="en-GB" sz="1700" smtClean="0"/>
          </a:p>
          <a:p>
            <a:pPr eaLnBrk="1" hangingPunct="1">
              <a:lnSpc>
                <a:spcPct val="80000"/>
              </a:lnSpc>
              <a:buFont typeface="Wingdings 2" pitchFamily="18" charset="2"/>
              <a:buNone/>
            </a:pPr>
            <a:endParaRPr lang="en-GB" sz="1900" smtClean="0"/>
          </a:p>
          <a:p>
            <a:pPr eaLnBrk="1" hangingPunct="1">
              <a:lnSpc>
                <a:spcPct val="80000"/>
              </a:lnSpc>
            </a:pPr>
            <a:r>
              <a:rPr lang="en-GB" sz="1900" smtClean="0"/>
              <a:t>Future of what works:</a:t>
            </a:r>
          </a:p>
          <a:p>
            <a:pPr lvl="1" eaLnBrk="1" hangingPunct="1">
              <a:lnSpc>
                <a:spcPct val="80000"/>
              </a:lnSpc>
            </a:pPr>
            <a:r>
              <a:rPr lang="en-GB" sz="1700" smtClean="0">
                <a:hlinkClick r:id="rId8"/>
              </a:rPr>
              <a:t>Crime Strategy: </a:t>
            </a:r>
            <a:r>
              <a:rPr lang="en-GB" sz="1700" i="1" smtClean="0">
                <a:hlinkClick r:id="rId8"/>
              </a:rPr>
              <a:t>Cutting Crime, A New Partnership 2008-11</a:t>
            </a:r>
            <a:r>
              <a:rPr lang="en-GB" sz="1700" smtClean="0"/>
              <a:t>, </a:t>
            </a:r>
          </a:p>
          <a:p>
            <a:pPr lvl="1" eaLnBrk="1" hangingPunct="1">
              <a:lnSpc>
                <a:spcPct val="80000"/>
              </a:lnSpc>
            </a:pPr>
            <a:r>
              <a:rPr lang="en-GB" sz="1700" smtClean="0"/>
              <a:t>Potential issues: 	</a:t>
            </a:r>
          </a:p>
          <a:p>
            <a:pPr lvl="2" eaLnBrk="1" hangingPunct="1">
              <a:lnSpc>
                <a:spcPct val="80000"/>
              </a:lnSpc>
            </a:pPr>
            <a:r>
              <a:rPr lang="en-GB" sz="1600" smtClean="0"/>
              <a:t>Funding &amp; the recession</a:t>
            </a:r>
          </a:p>
          <a:p>
            <a:pPr lvl="2" eaLnBrk="1" hangingPunct="1">
              <a:lnSpc>
                <a:spcPct val="80000"/>
              </a:lnSpc>
            </a:pPr>
            <a:r>
              <a:rPr lang="en-GB" sz="1600" smtClean="0"/>
              <a:t>Funding, evidence &amp; accountability </a:t>
            </a:r>
          </a:p>
          <a:p>
            <a:pPr lvl="1" eaLnBrk="1" hangingPunct="1">
              <a:lnSpc>
                <a:spcPct val="80000"/>
              </a:lnSpc>
            </a:pPr>
            <a:endParaRPr lang="en-GB" sz="17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t>Conclusions </a:t>
            </a:r>
          </a:p>
        </p:txBody>
      </p:sp>
      <p:sp>
        <p:nvSpPr>
          <p:cNvPr id="23555" name="Rectangle 4"/>
          <p:cNvSpPr>
            <a:spLocks/>
          </p:cNvSpPr>
          <p:nvPr/>
        </p:nvSpPr>
        <p:spPr bwMode="auto">
          <a:xfrm>
            <a:off x="250825" y="1341438"/>
            <a:ext cx="8642350" cy="5400675"/>
          </a:xfrm>
          <a:prstGeom prst="rect">
            <a:avLst/>
          </a:prstGeom>
          <a:noFill/>
          <a:ln w="9525">
            <a:noFill/>
            <a:miter lim="800000"/>
            <a:headEnd/>
            <a:tailEnd/>
          </a:ln>
        </p:spPr>
        <p:txBody>
          <a:bodyPr/>
          <a:lstStyle/>
          <a:p>
            <a:pPr marL="419100" indent="-382588">
              <a:lnSpc>
                <a:spcPct val="80000"/>
              </a:lnSpc>
              <a:spcBef>
                <a:spcPct val="20000"/>
              </a:spcBef>
              <a:buClr>
                <a:schemeClr val="accent1"/>
              </a:buClr>
              <a:buSzPct val="80000"/>
              <a:buFont typeface="Wingdings 2" pitchFamily="18" charset="2"/>
              <a:buChar char=""/>
            </a:pPr>
            <a:r>
              <a:rPr lang="en-GB" sz="2000" u="sng" dirty="0" smtClean="0"/>
              <a:t>This presentation has debated and discussed</a:t>
            </a:r>
            <a:r>
              <a:rPr lang="en-GB" sz="2000" dirty="0" smtClean="0"/>
              <a:t>:</a:t>
            </a:r>
          </a:p>
          <a:p>
            <a:pPr marL="876300" lvl="1" indent="-382588">
              <a:lnSpc>
                <a:spcPct val="80000"/>
              </a:lnSpc>
              <a:spcBef>
                <a:spcPct val="20000"/>
              </a:spcBef>
              <a:buClr>
                <a:schemeClr val="accent1"/>
              </a:buClr>
              <a:buSzPct val="80000"/>
              <a:buFont typeface="Wingdings 2" pitchFamily="18" charset="2"/>
              <a:buChar char=""/>
            </a:pPr>
            <a:r>
              <a:rPr lang="en-GB" sz="2000" dirty="0" smtClean="0"/>
              <a:t>The nature of offending and its root causes</a:t>
            </a:r>
          </a:p>
          <a:p>
            <a:pPr marL="876300" lvl="1" indent="-382588">
              <a:lnSpc>
                <a:spcPct val="80000"/>
              </a:lnSpc>
              <a:spcBef>
                <a:spcPct val="20000"/>
              </a:spcBef>
              <a:buClr>
                <a:schemeClr val="accent1"/>
              </a:buClr>
              <a:buSzPct val="80000"/>
              <a:buFont typeface="Wingdings 2" pitchFamily="18" charset="2"/>
              <a:buChar char=""/>
            </a:pPr>
            <a:r>
              <a:rPr lang="en-GB" sz="2000" dirty="0" smtClean="0"/>
              <a:t>The individual nature of offenders</a:t>
            </a:r>
          </a:p>
          <a:p>
            <a:pPr marL="876300" lvl="1" indent="-382588">
              <a:lnSpc>
                <a:spcPct val="80000"/>
              </a:lnSpc>
              <a:spcBef>
                <a:spcPct val="20000"/>
              </a:spcBef>
              <a:buClr>
                <a:schemeClr val="accent1"/>
              </a:buClr>
              <a:buSzPct val="80000"/>
              <a:buFont typeface="Wingdings 2" pitchFamily="18" charset="2"/>
              <a:buChar char=""/>
            </a:pPr>
            <a:r>
              <a:rPr lang="en-GB" sz="2000" dirty="0" smtClean="0"/>
              <a:t>Different offender types</a:t>
            </a:r>
          </a:p>
          <a:p>
            <a:pPr marL="876300" lvl="1" indent="-382588">
              <a:lnSpc>
                <a:spcPct val="80000"/>
              </a:lnSpc>
              <a:spcBef>
                <a:spcPct val="20000"/>
              </a:spcBef>
              <a:buClr>
                <a:schemeClr val="accent1"/>
              </a:buClr>
              <a:buSzPct val="80000"/>
              <a:buFont typeface="Wingdings 2" pitchFamily="18" charset="2"/>
              <a:buChar char=""/>
            </a:pPr>
            <a:r>
              <a:rPr lang="en-GB" sz="2000" dirty="0" smtClean="0"/>
              <a:t>Social and personal attitudes to offenders </a:t>
            </a:r>
          </a:p>
          <a:p>
            <a:pPr marL="876300" lvl="1" indent="-382588">
              <a:lnSpc>
                <a:spcPct val="80000"/>
              </a:lnSpc>
              <a:spcBef>
                <a:spcPct val="20000"/>
              </a:spcBef>
              <a:buClr>
                <a:schemeClr val="accent1"/>
              </a:buClr>
              <a:buSzPct val="80000"/>
              <a:buFont typeface="Wingdings 2" pitchFamily="18" charset="2"/>
              <a:buChar char=""/>
            </a:pPr>
            <a:r>
              <a:rPr lang="en-GB" sz="2000" dirty="0" smtClean="0"/>
              <a:t>How society should respond to offenders: rehabilitate or punish?</a:t>
            </a:r>
          </a:p>
          <a:p>
            <a:pPr marL="876300" lvl="1" indent="-382588">
              <a:lnSpc>
                <a:spcPct val="80000"/>
              </a:lnSpc>
              <a:spcBef>
                <a:spcPct val="20000"/>
              </a:spcBef>
              <a:buClr>
                <a:schemeClr val="accent1"/>
              </a:buClr>
              <a:buSzPct val="80000"/>
            </a:pPr>
            <a:r>
              <a:rPr lang="en-GB" sz="2000" dirty="0" smtClean="0"/>
              <a:t>  </a:t>
            </a:r>
          </a:p>
          <a:p>
            <a:pPr marL="419100" indent="-382588">
              <a:lnSpc>
                <a:spcPct val="80000"/>
              </a:lnSpc>
              <a:spcBef>
                <a:spcPct val="20000"/>
              </a:spcBef>
              <a:buClr>
                <a:schemeClr val="accent1"/>
              </a:buClr>
              <a:buSzPct val="80000"/>
              <a:buFont typeface="Wingdings 2" pitchFamily="18" charset="2"/>
              <a:buChar char=""/>
            </a:pPr>
            <a:r>
              <a:rPr lang="en-GB" sz="2000" u="sng" dirty="0" smtClean="0"/>
              <a:t>Therefore we have to ask:</a:t>
            </a:r>
          </a:p>
          <a:p>
            <a:pPr marL="876300" lvl="1" indent="-382588">
              <a:lnSpc>
                <a:spcPct val="80000"/>
              </a:lnSpc>
              <a:spcBef>
                <a:spcPct val="20000"/>
              </a:spcBef>
              <a:buClr>
                <a:schemeClr val="accent1"/>
              </a:buClr>
              <a:buSzPct val="80000"/>
              <a:buFont typeface="Wingdings 2" pitchFamily="18" charset="2"/>
              <a:buChar char=""/>
            </a:pPr>
            <a:r>
              <a:rPr lang="en-GB" sz="2000" dirty="0" smtClean="0"/>
              <a:t>Do we have the right approach to understanding and responding to offenders?</a:t>
            </a:r>
          </a:p>
          <a:p>
            <a:pPr marL="876300" lvl="1" indent="-382588">
              <a:lnSpc>
                <a:spcPct val="80000"/>
              </a:lnSpc>
              <a:spcBef>
                <a:spcPct val="20000"/>
              </a:spcBef>
              <a:buClr>
                <a:schemeClr val="accent1"/>
              </a:buClr>
              <a:buSzPct val="80000"/>
              <a:buFont typeface="Wingdings 2" pitchFamily="18" charset="2"/>
              <a:buChar char=""/>
            </a:pPr>
            <a:r>
              <a:rPr lang="en-GB" sz="2000" dirty="0" smtClean="0"/>
              <a:t>Can all offenders be treated the same, or do we have to look at them individually?</a:t>
            </a:r>
          </a:p>
          <a:p>
            <a:pPr marL="876300" lvl="1" indent="-382588">
              <a:lnSpc>
                <a:spcPct val="80000"/>
              </a:lnSpc>
              <a:spcBef>
                <a:spcPct val="20000"/>
              </a:spcBef>
              <a:buClr>
                <a:schemeClr val="accent1"/>
              </a:buClr>
              <a:buSzPct val="80000"/>
              <a:buFont typeface="Wingdings 2" pitchFamily="18" charset="2"/>
              <a:buChar char=""/>
            </a:pPr>
            <a:r>
              <a:rPr lang="en-GB" sz="2000" dirty="0" smtClean="0"/>
              <a:t>Where are our responses to offenders heading in the 21</a:t>
            </a:r>
            <a:r>
              <a:rPr lang="en-GB" sz="2000" baseline="30000" dirty="0" smtClean="0"/>
              <a:t>st</a:t>
            </a:r>
            <a:r>
              <a:rPr lang="en-GB" sz="2000" dirty="0" smtClean="0"/>
              <a:t> century?</a:t>
            </a:r>
          </a:p>
          <a:p>
            <a:pPr marL="876300" lvl="1" indent="-382588">
              <a:lnSpc>
                <a:spcPct val="80000"/>
              </a:lnSpc>
              <a:spcBef>
                <a:spcPct val="20000"/>
              </a:spcBef>
              <a:buClr>
                <a:schemeClr val="accent1"/>
              </a:buClr>
              <a:buSzPct val="80000"/>
              <a:buFont typeface="Wingdings 2" pitchFamily="18" charset="2"/>
              <a:buChar char=""/>
            </a:pPr>
            <a:r>
              <a:rPr lang="en-GB" sz="2000" dirty="0" smtClean="0"/>
              <a:t>What will spending cuts, government/political reform and the new collation mean for how we respond to offenders? </a:t>
            </a:r>
          </a:p>
          <a:p>
            <a:pPr marL="876300" lvl="1" indent="-382588">
              <a:lnSpc>
                <a:spcPct val="80000"/>
              </a:lnSpc>
              <a:spcBef>
                <a:spcPct val="20000"/>
              </a:spcBef>
              <a:buClr>
                <a:schemeClr val="accent1"/>
              </a:buClr>
              <a:buSzPct val="80000"/>
              <a:buFont typeface="Wingdings 2" pitchFamily="18" charset="2"/>
              <a:buChar char=""/>
            </a:pPr>
            <a:endParaRPr lang="en-GB" sz="1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68313" y="115888"/>
            <a:ext cx="7467600" cy="1143000"/>
          </a:xfrm>
        </p:spPr>
        <p:txBody>
          <a:bodyPr/>
          <a:lstStyle/>
          <a:p>
            <a:pPr eaLnBrk="1" hangingPunct="1"/>
            <a:r>
              <a:rPr lang="en-GB" smtClean="0"/>
              <a:t>Questions? </a:t>
            </a:r>
          </a:p>
        </p:txBody>
      </p:sp>
      <p:sp>
        <p:nvSpPr>
          <p:cNvPr id="24579" name="Rectangle 4"/>
          <p:cNvSpPr>
            <a:spLocks/>
          </p:cNvSpPr>
          <p:nvPr/>
        </p:nvSpPr>
        <p:spPr bwMode="auto">
          <a:xfrm>
            <a:off x="457200" y="1268413"/>
            <a:ext cx="8435975" cy="5589587"/>
          </a:xfrm>
          <a:prstGeom prst="rect">
            <a:avLst/>
          </a:prstGeom>
          <a:noFill/>
          <a:ln w="9525">
            <a:noFill/>
            <a:miter lim="800000"/>
            <a:headEnd/>
            <a:tailEnd/>
          </a:ln>
        </p:spPr>
        <p:txBody>
          <a:bodyPr/>
          <a:lstStyle/>
          <a:p>
            <a:pPr marL="419100" indent="-382588" algn="ctr">
              <a:lnSpc>
                <a:spcPct val="80000"/>
              </a:lnSpc>
              <a:spcBef>
                <a:spcPct val="20000"/>
              </a:spcBef>
              <a:buClr>
                <a:schemeClr val="accent1"/>
              </a:buClr>
              <a:buSzPct val="80000"/>
              <a:buFont typeface="Wingdings 2" pitchFamily="18" charset="2"/>
              <a:buChar char=""/>
            </a:pPr>
            <a:r>
              <a:rPr lang="en-GB" sz="3200"/>
              <a:t>Thank you for coming and listening, we will now take any questions, points or comments based upon, or arising from, the presentation.</a:t>
            </a:r>
          </a:p>
          <a:p>
            <a:pPr marL="419100" indent="-382588" algn="ctr">
              <a:lnSpc>
                <a:spcPct val="80000"/>
              </a:lnSpc>
              <a:spcBef>
                <a:spcPct val="20000"/>
              </a:spcBef>
              <a:buClr>
                <a:schemeClr val="accent1"/>
              </a:buClr>
              <a:buSzPct val="80000"/>
              <a:buFont typeface="Wingdings 2" pitchFamily="18" charset="2"/>
              <a:buChar char=""/>
            </a:pPr>
            <a:endParaRPr lang="en-GB" sz="3200"/>
          </a:p>
          <a:p>
            <a:pPr marL="419100" indent="-382588" algn="ctr">
              <a:lnSpc>
                <a:spcPct val="80000"/>
              </a:lnSpc>
              <a:spcBef>
                <a:spcPct val="20000"/>
              </a:spcBef>
              <a:buClr>
                <a:schemeClr val="accent1"/>
              </a:buClr>
              <a:buSzPct val="80000"/>
              <a:buFont typeface="Wingdings 2" pitchFamily="18" charset="2"/>
              <a:buChar char=""/>
            </a:pPr>
            <a:r>
              <a:rPr lang="en-GB" sz="3200"/>
              <a:t>If you do not wish to arise any questions or debate pionts here, please free feel to contact us afterwards:</a:t>
            </a:r>
          </a:p>
          <a:p>
            <a:pPr marL="419100" indent="-382588" algn="ctr">
              <a:lnSpc>
                <a:spcPct val="80000"/>
              </a:lnSpc>
              <a:spcBef>
                <a:spcPct val="20000"/>
              </a:spcBef>
              <a:buClr>
                <a:schemeClr val="accent1"/>
              </a:buClr>
              <a:buSzPct val="80000"/>
              <a:buFont typeface="Wingdings 2" pitchFamily="18" charset="2"/>
              <a:buNone/>
            </a:pPr>
            <a:endParaRPr lang="en-GB" sz="3200"/>
          </a:p>
          <a:p>
            <a:pPr marL="419100" indent="-382588" algn="ctr">
              <a:lnSpc>
                <a:spcPct val="80000"/>
              </a:lnSpc>
              <a:spcBef>
                <a:spcPct val="20000"/>
              </a:spcBef>
              <a:buClr>
                <a:schemeClr val="accent1"/>
              </a:buClr>
              <a:buSzPct val="80000"/>
              <a:buFont typeface="Wingdings 2" pitchFamily="18" charset="2"/>
              <a:buNone/>
            </a:pPr>
            <a:r>
              <a:rPr lang="en-GB" sz="2400"/>
              <a:t>Dr Kieran McCartan 	</a:t>
            </a:r>
            <a:r>
              <a:rPr lang="en-GB" sz="2400">
                <a:hlinkClick r:id="rId2"/>
              </a:rPr>
              <a:t>Kieran.mcccartan@uwe.ac.uk</a:t>
            </a:r>
            <a:r>
              <a:rPr lang="en-GB" sz="2400"/>
              <a:t> </a:t>
            </a:r>
          </a:p>
          <a:p>
            <a:pPr marL="419100" indent="-382588" algn="ctr">
              <a:spcBef>
                <a:spcPct val="20000"/>
              </a:spcBef>
              <a:buClr>
                <a:schemeClr val="accent1"/>
              </a:buClr>
              <a:buSzPct val="80000"/>
              <a:buFont typeface="Wingdings 2" pitchFamily="18" charset="2"/>
              <a:buNone/>
            </a:pPr>
            <a:r>
              <a:rPr lang="en-GB" sz="2400"/>
              <a:t>Dr Nikki McKenzie		</a:t>
            </a:r>
            <a:r>
              <a:rPr lang="en-GB" sz="2400">
                <a:hlinkClick r:id="rId3"/>
              </a:rPr>
              <a:t>nikki.mckenzie@uwe.ac.uk</a:t>
            </a:r>
            <a:endParaRPr lang="en-GB" sz="2400"/>
          </a:p>
          <a:p>
            <a:pPr marL="419100" indent="-382588">
              <a:lnSpc>
                <a:spcPct val="80000"/>
              </a:lnSpc>
              <a:spcBef>
                <a:spcPct val="20000"/>
              </a:spcBef>
              <a:buClr>
                <a:schemeClr val="accent1"/>
              </a:buClr>
              <a:buSzPct val="80000"/>
              <a:buFont typeface="Wingdings 2" pitchFamily="18" charset="2"/>
              <a:buChar char=""/>
            </a:pPr>
            <a:endParaRPr lang="en-GB" sz="2400"/>
          </a:p>
          <a:p>
            <a:pPr marL="419100" indent="-382588">
              <a:lnSpc>
                <a:spcPct val="80000"/>
              </a:lnSpc>
              <a:spcBef>
                <a:spcPct val="20000"/>
              </a:spcBef>
              <a:buClr>
                <a:schemeClr val="accent1"/>
              </a:buClr>
              <a:buSzPct val="80000"/>
              <a:buFont typeface="Wingdings 2" pitchFamily="18" charset="2"/>
              <a:buChar char=""/>
            </a:pPr>
            <a:endParaRPr lang="en-GB" sz="1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smtClean="0"/>
              <a:t>Contents </a:t>
            </a:r>
          </a:p>
        </p:txBody>
      </p:sp>
      <p:sp>
        <p:nvSpPr>
          <p:cNvPr id="3" name="Content Placeholder 2"/>
          <p:cNvSpPr>
            <a:spLocks noGrp="1"/>
          </p:cNvSpPr>
          <p:nvPr>
            <p:ph idx="1"/>
          </p:nvPr>
        </p:nvSpPr>
        <p:spPr>
          <a:xfrm>
            <a:off x="357188" y="1428750"/>
            <a:ext cx="8358187" cy="5214938"/>
          </a:xfrm>
        </p:spPr>
        <p:txBody>
          <a:bodyPr>
            <a:normAutofit fontScale="62500" lnSpcReduction="20000"/>
          </a:bodyPr>
          <a:lstStyle/>
          <a:p>
            <a:pPr marL="420624" indent="-384048" eaLnBrk="1" fontAlgn="auto" hangingPunct="1">
              <a:spcAft>
                <a:spcPts val="0"/>
              </a:spcAft>
              <a:buFont typeface="Wingdings 2"/>
              <a:buChar char=""/>
              <a:defRPr/>
            </a:pPr>
            <a:r>
              <a:rPr lang="en-GB" dirty="0" smtClean="0"/>
              <a:t>Current approaches to offender punishment and management? </a:t>
            </a:r>
          </a:p>
          <a:p>
            <a:pPr marL="420624" indent="-384048" eaLnBrk="1" fontAlgn="auto" hangingPunct="1">
              <a:spcAft>
                <a:spcPts val="0"/>
              </a:spcAft>
              <a:buFont typeface="Wingdings 2"/>
              <a:buNone/>
              <a:defRPr/>
            </a:pPr>
            <a:endParaRPr lang="en-GB" dirty="0" smtClean="0"/>
          </a:p>
          <a:p>
            <a:pPr marL="420624" indent="-384048" eaLnBrk="1" fontAlgn="auto" hangingPunct="1">
              <a:spcAft>
                <a:spcPts val="0"/>
              </a:spcAft>
              <a:buFont typeface="Wingdings 2"/>
              <a:buChar char=""/>
              <a:defRPr/>
            </a:pPr>
            <a:r>
              <a:rPr lang="en-GB" dirty="0" smtClean="0"/>
              <a:t>Questioning whether modern UK society is punitive or rehabilitative? </a:t>
            </a:r>
          </a:p>
          <a:p>
            <a:pPr marL="420624" indent="-384048" eaLnBrk="1" fontAlgn="auto" hangingPunct="1">
              <a:spcAft>
                <a:spcPts val="0"/>
              </a:spcAft>
              <a:buFont typeface="Wingdings 2"/>
              <a:buNone/>
              <a:defRPr/>
            </a:pPr>
            <a:endParaRPr lang="en-GB" dirty="0" smtClean="0"/>
          </a:p>
          <a:p>
            <a:pPr marL="420624" indent="-384048" eaLnBrk="1" fontAlgn="auto" hangingPunct="1">
              <a:spcAft>
                <a:spcPts val="0"/>
              </a:spcAft>
              <a:buFont typeface="Wingdings 2"/>
              <a:buChar char=""/>
              <a:defRPr/>
            </a:pPr>
            <a:r>
              <a:rPr lang="en-GB" dirty="0" smtClean="0"/>
              <a:t>What restorative justice is and whether it works or not?</a:t>
            </a:r>
          </a:p>
          <a:p>
            <a:pPr marL="420624" indent="-384048" eaLnBrk="1" fontAlgn="auto" hangingPunct="1">
              <a:spcAft>
                <a:spcPts val="0"/>
              </a:spcAft>
              <a:buFont typeface="Wingdings 2"/>
              <a:buNone/>
              <a:defRPr/>
            </a:pPr>
            <a:endParaRPr lang="en-GB" dirty="0" smtClean="0"/>
          </a:p>
          <a:p>
            <a:pPr marL="420624" indent="-384048" eaLnBrk="1" fontAlgn="auto" hangingPunct="1">
              <a:spcAft>
                <a:spcPts val="0"/>
              </a:spcAft>
              <a:buFont typeface="Wingdings 2"/>
              <a:buChar char=""/>
              <a:defRPr/>
            </a:pPr>
            <a:r>
              <a:rPr lang="en-GB" dirty="0" smtClean="0"/>
              <a:t>A focus on certain offending populations looking at what works with them and questioning whether this is punitive or restorative in nature?</a:t>
            </a:r>
          </a:p>
          <a:p>
            <a:pPr marL="722376" lvl="1" indent="-274320" eaLnBrk="1" fontAlgn="auto" hangingPunct="1">
              <a:spcAft>
                <a:spcPts val="0"/>
              </a:spcAft>
              <a:buFont typeface="Wingdings 2"/>
              <a:buChar char=""/>
              <a:defRPr/>
            </a:pPr>
            <a:r>
              <a:rPr lang="en-GB" dirty="0" smtClean="0"/>
              <a:t>youths, </a:t>
            </a:r>
          </a:p>
          <a:p>
            <a:pPr marL="722376" lvl="1" indent="-274320" eaLnBrk="1" fontAlgn="auto" hangingPunct="1">
              <a:spcAft>
                <a:spcPts val="0"/>
              </a:spcAft>
              <a:buFont typeface="Wingdings 2"/>
              <a:buChar char=""/>
              <a:defRPr/>
            </a:pPr>
            <a:r>
              <a:rPr lang="en-GB" dirty="0" smtClean="0"/>
              <a:t>violent offenders, </a:t>
            </a:r>
          </a:p>
          <a:p>
            <a:pPr marL="722376" lvl="1" indent="-274320" eaLnBrk="1" fontAlgn="auto" hangingPunct="1">
              <a:spcAft>
                <a:spcPts val="0"/>
              </a:spcAft>
              <a:buFont typeface="Wingdings 2"/>
              <a:buChar char=""/>
              <a:defRPr/>
            </a:pPr>
            <a:r>
              <a:rPr lang="en-GB" dirty="0" smtClean="0"/>
              <a:t>mentally ill offenders </a:t>
            </a:r>
          </a:p>
          <a:p>
            <a:pPr marL="722376" lvl="1" indent="-274320" eaLnBrk="1" fontAlgn="auto" hangingPunct="1">
              <a:spcAft>
                <a:spcPts val="0"/>
              </a:spcAft>
              <a:buFont typeface="Wingdings 2"/>
              <a:buChar char=""/>
              <a:defRPr/>
            </a:pPr>
            <a:r>
              <a:rPr lang="en-GB" dirty="0" smtClean="0"/>
              <a:t>sex offenders</a:t>
            </a:r>
          </a:p>
          <a:p>
            <a:pPr marL="420624" indent="-384048" eaLnBrk="1" fontAlgn="auto" hangingPunct="1">
              <a:spcAft>
                <a:spcPts val="0"/>
              </a:spcAft>
              <a:buFont typeface="Wingdings 2"/>
              <a:buNone/>
              <a:defRPr/>
            </a:pPr>
            <a:endParaRPr lang="en-GB" dirty="0" smtClean="0"/>
          </a:p>
          <a:p>
            <a:pPr marL="420624" indent="-384048" eaLnBrk="1" fontAlgn="auto" hangingPunct="1">
              <a:spcAft>
                <a:spcPts val="0"/>
              </a:spcAft>
              <a:buFont typeface="Wingdings 2"/>
              <a:buChar char=""/>
              <a:defRPr/>
            </a:pPr>
            <a:r>
              <a:rPr lang="en-GB" dirty="0" smtClean="0"/>
              <a:t>Whether restorative justice sits will in regard to community action and public protection. Especially in regard to dangerous offenders and support for victims </a:t>
            </a:r>
          </a:p>
          <a:p>
            <a:pPr marL="420624" indent="-384048" eaLnBrk="1" fontAlgn="auto" hangingPunct="1">
              <a:spcAft>
                <a:spcPts val="0"/>
              </a:spcAft>
              <a:buFont typeface="Wingdings 2"/>
              <a:buNone/>
              <a:defRPr/>
            </a:pPr>
            <a:endParaRPr lang="en-GB" dirty="0" smtClean="0"/>
          </a:p>
          <a:p>
            <a:pPr marL="420624" indent="-384048" eaLnBrk="1" fontAlgn="auto" hangingPunct="1">
              <a:spcAft>
                <a:spcPts val="0"/>
              </a:spcAft>
              <a:buFont typeface="Wingdings 2"/>
              <a:buChar char=""/>
              <a:defRPr/>
            </a:pPr>
            <a:r>
              <a:rPr lang="en-GB" dirty="0" smtClean="0"/>
              <a:t>Future developments in the criminal justice and the potential impact of the upcoming election.</a:t>
            </a:r>
          </a:p>
          <a:p>
            <a:pPr marL="420624" indent="-384048" eaLnBrk="1" fontAlgn="auto" hangingPunct="1">
              <a:spcAft>
                <a:spcPts val="0"/>
              </a:spcAft>
              <a:buFont typeface="Wingdings 2"/>
              <a:buChar cha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0825" y="260350"/>
            <a:ext cx="8713788" cy="981075"/>
          </a:xfrm>
        </p:spPr>
        <p:txBody>
          <a:bodyPr/>
          <a:lstStyle/>
          <a:p>
            <a:pPr eaLnBrk="1" hangingPunct="1"/>
            <a:r>
              <a:rPr lang="en-GB" sz="4200" smtClean="0"/>
              <a:t>Individual (heterogeneous) nature of offenders </a:t>
            </a:r>
          </a:p>
        </p:txBody>
      </p:sp>
      <p:sp>
        <p:nvSpPr>
          <p:cNvPr id="9219" name="Rectangle 4"/>
          <p:cNvSpPr>
            <a:spLocks/>
          </p:cNvSpPr>
          <p:nvPr/>
        </p:nvSpPr>
        <p:spPr bwMode="auto">
          <a:xfrm>
            <a:off x="179388" y="1341438"/>
            <a:ext cx="8785225" cy="5516562"/>
          </a:xfrm>
          <a:prstGeom prst="rect">
            <a:avLst/>
          </a:prstGeom>
          <a:noFill/>
          <a:ln w="9525">
            <a:noFill/>
            <a:miter lim="800000"/>
            <a:headEnd/>
            <a:tailEnd/>
          </a:ln>
        </p:spPr>
        <p:txBody>
          <a:bodyPr/>
          <a:lstStyle/>
          <a:p>
            <a:pPr marL="419100" indent="-382588">
              <a:spcBef>
                <a:spcPct val="20000"/>
              </a:spcBef>
              <a:buClr>
                <a:schemeClr val="accent1"/>
              </a:buClr>
              <a:buSzPct val="80000"/>
              <a:buFont typeface="Wingdings 2" pitchFamily="18" charset="2"/>
              <a:buChar char=""/>
            </a:pPr>
            <a:r>
              <a:rPr lang="en-GB" sz="1400" dirty="0"/>
              <a:t>The are a multitude of potential explanations for why people commit crime, including…</a:t>
            </a:r>
          </a:p>
          <a:p>
            <a:pPr marL="419100" indent="-382588">
              <a:spcBef>
                <a:spcPct val="20000"/>
              </a:spcBef>
              <a:buClr>
                <a:schemeClr val="accent1"/>
              </a:buClr>
              <a:buSzPct val="80000"/>
              <a:buFont typeface="Wingdings 2" pitchFamily="18" charset="2"/>
              <a:buChar char=""/>
            </a:pPr>
            <a:endParaRPr lang="en-GB" sz="1400" dirty="0"/>
          </a:p>
          <a:p>
            <a:pPr marL="722313" lvl="1" indent="-273050">
              <a:spcBef>
                <a:spcPct val="20000"/>
              </a:spcBef>
              <a:buClr>
                <a:schemeClr val="accent1"/>
              </a:buClr>
              <a:buSzPct val="90000"/>
              <a:buFont typeface="Wingdings 2" pitchFamily="18" charset="2"/>
              <a:buChar char=""/>
            </a:pPr>
            <a:r>
              <a:rPr lang="en-GB" sz="1400" b="1" dirty="0"/>
              <a:t>Biological explanations</a:t>
            </a:r>
            <a:r>
              <a:rPr lang="en-GB" sz="1400" dirty="0"/>
              <a:t> (i.e., Constitution, Genetics, Heredity, Hormones, Temperament &amp; Brain Dysfunction)</a:t>
            </a:r>
          </a:p>
          <a:p>
            <a:pPr marL="722313" lvl="1" indent="-273050">
              <a:spcBef>
                <a:spcPct val="20000"/>
              </a:spcBef>
              <a:buClr>
                <a:schemeClr val="accent1"/>
              </a:buClr>
              <a:buSzPct val="90000"/>
              <a:buFont typeface="Wingdings 2" pitchFamily="18" charset="2"/>
              <a:buChar char=""/>
            </a:pPr>
            <a:endParaRPr lang="en-GB" sz="1400" dirty="0"/>
          </a:p>
          <a:p>
            <a:pPr marL="722313" lvl="1" indent="-273050">
              <a:spcBef>
                <a:spcPct val="20000"/>
              </a:spcBef>
              <a:buClr>
                <a:schemeClr val="accent1"/>
              </a:buClr>
              <a:buSzPct val="90000"/>
              <a:buFont typeface="Wingdings 2" pitchFamily="18" charset="2"/>
              <a:buChar char=""/>
            </a:pPr>
            <a:r>
              <a:rPr lang="en-GB" sz="1400" b="1" dirty="0"/>
              <a:t>Social &amp; Developmental explanations</a:t>
            </a:r>
            <a:r>
              <a:rPr lang="en-GB" sz="1400" dirty="0"/>
              <a:t> (i.e., Social Learning Theory, </a:t>
            </a:r>
            <a:r>
              <a:rPr lang="en-GB" sz="1400" dirty="0" err="1"/>
              <a:t>Learing</a:t>
            </a:r>
            <a:r>
              <a:rPr lang="en-GB" sz="1400" dirty="0"/>
              <a:t> Theories, Differential Association Theory, Strain Theory Sub-culture Theory, Labelling Theory, IQ, Life span factors [Poverty,  Peers, Education, Family])</a:t>
            </a:r>
          </a:p>
          <a:p>
            <a:pPr marL="722313" lvl="1" indent="-273050">
              <a:spcBef>
                <a:spcPct val="20000"/>
              </a:spcBef>
              <a:buClr>
                <a:schemeClr val="accent1"/>
              </a:buClr>
              <a:buSzPct val="90000"/>
              <a:buFont typeface="Wingdings 2" pitchFamily="18" charset="2"/>
              <a:buChar char=""/>
            </a:pPr>
            <a:endParaRPr lang="en-GB" sz="1400" dirty="0"/>
          </a:p>
          <a:p>
            <a:pPr marL="722313" lvl="1" indent="-273050">
              <a:spcBef>
                <a:spcPct val="20000"/>
              </a:spcBef>
              <a:buClr>
                <a:schemeClr val="accent1"/>
              </a:buClr>
              <a:buSzPct val="90000"/>
              <a:buFont typeface="Wingdings 2" pitchFamily="18" charset="2"/>
              <a:buChar char=""/>
            </a:pPr>
            <a:r>
              <a:rPr lang="en-GB" sz="1400" b="1" dirty="0"/>
              <a:t>Psychological explanations</a:t>
            </a:r>
            <a:r>
              <a:rPr lang="en-GB" sz="1400" dirty="0"/>
              <a:t> (i.e., Anxiety disorders, </a:t>
            </a:r>
            <a:r>
              <a:rPr lang="en-GB" sz="1400" dirty="0" err="1"/>
              <a:t>Somtatoform</a:t>
            </a:r>
            <a:r>
              <a:rPr lang="en-GB" sz="1400" dirty="0"/>
              <a:t> disorders, Dissociative disorders, Mood disorders, Schizophrenic disorders, Personality disorders)</a:t>
            </a:r>
          </a:p>
          <a:p>
            <a:pPr marL="722313" lvl="1" indent="-273050">
              <a:spcBef>
                <a:spcPct val="20000"/>
              </a:spcBef>
              <a:buClr>
                <a:schemeClr val="accent1"/>
              </a:buClr>
              <a:buSzPct val="90000"/>
              <a:buFont typeface="Wingdings 2" pitchFamily="18" charset="2"/>
              <a:buNone/>
            </a:pPr>
            <a:endParaRPr lang="en-GB" sz="1400" dirty="0"/>
          </a:p>
          <a:p>
            <a:pPr marL="722313" lvl="1" indent="-273050">
              <a:spcBef>
                <a:spcPct val="20000"/>
              </a:spcBef>
              <a:buClr>
                <a:schemeClr val="accent1"/>
              </a:buClr>
              <a:buSzPct val="90000"/>
              <a:buFont typeface="Wingdings 2" pitchFamily="18" charset="2"/>
              <a:buChar char=""/>
            </a:pPr>
            <a:r>
              <a:rPr lang="en-GB" sz="1400" b="1" dirty="0"/>
              <a:t>Personality explanations</a:t>
            </a:r>
            <a:r>
              <a:rPr lang="en-GB" sz="1400" dirty="0"/>
              <a:t> (i.e., Trait theories, Psychodynamic theories, Cognitive theories &amp; Phenomenological theories of personality)</a:t>
            </a:r>
          </a:p>
          <a:p>
            <a:pPr marL="722313" lvl="1" indent="-273050">
              <a:spcBef>
                <a:spcPct val="20000"/>
              </a:spcBef>
              <a:buClr>
                <a:schemeClr val="accent1"/>
              </a:buClr>
              <a:buSzPct val="90000"/>
              <a:buFont typeface="Wingdings 2" pitchFamily="18" charset="2"/>
              <a:buNone/>
            </a:pPr>
            <a:endParaRPr lang="en-GB" sz="1400" dirty="0"/>
          </a:p>
          <a:p>
            <a:pPr marL="722313" lvl="1" indent="-273050">
              <a:spcBef>
                <a:spcPct val="20000"/>
              </a:spcBef>
              <a:buClr>
                <a:schemeClr val="accent1"/>
              </a:buClr>
              <a:buSzPct val="90000"/>
              <a:buFont typeface="Wingdings 2" pitchFamily="18" charset="2"/>
              <a:buChar char=""/>
            </a:pPr>
            <a:r>
              <a:rPr lang="en-GB" sz="1400" b="1" dirty="0"/>
              <a:t>Interactive explanations</a:t>
            </a:r>
            <a:r>
              <a:rPr lang="en-GB" sz="1400" dirty="0"/>
              <a:t> </a:t>
            </a:r>
          </a:p>
          <a:p>
            <a:pPr marL="1004888" lvl="2" indent="-255588">
              <a:spcBef>
                <a:spcPct val="20000"/>
              </a:spcBef>
              <a:buClr>
                <a:schemeClr val="accent2"/>
              </a:buClr>
              <a:buSzPct val="85000"/>
              <a:buFont typeface="Arial" charset="0"/>
              <a:buChar char="○"/>
            </a:pPr>
            <a:r>
              <a:rPr lang="en-GB" sz="1400" dirty="0"/>
              <a:t>Is there a need for a holistic approach?</a:t>
            </a:r>
          </a:p>
          <a:p>
            <a:pPr marL="1004888" lvl="2" indent="-255588">
              <a:spcBef>
                <a:spcPct val="20000"/>
              </a:spcBef>
              <a:buClr>
                <a:schemeClr val="accent2"/>
              </a:buClr>
              <a:buSzPct val="85000"/>
              <a:buFont typeface="Arial" charset="0"/>
              <a:buChar char="○"/>
            </a:pPr>
            <a:r>
              <a:rPr lang="en-GB" sz="1400" dirty="0"/>
              <a:t>Criminology is an interaction between all the social sciences and therefore is interested in </a:t>
            </a:r>
            <a:r>
              <a:rPr lang="en-GB" sz="1400" dirty="0" err="1"/>
              <a:t>hpow</a:t>
            </a:r>
            <a:r>
              <a:rPr lang="en-GB" sz="1400" dirty="0"/>
              <a:t> the different aspect of an offenders life combine together to result in offending (or a desistance from offending)</a:t>
            </a:r>
          </a:p>
          <a:p>
            <a:pPr marL="1004888" lvl="2" indent="-255588">
              <a:spcBef>
                <a:spcPct val="20000"/>
              </a:spcBef>
              <a:buClr>
                <a:schemeClr val="accent2"/>
              </a:buClr>
              <a:buSzPct val="85000"/>
              <a:buFont typeface="Arial" charset="0"/>
              <a:buChar char="○"/>
            </a:pPr>
            <a:r>
              <a:rPr lang="en-GB" sz="1400" dirty="0"/>
              <a:t>Do we need to take a homogenous or a heterogeneous approach to understanding offenders?</a:t>
            </a:r>
          </a:p>
          <a:p>
            <a:pPr marL="1004888" lvl="2" indent="-255588">
              <a:spcBef>
                <a:spcPct val="20000"/>
              </a:spcBef>
              <a:buClr>
                <a:schemeClr val="accent2"/>
              </a:buClr>
              <a:buSzPct val="85000"/>
              <a:buFont typeface="Arial" charset="0"/>
              <a:buChar char="○"/>
            </a:pPr>
            <a:r>
              <a:rPr lang="en-GB" sz="1400" dirty="0"/>
              <a:t>Can we really predict and/or profile offending? </a:t>
            </a:r>
          </a:p>
          <a:p>
            <a:pPr marL="419100" indent="-382588">
              <a:spcBef>
                <a:spcPct val="20000"/>
              </a:spcBef>
              <a:buClr>
                <a:schemeClr val="accent1"/>
              </a:buClr>
              <a:buSzPct val="80000"/>
              <a:buFont typeface="Wingdings 2" pitchFamily="18" charset="2"/>
              <a:buChar char=""/>
            </a:pPr>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GB" smtClean="0"/>
              <a:t>The Criminal Justice system in the UK </a:t>
            </a:r>
          </a:p>
        </p:txBody>
      </p:sp>
      <p:sp>
        <p:nvSpPr>
          <p:cNvPr id="10243" name="Rectangle 3"/>
          <p:cNvSpPr>
            <a:spLocks noGrp="1"/>
          </p:cNvSpPr>
          <p:nvPr>
            <p:ph type="body" sz="half" idx="1"/>
          </p:nvPr>
        </p:nvSpPr>
        <p:spPr>
          <a:xfrm>
            <a:off x="457200" y="1600200"/>
            <a:ext cx="3663950" cy="2344738"/>
          </a:xfrm>
        </p:spPr>
        <p:txBody>
          <a:bodyPr/>
          <a:lstStyle/>
          <a:p>
            <a:pPr eaLnBrk="1" hangingPunct="1"/>
            <a:r>
              <a:rPr lang="en-GB" sz="2000" smtClean="0"/>
              <a:t>Types of Legal system</a:t>
            </a:r>
          </a:p>
          <a:p>
            <a:pPr lvl="1" eaLnBrk="1" hangingPunct="1"/>
            <a:r>
              <a:rPr lang="en-GB" sz="2000" smtClean="0"/>
              <a:t>Adversarial </a:t>
            </a:r>
          </a:p>
          <a:p>
            <a:pPr lvl="1" eaLnBrk="1" hangingPunct="1"/>
            <a:r>
              <a:rPr lang="en-GB" sz="2000" smtClean="0"/>
              <a:t>Inquisitorial </a:t>
            </a:r>
          </a:p>
          <a:p>
            <a:pPr eaLnBrk="1" hangingPunct="1">
              <a:buFont typeface="Wingdings 2" pitchFamily="18" charset="2"/>
              <a:buNone/>
            </a:pPr>
            <a:endParaRPr lang="en-GB" sz="2000" smtClean="0"/>
          </a:p>
          <a:p>
            <a:pPr eaLnBrk="1" hangingPunct="1"/>
            <a:r>
              <a:rPr lang="en-GB" sz="2000" smtClean="0"/>
              <a:t>Roles of the Criminal Justice System </a:t>
            </a:r>
          </a:p>
        </p:txBody>
      </p:sp>
      <p:pic>
        <p:nvPicPr>
          <p:cNvPr id="10244" name="Picture 4" descr="news-graphics-2007-_650327a"/>
          <p:cNvPicPr>
            <a:picLocks noChangeAspect="1" noChangeArrowheads="1"/>
          </p:cNvPicPr>
          <p:nvPr/>
        </p:nvPicPr>
        <p:blipFill>
          <a:blip r:embed="rId3" cstate="print"/>
          <a:srcRect/>
          <a:stretch>
            <a:fillRect/>
          </a:stretch>
        </p:blipFill>
        <p:spPr bwMode="auto">
          <a:xfrm>
            <a:off x="971550" y="4076700"/>
            <a:ext cx="3167063" cy="2522538"/>
          </a:xfrm>
          <a:prstGeom prst="rect">
            <a:avLst/>
          </a:prstGeom>
          <a:noFill/>
          <a:ln w="9525">
            <a:noFill/>
            <a:miter lim="800000"/>
            <a:headEnd/>
            <a:tailEnd/>
          </a:ln>
        </p:spPr>
      </p:pic>
      <p:sp>
        <p:nvSpPr>
          <p:cNvPr id="10245" name="Rectangle 5"/>
          <p:cNvSpPr>
            <a:spLocks noGrp="1"/>
          </p:cNvSpPr>
          <p:nvPr>
            <p:ph type="body" sz="half" idx="2"/>
          </p:nvPr>
        </p:nvSpPr>
        <p:spPr>
          <a:xfrm>
            <a:off x="4648200" y="4076700"/>
            <a:ext cx="4244975" cy="2520950"/>
          </a:xfrm>
        </p:spPr>
        <p:txBody>
          <a:bodyPr/>
          <a:lstStyle/>
          <a:p>
            <a:pPr eaLnBrk="1" hangingPunct="1">
              <a:buFont typeface="Wingdings 2" pitchFamily="18" charset="2"/>
              <a:buNone/>
            </a:pPr>
            <a:endParaRPr lang="en-GB" sz="2400" smtClean="0"/>
          </a:p>
          <a:p>
            <a:pPr eaLnBrk="1" hangingPunct="1"/>
            <a:r>
              <a:rPr lang="en-GB" sz="2000" smtClean="0"/>
              <a:t>Criminal justice system</a:t>
            </a:r>
          </a:p>
          <a:p>
            <a:pPr lvl="1" eaLnBrk="1" hangingPunct="1"/>
            <a:r>
              <a:rPr lang="en-GB" sz="2000" smtClean="0"/>
              <a:t>Police</a:t>
            </a:r>
          </a:p>
          <a:p>
            <a:pPr lvl="1" eaLnBrk="1" hangingPunct="1"/>
            <a:r>
              <a:rPr lang="en-GB" sz="2000" smtClean="0"/>
              <a:t>Probation </a:t>
            </a:r>
          </a:p>
          <a:p>
            <a:pPr lvl="1" eaLnBrk="1" hangingPunct="1"/>
            <a:r>
              <a:rPr lang="en-GB" sz="2000" smtClean="0"/>
              <a:t>Prisons </a:t>
            </a:r>
          </a:p>
          <a:p>
            <a:pPr lvl="1" eaLnBrk="1" hangingPunct="1"/>
            <a:r>
              <a:rPr lang="en-GB" sz="2000" smtClean="0"/>
              <a:t>Courts</a:t>
            </a:r>
            <a:r>
              <a:rPr lang="en-GB" smtClean="0"/>
              <a:t> </a:t>
            </a:r>
          </a:p>
          <a:p>
            <a:pPr eaLnBrk="1" hangingPunct="1"/>
            <a:endParaRPr lang="en-GB" sz="2200" smtClean="0"/>
          </a:p>
        </p:txBody>
      </p:sp>
      <p:pic>
        <p:nvPicPr>
          <p:cNvPr id="10246" name="Picture 6" descr="uk_police_061110_nr_1"/>
          <p:cNvPicPr>
            <a:picLocks noChangeAspect="1" noChangeArrowheads="1"/>
          </p:cNvPicPr>
          <p:nvPr/>
        </p:nvPicPr>
        <p:blipFill>
          <a:blip r:embed="rId4" cstate="print"/>
          <a:srcRect/>
          <a:stretch>
            <a:fillRect/>
          </a:stretch>
        </p:blipFill>
        <p:spPr bwMode="auto">
          <a:xfrm>
            <a:off x="5364163" y="1700213"/>
            <a:ext cx="2971800"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9388" y="0"/>
            <a:ext cx="8786812" cy="1143000"/>
          </a:xfrm>
        </p:spPr>
        <p:txBody>
          <a:bodyPr/>
          <a:lstStyle/>
          <a:p>
            <a:pPr eaLnBrk="1" hangingPunct="1"/>
            <a:r>
              <a:rPr lang="en-GB" sz="3200" dirty="0" smtClean="0"/>
              <a:t>Punish or Rehabilitate: From nothing works to what works (or there and back again) </a:t>
            </a:r>
          </a:p>
        </p:txBody>
      </p:sp>
      <p:sp>
        <p:nvSpPr>
          <p:cNvPr id="11267" name="Rectangle 4"/>
          <p:cNvSpPr>
            <a:spLocks/>
          </p:cNvSpPr>
          <p:nvPr/>
        </p:nvSpPr>
        <p:spPr bwMode="auto">
          <a:xfrm>
            <a:off x="179388" y="1268413"/>
            <a:ext cx="8785225" cy="5400675"/>
          </a:xfrm>
          <a:prstGeom prst="rect">
            <a:avLst/>
          </a:prstGeom>
          <a:noFill/>
          <a:ln w="9525">
            <a:noFill/>
            <a:miter lim="800000"/>
            <a:headEnd/>
            <a:tailEnd/>
          </a:ln>
        </p:spPr>
        <p:txBody>
          <a:bodyPr/>
          <a:lstStyle/>
          <a:p>
            <a:pPr marL="419100" indent="-382588">
              <a:lnSpc>
                <a:spcPct val="80000"/>
              </a:lnSpc>
              <a:spcBef>
                <a:spcPct val="20000"/>
              </a:spcBef>
              <a:buClr>
                <a:schemeClr val="accent1"/>
              </a:buClr>
              <a:buSzPct val="80000"/>
              <a:buFont typeface="Wingdings 2" pitchFamily="18" charset="2"/>
              <a:buChar char=""/>
            </a:pPr>
            <a:r>
              <a:rPr lang="en-GB" sz="1100" dirty="0"/>
              <a:t>UK Penal Policy and attitudes to rehabilitation over the past 20 years:</a:t>
            </a:r>
          </a:p>
          <a:p>
            <a:pPr marL="419100" indent="-382588">
              <a:lnSpc>
                <a:spcPct val="80000"/>
              </a:lnSpc>
              <a:spcBef>
                <a:spcPct val="20000"/>
              </a:spcBef>
              <a:buClr>
                <a:schemeClr val="accent1"/>
              </a:buClr>
              <a:buSzPct val="80000"/>
              <a:buFont typeface="Wingdings 2" pitchFamily="18" charset="2"/>
              <a:buChar char=""/>
            </a:pPr>
            <a:endParaRPr lang="en-GB" sz="1100" dirty="0"/>
          </a:p>
          <a:p>
            <a:pPr marL="722313" lvl="1" indent="-273050">
              <a:lnSpc>
                <a:spcPct val="80000"/>
              </a:lnSpc>
              <a:spcBef>
                <a:spcPct val="20000"/>
              </a:spcBef>
              <a:buClr>
                <a:schemeClr val="accent1"/>
              </a:buClr>
              <a:buSzPct val="90000"/>
              <a:buFont typeface="Wingdings 2" pitchFamily="18" charset="2"/>
              <a:buChar char=""/>
            </a:pPr>
            <a:r>
              <a:rPr lang="en-GB" sz="1100" dirty="0"/>
              <a:t>Nothing Works </a:t>
            </a:r>
          </a:p>
          <a:p>
            <a:pPr marL="1004888" lvl="2" indent="-255588">
              <a:lnSpc>
                <a:spcPct val="80000"/>
              </a:lnSpc>
              <a:spcBef>
                <a:spcPct val="20000"/>
              </a:spcBef>
              <a:buClr>
                <a:schemeClr val="accent2"/>
              </a:buClr>
              <a:buSzPct val="85000"/>
              <a:buFont typeface="Arial" charset="0"/>
              <a:buChar char="○"/>
            </a:pPr>
            <a:r>
              <a:rPr lang="en-GB" sz="1100" dirty="0"/>
              <a:t>The attitude that nothing works with offenders and that rehabilitation is pointless (Martinson, 1974)</a:t>
            </a:r>
          </a:p>
          <a:p>
            <a:pPr marL="1004888" lvl="2" indent="-255588">
              <a:lnSpc>
                <a:spcPct val="80000"/>
              </a:lnSpc>
              <a:spcBef>
                <a:spcPct val="20000"/>
              </a:spcBef>
              <a:buClr>
                <a:schemeClr val="accent2"/>
              </a:buClr>
              <a:buSzPct val="85000"/>
              <a:buFont typeface="Arial" charset="0"/>
              <a:buChar char="○"/>
            </a:pPr>
            <a:r>
              <a:rPr lang="en-GB" sz="1100" dirty="0"/>
              <a:t>The final outcome, of a meta-analysis conducted in New York in 1966 was that the treatments have had no impact on recidivism and that it is unlikely that treatment can reduce recidivism </a:t>
            </a:r>
          </a:p>
          <a:p>
            <a:pPr marL="1004888" lvl="2" indent="-255588">
              <a:lnSpc>
                <a:spcPct val="80000"/>
              </a:lnSpc>
              <a:spcBef>
                <a:spcPct val="20000"/>
              </a:spcBef>
              <a:buClr>
                <a:schemeClr val="accent2"/>
              </a:buClr>
              <a:buSzPct val="85000"/>
              <a:buFont typeface="Arial" charset="0"/>
              <a:buChar char="○"/>
            </a:pPr>
            <a:r>
              <a:rPr lang="en-GB" sz="1100" dirty="0"/>
              <a:t>Initially well </a:t>
            </a:r>
            <a:r>
              <a:rPr lang="en-GB" sz="1100" dirty="0" err="1"/>
              <a:t>recied</a:t>
            </a:r>
            <a:r>
              <a:rPr lang="en-GB" sz="1100" dirty="0"/>
              <a:t> in USA &amp; UK </a:t>
            </a:r>
            <a:r>
              <a:rPr lang="en-GB" sz="1100" dirty="0" err="1"/>
              <a:t>becoimg</a:t>
            </a:r>
            <a:r>
              <a:rPr lang="en-GB" sz="1100" dirty="0"/>
              <a:t> the guiding force of UK CJS policy in the 70’s. until the mid 80’s.</a:t>
            </a:r>
          </a:p>
          <a:p>
            <a:pPr marL="1004888" lvl="2" indent="-255588">
              <a:lnSpc>
                <a:spcPct val="80000"/>
              </a:lnSpc>
              <a:spcBef>
                <a:spcPct val="20000"/>
              </a:spcBef>
              <a:buClr>
                <a:schemeClr val="accent2"/>
              </a:buClr>
              <a:buSzPct val="85000"/>
              <a:buFont typeface="Arial" charset="0"/>
              <a:buNone/>
            </a:pPr>
            <a:endParaRPr lang="en-GB" sz="1100" dirty="0"/>
          </a:p>
          <a:p>
            <a:pPr marL="722313" lvl="1" indent="-273050">
              <a:lnSpc>
                <a:spcPct val="80000"/>
              </a:lnSpc>
              <a:spcBef>
                <a:spcPct val="20000"/>
              </a:spcBef>
              <a:buClr>
                <a:schemeClr val="accent1"/>
              </a:buClr>
              <a:buSzPct val="90000"/>
              <a:buFont typeface="Wingdings 2" pitchFamily="18" charset="2"/>
              <a:buChar char=""/>
            </a:pPr>
            <a:r>
              <a:rPr lang="en-GB" sz="1100" dirty="0"/>
              <a:t>Something Works</a:t>
            </a:r>
          </a:p>
          <a:p>
            <a:pPr marL="1004888" lvl="2" indent="-255588">
              <a:lnSpc>
                <a:spcPct val="80000"/>
              </a:lnSpc>
              <a:spcBef>
                <a:spcPct val="20000"/>
              </a:spcBef>
              <a:buClr>
                <a:schemeClr val="accent2"/>
              </a:buClr>
              <a:buSzPct val="85000"/>
              <a:buFont typeface="Arial" charset="0"/>
              <a:buChar char="○"/>
            </a:pPr>
            <a:r>
              <a:rPr lang="en-GB" sz="1100" dirty="0"/>
              <a:t>Started in Mid Glamorgan probation in 1991 (</a:t>
            </a:r>
            <a:r>
              <a:rPr lang="en-GB" sz="1100" dirty="0" err="1"/>
              <a:t>Raynor</a:t>
            </a:r>
            <a:r>
              <a:rPr lang="en-GB" sz="1100" dirty="0"/>
              <a:t> &amp; Vanstone, 1996; 1997):</a:t>
            </a:r>
          </a:p>
          <a:p>
            <a:pPr marL="1004888" lvl="2" indent="-255588">
              <a:lnSpc>
                <a:spcPct val="80000"/>
              </a:lnSpc>
              <a:spcBef>
                <a:spcPct val="20000"/>
              </a:spcBef>
              <a:buClr>
                <a:schemeClr val="accent2"/>
              </a:buClr>
              <a:buSzPct val="85000"/>
              <a:buFont typeface="Arial" charset="0"/>
              <a:buChar char="○"/>
            </a:pPr>
            <a:r>
              <a:rPr lang="en-GB" sz="1100" dirty="0"/>
              <a:t>The development of STOP, the first cognitive behaviour programme to be used in the UK, which was viewed as being successfully by all who engaged with it, it was also criticised</a:t>
            </a:r>
          </a:p>
          <a:p>
            <a:pPr marL="1004888" lvl="2" indent="-255588">
              <a:lnSpc>
                <a:spcPct val="80000"/>
              </a:lnSpc>
              <a:spcBef>
                <a:spcPct val="20000"/>
              </a:spcBef>
              <a:buClr>
                <a:schemeClr val="accent2"/>
              </a:buClr>
              <a:buSzPct val="85000"/>
              <a:buFont typeface="Arial" charset="0"/>
              <a:buChar char="○"/>
            </a:pPr>
            <a:r>
              <a:rPr lang="en-GB" sz="1100" dirty="0"/>
              <a:t>But was </a:t>
            </a:r>
            <a:r>
              <a:rPr lang="en-GB" sz="1100" dirty="0" err="1"/>
              <a:t>benefical</a:t>
            </a:r>
            <a:r>
              <a:rPr lang="en-GB" sz="1100" dirty="0"/>
              <a:t> as it offered hope to rehabilitation of offenders, especially in regard to political and social good will. </a:t>
            </a:r>
          </a:p>
          <a:p>
            <a:pPr marL="1004888" lvl="2" indent="-255588">
              <a:lnSpc>
                <a:spcPct val="80000"/>
              </a:lnSpc>
              <a:spcBef>
                <a:spcPct val="20000"/>
              </a:spcBef>
              <a:buClr>
                <a:schemeClr val="accent2"/>
              </a:buClr>
              <a:buSzPct val="85000"/>
              <a:buFont typeface="Arial" charset="0"/>
              <a:buNone/>
            </a:pPr>
            <a:endParaRPr lang="en-GB" sz="1100" dirty="0"/>
          </a:p>
          <a:p>
            <a:pPr marL="722313" lvl="1" indent="-273050">
              <a:lnSpc>
                <a:spcPct val="80000"/>
              </a:lnSpc>
              <a:spcBef>
                <a:spcPct val="20000"/>
              </a:spcBef>
              <a:buClr>
                <a:schemeClr val="accent1"/>
              </a:buClr>
              <a:buSzPct val="90000"/>
              <a:buFont typeface="Wingdings 2" pitchFamily="18" charset="2"/>
              <a:buChar char=""/>
            </a:pPr>
            <a:r>
              <a:rPr lang="en-GB" sz="1100" dirty="0"/>
              <a:t>What Works </a:t>
            </a:r>
          </a:p>
          <a:p>
            <a:pPr marL="1004888" lvl="2" indent="-255588">
              <a:lnSpc>
                <a:spcPct val="80000"/>
              </a:lnSpc>
              <a:spcBef>
                <a:spcPct val="20000"/>
              </a:spcBef>
              <a:buClr>
                <a:schemeClr val="accent2"/>
              </a:buClr>
              <a:buSzPct val="85000"/>
              <a:buFont typeface="Arial" charset="0"/>
              <a:buChar char="○"/>
            </a:pPr>
            <a:r>
              <a:rPr lang="en-GB" sz="1100" dirty="0"/>
              <a:t>Derived from psychological criminology emphasising the impact of individually grounded risk factors (stable/dynamic) on offending behaviour (Farrington, 1997)	</a:t>
            </a:r>
          </a:p>
          <a:p>
            <a:pPr marL="1004888" lvl="2" indent="-255588">
              <a:lnSpc>
                <a:spcPct val="80000"/>
              </a:lnSpc>
              <a:spcBef>
                <a:spcPct val="20000"/>
              </a:spcBef>
              <a:buClr>
                <a:schemeClr val="accent2"/>
              </a:buClr>
              <a:buSzPct val="85000"/>
              <a:buFont typeface="Arial" charset="0"/>
              <a:buChar char="○"/>
            </a:pPr>
            <a:r>
              <a:rPr lang="en-GB" sz="1100" dirty="0"/>
              <a:t>What works principles (Mc </a:t>
            </a:r>
            <a:r>
              <a:rPr lang="en-GB" sz="1100" dirty="0" err="1"/>
              <a:t>Guire</a:t>
            </a:r>
            <a:r>
              <a:rPr lang="en-GB" sz="1100" dirty="0"/>
              <a:t>, 1995)</a:t>
            </a:r>
          </a:p>
          <a:p>
            <a:pPr marL="1004888" lvl="2" indent="-255588">
              <a:lnSpc>
                <a:spcPct val="80000"/>
              </a:lnSpc>
              <a:spcBef>
                <a:spcPct val="20000"/>
              </a:spcBef>
              <a:buClr>
                <a:schemeClr val="accent2"/>
              </a:buClr>
              <a:buSzPct val="85000"/>
              <a:buFont typeface="Arial" charset="0"/>
              <a:buNone/>
            </a:pPr>
            <a:r>
              <a:rPr lang="en-GB" sz="1100" dirty="0"/>
              <a:t>	An focus on the causes of crime, risk classification, effective risk management, targeted approach to </a:t>
            </a:r>
            <a:r>
              <a:rPr lang="en-GB" sz="1100" dirty="0" err="1"/>
              <a:t>criminologenic</a:t>
            </a:r>
            <a:r>
              <a:rPr lang="en-GB" sz="1100" dirty="0"/>
              <a:t> needs and offending behaviour, Responsive modes of learning, Cognitive-behavioural techniques &amp; adherence to programme integrity </a:t>
            </a:r>
          </a:p>
          <a:p>
            <a:pPr marL="1004888" lvl="2" indent="-255588">
              <a:lnSpc>
                <a:spcPct val="80000"/>
              </a:lnSpc>
              <a:spcBef>
                <a:spcPct val="20000"/>
              </a:spcBef>
              <a:buClr>
                <a:schemeClr val="accent2"/>
              </a:buClr>
              <a:buSzPct val="85000"/>
              <a:buFont typeface="Arial" charset="0"/>
              <a:buChar char="○"/>
            </a:pPr>
            <a:endParaRPr lang="en-GB" sz="1100" dirty="0"/>
          </a:p>
          <a:p>
            <a:pPr marL="722313" lvl="1" indent="-273050">
              <a:spcBef>
                <a:spcPct val="20000"/>
              </a:spcBef>
              <a:buClr>
                <a:schemeClr val="accent1"/>
              </a:buClr>
              <a:buSzPct val="90000"/>
              <a:buFont typeface="Wingdings 2" pitchFamily="18" charset="2"/>
              <a:buChar char=""/>
            </a:pPr>
            <a:r>
              <a:rPr lang="en-GB" sz="1100" dirty="0"/>
              <a:t>Current practices and the future </a:t>
            </a:r>
          </a:p>
          <a:p>
            <a:pPr marL="1004888" lvl="2" indent="-255588">
              <a:spcBef>
                <a:spcPct val="20000"/>
              </a:spcBef>
              <a:buClr>
                <a:schemeClr val="accent2"/>
              </a:buClr>
              <a:buSzPct val="85000"/>
              <a:buFont typeface="Arial" charset="0"/>
              <a:buChar char="○"/>
            </a:pPr>
            <a:r>
              <a:rPr lang="en-GB" sz="1100" dirty="0"/>
              <a:t>Reform of punish? (Ministry of Justice, December 2008):</a:t>
            </a:r>
          </a:p>
          <a:p>
            <a:pPr marL="1004888" lvl="2" indent="-255588">
              <a:spcBef>
                <a:spcPct val="20000"/>
              </a:spcBef>
              <a:buClr>
                <a:schemeClr val="accent2"/>
              </a:buClr>
              <a:buSzPct val="85000"/>
              <a:buFont typeface="Arial" charset="0"/>
              <a:buChar char="○"/>
            </a:pPr>
            <a:r>
              <a:rPr lang="en-GB" sz="1100" dirty="0"/>
              <a:t>Penal populism: The government merely reacting to public pressure? (Pratt, 2007)</a:t>
            </a:r>
          </a:p>
          <a:p>
            <a:pPr marL="1004888" lvl="2" indent="-255588">
              <a:spcBef>
                <a:spcPct val="20000"/>
              </a:spcBef>
              <a:buClr>
                <a:schemeClr val="accent2"/>
              </a:buClr>
              <a:buSzPct val="85000"/>
              <a:buFont typeface="Arial" charset="0"/>
              <a:buChar char="○"/>
            </a:pPr>
            <a:r>
              <a:rPr lang="en-GB" sz="1100" dirty="0"/>
              <a:t>In Custody - 82,933, (Ministry of Justice, March 2009) </a:t>
            </a:r>
          </a:p>
          <a:p>
            <a:pPr marL="1004888" lvl="2" indent="-255588">
              <a:spcBef>
                <a:spcPct val="20000"/>
              </a:spcBef>
              <a:buClr>
                <a:schemeClr val="accent2"/>
              </a:buClr>
              <a:buSzPct val="85000"/>
              <a:buFont typeface="Arial" charset="0"/>
              <a:buChar char="○"/>
            </a:pPr>
            <a:r>
              <a:rPr lang="en-GB" sz="1100" dirty="0"/>
              <a:t>There has been an increase in community and non-custodial sentences (Ministry of Justice, 2008)</a:t>
            </a:r>
          </a:p>
          <a:p>
            <a:pPr marL="1004888" lvl="2" indent="-255588">
              <a:lnSpc>
                <a:spcPct val="80000"/>
              </a:lnSpc>
              <a:spcBef>
                <a:spcPct val="20000"/>
              </a:spcBef>
              <a:buClr>
                <a:schemeClr val="accent2"/>
              </a:buClr>
              <a:buSzPct val="85000"/>
              <a:buFont typeface="Arial" charset="0"/>
              <a:buNone/>
            </a:pPr>
            <a:endParaRPr lang="en-GB" sz="1100" dirty="0"/>
          </a:p>
          <a:p>
            <a:pPr marL="722313" lvl="1" indent="-273050">
              <a:spcBef>
                <a:spcPct val="20000"/>
              </a:spcBef>
              <a:buClr>
                <a:schemeClr val="accent1"/>
              </a:buClr>
              <a:buSzPct val="90000"/>
              <a:buFont typeface="Wingdings 2" pitchFamily="18" charset="2"/>
              <a:buChar char=""/>
            </a:pPr>
            <a:r>
              <a:rPr lang="en-GB" sz="1100" dirty="0"/>
              <a:t>But despite this:</a:t>
            </a:r>
          </a:p>
          <a:p>
            <a:pPr marL="1004888" lvl="2" indent="-255588">
              <a:spcBef>
                <a:spcPct val="20000"/>
              </a:spcBef>
              <a:buClr>
                <a:schemeClr val="accent2"/>
              </a:buClr>
              <a:buSzPct val="85000"/>
              <a:buFont typeface="Arial" charset="0"/>
              <a:buChar char="○"/>
            </a:pPr>
            <a:r>
              <a:rPr lang="en-GB" sz="1100" dirty="0"/>
              <a:t>Does the psychological state of the offender matter?</a:t>
            </a:r>
          </a:p>
          <a:p>
            <a:pPr marL="1004888" lvl="2" indent="-255588">
              <a:spcBef>
                <a:spcPct val="20000"/>
              </a:spcBef>
              <a:buClr>
                <a:schemeClr val="accent2"/>
              </a:buClr>
              <a:buSzPct val="85000"/>
              <a:buFont typeface="Arial" charset="0"/>
              <a:buChar char="○"/>
            </a:pPr>
            <a:r>
              <a:rPr lang="en-GB" sz="1100" dirty="0"/>
              <a:t>Does the crimes committed by the offender matter? </a:t>
            </a:r>
          </a:p>
          <a:p>
            <a:pPr marL="419100" indent="-382588">
              <a:lnSpc>
                <a:spcPct val="80000"/>
              </a:lnSpc>
              <a:spcBef>
                <a:spcPct val="20000"/>
              </a:spcBef>
              <a:buClr>
                <a:schemeClr val="accent1"/>
              </a:buClr>
              <a:buSzPct val="80000"/>
              <a:buFont typeface="Wingdings 2" pitchFamily="18" charset="2"/>
              <a:buNone/>
            </a:pPr>
            <a:endParaRPr lang="en-GB" sz="1100" dirty="0"/>
          </a:p>
          <a:p>
            <a:pPr marL="722313" lvl="1" indent="-273050">
              <a:lnSpc>
                <a:spcPct val="80000"/>
              </a:lnSpc>
              <a:spcBef>
                <a:spcPct val="20000"/>
              </a:spcBef>
              <a:buClr>
                <a:schemeClr val="accent1"/>
              </a:buClr>
              <a:buSzPct val="90000"/>
              <a:buFont typeface="Wingdings 2" pitchFamily="18" charset="2"/>
              <a:buChar char=""/>
            </a:pPr>
            <a:endParaRPr lang="en-GB"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GB" smtClean="0"/>
              <a:t>Modern Society: </a:t>
            </a:r>
            <a:br>
              <a:rPr lang="en-GB" smtClean="0"/>
            </a:br>
            <a:r>
              <a:rPr lang="en-GB" smtClean="0"/>
              <a:t>Punitive vs. rehabilitative?</a:t>
            </a:r>
          </a:p>
        </p:txBody>
      </p:sp>
      <p:sp>
        <p:nvSpPr>
          <p:cNvPr id="12291" name="Rectangle 3"/>
          <p:cNvSpPr>
            <a:spLocks noGrp="1"/>
          </p:cNvSpPr>
          <p:nvPr>
            <p:ph type="body" idx="1"/>
          </p:nvPr>
        </p:nvSpPr>
        <p:spPr>
          <a:xfrm>
            <a:off x="468313" y="1700213"/>
            <a:ext cx="8435975" cy="4878387"/>
          </a:xfrm>
        </p:spPr>
        <p:txBody>
          <a:bodyPr/>
          <a:lstStyle/>
          <a:p>
            <a:pPr eaLnBrk="1" hangingPunct="1">
              <a:lnSpc>
                <a:spcPct val="80000"/>
              </a:lnSpc>
            </a:pPr>
            <a:r>
              <a:rPr lang="en-GB" sz="2100" dirty="0" smtClean="0"/>
              <a:t>Perceptions and attitudes about how do deal with offenders:</a:t>
            </a:r>
          </a:p>
          <a:p>
            <a:pPr lvl="1" eaLnBrk="1" hangingPunct="1">
              <a:lnSpc>
                <a:spcPct val="80000"/>
              </a:lnSpc>
            </a:pPr>
            <a:r>
              <a:rPr lang="en-GB" sz="2000" dirty="0" smtClean="0"/>
              <a:t>The public are punitive (McCorkle, 1993; Pratt, 2007)</a:t>
            </a:r>
          </a:p>
          <a:p>
            <a:pPr lvl="1" eaLnBrk="1" hangingPunct="1">
              <a:lnSpc>
                <a:spcPct val="80000"/>
              </a:lnSpc>
            </a:pPr>
            <a:r>
              <a:rPr lang="en-GB" sz="2000" dirty="0" smtClean="0"/>
              <a:t>Public believe the CJS not to be tough enough on offenders</a:t>
            </a:r>
          </a:p>
          <a:p>
            <a:pPr lvl="1" eaLnBrk="1" hangingPunct="1">
              <a:lnSpc>
                <a:spcPct val="80000"/>
              </a:lnSpc>
            </a:pPr>
            <a:r>
              <a:rPr lang="en-GB" sz="2000" dirty="0" smtClean="0"/>
              <a:t>Women are more punitive than men (expect in regard to young offenders) (</a:t>
            </a:r>
            <a:r>
              <a:rPr lang="en-GB" sz="2000" dirty="0" err="1" smtClean="0"/>
              <a:t>Sprott</a:t>
            </a:r>
            <a:r>
              <a:rPr lang="en-GB" sz="2000" dirty="0" smtClean="0"/>
              <a:t>, 1999)</a:t>
            </a:r>
          </a:p>
          <a:p>
            <a:pPr eaLnBrk="1" hangingPunct="1">
              <a:lnSpc>
                <a:spcPct val="80000"/>
              </a:lnSpc>
              <a:buFont typeface="Wingdings 2" pitchFamily="18" charset="2"/>
              <a:buNone/>
            </a:pPr>
            <a:endParaRPr lang="en-GB" sz="2100" dirty="0" smtClean="0"/>
          </a:p>
          <a:p>
            <a:pPr eaLnBrk="1" hangingPunct="1">
              <a:lnSpc>
                <a:spcPct val="80000"/>
              </a:lnSpc>
            </a:pPr>
            <a:r>
              <a:rPr lang="en-GB" sz="2100" dirty="0" smtClean="0"/>
              <a:t>Public perception of rehabilitation/treatment:</a:t>
            </a:r>
          </a:p>
          <a:p>
            <a:pPr lvl="1" eaLnBrk="1" hangingPunct="1">
              <a:lnSpc>
                <a:spcPct val="80000"/>
              </a:lnSpc>
            </a:pPr>
            <a:r>
              <a:rPr lang="en-GB" sz="2000" dirty="0" smtClean="0"/>
              <a:t>Public are supportive of rehabilitation for and the effectiveness of treatment on young &amp; non-violent offenders</a:t>
            </a:r>
          </a:p>
          <a:p>
            <a:pPr lvl="1" eaLnBrk="1" hangingPunct="1">
              <a:lnSpc>
                <a:spcPct val="80000"/>
              </a:lnSpc>
            </a:pPr>
            <a:r>
              <a:rPr lang="en-GB" sz="2000" dirty="0" err="1" smtClean="0"/>
              <a:t>Sprott</a:t>
            </a:r>
            <a:r>
              <a:rPr lang="en-GB" sz="2000" dirty="0" smtClean="0"/>
              <a:t> &amp; </a:t>
            </a:r>
            <a:r>
              <a:rPr lang="en-GB" sz="2000" dirty="0" err="1" smtClean="0"/>
              <a:t>Doob</a:t>
            </a:r>
            <a:r>
              <a:rPr lang="en-GB" sz="2000" dirty="0" smtClean="0"/>
              <a:t> (1997) women are more likely (83%) than men (72%) to believe that offenders should be reintegrated back into the community after prison </a:t>
            </a:r>
          </a:p>
          <a:p>
            <a:pPr lvl="1" eaLnBrk="1" hangingPunct="1">
              <a:lnSpc>
                <a:spcPct val="80000"/>
              </a:lnSpc>
            </a:pPr>
            <a:r>
              <a:rPr lang="en-GB" sz="2000" dirty="0" smtClean="0"/>
              <a:t>Cullen et al (1988) found support for punishment and rehabilitation among the public .</a:t>
            </a:r>
          </a:p>
          <a:p>
            <a:pPr lvl="1" eaLnBrk="1" hangingPunct="1">
              <a:lnSpc>
                <a:spcPct val="80000"/>
              </a:lnSpc>
            </a:pPr>
            <a:r>
              <a:rPr lang="en-GB" sz="2000" dirty="0" smtClean="0"/>
              <a:t>The majority of the public in the UK believe that rehabilitation reduces the potential for re-offending (Home office, 2001)</a:t>
            </a:r>
          </a:p>
          <a:p>
            <a:pPr eaLnBrk="1" hangingPunct="1">
              <a:lnSpc>
                <a:spcPct val="80000"/>
              </a:lnSpc>
              <a:buFont typeface="Wingdings 2" pitchFamily="18" charset="2"/>
              <a:buNone/>
            </a:pPr>
            <a:endParaRPr lang="en-GB" sz="21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142875"/>
            <a:ext cx="7467600" cy="785813"/>
          </a:xfrm>
        </p:spPr>
        <p:txBody>
          <a:bodyPr/>
          <a:lstStyle/>
          <a:p>
            <a:pPr eaLnBrk="1" hangingPunct="1"/>
            <a:r>
              <a:rPr lang="en-GB" smtClean="0"/>
              <a:t>Youth Crime </a:t>
            </a:r>
          </a:p>
        </p:txBody>
      </p:sp>
      <p:sp>
        <p:nvSpPr>
          <p:cNvPr id="13315" name="Content Placeholder 2"/>
          <p:cNvSpPr>
            <a:spLocks noGrp="1"/>
          </p:cNvSpPr>
          <p:nvPr>
            <p:ph idx="1"/>
          </p:nvPr>
        </p:nvSpPr>
        <p:spPr>
          <a:xfrm>
            <a:off x="214313" y="1000125"/>
            <a:ext cx="8715375" cy="5715000"/>
          </a:xfrm>
        </p:spPr>
        <p:txBody>
          <a:bodyPr/>
          <a:lstStyle/>
          <a:p>
            <a:pPr eaLnBrk="1" hangingPunct="1"/>
            <a:r>
              <a:rPr lang="en-GB" sz="1800" smtClean="0"/>
              <a:t>Facts</a:t>
            </a:r>
          </a:p>
          <a:p>
            <a:pPr lvl="1" eaLnBrk="1" hangingPunct="1">
              <a:lnSpc>
                <a:spcPct val="90000"/>
              </a:lnSpc>
            </a:pPr>
            <a:r>
              <a:rPr lang="en-GB" sz="1400" smtClean="0"/>
              <a:t>Age of criminal responsibility is;</a:t>
            </a:r>
          </a:p>
          <a:p>
            <a:pPr lvl="2" eaLnBrk="1" hangingPunct="1">
              <a:lnSpc>
                <a:spcPct val="90000"/>
              </a:lnSpc>
            </a:pPr>
            <a:r>
              <a:rPr lang="en-GB" sz="1400" smtClean="0"/>
              <a:t>10 – one of the lowest in Europe, although in Ireland it is 8!</a:t>
            </a:r>
          </a:p>
          <a:p>
            <a:pPr lvl="1" eaLnBrk="1" hangingPunct="1"/>
            <a:r>
              <a:rPr lang="en-GB" sz="1400" smtClean="0"/>
              <a:t>Youths out of control or not? (25% of all crime committed by 10-17 year olds)</a:t>
            </a:r>
          </a:p>
          <a:p>
            <a:pPr lvl="1" eaLnBrk="1" hangingPunct="1"/>
            <a:r>
              <a:rPr lang="en-GB" sz="1400" smtClean="0"/>
              <a:t>Youth crime is rarely serious;</a:t>
            </a:r>
          </a:p>
          <a:p>
            <a:pPr lvl="1" eaLnBrk="1" hangingPunct="1"/>
            <a:r>
              <a:rPr lang="en-GB" sz="1400" smtClean="0"/>
              <a:t>Youth crime has been falling for a decade;</a:t>
            </a:r>
          </a:p>
          <a:p>
            <a:pPr lvl="1" eaLnBrk="1" hangingPunct="1"/>
            <a:r>
              <a:rPr lang="en-GB" sz="1400" smtClean="0"/>
              <a:t>Sex ratio is decreasing – more girls becoming involved;</a:t>
            </a:r>
          </a:p>
          <a:p>
            <a:pPr lvl="1" eaLnBrk="1" hangingPunct="1"/>
            <a:r>
              <a:rPr lang="en-GB" sz="1400" smtClean="0"/>
              <a:t>Crime involving drugs increasing;</a:t>
            </a:r>
          </a:p>
          <a:p>
            <a:pPr lvl="1" eaLnBrk="1" hangingPunct="1"/>
            <a:r>
              <a:rPr lang="en-GB" sz="1400" smtClean="0"/>
              <a:t>Burglary/Car crime decreasing</a:t>
            </a:r>
          </a:p>
          <a:p>
            <a:pPr lvl="1" eaLnBrk="1" hangingPunct="1"/>
            <a:r>
              <a:rPr lang="en-GB" sz="1400" smtClean="0"/>
              <a:t>Violent crime relatively low </a:t>
            </a:r>
          </a:p>
          <a:p>
            <a:pPr lvl="1" eaLnBrk="1" hangingPunct="1">
              <a:lnSpc>
                <a:spcPct val="90000"/>
              </a:lnSpc>
            </a:pPr>
            <a:r>
              <a:rPr lang="en-GB" sz="1400" smtClean="0"/>
              <a:t>No. of 15-17 year olds in prison has nearly doubled over last 10 years;</a:t>
            </a:r>
          </a:p>
          <a:p>
            <a:pPr lvl="1" eaLnBrk="1" hangingPunct="1">
              <a:lnSpc>
                <a:spcPct val="90000"/>
              </a:lnSpc>
            </a:pPr>
            <a:r>
              <a:rPr lang="en-GB" sz="1400" smtClean="0"/>
              <a:t>England and Wales lock up more children than any other European country;</a:t>
            </a:r>
          </a:p>
          <a:p>
            <a:pPr lvl="2" eaLnBrk="1" hangingPunct="1">
              <a:lnSpc>
                <a:spcPct val="90000"/>
              </a:lnSpc>
            </a:pPr>
            <a:r>
              <a:rPr lang="en-GB" sz="1400" smtClean="0"/>
              <a:t>3,000 young people in custody at any time;</a:t>
            </a:r>
          </a:p>
          <a:p>
            <a:pPr lvl="2" eaLnBrk="1" hangingPunct="1">
              <a:lnSpc>
                <a:spcPct val="90000"/>
              </a:lnSpc>
            </a:pPr>
            <a:r>
              <a:rPr lang="en-GB" sz="1400" smtClean="0"/>
              <a:t>Often placed far away from home area</a:t>
            </a:r>
          </a:p>
          <a:p>
            <a:pPr lvl="2" eaLnBrk="1" hangingPunct="1">
              <a:lnSpc>
                <a:spcPct val="90000"/>
              </a:lnSpc>
            </a:pPr>
            <a:r>
              <a:rPr lang="en-GB" sz="1400" smtClean="0"/>
              <a:t>Over 80% of 14-17 year olds released from prison were reconvicted within two years.</a:t>
            </a:r>
            <a:endParaRPr lang="en-GB" sz="1800" smtClean="0"/>
          </a:p>
          <a:p>
            <a:pPr eaLnBrk="1" hangingPunct="1"/>
            <a:r>
              <a:rPr lang="en-GB" sz="1800" smtClean="0"/>
              <a:t>Causes</a:t>
            </a:r>
          </a:p>
          <a:p>
            <a:pPr eaLnBrk="1" hangingPunct="1">
              <a:buFont typeface="Wingdings 2" pitchFamily="18" charset="2"/>
              <a:buNone/>
            </a:pPr>
            <a:r>
              <a:rPr lang="en-GB" sz="1400" smtClean="0"/>
              <a:t>Research shows that the following factors play a role: (Farrington, 1989; Foster, 1990; Johnston et al, 2000)</a:t>
            </a:r>
          </a:p>
          <a:p>
            <a:pPr lvl="1" eaLnBrk="1" hangingPunct="1">
              <a:lnSpc>
                <a:spcPct val="90000"/>
              </a:lnSpc>
            </a:pPr>
            <a:r>
              <a:rPr lang="en-GB" sz="1400" smtClean="0"/>
              <a:t>Early social and family life such as harsh or inconsistent parenting;</a:t>
            </a:r>
          </a:p>
          <a:p>
            <a:pPr lvl="1" eaLnBrk="1" hangingPunct="1">
              <a:lnSpc>
                <a:spcPct val="90000"/>
              </a:lnSpc>
            </a:pPr>
            <a:r>
              <a:rPr lang="en-GB" sz="1400" smtClean="0"/>
              <a:t>Individual predispositions such as hyperactivity or low IQ;</a:t>
            </a:r>
          </a:p>
          <a:p>
            <a:pPr lvl="1" eaLnBrk="1" hangingPunct="1">
              <a:lnSpc>
                <a:spcPct val="90000"/>
              </a:lnSpc>
            </a:pPr>
            <a:r>
              <a:rPr lang="en-GB" sz="1400" smtClean="0"/>
              <a:t>Community or structural factors such as poverty, neighbourhood characteristics.</a:t>
            </a:r>
          </a:p>
          <a:p>
            <a:pPr lvl="1" eaLnBrk="1" hangingPunct="1">
              <a:lnSpc>
                <a:spcPct val="90000"/>
              </a:lnSpc>
            </a:pPr>
            <a:r>
              <a:rPr lang="en-GB" sz="1400" smtClean="0"/>
              <a:t>These factors act together in a complex way indicating both nature and nurture are involved</a:t>
            </a:r>
            <a:r>
              <a:rPr lang="en-GB" sz="1400" smtClean="0">
                <a:solidFill>
                  <a:schemeClr val="tx2"/>
                </a:solidFill>
              </a:rPr>
              <a:t>.</a:t>
            </a:r>
            <a:endParaRPr lang="en-GB" sz="1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8625" y="142875"/>
            <a:ext cx="7467600" cy="868363"/>
          </a:xfrm>
        </p:spPr>
        <p:txBody>
          <a:bodyPr/>
          <a:lstStyle/>
          <a:p>
            <a:pPr eaLnBrk="1" hangingPunct="1"/>
            <a:r>
              <a:rPr lang="en-GB" smtClean="0"/>
              <a:t>Youth Crime</a:t>
            </a:r>
          </a:p>
        </p:txBody>
      </p:sp>
      <p:sp>
        <p:nvSpPr>
          <p:cNvPr id="14339" name="Content Placeholder 2"/>
          <p:cNvSpPr>
            <a:spLocks noGrp="1"/>
          </p:cNvSpPr>
          <p:nvPr>
            <p:ph idx="1"/>
          </p:nvPr>
        </p:nvSpPr>
        <p:spPr>
          <a:xfrm>
            <a:off x="285750" y="857250"/>
            <a:ext cx="8643938" cy="5786438"/>
          </a:xfrm>
        </p:spPr>
        <p:txBody>
          <a:bodyPr/>
          <a:lstStyle/>
          <a:p>
            <a:pPr eaLnBrk="1" hangingPunct="1"/>
            <a:r>
              <a:rPr lang="en-GB" sz="2000" smtClean="0"/>
              <a:t>Policy Approaches</a:t>
            </a:r>
          </a:p>
          <a:p>
            <a:pPr eaLnBrk="1" hangingPunct="1">
              <a:lnSpc>
                <a:spcPct val="90000"/>
              </a:lnSpc>
              <a:buFontTx/>
              <a:buNone/>
            </a:pPr>
            <a:r>
              <a:rPr lang="en-GB" sz="1800" smtClean="0"/>
              <a:t>Conflicting views on how to intervene in youth crime: -</a:t>
            </a:r>
          </a:p>
          <a:p>
            <a:pPr lvl="1" eaLnBrk="1" hangingPunct="1">
              <a:lnSpc>
                <a:spcPct val="90000"/>
              </a:lnSpc>
            </a:pPr>
            <a:r>
              <a:rPr lang="en-GB" sz="1600" smtClean="0"/>
              <a:t>Welfare model (desire to care);</a:t>
            </a:r>
          </a:p>
          <a:p>
            <a:pPr lvl="1" eaLnBrk="1" hangingPunct="1">
              <a:lnSpc>
                <a:spcPct val="90000"/>
              </a:lnSpc>
            </a:pPr>
            <a:r>
              <a:rPr lang="en-GB" sz="1600" smtClean="0"/>
              <a:t>Justice model (punishment, need to control);</a:t>
            </a:r>
          </a:p>
          <a:p>
            <a:pPr lvl="1" eaLnBrk="1" hangingPunct="1">
              <a:lnSpc>
                <a:spcPct val="90000"/>
              </a:lnSpc>
            </a:pPr>
            <a:r>
              <a:rPr lang="en-GB" sz="1600" smtClean="0"/>
              <a:t>Managerialism (need to assess risk , evaluate, and target interventions);</a:t>
            </a:r>
          </a:p>
          <a:p>
            <a:pPr lvl="1" eaLnBrk="1" hangingPunct="1">
              <a:lnSpc>
                <a:spcPct val="90000"/>
              </a:lnSpc>
            </a:pPr>
            <a:r>
              <a:rPr lang="en-GB" sz="1600" smtClean="0"/>
              <a:t>Corporatism (creating multi-agency interventions).</a:t>
            </a:r>
          </a:p>
          <a:p>
            <a:pPr eaLnBrk="1" hangingPunct="1"/>
            <a:r>
              <a:rPr lang="en-GB" sz="2000" smtClean="0"/>
              <a:t>What Works?</a:t>
            </a:r>
          </a:p>
          <a:p>
            <a:pPr lvl="1" eaLnBrk="1" hangingPunct="1">
              <a:lnSpc>
                <a:spcPct val="80000"/>
              </a:lnSpc>
            </a:pPr>
            <a:r>
              <a:rPr lang="en-GB" sz="1600" smtClean="0"/>
              <a:t>2 out of 3 young people who receive a reprimand don’t offend within 2 yrs</a:t>
            </a:r>
          </a:p>
          <a:p>
            <a:pPr lvl="1" eaLnBrk="1" hangingPunct="1">
              <a:lnSpc>
                <a:spcPct val="80000"/>
              </a:lnSpc>
            </a:pPr>
            <a:r>
              <a:rPr lang="en-GB" sz="1600" smtClean="0"/>
              <a:t>1 in 2 young people who receive a Final Warning don’t offend within 2 years;</a:t>
            </a:r>
          </a:p>
          <a:p>
            <a:pPr lvl="1" eaLnBrk="1" hangingPunct="1">
              <a:lnSpc>
                <a:spcPct val="80000"/>
              </a:lnSpc>
            </a:pPr>
            <a:r>
              <a:rPr lang="en-GB" sz="1600" smtClean="0"/>
              <a:t>1 in 5 YO’s on bail commit an offence;</a:t>
            </a:r>
          </a:p>
          <a:p>
            <a:pPr lvl="1" eaLnBrk="1" hangingPunct="1">
              <a:lnSpc>
                <a:spcPct val="80000"/>
              </a:lnSpc>
            </a:pPr>
            <a:r>
              <a:rPr lang="en-GB" sz="1600" smtClean="0"/>
              <a:t>Reconviction rates for YO’s on supervision orders, attendance centre orders and community rehabilitation orders not changed.</a:t>
            </a:r>
          </a:p>
          <a:p>
            <a:pPr lvl="1" eaLnBrk="1" hangingPunct="1">
              <a:lnSpc>
                <a:spcPct val="80000"/>
              </a:lnSpc>
            </a:pPr>
            <a:r>
              <a:rPr lang="en-GB" sz="1600" smtClean="0"/>
              <a:t>However reconviction rates for Referral Orders (RJ) compare favourably with Fines &amp; Conditional discharges which RO’s have largely replaced.</a:t>
            </a:r>
          </a:p>
          <a:p>
            <a:pPr lvl="1" eaLnBrk="1" hangingPunct="1">
              <a:lnSpc>
                <a:spcPct val="90000"/>
              </a:lnSpc>
            </a:pPr>
            <a:r>
              <a:rPr lang="en-GB" sz="1600" smtClean="0"/>
              <a:t>Intensive Supervision and Surveillance Programmes (ISSPs) cost less:</a:t>
            </a:r>
          </a:p>
          <a:p>
            <a:pPr lvl="2" eaLnBrk="1" hangingPunct="1">
              <a:lnSpc>
                <a:spcPct val="90000"/>
              </a:lnSpc>
            </a:pPr>
            <a:r>
              <a:rPr lang="en-GB" sz="1600" smtClean="0"/>
              <a:t>6 months ISSP = £8,500</a:t>
            </a:r>
          </a:p>
          <a:p>
            <a:pPr lvl="2" eaLnBrk="1" hangingPunct="1">
              <a:lnSpc>
                <a:spcPct val="90000"/>
              </a:lnSpc>
            </a:pPr>
            <a:r>
              <a:rPr lang="en-GB" sz="1600" smtClean="0"/>
              <a:t>6 months YOI Unit = £25,400;</a:t>
            </a:r>
          </a:p>
          <a:p>
            <a:pPr lvl="1" eaLnBrk="1" hangingPunct="1">
              <a:lnSpc>
                <a:spcPct val="90000"/>
              </a:lnSpc>
            </a:pPr>
            <a:r>
              <a:rPr lang="en-GB" sz="1600" smtClean="0"/>
              <a:t>Evidence that intensive multi-systemic therapy, social skills training, cognitive behavioural programmes &amp; parenting programmes can be effective.</a:t>
            </a:r>
          </a:p>
          <a:p>
            <a:pPr lvl="1" eaLnBrk="1" hangingPunct="1">
              <a:lnSpc>
                <a:spcPct val="90000"/>
              </a:lnSpc>
            </a:pPr>
            <a:r>
              <a:rPr lang="en-GB" sz="1600" smtClean="0"/>
              <a:t>Emerging evidence that community RJ prevention programmes are reducing the numbers of first time entrants into the YJ system (YJB, 2009).</a:t>
            </a:r>
          </a:p>
          <a:p>
            <a:pPr lvl="1" eaLnBrk="1" hangingPunct="1">
              <a:lnSpc>
                <a:spcPct val="90000"/>
              </a:lnSpc>
            </a:pPr>
            <a:r>
              <a:rPr lang="en-GB" sz="1600" smtClean="0"/>
              <a:t>Over 80% of 14-17 year olds released from prison were reconvicted within two years.</a:t>
            </a:r>
            <a:endParaRPr lang="en-GB" sz="2000" smtClean="0"/>
          </a:p>
          <a:p>
            <a:pPr lvl="1" eaLnBrk="1" hangingPunct="1">
              <a:lnSpc>
                <a:spcPct val="90000"/>
              </a:lnSpc>
            </a:pPr>
            <a:endParaRPr lang="en-GB" sz="1600" smtClean="0"/>
          </a:p>
          <a:p>
            <a:pPr eaLnBrk="1" hangingPunct="1">
              <a:lnSpc>
                <a:spcPct val="80000"/>
              </a:lnSpc>
            </a:pPr>
            <a:endParaRPr lang="en-GB" sz="1600" smtClean="0"/>
          </a:p>
          <a:p>
            <a:pPr eaLnBrk="1" hangingPunct="1"/>
            <a:endParaRPr lang="en-GB" sz="2000" smtClean="0"/>
          </a:p>
          <a:p>
            <a:pPr eaLnBrk="1" hangingPunct="1"/>
            <a:endParaRPr lang="en-GB" sz="2000" smtClean="0"/>
          </a:p>
          <a:p>
            <a:pPr lvl="1" eaLnBrk="1" hangingPunct="1">
              <a:buFont typeface="Wingdings 2" pitchFamily="18" charset="2"/>
              <a:buNone/>
            </a:pPr>
            <a:endParaRPr lang="en-GB"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42875"/>
            <a:ext cx="8686800" cy="868363"/>
          </a:xfrm>
        </p:spPr>
        <p:txBody>
          <a:bodyPr/>
          <a:lstStyle/>
          <a:p>
            <a:pPr eaLnBrk="1" hangingPunct="1"/>
            <a:r>
              <a:rPr lang="en-GB" smtClean="0"/>
              <a:t>Mentally Disordered Offenders </a:t>
            </a:r>
          </a:p>
        </p:txBody>
      </p:sp>
      <p:sp>
        <p:nvSpPr>
          <p:cNvPr id="16387" name="Content Placeholder 2"/>
          <p:cNvSpPr>
            <a:spLocks noGrp="1"/>
          </p:cNvSpPr>
          <p:nvPr>
            <p:ph idx="1"/>
          </p:nvPr>
        </p:nvSpPr>
        <p:spPr>
          <a:xfrm>
            <a:off x="285750" y="857250"/>
            <a:ext cx="8643938" cy="5786438"/>
          </a:xfrm>
        </p:spPr>
        <p:txBody>
          <a:bodyPr/>
          <a:lstStyle/>
          <a:p>
            <a:pPr eaLnBrk="1" hangingPunct="1"/>
            <a:r>
              <a:rPr lang="en-GB" sz="1600" smtClean="0"/>
              <a:t>Definition</a:t>
            </a:r>
          </a:p>
          <a:p>
            <a:pPr lvl="1" eaLnBrk="1" hangingPunct="1"/>
            <a:r>
              <a:rPr lang="en-GB" sz="1400" smtClean="0"/>
              <a:t>Medical and legal definitions differ thus causing  tensions.</a:t>
            </a:r>
          </a:p>
          <a:p>
            <a:pPr lvl="1" eaLnBrk="1" hangingPunct="1"/>
            <a:r>
              <a:rPr lang="en-GB" sz="1400" smtClean="0"/>
              <a:t>‘Mental disorder’ is defined as: </a:t>
            </a:r>
            <a:br>
              <a:rPr lang="en-GB" sz="1400" smtClean="0"/>
            </a:br>
            <a:r>
              <a:rPr lang="en-GB" sz="1400" smtClean="0"/>
              <a:t>mental illness, arrested or incomplete development of mind, psychopathic disorder and any other disorder or disability of the mind. (these may include: anxiety disorders; disassociative disorders; psychophysiological disorders; eating and mood disorders; schizophrenia; substance related disorders; personality disorders; disorders of childhood and disorders of aging. E.g. Alzheimer's disease. (Davidson and Neale, 2000)</a:t>
            </a:r>
          </a:p>
          <a:p>
            <a:pPr lvl="1" eaLnBrk="1" hangingPunct="1"/>
            <a:r>
              <a:rPr lang="en-GB" sz="1400" smtClean="0"/>
              <a:t>A mentally disordered offender describes a person who has a disability or disorder of the mind and has committed or is suspected of committing a criminal offence.</a:t>
            </a:r>
            <a:endParaRPr lang="en-GB" sz="1600" smtClean="0"/>
          </a:p>
          <a:p>
            <a:pPr eaLnBrk="1" hangingPunct="1"/>
            <a:r>
              <a:rPr lang="en-GB" sz="1600" smtClean="0"/>
              <a:t>Practice </a:t>
            </a:r>
          </a:p>
          <a:p>
            <a:pPr lvl="1" eaLnBrk="1" hangingPunct="1"/>
            <a:r>
              <a:rPr lang="en-GB" sz="1400" smtClean="0"/>
              <a:t>Evidence suggests that there are now more people with mental health problems in prison than ever before. While public protection remains the priority, there is a growing consensus that prison may not always be the right environment for those with severe mental illness. Custody can exacerbate mental ill health, heighten vulnerability and increase the risk of self-harm and suicide. </a:t>
            </a:r>
          </a:p>
          <a:p>
            <a:pPr lvl="1" eaLnBrk="1" hangingPunct="1"/>
            <a:r>
              <a:rPr lang="en-GB" sz="1400" smtClean="0"/>
              <a:t>The policy of ’diversion’ for people with mental health problems or learning disabilities has been supported by Government since as far back as 1990. But the lack of a nationally guided approach has meant that implementation has been inconsistent. </a:t>
            </a:r>
          </a:p>
          <a:p>
            <a:pPr lvl="1" eaLnBrk="1" hangingPunct="1"/>
            <a:r>
              <a:rPr lang="en-GB" sz="1400" smtClean="0"/>
              <a:t>Over the intervening years, policy developments across both the health and criminal justice sectors have created a much more receptive background for implementing this diversion approach. For example, offenders are now recognised as part of a socially excluded population. </a:t>
            </a:r>
          </a:p>
          <a:p>
            <a:pPr eaLnBrk="1" hangingPunct="1"/>
            <a:r>
              <a:rPr lang="en-GB" sz="1600" smtClean="0"/>
              <a:t>So what is more important  public protection or the needs of the MDO?</a:t>
            </a:r>
          </a:p>
          <a:p>
            <a:pPr eaLnBrk="1" hangingPunct="1"/>
            <a:r>
              <a:rPr lang="en-GB" sz="1600" smtClean="0"/>
              <a:t>Is ‘diversion’ of these offender types appropriate?</a:t>
            </a:r>
          </a:p>
          <a:p>
            <a:pPr eaLnBrk="1" hangingPunct="1"/>
            <a:r>
              <a:rPr lang="en-GB" sz="1600" smtClean="0"/>
              <a:t>What about those with dual diagnosis?</a:t>
            </a:r>
          </a:p>
          <a:p>
            <a:pPr eaLnBrk="1" hangingPunct="1"/>
            <a:endParaRPr lang="en-GB" sz="1400" smtClean="0"/>
          </a:p>
          <a:p>
            <a:pPr lvl="1" eaLnBrk="1" hangingPunct="1">
              <a:buFont typeface="Wingdings 2" pitchFamily="18" charset="2"/>
              <a:buNone/>
            </a:pPr>
            <a:endParaRPr lang="en-GB" sz="1400" smtClean="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4901</TotalTime>
  <Words>2735</Words>
  <Application>Microsoft Office PowerPoint</Application>
  <PresentationFormat>On-screen Show (4:3)</PresentationFormat>
  <Paragraphs>377</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Restorative justice, community action and public protection.  Social Science in The City   </vt:lpstr>
      <vt:lpstr>Contents </vt:lpstr>
      <vt:lpstr>Individual (heterogeneous) nature of offenders </vt:lpstr>
      <vt:lpstr>The Criminal Justice system in the UK </vt:lpstr>
      <vt:lpstr>Punish or Rehabilitate: From nothing works to what works (or there and back again) </vt:lpstr>
      <vt:lpstr>Modern Society:  Punitive vs. rehabilitative?</vt:lpstr>
      <vt:lpstr>Youth Crime </vt:lpstr>
      <vt:lpstr>Youth Crime</vt:lpstr>
      <vt:lpstr>Mentally Disordered Offenders </vt:lpstr>
      <vt:lpstr>Violent Offenders </vt:lpstr>
      <vt:lpstr>Sex offenders </vt:lpstr>
      <vt:lpstr>Punitive-Permissive Continuum</vt:lpstr>
      <vt:lpstr>Slide 13</vt:lpstr>
      <vt:lpstr>Restorative Justice</vt:lpstr>
      <vt:lpstr>Community Reintegration? </vt:lpstr>
      <vt:lpstr>Future of UK offender management</vt:lpstr>
      <vt:lpstr>Conclusions </vt:lpstr>
      <vt:lpstr>Questions? </vt:lpstr>
    </vt:vector>
  </TitlesOfParts>
  <Company>University of the West of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 community action and public protection.  Social Science in The City</dc:title>
  <dc:creator>Kieran Mccartan</dc:creator>
  <cp:lastModifiedBy>Kieran Mccartan</cp:lastModifiedBy>
  <cp:revision>37</cp:revision>
  <dcterms:created xsi:type="dcterms:W3CDTF">2010-03-24T08:38:15Z</dcterms:created>
  <dcterms:modified xsi:type="dcterms:W3CDTF">2010-10-29T13:53:28Z</dcterms:modified>
</cp:coreProperties>
</file>