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4" r:id="rId2"/>
    <p:sldId id="267" r:id="rId3"/>
    <p:sldId id="266" r:id="rId4"/>
    <p:sldId id="276" r:id="rId5"/>
    <p:sldId id="277" r:id="rId6"/>
    <p:sldId id="257" r:id="rId7"/>
    <p:sldId id="265" r:id="rId8"/>
    <p:sldId id="268" r:id="rId9"/>
    <p:sldId id="269" r:id="rId10"/>
    <p:sldId id="272" r:id="rId11"/>
    <p:sldId id="270" r:id="rId12"/>
    <p:sldId id="271" r:id="rId13"/>
    <p:sldId id="275" r:id="rId1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46" y="-17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34EDDF71-FF99-453E-9C16-5A1B450FA1E1}" type="datetimeFigureOut">
              <a:rPr lang="en-US" smtClean="0"/>
              <a:pPr/>
              <a:t>7/29/2013</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91E0B08D-871B-4885-9534-F8F690B0DA62}" type="slidenum">
              <a:rPr lang="en-US" smtClean="0"/>
              <a:pPr/>
              <a:t>‹#›</a:t>
            </a:fld>
            <a:endParaRPr lang="en-US"/>
          </a:p>
        </p:txBody>
      </p:sp>
    </p:spTree>
    <p:extLst>
      <p:ext uri="{BB962C8B-B14F-4D97-AF65-F5344CB8AC3E}">
        <p14:creationId xmlns="" xmlns:p14="http://schemas.microsoft.com/office/powerpoint/2010/main" val="2906089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750658ED-2420-4E05-8C33-9D050DE03E96}" type="datetimeFigureOut">
              <a:rPr lang="en-US" smtClean="0"/>
              <a:pPr/>
              <a:t>7/29/2013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2D8361AF-3410-419F-A97D-361D0F15126C}" type="slidenum">
              <a:rPr lang="en-US" smtClean="0"/>
              <a:pPr/>
              <a:t>‹#›</a:t>
            </a:fld>
            <a:endParaRPr lang="en-US"/>
          </a:p>
        </p:txBody>
      </p:sp>
    </p:spTree>
    <p:extLst>
      <p:ext uri="{BB962C8B-B14F-4D97-AF65-F5344CB8AC3E}">
        <p14:creationId xmlns="" xmlns:p14="http://schemas.microsoft.com/office/powerpoint/2010/main" val="238924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yperphysics.phy-astr.gsu.edu/hbase/solids/sili2.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Czochralski_proces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ilic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Chemical_equation" TargetMode="External"/><Relationship Id="rId5" Type="http://schemas.openxmlformats.org/officeDocument/2006/relationships/hyperlink" Target="http://en.wikipedia.org/wiki/Electrode" TargetMode="External"/><Relationship Id="rId4" Type="http://schemas.openxmlformats.org/officeDocument/2006/relationships/hyperlink" Target="http://en.wikipedia.org/wiki/Carb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Czochralski_proc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yperphysics.phy-astr.gsu.edu/hbase/solids/sili2.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blog.oup.com/2012/06/diamon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 out silicon wafers. This</a:t>
            </a:r>
            <a:r>
              <a:rPr lang="en-US" baseline="0" dirty="0" smtClean="0"/>
              <a:t> is what they print on to make microchips.</a:t>
            </a:r>
            <a:endParaRPr lang="en-US" dirty="0" smtClean="0"/>
          </a:p>
        </p:txBody>
      </p:sp>
      <p:sp>
        <p:nvSpPr>
          <p:cNvPr id="4" name="Slide Number Placeholder 3"/>
          <p:cNvSpPr>
            <a:spLocks noGrp="1"/>
          </p:cNvSpPr>
          <p:nvPr>
            <p:ph type="sldNum" sz="quarter" idx="10"/>
          </p:nvPr>
        </p:nvSpPr>
        <p:spPr/>
        <p:txBody>
          <a:bodyPr/>
          <a:lstStyle/>
          <a:p>
            <a:fld id="{2D8361AF-3410-419F-A97D-361D0F15126C}" type="slidenum">
              <a:rPr lang="en-US" smtClean="0"/>
              <a:pPr/>
              <a:t>1</a:t>
            </a:fld>
            <a:endParaRPr lang="en-US"/>
          </a:p>
        </p:txBody>
      </p:sp>
    </p:spTree>
    <p:extLst>
      <p:ext uri="{BB962C8B-B14F-4D97-AF65-F5344CB8AC3E}">
        <p14:creationId xmlns="" xmlns:p14="http://schemas.microsoft.com/office/powerpoint/2010/main" val="191638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hyperphysics.phy-astr.gsu.edu</a:t>
            </a:r>
            <a:endParaRPr lang="en-US" dirty="0" smtClean="0"/>
          </a:p>
          <a:p>
            <a:r>
              <a:rPr lang="en-US" dirty="0" smtClean="0"/>
              <a:t>http://www-inst.eecs.berkeley.edu/~ee130/fa07/lectures/Semiconductor_fundamentals_lec1.pdf</a:t>
            </a:r>
          </a:p>
          <a:p>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10</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Printed copy of the wafer diagrams</a:t>
            </a:r>
            <a:r>
              <a:rPr lang="en-US" baseline="0" dirty="0" smtClean="0"/>
              <a:t> for them to paste into their notebooks.</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11</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wafer of the left going to break? How is the wafer on the right? (record </a:t>
            </a:r>
            <a:r>
              <a:rPr lang="en-US" smtClean="0"/>
              <a:t>in notebook) Now </a:t>
            </a:r>
            <a:r>
              <a:rPr lang="en-US" dirty="0" smtClean="0"/>
              <a:t>try your wafer, which do you think it is?</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12</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en.wikipedia.org</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13</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silicon wafer</a:t>
            </a:r>
            <a:r>
              <a:rPr lang="en-US" baseline="0" dirty="0" smtClean="0"/>
              <a:t> are cut from large pieces of silicon, called boules. Where do you think boules are made based on this picture? What is the person wearing? Where are they if they’re wearing that equipment? (Answer: Clean Room) Yes, silicon wafers need to be pure and very flat to make microchips, and that means no dust!</a:t>
            </a:r>
            <a:endParaRPr lang="en-US" dirty="0" smtClean="0"/>
          </a:p>
        </p:txBody>
      </p:sp>
      <p:sp>
        <p:nvSpPr>
          <p:cNvPr id="4" name="Slide Number Placeholder 3"/>
          <p:cNvSpPr>
            <a:spLocks noGrp="1"/>
          </p:cNvSpPr>
          <p:nvPr>
            <p:ph type="sldNum" sz="quarter" idx="10"/>
          </p:nvPr>
        </p:nvSpPr>
        <p:spPr/>
        <p:txBody>
          <a:bodyPr/>
          <a:lstStyle/>
          <a:p>
            <a:fld id="{2D8361AF-3410-419F-A97D-361D0F15126C}" type="slidenum">
              <a:rPr lang="en-US" smtClean="0"/>
              <a:pPr/>
              <a:t>2</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making a silicon boule? (Walk through process)</a:t>
            </a:r>
          </a:p>
          <a:p>
            <a:r>
              <a:rPr lang="en-US" dirty="0" smtClean="0"/>
              <a:t>Okay, but what</a:t>
            </a:r>
            <a:r>
              <a:rPr lang="en-US" baseline="0" dirty="0" smtClean="0"/>
              <a:t> is silicon in the first place?</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3</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making a silicon boule? (Walk through process)</a:t>
            </a:r>
          </a:p>
          <a:p>
            <a:r>
              <a:rPr lang="en-US" dirty="0" smtClean="0"/>
              <a:t>Okay, but what</a:t>
            </a:r>
            <a:r>
              <a:rPr lang="en-US" baseline="0" dirty="0" smtClean="0"/>
              <a:t> is silicon in the first place?</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4</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making a silicon boule? (Walk through process)</a:t>
            </a:r>
          </a:p>
          <a:p>
            <a:r>
              <a:rPr lang="en-US" dirty="0" smtClean="0"/>
              <a:t>Okay, but what</a:t>
            </a:r>
            <a:r>
              <a:rPr lang="en-US" baseline="0" dirty="0" smtClean="0"/>
              <a:t> is silicon in the first place?</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5</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Oxygen</a:t>
            </a:r>
            <a:r>
              <a:rPr lang="en-US" baseline="0" dirty="0" smtClean="0"/>
              <a:t> is the most abundant element in the Earth’s crust (O, 46.1%, Si 28.2%) http://education.jlab.org/glossary/abund_ele.html</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6</a:t>
            </a:fld>
            <a:endParaRPr lang="en-US"/>
          </a:p>
        </p:txBody>
      </p:sp>
    </p:spTree>
    <p:extLst>
      <p:ext uri="{BB962C8B-B14F-4D97-AF65-F5344CB8AC3E}">
        <p14:creationId xmlns="" xmlns:p14="http://schemas.microsoft.com/office/powerpoint/2010/main" val="61578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Arial"/>
                <a:ea typeface="宋体"/>
              </a:rPr>
              <a:t>Silicon is commercially prepared by the reaction of high-purity </a:t>
            </a:r>
            <a:r>
              <a:rPr lang="en-US" sz="1200" u="sng" dirty="0" smtClean="0">
                <a:solidFill>
                  <a:srgbClr val="009999"/>
                </a:solidFill>
                <a:latin typeface="Arial"/>
                <a:ea typeface="宋体"/>
                <a:hlinkClick r:id="rId3"/>
              </a:rPr>
              <a:t>silica</a:t>
            </a:r>
            <a:r>
              <a:rPr lang="en-US" sz="1200" dirty="0" smtClean="0">
                <a:solidFill>
                  <a:srgbClr val="000000"/>
                </a:solidFill>
                <a:latin typeface="Arial"/>
                <a:ea typeface="宋体"/>
              </a:rPr>
              <a:t> with wood, charcoal, and coal, in an electric arc furnace using </a:t>
            </a:r>
            <a:r>
              <a:rPr lang="en-US" sz="1200" u="sng" dirty="0" smtClean="0">
                <a:solidFill>
                  <a:srgbClr val="009999"/>
                </a:solidFill>
                <a:latin typeface="Arial"/>
                <a:ea typeface="宋体"/>
                <a:hlinkClick r:id="rId4"/>
              </a:rPr>
              <a:t>carbon</a:t>
            </a:r>
            <a:r>
              <a:rPr lang="en-US" sz="1200" dirty="0" smtClean="0">
                <a:solidFill>
                  <a:srgbClr val="000000"/>
                </a:solidFill>
                <a:latin typeface="Arial"/>
                <a:ea typeface="宋体"/>
              </a:rPr>
              <a:t> </a:t>
            </a:r>
            <a:r>
              <a:rPr lang="en-US" sz="1200" u="sng" dirty="0" smtClean="0">
                <a:solidFill>
                  <a:srgbClr val="009999"/>
                </a:solidFill>
                <a:latin typeface="Arial"/>
                <a:ea typeface="宋体"/>
                <a:hlinkClick r:id="rId5"/>
              </a:rPr>
              <a:t>electrodes</a:t>
            </a:r>
            <a:r>
              <a:rPr lang="en-US" sz="1200" dirty="0" smtClean="0">
                <a:solidFill>
                  <a:srgbClr val="000000"/>
                </a:solidFill>
                <a:latin typeface="Arial"/>
                <a:ea typeface="宋体"/>
              </a:rPr>
              <a:t>. At temperatures over 1900 °C, the carbon reduces the silica to silicon according to the </a:t>
            </a:r>
            <a:r>
              <a:rPr lang="en-US" sz="1200" u="sng" dirty="0" smtClean="0">
                <a:solidFill>
                  <a:srgbClr val="009999"/>
                </a:solidFill>
                <a:latin typeface="Arial"/>
                <a:ea typeface="宋体"/>
                <a:hlinkClick r:id="rId6"/>
              </a:rPr>
              <a:t>chemical equation</a:t>
            </a:r>
            <a:endParaRPr lang="en-US" sz="1200" dirty="0" smtClean="0"/>
          </a:p>
          <a:p>
            <a:r>
              <a:rPr lang="en-US" sz="1200" dirty="0" smtClean="0">
                <a:solidFill>
                  <a:srgbClr val="000000"/>
                </a:solidFill>
                <a:latin typeface="Arial"/>
                <a:ea typeface="宋体"/>
              </a:rPr>
              <a:t>SiO2 + C → Si + CO2</a:t>
            </a:r>
            <a:endParaRPr lang="en-US" sz="1200" dirty="0" smtClean="0"/>
          </a:p>
          <a:p>
            <a:pPr algn="l"/>
            <a:endParaRPr lang="en-US" dirty="0" smtClean="0"/>
          </a:p>
        </p:txBody>
      </p:sp>
      <p:sp>
        <p:nvSpPr>
          <p:cNvPr id="4" name="Slide Number Placeholder 3"/>
          <p:cNvSpPr>
            <a:spLocks noGrp="1"/>
          </p:cNvSpPr>
          <p:nvPr>
            <p:ph type="sldNum" sz="quarter" idx="10"/>
          </p:nvPr>
        </p:nvSpPr>
        <p:spPr/>
        <p:txBody>
          <a:bodyPr/>
          <a:lstStyle/>
          <a:p>
            <a:fld id="{2D8361AF-3410-419F-A97D-361D0F15126C}" type="slidenum">
              <a:rPr lang="en-US" smtClean="0"/>
              <a:pPr/>
              <a:t>7</a:t>
            </a:fld>
            <a:endParaRPr lang="en-US"/>
          </a:p>
        </p:txBody>
      </p:sp>
    </p:spTree>
    <p:extLst>
      <p:ext uri="{BB962C8B-B14F-4D97-AF65-F5344CB8AC3E}">
        <p14:creationId xmlns="" xmlns:p14="http://schemas.microsoft.com/office/powerpoint/2010/main" val="61578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en.wikipedia.org</a:t>
            </a:r>
            <a:endParaRPr lang="en-US" dirty="0"/>
          </a:p>
        </p:txBody>
      </p:sp>
      <p:sp>
        <p:nvSpPr>
          <p:cNvPr id="4" name="Slide Number Placeholder 3"/>
          <p:cNvSpPr>
            <a:spLocks noGrp="1"/>
          </p:cNvSpPr>
          <p:nvPr>
            <p:ph type="sldNum" sz="quarter" idx="10"/>
          </p:nvPr>
        </p:nvSpPr>
        <p:spPr/>
        <p:txBody>
          <a:bodyPr/>
          <a:lstStyle/>
          <a:p>
            <a:fld id="{2D8361AF-3410-419F-A97D-361D0F15126C}" type="slidenum">
              <a:rPr lang="en-US" smtClean="0"/>
              <a:pPr/>
              <a:t>8</a:t>
            </a:fld>
            <a:endParaRPr lang="en-US"/>
          </a:p>
        </p:txBody>
      </p:sp>
    </p:spTree>
    <p:extLst>
      <p:ext uri="{BB962C8B-B14F-4D97-AF65-F5344CB8AC3E}">
        <p14:creationId xmlns="" xmlns:p14="http://schemas.microsoft.com/office/powerpoint/2010/main" val="311599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hyperphysics.phy-astr.gsu.edu</a:t>
            </a:r>
            <a:endParaRPr lang="en-US" dirty="0" smtClean="0"/>
          </a:p>
          <a:p>
            <a:r>
              <a:rPr lang="en-US" dirty="0" smtClean="0"/>
              <a:t>http://www-inst.eecs.berkeley.edu/~ee130/fa07/lectures/Semiconductor_fundamentals_lec1.pdf</a:t>
            </a:r>
          </a:p>
          <a:p>
            <a:r>
              <a:rPr lang="en-US" dirty="0" smtClean="0">
                <a:hlinkClick r:id="rId4"/>
              </a:rPr>
              <a:t>blog.oup.com</a:t>
            </a:r>
            <a:endParaRPr lang="en-US" dirty="0" smtClean="0"/>
          </a:p>
        </p:txBody>
      </p:sp>
      <p:sp>
        <p:nvSpPr>
          <p:cNvPr id="4" name="Slide Number Placeholder 3"/>
          <p:cNvSpPr>
            <a:spLocks noGrp="1"/>
          </p:cNvSpPr>
          <p:nvPr>
            <p:ph type="sldNum" sz="quarter" idx="10"/>
          </p:nvPr>
        </p:nvSpPr>
        <p:spPr/>
        <p:txBody>
          <a:bodyPr/>
          <a:lstStyle/>
          <a:p>
            <a:fld id="{2D8361AF-3410-419F-A97D-361D0F15126C}" type="slidenum">
              <a:rPr lang="en-US" smtClean="0"/>
              <a:pPr/>
              <a:t>9</a:t>
            </a:fld>
            <a:endParaRPr lang="en-US"/>
          </a:p>
        </p:txBody>
      </p:sp>
    </p:spTree>
    <p:extLst>
      <p:ext uri="{BB962C8B-B14F-4D97-AF65-F5344CB8AC3E}">
        <p14:creationId xmlns="" xmlns:p14="http://schemas.microsoft.com/office/powerpoint/2010/main" val="311599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7E518E-D17C-4E94-A0F8-EC8D8D5DE11A}"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25169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518E-D17C-4E94-A0F8-EC8D8D5DE11A}"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421428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518E-D17C-4E94-A0F8-EC8D8D5DE11A}"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386889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518E-D17C-4E94-A0F8-EC8D8D5DE11A}"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358177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E518E-D17C-4E94-A0F8-EC8D8D5DE11A}"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240356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E518E-D17C-4E94-A0F8-EC8D8D5DE11A}" type="datetimeFigureOut">
              <a:rPr lang="en-US" smtClean="0"/>
              <a:pPr/>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4105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E518E-D17C-4E94-A0F8-EC8D8D5DE11A}" type="datetimeFigureOut">
              <a:rPr lang="en-US" smtClean="0"/>
              <a:pPr/>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229031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E518E-D17C-4E94-A0F8-EC8D8D5DE11A}" type="datetimeFigureOut">
              <a:rPr lang="en-US" smtClean="0"/>
              <a:pPr/>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1006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518E-D17C-4E94-A0F8-EC8D8D5DE11A}" type="datetimeFigureOut">
              <a:rPr lang="en-US" smtClean="0"/>
              <a:pPr/>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151750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E518E-D17C-4E94-A0F8-EC8D8D5DE11A}" type="datetimeFigureOut">
              <a:rPr lang="en-US" smtClean="0"/>
              <a:pPr/>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7397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E518E-D17C-4E94-A0F8-EC8D8D5DE11A}" type="datetimeFigureOut">
              <a:rPr lang="en-US" smtClean="0"/>
              <a:pPr/>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181595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E518E-D17C-4E94-A0F8-EC8D8D5DE11A}" type="datetimeFigureOut">
              <a:rPr lang="en-US" smtClean="0"/>
              <a:pPr/>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53FCF-D183-4268-88AA-F09B03B55E18}" type="slidenum">
              <a:rPr lang="en-US" smtClean="0"/>
              <a:pPr/>
              <a:t>‹#›</a:t>
            </a:fld>
            <a:endParaRPr lang="en-US"/>
          </a:p>
        </p:txBody>
      </p:sp>
    </p:spTree>
    <p:extLst>
      <p:ext uri="{BB962C8B-B14F-4D97-AF65-F5344CB8AC3E}">
        <p14:creationId xmlns="" xmlns:p14="http://schemas.microsoft.com/office/powerpoint/2010/main" val="283640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Silicon wafers</a:t>
            </a:r>
            <a:endParaRPr lang="en-US" u="sng" dirty="0"/>
          </a:p>
        </p:txBody>
      </p:sp>
      <p:sp>
        <p:nvSpPr>
          <p:cNvPr id="3" name="Content Placeholder 2"/>
          <p:cNvSpPr>
            <a:spLocks noGrp="1"/>
          </p:cNvSpPr>
          <p:nvPr>
            <p:ph idx="1"/>
          </p:nvPr>
        </p:nvSpPr>
        <p:spPr>
          <a:xfrm>
            <a:off x="1219200" y="5265737"/>
            <a:ext cx="8229600" cy="944563"/>
          </a:xfrm>
        </p:spPr>
        <p:txBody>
          <a:bodyPr/>
          <a:lstStyle/>
          <a:p>
            <a:pPr marL="0" indent="0">
              <a:buNone/>
            </a:pPr>
            <a:r>
              <a:rPr lang="en-US" dirty="0" smtClean="0"/>
              <a:t>Microchips are made on silicon wafers.</a:t>
            </a:r>
            <a:endParaRPr lang="en-US" dirty="0"/>
          </a:p>
        </p:txBody>
      </p:sp>
      <p:pic>
        <p:nvPicPr>
          <p:cNvPr id="1026" name="Picture 2" descr="http://static.guim.co.uk/sys-images/Technology/Pix/pictures/2008/02/14/intel3_460x27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2514600"/>
            <a:ext cx="4381500" cy="26289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Arrow Connector 6"/>
          <p:cNvCxnSpPr>
            <a:stCxn id="8" idx="1"/>
          </p:cNvCxnSpPr>
          <p:nvPr/>
        </p:nvCxnSpPr>
        <p:spPr>
          <a:xfrm flipH="1" flipV="1">
            <a:off x="5410200" y="3752850"/>
            <a:ext cx="1676400" cy="70485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86600" y="4267200"/>
            <a:ext cx="2209800" cy="381000"/>
          </a:xfrm>
          <a:prstGeom prst="rect">
            <a:avLst/>
          </a:prstGeom>
          <a:noFill/>
        </p:spPr>
        <p:txBody>
          <a:bodyPr wrap="square" rtlCol="0">
            <a:spAutoFit/>
          </a:bodyPr>
          <a:lstStyle/>
          <a:p>
            <a:r>
              <a:rPr lang="en-US" dirty="0" smtClean="0">
                <a:solidFill>
                  <a:schemeClr val="tx2"/>
                </a:solidFill>
              </a:rPr>
              <a:t>Silicon wafer</a:t>
            </a:r>
            <a:endParaRPr lang="en-US" dirty="0">
              <a:solidFill>
                <a:schemeClr val="tx2"/>
              </a:solidFill>
            </a:endParaRPr>
          </a:p>
        </p:txBody>
      </p:sp>
      <p:sp>
        <p:nvSpPr>
          <p:cNvPr id="11" name="Rectangle 10"/>
          <p:cNvSpPr/>
          <p:nvPr/>
        </p:nvSpPr>
        <p:spPr>
          <a:xfrm>
            <a:off x="7031803" y="6472761"/>
            <a:ext cx="2107281" cy="338554"/>
          </a:xfrm>
          <a:prstGeom prst="rect">
            <a:avLst/>
          </a:prstGeom>
        </p:spPr>
        <p:txBody>
          <a:bodyPr wrap="square">
            <a:spAutoFit/>
          </a:bodyPr>
          <a:lstStyle/>
          <a:p>
            <a:pPr algn="r"/>
            <a:r>
              <a:rPr lang="en-US" sz="1600" dirty="0"/>
              <a:t>www.guardian.co.uk</a:t>
            </a:r>
          </a:p>
        </p:txBody>
      </p:sp>
    </p:spTree>
    <p:extLst>
      <p:ext uri="{BB962C8B-B14F-4D97-AF65-F5344CB8AC3E}">
        <p14:creationId xmlns="" xmlns:p14="http://schemas.microsoft.com/office/powerpoint/2010/main" val="4135307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rial"/>
                <a:ea typeface="宋体"/>
              </a:rPr>
              <a:t>Activity: </a:t>
            </a:r>
            <a:r>
              <a:rPr lang="en-US" dirty="0">
                <a:solidFill>
                  <a:srgbClr val="000000"/>
                </a:solidFill>
                <a:latin typeface="Arial"/>
                <a:ea typeface="宋体"/>
              </a:rPr>
              <a:t>Cutting Silicon Wafers</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2800" dirty="0" smtClean="0">
                <a:solidFill>
                  <a:srgbClr val="000000"/>
                </a:solidFill>
                <a:latin typeface="Arial"/>
              </a:rPr>
              <a:t>Where are the plane lines?</a:t>
            </a:r>
          </a:p>
          <a:p>
            <a:pPr marL="0" indent="0">
              <a:buNone/>
            </a:pPr>
            <a:endParaRPr lang="en-US" sz="2800" dirty="0" smtClean="0">
              <a:solidFill>
                <a:srgbClr val="000000"/>
              </a:solidFill>
              <a:latin typeface="Arial"/>
            </a:endParaRPr>
          </a:p>
          <a:p>
            <a:r>
              <a:rPr lang="en-US" sz="2800" dirty="0" smtClean="0">
                <a:solidFill>
                  <a:srgbClr val="000000"/>
                </a:solidFill>
                <a:latin typeface="Arial"/>
              </a:rPr>
              <a:t>Different sides of unit cell have different names.</a:t>
            </a:r>
          </a:p>
          <a:p>
            <a:r>
              <a:rPr lang="en-US" sz="2800" dirty="0" smtClean="0">
                <a:solidFill>
                  <a:srgbClr val="000000"/>
                </a:solidFill>
                <a:latin typeface="Arial"/>
              </a:rPr>
              <a:t>Si </a:t>
            </a:r>
            <a:r>
              <a:rPr lang="en-US" sz="2800" dirty="0">
                <a:solidFill>
                  <a:srgbClr val="000000"/>
                </a:solidFill>
                <a:latin typeface="Arial"/>
              </a:rPr>
              <a:t>breaks 90° to the (100) plane</a:t>
            </a:r>
          </a:p>
          <a:p>
            <a:endParaRPr lang="en-US" sz="2800" dirty="0">
              <a:solidFill>
                <a:srgbClr val="000000"/>
              </a:solidFill>
              <a:latin typeface="Arial"/>
            </a:endParaRPr>
          </a:p>
          <a:p>
            <a:endParaRPr lang="en-US" sz="2800" dirty="0" smtClean="0">
              <a:solidFill>
                <a:srgbClr val="000000"/>
              </a:solidFill>
              <a:latin typeface="Arial"/>
            </a:endParaRPr>
          </a:p>
          <a:p>
            <a:endParaRPr lang="en-US" sz="2800" dirty="0" smtClean="0">
              <a:solidFill>
                <a:srgbClr val="000000"/>
              </a:solidFill>
              <a:latin typeface="Arial"/>
            </a:endParaRPr>
          </a:p>
          <a:p>
            <a:endParaRPr lang="en-US" sz="2800" dirty="0">
              <a:solidFill>
                <a:srgbClr val="000000"/>
              </a:solidFill>
              <a:latin typeface="Arial"/>
            </a:endParaRPr>
          </a:p>
          <a:p>
            <a:endParaRPr lang="en-US" sz="2800" dirty="0" smtClean="0">
              <a:solidFill>
                <a:srgbClr val="000000"/>
              </a:solidFill>
              <a:latin typeface="Arial"/>
            </a:endParaRPr>
          </a:p>
          <a:p>
            <a:endParaRPr lang="en-US" sz="2800" dirty="0" smtClean="0">
              <a:solidFill>
                <a:srgbClr val="000000"/>
              </a:solidFill>
              <a:latin typeface="Arial"/>
            </a:endParaRPr>
          </a:p>
          <a:p>
            <a:endParaRPr lang="en-US" sz="3000" dirty="0" smtClean="0">
              <a:solidFill>
                <a:srgbClr val="000000"/>
              </a:solidFill>
              <a:latin typeface="Arial"/>
            </a:endParaRPr>
          </a:p>
        </p:txBody>
      </p:sp>
      <p:pic>
        <p:nvPicPr>
          <p:cNvPr id="7" name="Picture 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959" t="39316" r="59896" b="42963"/>
          <a:stretch/>
        </p:blipFill>
        <p:spPr bwMode="auto">
          <a:xfrm>
            <a:off x="609600" y="4114800"/>
            <a:ext cx="4219453" cy="1989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723" t="3661" r="4370" b="3837"/>
          <a:stretch/>
        </p:blipFill>
        <p:spPr bwMode="auto">
          <a:xfrm>
            <a:off x="5286375" y="4114800"/>
            <a:ext cx="3429000" cy="1941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324600" y="6063973"/>
            <a:ext cx="1600200" cy="369332"/>
          </a:xfrm>
          <a:prstGeom prst="rect">
            <a:avLst/>
          </a:prstGeom>
          <a:noFill/>
        </p:spPr>
        <p:txBody>
          <a:bodyPr wrap="square" rtlCol="0">
            <a:spAutoFit/>
          </a:bodyPr>
          <a:lstStyle/>
          <a:p>
            <a:r>
              <a:rPr lang="en-US" dirty="0" smtClean="0"/>
              <a:t>(100) plane </a:t>
            </a:r>
            <a:endParaRPr lang="en-US" dirty="0"/>
          </a:p>
        </p:txBody>
      </p:sp>
    </p:spTree>
    <p:extLst>
      <p:ext uri="{BB962C8B-B14F-4D97-AF65-F5344CB8AC3E}">
        <p14:creationId xmlns="" xmlns:p14="http://schemas.microsoft.com/office/powerpoint/2010/main" val="221255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pPr>
              <a:lnSpc>
                <a:spcPct val="100000"/>
              </a:lnSpc>
            </a:pPr>
            <a:r>
              <a:rPr lang="en-US" dirty="0" smtClean="0">
                <a:solidFill>
                  <a:srgbClr val="000000"/>
                </a:solidFill>
                <a:latin typeface="Arial"/>
              </a:rPr>
              <a:t>Breaks 90° to the (100) plane</a:t>
            </a:r>
          </a:p>
          <a:p>
            <a:pPr>
              <a:lnSpc>
                <a:spcPct val="100000"/>
              </a:lnSpc>
            </a:pPr>
            <a:endParaRPr lang="en-US" dirty="0" smtClean="0">
              <a:solidFill>
                <a:srgbClr val="000000"/>
              </a:solidFill>
              <a:latin typeface="Arial"/>
            </a:endParaRPr>
          </a:p>
          <a:p>
            <a:pPr>
              <a:lnSpc>
                <a:spcPct val="100000"/>
              </a:lnSpc>
            </a:pPr>
            <a:endParaRPr lang="en-US" dirty="0" smtClean="0">
              <a:solidFill>
                <a:srgbClr val="000000"/>
              </a:solidFill>
              <a:latin typeface="Arial"/>
            </a:endParaRPr>
          </a:p>
          <a:p>
            <a:pPr>
              <a:lnSpc>
                <a:spcPct val="100000"/>
              </a:lnSpc>
            </a:pPr>
            <a:endParaRPr lang="en-US" dirty="0">
              <a:solidFill>
                <a:srgbClr val="000000"/>
              </a:solidFill>
              <a:latin typeface="Arial"/>
            </a:endParaRPr>
          </a:p>
          <a:p>
            <a:pPr>
              <a:lnSpc>
                <a:spcPct val="100000"/>
              </a:lnSpc>
            </a:pPr>
            <a:endParaRPr lang="en-US" dirty="0" smtClean="0">
              <a:solidFill>
                <a:srgbClr val="000000"/>
              </a:solidFill>
              <a:latin typeface="Arial"/>
            </a:endParaRPr>
          </a:p>
          <a:p>
            <a:pPr>
              <a:lnSpc>
                <a:spcPct val="100000"/>
              </a:lnSpc>
            </a:pPr>
            <a:r>
              <a:rPr lang="en-US" dirty="0" smtClean="0">
                <a:solidFill>
                  <a:srgbClr val="000000"/>
                </a:solidFill>
                <a:latin typeface="Arial"/>
              </a:rPr>
              <a:t>How will each wafer break? Why? </a:t>
            </a:r>
          </a:p>
          <a:p>
            <a:pPr marL="0" indent="0">
              <a:lnSpc>
                <a:spcPct val="100000"/>
              </a:lnSpc>
              <a:buNone/>
            </a:pPr>
            <a:r>
              <a:rPr lang="en-US" dirty="0" smtClean="0">
                <a:solidFill>
                  <a:srgbClr val="000000"/>
                </a:solidFill>
                <a:latin typeface="Arial"/>
              </a:rPr>
              <a:t>   Add the wafers and your predictions to    </a:t>
            </a:r>
          </a:p>
          <a:p>
            <a:pPr marL="0" indent="0">
              <a:lnSpc>
                <a:spcPct val="100000"/>
              </a:lnSpc>
              <a:buNone/>
            </a:pPr>
            <a:r>
              <a:rPr lang="en-US" dirty="0">
                <a:solidFill>
                  <a:srgbClr val="000000"/>
                </a:solidFill>
                <a:latin typeface="Arial"/>
              </a:rPr>
              <a:t> </a:t>
            </a:r>
            <a:r>
              <a:rPr lang="en-US" dirty="0" smtClean="0">
                <a:solidFill>
                  <a:srgbClr val="000000"/>
                </a:solidFill>
                <a:latin typeface="Arial"/>
              </a:rPr>
              <a:t>  your lab notebook.</a:t>
            </a:r>
            <a:endParaRPr lang="en-US" dirty="0"/>
          </a:p>
        </p:txBody>
      </p:sp>
      <p:pic>
        <p:nvPicPr>
          <p:cNvPr id="11" name="Picture 4"/>
          <p:cNvPicPr/>
          <p:nvPr/>
        </p:nvPicPr>
        <p:blipFill rotWithShape="1">
          <a:blip r:embed="rId3" cstate="print"/>
          <a:srcRect l="55981" r="9070" b="42237"/>
          <a:stretch/>
        </p:blipFill>
        <p:spPr>
          <a:xfrm rot="5400000">
            <a:off x="4903529" y="2646105"/>
            <a:ext cx="2003941" cy="1752600"/>
          </a:xfrm>
          <a:prstGeom prst="rect">
            <a:avLst/>
          </a:prstGeom>
        </p:spPr>
      </p:pic>
      <p:sp>
        <p:nvSpPr>
          <p:cNvPr id="2" name="Title 1"/>
          <p:cNvSpPr>
            <a:spLocks noGrp="1"/>
          </p:cNvSpPr>
          <p:nvPr>
            <p:ph type="title"/>
          </p:nvPr>
        </p:nvSpPr>
        <p:spPr/>
        <p:txBody>
          <a:bodyPr/>
          <a:lstStyle/>
          <a:p>
            <a:r>
              <a:rPr lang="en-US" dirty="0" smtClean="0">
                <a:solidFill>
                  <a:srgbClr val="000000"/>
                </a:solidFill>
                <a:latin typeface="Arial"/>
                <a:ea typeface="宋体"/>
              </a:rPr>
              <a:t>Activity: </a:t>
            </a:r>
            <a:r>
              <a:rPr lang="en-US" dirty="0">
                <a:solidFill>
                  <a:srgbClr val="000000"/>
                </a:solidFill>
                <a:latin typeface="Arial"/>
                <a:ea typeface="宋体"/>
              </a:rPr>
              <a:t>Cutting Silicon Wafers</a:t>
            </a:r>
          </a:p>
        </p:txBody>
      </p:sp>
      <p:pic>
        <p:nvPicPr>
          <p:cNvPr id="6" name="Picture 4"/>
          <p:cNvPicPr/>
          <p:nvPr/>
        </p:nvPicPr>
        <p:blipFill rotWithShape="1">
          <a:blip r:embed="rId3" cstate="print"/>
          <a:srcRect r="59302" b="42237"/>
          <a:stretch/>
        </p:blipFill>
        <p:spPr>
          <a:xfrm>
            <a:off x="1809750" y="2362200"/>
            <a:ext cx="2333625" cy="1752600"/>
          </a:xfrm>
          <a:prstGeom prst="rect">
            <a:avLst/>
          </a:prstGeom>
        </p:spPr>
      </p:pic>
      <p:sp>
        <p:nvSpPr>
          <p:cNvPr id="7" name="Rectangle 6"/>
          <p:cNvSpPr/>
          <p:nvPr/>
        </p:nvSpPr>
        <p:spPr>
          <a:xfrm>
            <a:off x="2057400" y="2667000"/>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p:cNvSpPr/>
          <p:nvPr/>
        </p:nvSpPr>
        <p:spPr>
          <a:xfrm rot="5400000">
            <a:off x="6210300" y="3352800"/>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p:cNvSpPr txBox="1"/>
          <p:nvPr/>
        </p:nvSpPr>
        <p:spPr>
          <a:xfrm>
            <a:off x="2057400" y="2326243"/>
            <a:ext cx="723900" cy="369332"/>
          </a:xfrm>
          <a:prstGeom prst="rect">
            <a:avLst/>
          </a:prstGeom>
          <a:noFill/>
        </p:spPr>
        <p:txBody>
          <a:bodyPr wrap="square" rtlCol="0">
            <a:spAutoFit/>
          </a:bodyPr>
          <a:lstStyle/>
          <a:p>
            <a:r>
              <a:rPr lang="en-US" dirty="0" smtClean="0">
                <a:solidFill>
                  <a:srgbClr val="FF0000"/>
                </a:solidFill>
              </a:rPr>
              <a:t>Top</a:t>
            </a:r>
            <a:endParaRPr lang="en-US" dirty="0">
              <a:solidFill>
                <a:srgbClr val="FF0000"/>
              </a:solidFill>
            </a:endParaRPr>
          </a:p>
        </p:txBody>
      </p:sp>
      <p:sp>
        <p:nvSpPr>
          <p:cNvPr id="12" name="TextBox 11"/>
          <p:cNvSpPr txBox="1"/>
          <p:nvPr/>
        </p:nvSpPr>
        <p:spPr>
          <a:xfrm>
            <a:off x="6619875" y="3200400"/>
            <a:ext cx="723900" cy="369332"/>
          </a:xfrm>
          <a:prstGeom prst="rect">
            <a:avLst/>
          </a:prstGeom>
          <a:noFill/>
        </p:spPr>
        <p:txBody>
          <a:bodyPr wrap="square" rtlCol="0">
            <a:spAutoFit/>
          </a:bodyPr>
          <a:lstStyle/>
          <a:p>
            <a:r>
              <a:rPr lang="en-US" dirty="0" smtClean="0">
                <a:solidFill>
                  <a:srgbClr val="FF0000"/>
                </a:solidFill>
              </a:rPr>
              <a:t>Side</a:t>
            </a:r>
            <a:endParaRPr lang="en-US" dirty="0">
              <a:solidFill>
                <a:srgbClr val="FF0000"/>
              </a:solidFill>
            </a:endParaRPr>
          </a:p>
        </p:txBody>
      </p:sp>
    </p:spTree>
    <p:extLst>
      <p:ext uri="{BB962C8B-B14F-4D97-AF65-F5344CB8AC3E}">
        <p14:creationId xmlns="" xmlns:p14="http://schemas.microsoft.com/office/powerpoint/2010/main" val="14901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rial"/>
                <a:ea typeface="宋体"/>
              </a:rPr>
              <a:t>Activity: </a:t>
            </a:r>
            <a:r>
              <a:rPr lang="en-US" dirty="0">
                <a:solidFill>
                  <a:srgbClr val="000000"/>
                </a:solidFill>
                <a:latin typeface="Arial"/>
                <a:ea typeface="宋体"/>
              </a:rPr>
              <a:t>Cutting Silicon Wafers</a:t>
            </a:r>
          </a:p>
        </p:txBody>
      </p:sp>
      <p:sp>
        <p:nvSpPr>
          <p:cNvPr id="3" name="Content Placeholder 2"/>
          <p:cNvSpPr>
            <a:spLocks noGrp="1"/>
          </p:cNvSpPr>
          <p:nvPr>
            <p:ph idx="1"/>
          </p:nvPr>
        </p:nvSpPr>
        <p:spPr>
          <a:xfrm>
            <a:off x="457200" y="1600200"/>
            <a:ext cx="8229600" cy="4876800"/>
          </a:xfrm>
        </p:spPr>
        <p:txBody>
          <a:bodyPr>
            <a:normAutofit/>
          </a:bodyPr>
          <a:lstStyle/>
          <a:p>
            <a:pPr>
              <a:lnSpc>
                <a:spcPct val="100000"/>
              </a:lnSpc>
            </a:pPr>
            <a:r>
              <a:rPr lang="en-US" dirty="0" smtClean="0">
                <a:solidFill>
                  <a:srgbClr val="000000"/>
                </a:solidFill>
                <a:latin typeface="Arial"/>
              </a:rPr>
              <a:t>Using </a:t>
            </a:r>
            <a:r>
              <a:rPr lang="en-US" dirty="0">
                <a:solidFill>
                  <a:srgbClr val="000000"/>
                </a:solidFill>
                <a:latin typeface="Arial"/>
              </a:rPr>
              <a:t>a diamond cutter, </a:t>
            </a:r>
            <a:r>
              <a:rPr lang="en-US" dirty="0" smtClean="0">
                <a:solidFill>
                  <a:srgbClr val="000000"/>
                </a:solidFill>
                <a:latin typeface="Arial"/>
              </a:rPr>
              <a:t>find the </a:t>
            </a:r>
            <a:r>
              <a:rPr lang="en-US" dirty="0">
                <a:solidFill>
                  <a:srgbClr val="000000"/>
                </a:solidFill>
                <a:latin typeface="Arial"/>
              </a:rPr>
              <a:t>orientation of your </a:t>
            </a:r>
            <a:r>
              <a:rPr lang="en-US" dirty="0" smtClean="0">
                <a:solidFill>
                  <a:srgbClr val="000000"/>
                </a:solidFill>
                <a:latin typeface="Arial"/>
              </a:rPr>
              <a:t>wafer</a:t>
            </a:r>
          </a:p>
          <a:p>
            <a:pPr>
              <a:lnSpc>
                <a:spcPct val="100000"/>
              </a:lnSpc>
            </a:pPr>
            <a:endParaRPr lang="en-US" dirty="0">
              <a:solidFill>
                <a:srgbClr val="000000"/>
              </a:solidFill>
              <a:latin typeface="Arial"/>
            </a:endParaRPr>
          </a:p>
          <a:p>
            <a:pPr>
              <a:lnSpc>
                <a:spcPct val="100000"/>
              </a:lnSpc>
            </a:pPr>
            <a:endParaRPr lang="en-US" dirty="0" smtClean="0">
              <a:solidFill>
                <a:srgbClr val="000000"/>
              </a:solidFill>
              <a:latin typeface="Arial"/>
            </a:endParaRPr>
          </a:p>
          <a:p>
            <a:pPr>
              <a:lnSpc>
                <a:spcPct val="100000"/>
              </a:lnSpc>
            </a:pPr>
            <a:endParaRPr lang="en-US" dirty="0">
              <a:solidFill>
                <a:srgbClr val="000000"/>
              </a:solidFill>
              <a:latin typeface="Arial"/>
            </a:endParaRPr>
          </a:p>
          <a:p>
            <a:pPr>
              <a:lnSpc>
                <a:spcPct val="100000"/>
              </a:lnSpc>
            </a:pPr>
            <a:endParaRPr lang="en-US" dirty="0" smtClean="0">
              <a:solidFill>
                <a:srgbClr val="000000"/>
              </a:solidFill>
              <a:latin typeface="Arial"/>
            </a:endParaRPr>
          </a:p>
          <a:p>
            <a:pPr>
              <a:lnSpc>
                <a:spcPct val="100000"/>
              </a:lnSpc>
            </a:pPr>
            <a:r>
              <a:rPr lang="en-US" dirty="0" smtClean="0">
                <a:solidFill>
                  <a:srgbClr val="000000"/>
                </a:solidFill>
                <a:latin typeface="Arial"/>
              </a:rPr>
              <a:t>Record your observations</a:t>
            </a:r>
            <a:endParaRPr lang="en-US" dirty="0"/>
          </a:p>
        </p:txBody>
      </p:sp>
      <p:sp>
        <p:nvSpPr>
          <p:cNvPr id="4" name="TextBox 3"/>
          <p:cNvSpPr txBox="1"/>
          <p:nvPr/>
        </p:nvSpPr>
        <p:spPr>
          <a:xfrm>
            <a:off x="4267200" y="3810000"/>
            <a:ext cx="609600" cy="400110"/>
          </a:xfrm>
          <a:prstGeom prst="rect">
            <a:avLst/>
          </a:prstGeom>
          <a:noFill/>
        </p:spPr>
        <p:txBody>
          <a:bodyPr wrap="square" rtlCol="0">
            <a:spAutoFit/>
          </a:bodyPr>
          <a:lstStyle/>
          <a:p>
            <a:r>
              <a:rPr lang="en-US" sz="2000" dirty="0" smtClean="0"/>
              <a:t>or</a:t>
            </a:r>
            <a:endParaRPr lang="en-US" sz="2000" dirty="0"/>
          </a:p>
        </p:txBody>
      </p:sp>
      <p:pic>
        <p:nvPicPr>
          <p:cNvPr id="7" name="Picture 4"/>
          <p:cNvPicPr/>
          <p:nvPr/>
        </p:nvPicPr>
        <p:blipFill rotWithShape="1">
          <a:blip r:embed="rId3" cstate="print"/>
          <a:srcRect l="55981" r="9172" b="42237"/>
          <a:stretch/>
        </p:blipFill>
        <p:spPr>
          <a:xfrm rot="5400000">
            <a:off x="5058847" y="3220523"/>
            <a:ext cx="1998105" cy="1752600"/>
          </a:xfrm>
          <a:prstGeom prst="rect">
            <a:avLst/>
          </a:prstGeom>
        </p:spPr>
      </p:pic>
      <p:pic>
        <p:nvPicPr>
          <p:cNvPr id="8" name="Picture 4"/>
          <p:cNvPicPr/>
          <p:nvPr/>
        </p:nvPicPr>
        <p:blipFill rotWithShape="1">
          <a:blip r:embed="rId3" cstate="print"/>
          <a:srcRect r="59302" b="42237"/>
          <a:stretch/>
        </p:blipFill>
        <p:spPr>
          <a:xfrm>
            <a:off x="1962150" y="2939536"/>
            <a:ext cx="2333625" cy="1752600"/>
          </a:xfrm>
          <a:prstGeom prst="rect">
            <a:avLst/>
          </a:prstGeom>
        </p:spPr>
      </p:pic>
    </p:spTree>
    <p:extLst>
      <p:ext uri="{BB962C8B-B14F-4D97-AF65-F5344CB8AC3E}">
        <p14:creationId xmlns="" xmlns:p14="http://schemas.microsoft.com/office/powerpoint/2010/main" val="484319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rial"/>
                <a:ea typeface="宋体"/>
              </a:rPr>
              <a:t>Video: Making Silicon Wafers</a:t>
            </a:r>
          </a:p>
        </p:txBody>
      </p:sp>
      <p:sp>
        <p:nvSpPr>
          <p:cNvPr id="8" name="CustomShape 1"/>
          <p:cNvSpPr/>
          <p:nvPr/>
        </p:nvSpPr>
        <p:spPr>
          <a:xfrm>
            <a:off x="457200" y="1600200"/>
            <a:ext cx="8228880" cy="4525200"/>
          </a:xfrm>
          <a:prstGeom prst="rect">
            <a:avLst/>
          </a:prstGeom>
        </p:spPr>
        <p:txBody>
          <a:bodyPr lIns="90000" tIns="45000" rIns="90000" bIns="45000"/>
          <a:lstStyle/>
          <a:p>
            <a:pPr>
              <a:lnSpc>
                <a:spcPct val="100000"/>
              </a:lnSpc>
            </a:pPr>
            <a:r>
              <a:rPr lang="en-US" sz="2800" dirty="0" smtClean="0">
                <a:solidFill>
                  <a:srgbClr val="000000"/>
                </a:solidFill>
                <a:latin typeface="Arial"/>
              </a:rPr>
              <a:t>How do they do it: Silicon Wafers</a:t>
            </a:r>
          </a:p>
          <a:p>
            <a:pPr>
              <a:lnSpc>
                <a:spcPct val="100000"/>
              </a:lnSpc>
            </a:pPr>
            <a:endParaRPr lang="en-US" sz="2800" dirty="0" smtClean="0">
              <a:solidFill>
                <a:srgbClr val="000000"/>
              </a:solidFill>
              <a:latin typeface="Arial"/>
            </a:endParaRPr>
          </a:p>
          <a:p>
            <a:pPr>
              <a:lnSpc>
                <a:spcPct val="100000"/>
              </a:lnSpc>
            </a:pPr>
            <a:r>
              <a:rPr lang="en-US" sz="2000" dirty="0" smtClean="0">
                <a:solidFill>
                  <a:srgbClr val="000000"/>
                </a:solidFill>
                <a:latin typeface="Arial"/>
              </a:rPr>
              <a:t>http</a:t>
            </a:r>
            <a:r>
              <a:rPr lang="en-US" sz="2000" dirty="0">
                <a:solidFill>
                  <a:srgbClr val="000000"/>
                </a:solidFill>
                <a:latin typeface="Arial"/>
              </a:rPr>
              <a:t>://www.youtube.com/watch?v=aWVywhzuHnQ</a:t>
            </a:r>
            <a:endParaRPr sz="2000" dirty="0"/>
          </a:p>
        </p:txBody>
      </p:sp>
      <p:pic>
        <p:nvPicPr>
          <p:cNvPr id="11" name="Picture 19"/>
          <p:cNvPicPr/>
          <p:nvPr/>
        </p:nvPicPr>
        <p:blipFill>
          <a:blip r:embed="rId3" cstate="print"/>
          <a:stretch>
            <a:fillRect/>
          </a:stretch>
        </p:blipFill>
        <p:spPr>
          <a:xfrm>
            <a:off x="2895480" y="3048000"/>
            <a:ext cx="3431520" cy="3448800"/>
          </a:xfrm>
          <a:prstGeom prst="rect">
            <a:avLst/>
          </a:prstGeom>
        </p:spPr>
      </p:pic>
    </p:spTree>
    <p:extLst>
      <p:ext uri="{BB962C8B-B14F-4D97-AF65-F5344CB8AC3E}">
        <p14:creationId xmlns="" xmlns:p14="http://schemas.microsoft.com/office/powerpoint/2010/main" val="94335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tretch>
            <a:fillRect/>
          </a:stretch>
        </p:blipFill>
        <p:spPr>
          <a:xfrm>
            <a:off x="0" y="304800"/>
            <a:ext cx="5485680" cy="4342680"/>
          </a:xfrm>
          <a:prstGeom prst="rect">
            <a:avLst/>
          </a:prstGeom>
        </p:spPr>
      </p:pic>
      <p:sp>
        <p:nvSpPr>
          <p:cNvPr id="9" name="CustomShape 1"/>
          <p:cNvSpPr/>
          <p:nvPr/>
        </p:nvSpPr>
        <p:spPr>
          <a:xfrm>
            <a:off x="7149928" y="0"/>
            <a:ext cx="1984545" cy="364320"/>
          </a:xfrm>
          <a:prstGeom prst="rect">
            <a:avLst/>
          </a:prstGeom>
        </p:spPr>
        <p:txBody>
          <a:bodyPr wrap="none" lIns="90000" tIns="45000" rIns="90000" bIns="45000"/>
          <a:lstStyle/>
          <a:p>
            <a:pPr>
              <a:lnSpc>
                <a:spcPct val="100000"/>
              </a:lnSpc>
            </a:pPr>
            <a:r>
              <a:rPr lang="en-US" sz="1600" dirty="0">
                <a:solidFill>
                  <a:srgbClr val="000000"/>
                </a:solidFill>
                <a:latin typeface="Calibri"/>
              </a:rPr>
              <a:t>http://</a:t>
            </a:r>
            <a:r>
              <a:rPr lang="en-US" sz="1600" dirty="0" smtClean="0">
                <a:solidFill>
                  <a:srgbClr val="000000"/>
                </a:solidFill>
                <a:latin typeface="Calibri"/>
              </a:rPr>
              <a:t>mrsec.wisc.edu</a:t>
            </a:r>
          </a:p>
          <a:p>
            <a:pPr>
              <a:lnSpc>
                <a:spcPct val="100000"/>
              </a:lnSpc>
            </a:pPr>
            <a:r>
              <a:rPr lang="en-US" sz="1600" dirty="0"/>
              <a:t>en.wikipedia.org</a:t>
            </a:r>
          </a:p>
          <a:p>
            <a:pPr>
              <a:lnSpc>
                <a:spcPct val="100000"/>
              </a:lnSpc>
            </a:pPr>
            <a:endParaRPr sz="1600" dirty="0"/>
          </a:p>
        </p:txBody>
      </p:sp>
      <p:pic>
        <p:nvPicPr>
          <p:cNvPr id="10" name="Picture 10"/>
          <p:cNvPicPr/>
          <p:nvPr/>
        </p:nvPicPr>
        <p:blipFill>
          <a:blip r:embed="rId4" cstate="print"/>
          <a:stretch>
            <a:fillRect/>
          </a:stretch>
        </p:blipFill>
        <p:spPr>
          <a:xfrm>
            <a:off x="5800980" y="1295400"/>
            <a:ext cx="2736000" cy="4323600"/>
          </a:xfrm>
          <a:prstGeom prst="rect">
            <a:avLst/>
          </a:prstGeom>
        </p:spPr>
      </p:pic>
      <p:sp>
        <p:nvSpPr>
          <p:cNvPr id="6" name="TextBox 5"/>
          <p:cNvSpPr txBox="1"/>
          <p:nvPr/>
        </p:nvSpPr>
        <p:spPr>
          <a:xfrm>
            <a:off x="456840" y="4659868"/>
            <a:ext cx="4648560" cy="646331"/>
          </a:xfrm>
          <a:prstGeom prst="rect">
            <a:avLst/>
          </a:prstGeom>
          <a:noFill/>
        </p:spPr>
        <p:txBody>
          <a:bodyPr wrap="square" rtlCol="0">
            <a:spAutoFit/>
          </a:bodyPr>
          <a:lstStyle/>
          <a:p>
            <a:r>
              <a:rPr lang="en-US" dirty="0" smtClean="0"/>
              <a:t>Wafers are cut from </a:t>
            </a:r>
            <a:r>
              <a:rPr lang="en-US" i="1" dirty="0" smtClean="0"/>
              <a:t>boules</a:t>
            </a:r>
            <a:r>
              <a:rPr lang="en-US" dirty="0" smtClean="0"/>
              <a:t>, </a:t>
            </a:r>
            <a:r>
              <a:rPr lang="en-US" dirty="0" smtClean="0"/>
              <a:t>which are large </a:t>
            </a:r>
            <a:r>
              <a:rPr lang="en-US" dirty="0" smtClean="0"/>
              <a:t>logs </a:t>
            </a:r>
            <a:r>
              <a:rPr lang="en-US" dirty="0" smtClean="0"/>
              <a:t>of uniform </a:t>
            </a:r>
            <a:r>
              <a:rPr lang="en-US" dirty="0" smtClean="0"/>
              <a:t>silicon.</a:t>
            </a:r>
            <a:endParaRPr lang="en-US" dirty="0"/>
          </a:p>
        </p:txBody>
      </p:sp>
      <p:sp>
        <p:nvSpPr>
          <p:cNvPr id="11" name="TextBox 10"/>
          <p:cNvSpPr txBox="1"/>
          <p:nvPr/>
        </p:nvSpPr>
        <p:spPr>
          <a:xfrm>
            <a:off x="5486400" y="5726668"/>
            <a:ext cx="3581400" cy="1015663"/>
          </a:xfrm>
          <a:prstGeom prst="rect">
            <a:avLst/>
          </a:prstGeom>
          <a:noFill/>
        </p:spPr>
        <p:txBody>
          <a:bodyPr wrap="square" rtlCol="0">
            <a:spAutoFit/>
          </a:bodyPr>
          <a:lstStyle/>
          <a:p>
            <a:r>
              <a:rPr lang="en-US" sz="2000" b="1" dirty="0" smtClean="0">
                <a:solidFill>
                  <a:srgbClr val="C00000"/>
                </a:solidFill>
              </a:rPr>
              <a:t>Looking at this picture, </a:t>
            </a:r>
            <a:r>
              <a:rPr lang="en-US" sz="2000" b="1" i="1" dirty="0" smtClean="0">
                <a:solidFill>
                  <a:srgbClr val="C00000"/>
                </a:solidFill>
              </a:rPr>
              <a:t>where</a:t>
            </a:r>
            <a:r>
              <a:rPr lang="en-US" sz="2000" b="1" dirty="0" smtClean="0">
                <a:solidFill>
                  <a:srgbClr val="C00000"/>
                </a:solidFill>
              </a:rPr>
              <a:t> do you think silicon </a:t>
            </a:r>
            <a:r>
              <a:rPr lang="en-US" sz="2000" b="1" dirty="0" err="1" smtClean="0">
                <a:solidFill>
                  <a:srgbClr val="C00000"/>
                </a:solidFill>
              </a:rPr>
              <a:t>boules</a:t>
            </a:r>
            <a:r>
              <a:rPr lang="en-US" sz="2000" b="1" dirty="0" smtClean="0">
                <a:solidFill>
                  <a:srgbClr val="C00000"/>
                </a:solidFill>
              </a:rPr>
              <a:t> are made?  Why do you think so?</a:t>
            </a:r>
            <a:endParaRPr lang="en-US" sz="2000" b="1" dirty="0">
              <a:solidFill>
                <a:srgbClr val="C00000"/>
              </a:solidFill>
            </a:endParaRPr>
          </a:p>
        </p:txBody>
      </p:sp>
    </p:spTree>
    <p:extLst>
      <p:ext uri="{BB962C8B-B14F-4D97-AF65-F5344CB8AC3E}">
        <p14:creationId xmlns="" xmlns:p14="http://schemas.microsoft.com/office/powerpoint/2010/main" val="231277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rial"/>
                <a:ea typeface="宋体"/>
              </a:rPr>
              <a:t>Making silicon boules</a:t>
            </a:r>
            <a:endParaRPr lang="en-US" dirty="0"/>
          </a:p>
        </p:txBody>
      </p:sp>
      <p:sp>
        <p:nvSpPr>
          <p:cNvPr id="3" name="Content Placeholder 2"/>
          <p:cNvSpPr>
            <a:spLocks noGrp="1"/>
          </p:cNvSpPr>
          <p:nvPr>
            <p:ph idx="1"/>
          </p:nvPr>
        </p:nvSpPr>
        <p:spPr/>
        <p:txBody>
          <a:bodyPr/>
          <a:lstStyle/>
          <a:p>
            <a:pPr marL="0" indent="0">
              <a:buNone/>
            </a:pPr>
            <a:r>
              <a:rPr lang="en-US" dirty="0" err="1" smtClean="0"/>
              <a:t>Czochralski</a:t>
            </a:r>
            <a:r>
              <a:rPr lang="en-US" dirty="0" smtClean="0"/>
              <a:t> process:</a:t>
            </a:r>
            <a:endParaRPr lang="en-US" dirty="0"/>
          </a:p>
        </p:txBody>
      </p:sp>
      <p:pic>
        <p:nvPicPr>
          <p:cNvPr id="4" name="Picture 6"/>
          <p:cNvPicPr/>
          <p:nvPr/>
        </p:nvPicPr>
        <p:blipFill rotWithShape="1">
          <a:blip r:embed="rId3" cstate="print"/>
          <a:srcRect b="21320"/>
          <a:stretch/>
        </p:blipFill>
        <p:spPr>
          <a:xfrm>
            <a:off x="990600" y="2514600"/>
            <a:ext cx="7162800" cy="2286000"/>
          </a:xfrm>
          <a:prstGeom prst="rect">
            <a:avLst/>
          </a:prstGeom>
        </p:spPr>
      </p:pic>
      <p:sp>
        <p:nvSpPr>
          <p:cNvPr id="9" name="TextBox 8"/>
          <p:cNvSpPr txBox="1"/>
          <p:nvPr/>
        </p:nvSpPr>
        <p:spPr>
          <a:xfrm>
            <a:off x="1066800" y="4810780"/>
            <a:ext cx="1066800" cy="523220"/>
          </a:xfrm>
          <a:prstGeom prst="rect">
            <a:avLst/>
          </a:prstGeom>
          <a:solidFill>
            <a:schemeClr val="bg1"/>
          </a:solidFill>
        </p:spPr>
        <p:txBody>
          <a:bodyPr wrap="square" rtlCol="0">
            <a:spAutoFit/>
          </a:bodyPr>
          <a:lstStyle/>
          <a:p>
            <a:pPr algn="ctr"/>
            <a:r>
              <a:rPr lang="en-US" sz="1400" dirty="0" smtClean="0"/>
              <a:t>Melting of </a:t>
            </a:r>
            <a:r>
              <a:rPr lang="en-US" sz="1400" dirty="0" err="1" smtClean="0"/>
              <a:t>polysilicon</a:t>
            </a:r>
            <a:endParaRPr lang="en-US" sz="1400" dirty="0"/>
          </a:p>
        </p:txBody>
      </p:sp>
      <p:sp>
        <p:nvSpPr>
          <p:cNvPr id="11" name="TextBox 10"/>
          <p:cNvSpPr txBox="1"/>
          <p:nvPr/>
        </p:nvSpPr>
        <p:spPr>
          <a:xfrm>
            <a:off x="2438400" y="4800600"/>
            <a:ext cx="1371600" cy="523220"/>
          </a:xfrm>
          <a:prstGeom prst="rect">
            <a:avLst/>
          </a:prstGeom>
          <a:solidFill>
            <a:schemeClr val="bg1"/>
          </a:solidFill>
        </p:spPr>
        <p:txBody>
          <a:bodyPr wrap="square" rtlCol="0">
            <a:spAutoFit/>
          </a:bodyPr>
          <a:lstStyle/>
          <a:p>
            <a:pPr algn="ctr"/>
            <a:r>
              <a:rPr lang="en-US" sz="1400" dirty="0" smtClean="0"/>
              <a:t>Introduction of seed crystal</a:t>
            </a:r>
            <a:endParaRPr lang="en-US" sz="1400" dirty="0"/>
          </a:p>
        </p:txBody>
      </p:sp>
      <p:sp>
        <p:nvSpPr>
          <p:cNvPr id="12" name="TextBox 11"/>
          <p:cNvSpPr txBox="1"/>
          <p:nvPr/>
        </p:nvSpPr>
        <p:spPr>
          <a:xfrm>
            <a:off x="3886200" y="4800600"/>
            <a:ext cx="1371600" cy="523220"/>
          </a:xfrm>
          <a:prstGeom prst="rect">
            <a:avLst/>
          </a:prstGeom>
          <a:solidFill>
            <a:schemeClr val="bg1"/>
          </a:solidFill>
        </p:spPr>
        <p:txBody>
          <a:bodyPr wrap="square" rtlCol="0">
            <a:spAutoFit/>
          </a:bodyPr>
          <a:lstStyle/>
          <a:p>
            <a:pPr algn="ctr"/>
            <a:r>
              <a:rPr lang="en-US" sz="1400" dirty="0" smtClean="0"/>
              <a:t>Beginning of crystal growth</a:t>
            </a:r>
            <a:endParaRPr lang="en-US" sz="1400" dirty="0"/>
          </a:p>
        </p:txBody>
      </p:sp>
      <p:sp>
        <p:nvSpPr>
          <p:cNvPr id="13" name="TextBox 12"/>
          <p:cNvSpPr txBox="1"/>
          <p:nvPr/>
        </p:nvSpPr>
        <p:spPr>
          <a:xfrm>
            <a:off x="5402826" y="4832903"/>
            <a:ext cx="1371600" cy="307777"/>
          </a:xfrm>
          <a:prstGeom prst="rect">
            <a:avLst/>
          </a:prstGeom>
          <a:solidFill>
            <a:schemeClr val="bg1"/>
          </a:solidFill>
        </p:spPr>
        <p:txBody>
          <a:bodyPr wrap="square" rtlCol="0">
            <a:spAutoFit/>
          </a:bodyPr>
          <a:lstStyle/>
          <a:p>
            <a:pPr algn="ctr"/>
            <a:r>
              <a:rPr lang="en-US" sz="1400" dirty="0" smtClean="0"/>
              <a:t>Crystal pulling</a:t>
            </a:r>
            <a:endParaRPr lang="en-US" sz="1400" dirty="0"/>
          </a:p>
        </p:txBody>
      </p:sp>
      <p:sp>
        <p:nvSpPr>
          <p:cNvPr id="14" name="TextBox 13"/>
          <p:cNvSpPr txBox="1"/>
          <p:nvPr/>
        </p:nvSpPr>
        <p:spPr>
          <a:xfrm>
            <a:off x="6858000" y="4800600"/>
            <a:ext cx="1371600" cy="307777"/>
          </a:xfrm>
          <a:prstGeom prst="rect">
            <a:avLst/>
          </a:prstGeom>
          <a:solidFill>
            <a:schemeClr val="bg1"/>
          </a:solidFill>
        </p:spPr>
        <p:txBody>
          <a:bodyPr wrap="square" rtlCol="0">
            <a:spAutoFit/>
          </a:bodyPr>
          <a:lstStyle/>
          <a:p>
            <a:pPr algn="ctr"/>
            <a:r>
              <a:rPr lang="en-US" sz="1400" dirty="0" smtClean="0"/>
              <a:t>Formed crystal </a:t>
            </a:r>
            <a:endParaRPr lang="en-US" sz="1400" dirty="0"/>
          </a:p>
        </p:txBody>
      </p:sp>
      <p:sp>
        <p:nvSpPr>
          <p:cNvPr id="15" name="CustomShape 1"/>
          <p:cNvSpPr/>
          <p:nvPr/>
        </p:nvSpPr>
        <p:spPr>
          <a:xfrm>
            <a:off x="7620000" y="6477000"/>
            <a:ext cx="1984545" cy="364320"/>
          </a:xfrm>
          <a:prstGeom prst="rect">
            <a:avLst/>
          </a:prstGeom>
        </p:spPr>
        <p:txBody>
          <a:bodyPr wrap="none" lIns="90000" tIns="45000" rIns="90000" bIns="45000"/>
          <a:lstStyle/>
          <a:p>
            <a:pPr>
              <a:lnSpc>
                <a:spcPct val="100000"/>
              </a:lnSpc>
            </a:pPr>
            <a:r>
              <a:rPr lang="en-US" sz="1600" dirty="0" smtClean="0"/>
              <a:t>en.wikipedia.org</a:t>
            </a:r>
            <a:endParaRPr lang="en-US" sz="1600" dirty="0"/>
          </a:p>
          <a:p>
            <a:pPr>
              <a:lnSpc>
                <a:spcPct val="100000"/>
              </a:lnSpc>
            </a:pPr>
            <a:endParaRPr sz="1600" dirty="0"/>
          </a:p>
        </p:txBody>
      </p:sp>
      <p:sp>
        <p:nvSpPr>
          <p:cNvPr id="10" name="Bent-Up Arrow 9"/>
          <p:cNvSpPr/>
          <p:nvPr/>
        </p:nvSpPr>
        <p:spPr>
          <a:xfrm flipH="1">
            <a:off x="1600200" y="5486400"/>
            <a:ext cx="657225" cy="533400"/>
          </a:xfrm>
          <a:prstGeom prst="bentUpArrow">
            <a:avLst>
              <a:gd name="adj1" fmla="val 8334"/>
              <a:gd name="adj2" fmla="val 18750"/>
              <a:gd name="adj3" fmla="val 1944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62200" y="5791200"/>
            <a:ext cx="2209800" cy="461665"/>
          </a:xfrm>
          <a:prstGeom prst="rect">
            <a:avLst/>
          </a:prstGeom>
          <a:noFill/>
        </p:spPr>
        <p:txBody>
          <a:bodyPr wrap="square" rtlCol="0">
            <a:spAutoFit/>
          </a:bodyPr>
          <a:lstStyle/>
          <a:p>
            <a:r>
              <a:rPr lang="en-US" sz="2400" b="1" dirty="0" smtClean="0">
                <a:solidFill>
                  <a:schemeClr val="tx2"/>
                </a:solidFill>
              </a:rPr>
              <a:t>What is silicon?</a:t>
            </a:r>
            <a:endParaRPr lang="en-US" sz="2400" b="1" dirty="0">
              <a:solidFill>
                <a:schemeClr val="tx2"/>
              </a:solidFill>
            </a:endParaRPr>
          </a:p>
        </p:txBody>
      </p:sp>
    </p:spTree>
    <p:extLst>
      <p:ext uri="{BB962C8B-B14F-4D97-AF65-F5344CB8AC3E}">
        <p14:creationId xmlns="" xmlns:p14="http://schemas.microsoft.com/office/powerpoint/2010/main" val="18704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www.chiccandybuffet.com/files/3952080/uploaded/Rock%20Crystal%20Sticks%20Orange.jpg"/>
          <p:cNvPicPr>
            <a:picLocks noChangeAspect="1" noChangeArrowheads="1"/>
          </p:cNvPicPr>
          <p:nvPr/>
        </p:nvPicPr>
        <p:blipFill>
          <a:blip r:embed="rId3" cstate="print">
            <a:lum bright="-10000" contrast="10000"/>
          </a:blip>
          <a:srcRect/>
          <a:stretch>
            <a:fillRect/>
          </a:stretch>
        </p:blipFill>
        <p:spPr bwMode="auto">
          <a:xfrm rot="11048689">
            <a:off x="4023022" y="4599734"/>
            <a:ext cx="1740444" cy="1740444"/>
          </a:xfrm>
          <a:prstGeom prst="rect">
            <a:avLst/>
          </a:prstGeom>
          <a:noFill/>
        </p:spPr>
      </p:pic>
      <p:sp>
        <p:nvSpPr>
          <p:cNvPr id="31" name="TextBox 30"/>
          <p:cNvSpPr txBox="1"/>
          <p:nvPr/>
        </p:nvSpPr>
        <p:spPr>
          <a:xfrm>
            <a:off x="4267200" y="6324600"/>
            <a:ext cx="1219200" cy="253916"/>
          </a:xfrm>
          <a:prstGeom prst="rect">
            <a:avLst/>
          </a:prstGeom>
          <a:solidFill>
            <a:schemeClr val="bg1"/>
          </a:solidFill>
        </p:spPr>
        <p:txBody>
          <a:bodyPr wrap="square" rtlCol="0">
            <a:spAutoFit/>
          </a:bodyPr>
          <a:lstStyle/>
          <a:p>
            <a:pPr algn="ctr"/>
            <a:r>
              <a:rPr lang="en-US" sz="1050" dirty="0" smtClean="0">
                <a:latin typeface="Arial Narrow" pitchFamily="34" charset="0"/>
              </a:rPr>
              <a:t>Formed crystals</a:t>
            </a:r>
            <a:endParaRPr lang="en-US" sz="1050" dirty="0">
              <a:latin typeface="Arial Narrow" pitchFamily="34" charset="0"/>
            </a:endParaRPr>
          </a:p>
        </p:txBody>
      </p:sp>
      <p:sp>
        <p:nvSpPr>
          <p:cNvPr id="3" name="Content Placeholder 2"/>
          <p:cNvSpPr>
            <a:spLocks noGrp="1"/>
          </p:cNvSpPr>
          <p:nvPr>
            <p:ph idx="1"/>
          </p:nvPr>
        </p:nvSpPr>
        <p:spPr>
          <a:xfrm>
            <a:off x="1066800" y="0"/>
            <a:ext cx="3429000" cy="609600"/>
          </a:xfrm>
        </p:spPr>
        <p:txBody>
          <a:bodyPr>
            <a:normAutofit fontScale="92500"/>
          </a:bodyPr>
          <a:lstStyle/>
          <a:p>
            <a:pPr marL="0" indent="0">
              <a:buNone/>
            </a:pPr>
            <a:r>
              <a:rPr lang="en-US" u="sng" dirty="0" err="1" smtClean="0"/>
              <a:t>Czochralski</a:t>
            </a:r>
            <a:r>
              <a:rPr lang="en-US" u="sng" dirty="0" smtClean="0"/>
              <a:t> process:</a:t>
            </a:r>
            <a:endParaRPr lang="en-US" u="sng" dirty="0"/>
          </a:p>
        </p:txBody>
      </p:sp>
      <p:pic>
        <p:nvPicPr>
          <p:cNvPr id="17" name="Picture 6"/>
          <p:cNvPicPr/>
          <p:nvPr/>
        </p:nvPicPr>
        <p:blipFill rotWithShape="1">
          <a:blip r:embed="rId4" cstate="print"/>
          <a:srcRect b="21320"/>
          <a:stretch/>
        </p:blipFill>
        <p:spPr>
          <a:xfrm>
            <a:off x="152400" y="533400"/>
            <a:ext cx="4800600" cy="2286000"/>
          </a:xfrm>
          <a:prstGeom prst="rect">
            <a:avLst/>
          </a:prstGeom>
        </p:spPr>
      </p:pic>
      <p:sp>
        <p:nvSpPr>
          <p:cNvPr id="18" name="TextBox 17"/>
          <p:cNvSpPr txBox="1"/>
          <p:nvPr/>
        </p:nvSpPr>
        <p:spPr>
          <a:xfrm>
            <a:off x="152400" y="2784902"/>
            <a:ext cx="821267" cy="415498"/>
          </a:xfrm>
          <a:prstGeom prst="rect">
            <a:avLst/>
          </a:prstGeom>
          <a:solidFill>
            <a:schemeClr val="bg1"/>
          </a:solidFill>
        </p:spPr>
        <p:txBody>
          <a:bodyPr wrap="square" rtlCol="0">
            <a:spAutoFit/>
          </a:bodyPr>
          <a:lstStyle/>
          <a:p>
            <a:pPr algn="ctr"/>
            <a:r>
              <a:rPr lang="en-US" sz="1050" dirty="0" smtClean="0">
                <a:latin typeface="Arial Narrow" pitchFamily="34" charset="0"/>
              </a:rPr>
              <a:t>Melting of </a:t>
            </a:r>
            <a:r>
              <a:rPr lang="en-US" sz="1050" dirty="0" err="1" smtClean="0">
                <a:latin typeface="Arial Narrow" pitchFamily="34" charset="0"/>
              </a:rPr>
              <a:t>polysilicon</a:t>
            </a:r>
            <a:endParaRPr lang="en-US" sz="1050" dirty="0">
              <a:latin typeface="Arial Narrow" pitchFamily="34" charset="0"/>
            </a:endParaRPr>
          </a:p>
        </p:txBody>
      </p:sp>
      <p:sp>
        <p:nvSpPr>
          <p:cNvPr id="19" name="TextBox 18"/>
          <p:cNvSpPr txBox="1"/>
          <p:nvPr/>
        </p:nvSpPr>
        <p:spPr>
          <a:xfrm>
            <a:off x="1143000" y="2775719"/>
            <a:ext cx="762000" cy="738664"/>
          </a:xfrm>
          <a:prstGeom prst="rect">
            <a:avLst/>
          </a:prstGeom>
          <a:solidFill>
            <a:schemeClr val="bg1"/>
          </a:solidFill>
        </p:spPr>
        <p:txBody>
          <a:bodyPr wrap="square" rtlCol="0">
            <a:spAutoFit/>
          </a:bodyPr>
          <a:lstStyle/>
          <a:p>
            <a:pPr algn="ctr"/>
            <a:r>
              <a:rPr lang="en-US" sz="1050" dirty="0" smtClean="0">
                <a:latin typeface="Arial Narrow" pitchFamily="34" charset="0"/>
              </a:rPr>
              <a:t>Introduction of seed </a:t>
            </a:r>
            <a:r>
              <a:rPr lang="en-US" sz="1050" dirty="0" smtClean="0">
                <a:latin typeface="Arial Narrow" pitchFamily="34" charset="0"/>
              </a:rPr>
              <a:t>crystal of silicon</a:t>
            </a:r>
            <a:endParaRPr lang="en-US" sz="1050" dirty="0">
              <a:latin typeface="Arial Narrow" pitchFamily="34" charset="0"/>
            </a:endParaRPr>
          </a:p>
        </p:txBody>
      </p:sp>
      <p:sp>
        <p:nvSpPr>
          <p:cNvPr id="20" name="TextBox 19"/>
          <p:cNvSpPr txBox="1"/>
          <p:nvPr/>
        </p:nvSpPr>
        <p:spPr>
          <a:xfrm>
            <a:off x="2133600" y="2819400"/>
            <a:ext cx="762000" cy="577081"/>
          </a:xfrm>
          <a:prstGeom prst="rect">
            <a:avLst/>
          </a:prstGeom>
          <a:solidFill>
            <a:schemeClr val="bg1"/>
          </a:solidFill>
        </p:spPr>
        <p:txBody>
          <a:bodyPr wrap="square" rtlCol="0">
            <a:spAutoFit/>
          </a:bodyPr>
          <a:lstStyle/>
          <a:p>
            <a:pPr algn="ctr"/>
            <a:r>
              <a:rPr lang="en-US" sz="1050" dirty="0" smtClean="0">
                <a:latin typeface="Arial Narrow" pitchFamily="34" charset="0"/>
              </a:rPr>
              <a:t>Beginning of crystal growth</a:t>
            </a:r>
            <a:endParaRPr lang="en-US" sz="1050" dirty="0">
              <a:latin typeface="Arial Narrow" pitchFamily="34" charset="0"/>
            </a:endParaRPr>
          </a:p>
        </p:txBody>
      </p:sp>
      <p:sp>
        <p:nvSpPr>
          <p:cNvPr id="21" name="TextBox 20"/>
          <p:cNvSpPr txBox="1"/>
          <p:nvPr/>
        </p:nvSpPr>
        <p:spPr>
          <a:xfrm>
            <a:off x="3124200" y="2819400"/>
            <a:ext cx="762000" cy="430887"/>
          </a:xfrm>
          <a:prstGeom prst="rect">
            <a:avLst/>
          </a:prstGeom>
          <a:solidFill>
            <a:schemeClr val="bg1"/>
          </a:solidFill>
        </p:spPr>
        <p:txBody>
          <a:bodyPr wrap="square" rtlCol="0">
            <a:spAutoFit/>
          </a:bodyPr>
          <a:lstStyle/>
          <a:p>
            <a:pPr algn="ctr"/>
            <a:r>
              <a:rPr lang="en-US" sz="1050" dirty="0" smtClean="0">
                <a:latin typeface="Arial Narrow" pitchFamily="34" charset="0"/>
              </a:rPr>
              <a:t>Crystal pulling</a:t>
            </a:r>
            <a:endParaRPr lang="en-US" sz="1050" dirty="0">
              <a:latin typeface="Arial Narrow" pitchFamily="34" charset="0"/>
            </a:endParaRPr>
          </a:p>
        </p:txBody>
      </p:sp>
      <p:sp>
        <p:nvSpPr>
          <p:cNvPr id="22" name="TextBox 21"/>
          <p:cNvSpPr txBox="1"/>
          <p:nvPr/>
        </p:nvSpPr>
        <p:spPr>
          <a:xfrm>
            <a:off x="4191000" y="2819400"/>
            <a:ext cx="762000" cy="430887"/>
          </a:xfrm>
          <a:prstGeom prst="rect">
            <a:avLst/>
          </a:prstGeom>
          <a:solidFill>
            <a:schemeClr val="bg1"/>
          </a:solidFill>
        </p:spPr>
        <p:txBody>
          <a:bodyPr wrap="square" rtlCol="0">
            <a:spAutoFit/>
          </a:bodyPr>
          <a:lstStyle/>
          <a:p>
            <a:pPr algn="ctr"/>
            <a:r>
              <a:rPr lang="en-US" sz="1050" dirty="0" smtClean="0">
                <a:latin typeface="Arial Narrow" pitchFamily="34" charset="0"/>
              </a:rPr>
              <a:t>Formed crystal </a:t>
            </a:r>
            <a:endParaRPr lang="en-US" sz="1050" dirty="0">
              <a:latin typeface="Arial Narrow" pitchFamily="34" charset="0"/>
            </a:endParaRPr>
          </a:p>
        </p:txBody>
      </p:sp>
      <p:pic>
        <p:nvPicPr>
          <p:cNvPr id="2056" name="Picture 8" descr="http://media.homemadesimple.com/en-US/FoodandRecipes/PublishingImages/DIY-Rock-Candy-Process-inset.jpg"/>
          <p:cNvPicPr>
            <a:picLocks noChangeAspect="1" noChangeArrowheads="1"/>
          </p:cNvPicPr>
          <p:nvPr/>
        </p:nvPicPr>
        <p:blipFill>
          <a:blip r:embed="rId5" cstate="print">
            <a:lum bright="-10000"/>
          </a:blip>
          <a:srcRect r="50000"/>
          <a:stretch>
            <a:fillRect/>
          </a:stretch>
        </p:blipFill>
        <p:spPr bwMode="auto">
          <a:xfrm>
            <a:off x="1752600" y="4613702"/>
            <a:ext cx="1143000" cy="1508761"/>
          </a:xfrm>
          <a:prstGeom prst="rect">
            <a:avLst/>
          </a:prstGeom>
          <a:noFill/>
        </p:spPr>
      </p:pic>
      <p:pic>
        <p:nvPicPr>
          <p:cNvPr id="2058" name="Picture 10" descr="http://www.chemistryland.com/CHM130FieldLab/Lab4/sugardissolving.jpg"/>
          <p:cNvPicPr>
            <a:picLocks noChangeAspect="1" noChangeArrowheads="1"/>
          </p:cNvPicPr>
          <p:nvPr/>
        </p:nvPicPr>
        <p:blipFill>
          <a:blip r:embed="rId6" cstate="print"/>
          <a:srcRect/>
          <a:stretch>
            <a:fillRect/>
          </a:stretch>
        </p:blipFill>
        <p:spPr bwMode="auto">
          <a:xfrm>
            <a:off x="76201" y="4588386"/>
            <a:ext cx="1524000" cy="1600201"/>
          </a:xfrm>
          <a:prstGeom prst="rect">
            <a:avLst/>
          </a:prstGeom>
          <a:noFill/>
        </p:spPr>
      </p:pic>
      <p:pic>
        <p:nvPicPr>
          <p:cNvPr id="26" name="Picture 8" descr="http://media.homemadesimple.com/en-US/FoodandRecipes/PublishingImages/DIY-Rock-Candy-Process-inset.jpg"/>
          <p:cNvPicPr>
            <a:picLocks noChangeAspect="1" noChangeArrowheads="1"/>
          </p:cNvPicPr>
          <p:nvPr/>
        </p:nvPicPr>
        <p:blipFill>
          <a:blip r:embed="rId5" cstate="print">
            <a:lum bright="-10000"/>
          </a:blip>
          <a:srcRect l="50000"/>
          <a:stretch>
            <a:fillRect/>
          </a:stretch>
        </p:blipFill>
        <p:spPr bwMode="auto">
          <a:xfrm>
            <a:off x="3124200" y="4663439"/>
            <a:ext cx="1143000" cy="1508761"/>
          </a:xfrm>
          <a:prstGeom prst="rect">
            <a:avLst/>
          </a:prstGeom>
          <a:noFill/>
        </p:spPr>
      </p:pic>
      <p:sp>
        <p:nvSpPr>
          <p:cNvPr id="28" name="TextBox 27"/>
          <p:cNvSpPr txBox="1"/>
          <p:nvPr/>
        </p:nvSpPr>
        <p:spPr>
          <a:xfrm>
            <a:off x="76200" y="6172200"/>
            <a:ext cx="1524000" cy="415498"/>
          </a:xfrm>
          <a:prstGeom prst="rect">
            <a:avLst/>
          </a:prstGeom>
          <a:solidFill>
            <a:schemeClr val="bg1"/>
          </a:solidFill>
        </p:spPr>
        <p:txBody>
          <a:bodyPr wrap="square" rtlCol="0">
            <a:spAutoFit/>
          </a:bodyPr>
          <a:lstStyle/>
          <a:p>
            <a:pPr algn="ctr"/>
            <a:r>
              <a:rPr lang="en-US" sz="1050" dirty="0" smtClean="0">
                <a:latin typeface="Arial Narrow" pitchFamily="34" charset="0"/>
              </a:rPr>
              <a:t>Dissolve excessive amounts of sugar in water</a:t>
            </a:r>
            <a:endParaRPr lang="en-US" sz="1050" dirty="0">
              <a:latin typeface="Arial Narrow" pitchFamily="34" charset="0"/>
            </a:endParaRPr>
          </a:p>
        </p:txBody>
      </p:sp>
      <p:sp>
        <p:nvSpPr>
          <p:cNvPr id="29" name="TextBox 28"/>
          <p:cNvSpPr txBox="1"/>
          <p:nvPr/>
        </p:nvSpPr>
        <p:spPr>
          <a:xfrm>
            <a:off x="1752600" y="6172200"/>
            <a:ext cx="1219200" cy="415498"/>
          </a:xfrm>
          <a:prstGeom prst="rect">
            <a:avLst/>
          </a:prstGeom>
          <a:solidFill>
            <a:schemeClr val="bg1"/>
          </a:solidFill>
        </p:spPr>
        <p:txBody>
          <a:bodyPr wrap="square" rtlCol="0">
            <a:spAutoFit/>
          </a:bodyPr>
          <a:lstStyle/>
          <a:p>
            <a:pPr algn="ctr"/>
            <a:r>
              <a:rPr lang="en-US" sz="1050" dirty="0" smtClean="0">
                <a:latin typeface="Arial Narrow" pitchFamily="34" charset="0"/>
              </a:rPr>
              <a:t>Introduction of seed crystal of sugar</a:t>
            </a:r>
            <a:endParaRPr lang="en-US" sz="1050" dirty="0">
              <a:latin typeface="Arial Narrow" pitchFamily="34" charset="0"/>
            </a:endParaRPr>
          </a:p>
        </p:txBody>
      </p:sp>
      <p:sp>
        <p:nvSpPr>
          <p:cNvPr id="30" name="TextBox 29"/>
          <p:cNvSpPr txBox="1"/>
          <p:nvPr/>
        </p:nvSpPr>
        <p:spPr>
          <a:xfrm>
            <a:off x="3124200" y="6172200"/>
            <a:ext cx="1219200" cy="415498"/>
          </a:xfrm>
          <a:prstGeom prst="rect">
            <a:avLst/>
          </a:prstGeom>
          <a:solidFill>
            <a:schemeClr val="bg1"/>
          </a:solidFill>
        </p:spPr>
        <p:txBody>
          <a:bodyPr wrap="square" rtlCol="0">
            <a:spAutoFit/>
          </a:bodyPr>
          <a:lstStyle/>
          <a:p>
            <a:pPr algn="ctr"/>
            <a:r>
              <a:rPr lang="en-US" sz="1050" dirty="0" smtClean="0">
                <a:latin typeface="Arial Narrow" pitchFamily="34" charset="0"/>
              </a:rPr>
              <a:t>Many crystals grow on stick</a:t>
            </a:r>
            <a:endParaRPr lang="en-US" sz="1050" dirty="0">
              <a:latin typeface="Arial Narrow" pitchFamily="34" charset="0"/>
            </a:endParaRPr>
          </a:p>
        </p:txBody>
      </p:sp>
      <p:sp>
        <p:nvSpPr>
          <p:cNvPr id="32" name="Content Placeholder 2"/>
          <p:cNvSpPr txBox="1">
            <a:spLocks/>
          </p:cNvSpPr>
          <p:nvPr/>
        </p:nvSpPr>
        <p:spPr>
          <a:xfrm>
            <a:off x="1143000" y="3810000"/>
            <a:ext cx="3429000" cy="609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Making rock candy:</a:t>
            </a:r>
            <a:endParaRPr kumimoji="0" lang="en-US" sz="3200" b="0" i="0" u="sng" strike="noStrike" kern="1200" cap="none" spc="0" normalizeH="0" baseline="0" noProof="0" dirty="0">
              <a:ln>
                <a:noFill/>
              </a:ln>
              <a:solidFill>
                <a:schemeClr val="tx1"/>
              </a:solidFill>
              <a:effectLst/>
              <a:uLnTx/>
              <a:uFillTx/>
              <a:latin typeface="+mn-lt"/>
              <a:ea typeface="+mn-ea"/>
              <a:cs typeface="+mn-cs"/>
            </a:endParaRPr>
          </a:p>
        </p:txBody>
      </p:sp>
      <p:sp>
        <p:nvSpPr>
          <p:cNvPr id="33" name="TextBox 32"/>
          <p:cNvSpPr txBox="1"/>
          <p:nvPr/>
        </p:nvSpPr>
        <p:spPr>
          <a:xfrm>
            <a:off x="5562600" y="478334"/>
            <a:ext cx="3505200" cy="5693866"/>
          </a:xfrm>
          <a:prstGeom prst="rect">
            <a:avLst/>
          </a:prstGeom>
          <a:noFill/>
        </p:spPr>
        <p:txBody>
          <a:bodyPr wrap="square" rtlCol="0">
            <a:spAutoFit/>
          </a:bodyPr>
          <a:lstStyle/>
          <a:p>
            <a:r>
              <a:rPr lang="en-US" sz="2800" b="1" i="1" dirty="0" smtClean="0">
                <a:solidFill>
                  <a:srgbClr val="C00000"/>
                </a:solidFill>
              </a:rPr>
              <a:t>Have you ever made rock candy?</a:t>
            </a:r>
          </a:p>
          <a:p>
            <a:endParaRPr lang="en-US" sz="2800" b="1" dirty="0" smtClean="0">
              <a:solidFill>
                <a:srgbClr val="C00000"/>
              </a:solidFill>
            </a:endParaRPr>
          </a:p>
          <a:p>
            <a:r>
              <a:rPr lang="en-US" sz="2800" b="1" dirty="0" smtClean="0">
                <a:solidFill>
                  <a:srgbClr val="C00000"/>
                </a:solidFill>
              </a:rPr>
              <a:t>What could be some things that the </a:t>
            </a:r>
            <a:r>
              <a:rPr lang="en-US" sz="2800" b="1" dirty="0" err="1" smtClean="0">
                <a:solidFill>
                  <a:srgbClr val="C00000"/>
                </a:solidFill>
              </a:rPr>
              <a:t>Czochralski</a:t>
            </a:r>
            <a:r>
              <a:rPr lang="en-US" sz="2800" b="1" dirty="0" smtClean="0">
                <a:solidFill>
                  <a:srgbClr val="C00000"/>
                </a:solidFill>
              </a:rPr>
              <a:t> process and making rock candy have in common?</a:t>
            </a:r>
          </a:p>
          <a:p>
            <a:endParaRPr lang="en-US" sz="2800" b="1" dirty="0" smtClean="0">
              <a:solidFill>
                <a:srgbClr val="C00000"/>
              </a:solidFill>
            </a:endParaRPr>
          </a:p>
          <a:p>
            <a:r>
              <a:rPr lang="en-US" sz="2800" b="1" dirty="0" smtClean="0">
                <a:solidFill>
                  <a:srgbClr val="C00000"/>
                </a:solidFill>
              </a:rPr>
              <a:t>What could be some ways that they are different?</a:t>
            </a:r>
            <a:endParaRPr lang="en-US" sz="2800" b="1" dirty="0">
              <a:solidFill>
                <a:srgbClr val="C00000"/>
              </a:solidFill>
            </a:endParaRPr>
          </a:p>
        </p:txBody>
      </p:sp>
    </p:spTree>
    <p:extLst>
      <p:ext uri="{BB962C8B-B14F-4D97-AF65-F5344CB8AC3E}">
        <p14:creationId xmlns="" xmlns:p14="http://schemas.microsoft.com/office/powerpoint/2010/main" val="1870415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solidFill>
                  <a:srgbClr val="000000"/>
                </a:solidFill>
                <a:latin typeface="Tahoma" pitchFamily="34" charset="0"/>
                <a:ea typeface="Tahoma" pitchFamily="34" charset="0"/>
                <a:cs typeface="Tahoma" pitchFamily="34" charset="0"/>
              </a:rPr>
              <a:t>So silicon is made in the </a:t>
            </a:r>
            <a:r>
              <a:rPr lang="en-US" sz="3600" dirty="0" err="1" smtClean="0">
                <a:latin typeface="Tahoma" pitchFamily="34" charset="0"/>
                <a:ea typeface="Tahoma" pitchFamily="34" charset="0"/>
                <a:cs typeface="Tahoma" pitchFamily="34" charset="0"/>
              </a:rPr>
              <a:t>Czochralski</a:t>
            </a:r>
            <a:r>
              <a:rPr lang="en-US"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 process, but what is silicon?</a:t>
            </a:r>
            <a:endParaRPr lang="en-US" sz="3600" dirty="0">
              <a:latin typeface="Tahoma" pitchFamily="34" charset="0"/>
              <a:ea typeface="Tahoma" pitchFamily="34" charset="0"/>
              <a:cs typeface="Tahoma" pitchFamily="34" charset="0"/>
            </a:endParaRPr>
          </a:p>
        </p:txBody>
      </p:sp>
      <p:sp>
        <p:nvSpPr>
          <p:cNvPr id="15" name="CustomShape 1"/>
          <p:cNvSpPr/>
          <p:nvPr/>
        </p:nvSpPr>
        <p:spPr>
          <a:xfrm>
            <a:off x="7620000" y="6477000"/>
            <a:ext cx="1984545" cy="364320"/>
          </a:xfrm>
          <a:prstGeom prst="rect">
            <a:avLst/>
          </a:prstGeom>
        </p:spPr>
        <p:txBody>
          <a:bodyPr wrap="none" lIns="90000" tIns="45000" rIns="90000" bIns="45000"/>
          <a:lstStyle/>
          <a:p>
            <a:pPr>
              <a:lnSpc>
                <a:spcPct val="100000"/>
              </a:lnSpc>
            </a:pPr>
            <a:r>
              <a:rPr lang="en-US" sz="1600" dirty="0" smtClean="0"/>
              <a:t>en.wikipedia.org</a:t>
            </a:r>
            <a:endParaRPr lang="en-US" sz="1600" dirty="0"/>
          </a:p>
          <a:p>
            <a:pPr>
              <a:lnSpc>
                <a:spcPct val="100000"/>
              </a:lnSpc>
            </a:pPr>
            <a:endParaRPr sz="1600" dirty="0"/>
          </a:p>
        </p:txBody>
      </p:sp>
      <p:sp>
        <p:nvSpPr>
          <p:cNvPr id="10" name="Bent-Up Arrow 9"/>
          <p:cNvSpPr/>
          <p:nvPr/>
        </p:nvSpPr>
        <p:spPr>
          <a:xfrm flipH="1">
            <a:off x="762000" y="4191000"/>
            <a:ext cx="685800" cy="1524000"/>
          </a:xfrm>
          <a:prstGeom prst="bentUpArrow">
            <a:avLst>
              <a:gd name="adj1" fmla="val 8334"/>
              <a:gd name="adj2" fmla="val 18750"/>
              <a:gd name="adj3" fmla="val 1944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0" y="5410200"/>
            <a:ext cx="7543800" cy="553998"/>
          </a:xfrm>
          <a:prstGeom prst="rect">
            <a:avLst/>
          </a:prstGeom>
          <a:noFill/>
        </p:spPr>
        <p:txBody>
          <a:bodyPr wrap="square" rtlCol="0">
            <a:spAutoFit/>
          </a:bodyPr>
          <a:lstStyle/>
          <a:p>
            <a:r>
              <a:rPr lang="en-US" sz="3000" b="1" dirty="0" smtClean="0">
                <a:solidFill>
                  <a:srgbClr val="C00000"/>
                </a:solidFill>
                <a:latin typeface="Arial Narrow" pitchFamily="34" charset="0"/>
              </a:rPr>
              <a:t>What are some things you know about silicon?</a:t>
            </a:r>
            <a:endParaRPr lang="en-US" sz="3000" b="1" dirty="0">
              <a:solidFill>
                <a:srgbClr val="C00000"/>
              </a:solidFill>
              <a:latin typeface="Arial Narrow" pitchFamily="34" charset="0"/>
            </a:endParaRPr>
          </a:p>
        </p:txBody>
      </p:sp>
      <p:pic>
        <p:nvPicPr>
          <p:cNvPr id="40962" name="Picture 2" descr="http://cnfolio.com/images/img163ingot.jpg"/>
          <p:cNvPicPr>
            <a:picLocks noChangeAspect="1" noChangeArrowheads="1"/>
          </p:cNvPicPr>
          <p:nvPr/>
        </p:nvPicPr>
        <p:blipFill>
          <a:blip r:embed="rId3" cstate="print"/>
          <a:srcRect r="51326" b="70000"/>
          <a:stretch>
            <a:fillRect/>
          </a:stretch>
        </p:blipFill>
        <p:spPr bwMode="auto">
          <a:xfrm>
            <a:off x="76200" y="1905000"/>
            <a:ext cx="5745480" cy="2209800"/>
          </a:xfrm>
          <a:prstGeom prst="rect">
            <a:avLst/>
          </a:prstGeom>
          <a:noFill/>
        </p:spPr>
      </p:pic>
      <p:pic>
        <p:nvPicPr>
          <p:cNvPr id="40964" name="Picture 4" descr="http://www.tf.uni-kiel.de/matwis/amat/elmat_en/kap_6/illustr/czochralski1.gif"/>
          <p:cNvPicPr>
            <a:picLocks noChangeAspect="1" noChangeArrowheads="1"/>
          </p:cNvPicPr>
          <p:nvPr/>
        </p:nvPicPr>
        <p:blipFill>
          <a:blip r:embed="rId4" cstate="print"/>
          <a:srcRect/>
          <a:stretch>
            <a:fillRect/>
          </a:stretch>
        </p:blipFill>
        <p:spPr bwMode="auto">
          <a:xfrm>
            <a:off x="6088195" y="1600200"/>
            <a:ext cx="2827205" cy="3276600"/>
          </a:xfrm>
          <a:prstGeom prst="rect">
            <a:avLst/>
          </a:prstGeom>
          <a:noFill/>
        </p:spPr>
      </p:pic>
    </p:spTree>
    <p:extLst>
      <p:ext uri="{BB962C8B-B14F-4D97-AF65-F5344CB8AC3E}">
        <p14:creationId xmlns="" xmlns:p14="http://schemas.microsoft.com/office/powerpoint/2010/main" val="18704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en-US" sz="4000" dirty="0" smtClean="0">
                <a:solidFill>
                  <a:srgbClr val="000000"/>
                </a:solidFill>
                <a:latin typeface="Arial"/>
                <a:ea typeface="宋体"/>
              </a:rPr>
              <a:t>What is silicon?</a:t>
            </a:r>
            <a:endParaRPr dirty="0"/>
          </a:p>
        </p:txBody>
      </p:sp>
      <p:sp>
        <p:nvSpPr>
          <p:cNvPr id="3" name="Content Placeholder 2"/>
          <p:cNvSpPr>
            <a:spLocks noGrp="1"/>
          </p:cNvSpPr>
          <p:nvPr>
            <p:ph idx="1"/>
          </p:nvPr>
        </p:nvSpPr>
        <p:spPr>
          <a:xfrm>
            <a:off x="457200" y="1371600"/>
            <a:ext cx="4191000" cy="5105400"/>
          </a:xfrm>
        </p:spPr>
        <p:txBody>
          <a:bodyPr>
            <a:normAutofit/>
          </a:bodyPr>
          <a:lstStyle/>
          <a:p>
            <a:pPr marL="0" indent="0">
              <a:buNone/>
            </a:pPr>
            <a:endParaRPr lang="en-US" dirty="0" smtClean="0"/>
          </a:p>
          <a:p>
            <a:r>
              <a:rPr lang="en-US" dirty="0" smtClean="0"/>
              <a:t>Made from silica </a:t>
            </a:r>
            <a:br>
              <a:rPr lang="en-US" dirty="0" smtClean="0"/>
            </a:br>
            <a:r>
              <a:rPr lang="en-US" dirty="0" smtClean="0"/>
              <a:t/>
            </a:r>
            <a:br>
              <a:rPr lang="en-US" dirty="0" smtClean="0"/>
            </a:br>
            <a:endParaRPr lang="en-US" dirty="0" smtClean="0"/>
          </a:p>
          <a:p>
            <a:r>
              <a:rPr lang="en-US" dirty="0" smtClean="0"/>
              <a:t>Second most abundant element in the Earth’s crust</a:t>
            </a:r>
            <a:endParaRPr lang="en-US" dirty="0"/>
          </a:p>
        </p:txBody>
      </p:sp>
      <p:pic>
        <p:nvPicPr>
          <p:cNvPr id="1026" name="Picture 2" descr="http://www.mywedding.com/main/honeymoon/images/beach_splash.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2286000"/>
            <a:ext cx="3676650" cy="276031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818654" y="5297269"/>
            <a:ext cx="3068597" cy="646331"/>
          </a:xfrm>
          <a:prstGeom prst="rect">
            <a:avLst/>
          </a:prstGeom>
          <a:noFill/>
        </p:spPr>
        <p:txBody>
          <a:bodyPr wrap="none" rtlCol="0">
            <a:spAutoFit/>
          </a:bodyPr>
          <a:lstStyle/>
          <a:p>
            <a:r>
              <a:rPr lang="en-US" dirty="0"/>
              <a:t>(Guess what’s most </a:t>
            </a:r>
            <a:r>
              <a:rPr lang="en-US" dirty="0" smtClean="0"/>
              <a:t>common?)</a:t>
            </a:r>
            <a:endParaRPr lang="en-US" dirty="0"/>
          </a:p>
          <a:p>
            <a:endParaRPr lang="en-US" dirty="0"/>
          </a:p>
        </p:txBody>
      </p:sp>
      <p:sp>
        <p:nvSpPr>
          <p:cNvPr id="6" name="Rectangle 5"/>
          <p:cNvSpPr/>
          <p:nvPr/>
        </p:nvSpPr>
        <p:spPr>
          <a:xfrm>
            <a:off x="7031803" y="6472761"/>
            <a:ext cx="2107281" cy="338554"/>
          </a:xfrm>
          <a:prstGeom prst="rect">
            <a:avLst/>
          </a:prstGeom>
        </p:spPr>
        <p:txBody>
          <a:bodyPr wrap="square">
            <a:spAutoFit/>
          </a:bodyPr>
          <a:lstStyle/>
          <a:p>
            <a:pPr algn="r"/>
            <a:r>
              <a:rPr lang="en-US" sz="1600" dirty="0" smtClean="0"/>
              <a:t>mywedding.com</a:t>
            </a:r>
            <a:endParaRPr lang="en-US" sz="1600" dirty="0"/>
          </a:p>
        </p:txBody>
      </p:sp>
      <p:sp>
        <p:nvSpPr>
          <p:cNvPr id="7" name="TextBox 6"/>
          <p:cNvSpPr txBox="1"/>
          <p:nvPr/>
        </p:nvSpPr>
        <p:spPr>
          <a:xfrm>
            <a:off x="762000" y="2590800"/>
            <a:ext cx="1969385" cy="646331"/>
          </a:xfrm>
          <a:prstGeom prst="rect">
            <a:avLst/>
          </a:prstGeom>
          <a:noFill/>
        </p:spPr>
        <p:txBody>
          <a:bodyPr wrap="none" rtlCol="0">
            <a:spAutoFit/>
          </a:bodyPr>
          <a:lstStyle/>
          <a:p>
            <a:r>
              <a:rPr lang="en-US" dirty="0"/>
              <a:t>(sand, rocks, dirt…)</a:t>
            </a:r>
          </a:p>
          <a:p>
            <a:endParaRPr lang="en-US" dirty="0"/>
          </a:p>
        </p:txBody>
      </p:sp>
    </p:spTree>
    <p:extLst>
      <p:ext uri="{BB962C8B-B14F-4D97-AF65-F5344CB8AC3E}">
        <p14:creationId xmlns="" xmlns:p14="http://schemas.microsoft.com/office/powerpoint/2010/main" val="3536820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istockimg.com/file_thumbview_approve/5669783/2/stock-photo-5669783-fire-flames-on-white.jpg"/>
          <p:cNvPicPr>
            <a:picLocks noChangeAspect="1" noChangeArrowheads="1"/>
          </p:cNvPicPr>
          <p:nvPr/>
        </p:nvPicPr>
        <p:blipFill>
          <a:blip r:embed="rId3" cstate="print"/>
          <a:srcRect b="4040"/>
          <a:stretch>
            <a:fillRect/>
          </a:stretch>
        </p:blipFill>
        <p:spPr bwMode="auto">
          <a:xfrm>
            <a:off x="3048000" y="3238500"/>
            <a:ext cx="2409825" cy="3619500"/>
          </a:xfrm>
          <a:prstGeom prst="rect">
            <a:avLst/>
          </a:prstGeom>
          <a:noFill/>
        </p:spPr>
      </p:pic>
      <p:pic>
        <p:nvPicPr>
          <p:cNvPr id="700" name="Picture 5"/>
          <p:cNvPicPr/>
          <p:nvPr/>
        </p:nvPicPr>
        <p:blipFill rotWithShape="1">
          <a:blip r:embed="rId4" cstate="print"/>
          <a:srcRect l="6672" r="16347"/>
          <a:stretch/>
        </p:blipFill>
        <p:spPr>
          <a:xfrm>
            <a:off x="481780" y="2578223"/>
            <a:ext cx="1956620" cy="1577880"/>
          </a:xfrm>
          <a:prstGeom prst="rect">
            <a:avLst/>
          </a:prstGeom>
        </p:spPr>
      </p:pic>
      <p:sp>
        <p:nvSpPr>
          <p:cNvPr id="4" name="TextBox 3"/>
          <p:cNvSpPr txBox="1"/>
          <p:nvPr/>
        </p:nvSpPr>
        <p:spPr>
          <a:xfrm>
            <a:off x="381000" y="4176273"/>
            <a:ext cx="2057400" cy="646331"/>
          </a:xfrm>
          <a:prstGeom prst="rect">
            <a:avLst/>
          </a:prstGeom>
          <a:noFill/>
        </p:spPr>
        <p:txBody>
          <a:bodyPr wrap="square" rtlCol="0">
            <a:spAutoFit/>
          </a:bodyPr>
          <a:lstStyle/>
          <a:p>
            <a:pPr algn="ctr"/>
            <a:r>
              <a:rPr lang="en-US" dirty="0" smtClean="0"/>
              <a:t>High-Purity Silica</a:t>
            </a:r>
          </a:p>
          <a:p>
            <a:pPr algn="ctr"/>
            <a:r>
              <a:rPr lang="en-US" dirty="0">
                <a:solidFill>
                  <a:srgbClr val="000000"/>
                </a:solidFill>
                <a:latin typeface="Arial"/>
                <a:ea typeface="宋体"/>
              </a:rPr>
              <a:t>SiO</a:t>
            </a:r>
            <a:r>
              <a:rPr lang="en-US" baseline="-25000" dirty="0">
                <a:solidFill>
                  <a:srgbClr val="000000"/>
                </a:solidFill>
                <a:latin typeface="Arial"/>
                <a:ea typeface="宋体"/>
              </a:rPr>
              <a:t>2</a:t>
            </a:r>
            <a:endParaRPr lang="en-US" dirty="0"/>
          </a:p>
        </p:txBody>
      </p:sp>
      <p:sp>
        <p:nvSpPr>
          <p:cNvPr id="9" name="TextBox 8"/>
          <p:cNvSpPr txBox="1"/>
          <p:nvPr/>
        </p:nvSpPr>
        <p:spPr>
          <a:xfrm>
            <a:off x="6500810" y="4328673"/>
            <a:ext cx="2057400" cy="646331"/>
          </a:xfrm>
          <a:prstGeom prst="rect">
            <a:avLst/>
          </a:prstGeom>
          <a:noFill/>
        </p:spPr>
        <p:txBody>
          <a:bodyPr wrap="square" rtlCol="0">
            <a:spAutoFit/>
          </a:bodyPr>
          <a:lstStyle/>
          <a:p>
            <a:pPr algn="ctr"/>
            <a:r>
              <a:rPr lang="en-US" dirty="0" smtClean="0"/>
              <a:t>Si (</a:t>
            </a:r>
            <a:r>
              <a:rPr lang="en-US" dirty="0" err="1" smtClean="0"/>
              <a:t>polysilicon</a:t>
            </a:r>
            <a:r>
              <a:rPr lang="en-US" dirty="0" smtClean="0"/>
              <a:t>)</a:t>
            </a:r>
          </a:p>
          <a:p>
            <a:pPr algn="ctr"/>
            <a:r>
              <a:rPr lang="en-US" dirty="0">
                <a:solidFill>
                  <a:srgbClr val="000000"/>
                </a:solidFill>
                <a:latin typeface="Arial"/>
                <a:ea typeface="宋体"/>
              </a:rPr>
              <a:t>Si</a:t>
            </a:r>
            <a:endParaRPr lang="en-US" dirty="0" smtClean="0"/>
          </a:p>
        </p:txBody>
      </p:sp>
      <p:sp>
        <p:nvSpPr>
          <p:cNvPr id="5" name="Striped Right Arrow 4"/>
          <p:cNvSpPr/>
          <p:nvPr/>
        </p:nvSpPr>
        <p:spPr>
          <a:xfrm>
            <a:off x="3491434" y="2880873"/>
            <a:ext cx="1931056" cy="12877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65090" y="4243543"/>
            <a:ext cx="2057400" cy="923330"/>
          </a:xfrm>
          <a:prstGeom prst="rect">
            <a:avLst/>
          </a:prstGeom>
          <a:noFill/>
        </p:spPr>
        <p:txBody>
          <a:bodyPr wrap="square" rtlCol="0">
            <a:spAutoFit/>
          </a:bodyPr>
          <a:lstStyle/>
          <a:p>
            <a:pPr algn="ctr"/>
            <a:r>
              <a:rPr lang="en-US" dirty="0" smtClean="0"/>
              <a:t>Electric furnace, high temperatures (over 1900°C!) </a:t>
            </a:r>
            <a:endParaRPr lang="en-US" dirty="0"/>
          </a:p>
        </p:txBody>
      </p:sp>
      <p:pic>
        <p:nvPicPr>
          <p:cNvPr id="2054" name="Picture 6" descr="https://images.angelpub.com/2011/45/11336/polysilico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22012" y="2663158"/>
            <a:ext cx="2467847" cy="164374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CustomShape 1"/>
          <p:cNvSpPr/>
          <p:nvPr/>
        </p:nvSpPr>
        <p:spPr>
          <a:xfrm>
            <a:off x="457200" y="274680"/>
            <a:ext cx="8228880" cy="1142280"/>
          </a:xfrm>
          <a:prstGeom prst="rect">
            <a:avLst/>
          </a:prstGeom>
        </p:spPr>
        <p:txBody>
          <a:bodyPr lIns="90000" tIns="45000" rIns="90000" bIns="45000" anchor="ctr"/>
          <a:lstStyle/>
          <a:p>
            <a:pPr algn="ctr">
              <a:lnSpc>
                <a:spcPct val="100000"/>
              </a:lnSpc>
            </a:pPr>
            <a:r>
              <a:rPr lang="en-US" sz="4000" dirty="0" smtClean="0">
                <a:solidFill>
                  <a:srgbClr val="000000"/>
                </a:solidFill>
                <a:latin typeface="Arial"/>
                <a:ea typeface="宋体"/>
              </a:rPr>
              <a:t>What is silicon?</a:t>
            </a:r>
            <a:endParaRPr dirty="0"/>
          </a:p>
        </p:txBody>
      </p:sp>
      <p:sp>
        <p:nvSpPr>
          <p:cNvPr id="18" name="Rectangle 17"/>
          <p:cNvSpPr/>
          <p:nvPr/>
        </p:nvSpPr>
        <p:spPr>
          <a:xfrm>
            <a:off x="7031803" y="6472761"/>
            <a:ext cx="2107281" cy="338554"/>
          </a:xfrm>
          <a:prstGeom prst="rect">
            <a:avLst/>
          </a:prstGeom>
        </p:spPr>
        <p:txBody>
          <a:bodyPr wrap="square">
            <a:spAutoFit/>
          </a:bodyPr>
          <a:lstStyle/>
          <a:p>
            <a:pPr algn="r"/>
            <a:r>
              <a:rPr lang="en-US" sz="1600" dirty="0" smtClean="0"/>
              <a:t>energyandcapital.com</a:t>
            </a:r>
            <a:endParaRPr lang="en-US" sz="1600" dirty="0"/>
          </a:p>
        </p:txBody>
      </p:sp>
    </p:spTree>
    <p:extLst>
      <p:ext uri="{BB962C8B-B14F-4D97-AF65-F5344CB8AC3E}">
        <p14:creationId xmlns="" xmlns:p14="http://schemas.microsoft.com/office/powerpoint/2010/main" val="1491817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rial"/>
                <a:ea typeface="宋体"/>
              </a:rPr>
              <a:t>Video: Making Silicon Wafers</a:t>
            </a:r>
          </a:p>
        </p:txBody>
      </p:sp>
      <p:sp>
        <p:nvSpPr>
          <p:cNvPr id="8" name="CustomShape 1"/>
          <p:cNvSpPr/>
          <p:nvPr/>
        </p:nvSpPr>
        <p:spPr>
          <a:xfrm>
            <a:off x="457200" y="1600200"/>
            <a:ext cx="8228880" cy="4525200"/>
          </a:xfrm>
          <a:prstGeom prst="rect">
            <a:avLst/>
          </a:prstGeom>
        </p:spPr>
        <p:txBody>
          <a:bodyPr lIns="90000" tIns="45000" rIns="90000" bIns="45000"/>
          <a:lstStyle/>
          <a:p>
            <a:pPr>
              <a:lnSpc>
                <a:spcPct val="100000"/>
              </a:lnSpc>
            </a:pPr>
            <a:r>
              <a:rPr lang="en-US" sz="2800" dirty="0" smtClean="0">
                <a:solidFill>
                  <a:srgbClr val="000000"/>
                </a:solidFill>
                <a:latin typeface="Arial"/>
              </a:rPr>
              <a:t>How do they do it: Silicon Wafers</a:t>
            </a:r>
          </a:p>
          <a:p>
            <a:pPr>
              <a:lnSpc>
                <a:spcPct val="100000"/>
              </a:lnSpc>
            </a:pPr>
            <a:endParaRPr lang="en-US" sz="2800" dirty="0" smtClean="0">
              <a:solidFill>
                <a:srgbClr val="000000"/>
              </a:solidFill>
              <a:latin typeface="Arial"/>
            </a:endParaRPr>
          </a:p>
          <a:p>
            <a:pPr>
              <a:lnSpc>
                <a:spcPct val="100000"/>
              </a:lnSpc>
            </a:pPr>
            <a:r>
              <a:rPr lang="en-US" sz="2000" dirty="0" smtClean="0">
                <a:solidFill>
                  <a:srgbClr val="000000"/>
                </a:solidFill>
                <a:latin typeface="Arial"/>
              </a:rPr>
              <a:t>http</a:t>
            </a:r>
            <a:r>
              <a:rPr lang="en-US" sz="2000" dirty="0">
                <a:solidFill>
                  <a:srgbClr val="000000"/>
                </a:solidFill>
                <a:latin typeface="Arial"/>
              </a:rPr>
              <a:t>://www.youtube.com/watch?v=aWVywhzuHnQ</a:t>
            </a:r>
            <a:endParaRPr sz="2000" dirty="0"/>
          </a:p>
        </p:txBody>
      </p:sp>
      <p:pic>
        <p:nvPicPr>
          <p:cNvPr id="11" name="Picture 19"/>
          <p:cNvPicPr/>
          <p:nvPr/>
        </p:nvPicPr>
        <p:blipFill>
          <a:blip r:embed="rId3" cstate="print"/>
          <a:stretch>
            <a:fillRect/>
          </a:stretch>
        </p:blipFill>
        <p:spPr>
          <a:xfrm>
            <a:off x="2895480" y="3048000"/>
            <a:ext cx="3431520" cy="3448800"/>
          </a:xfrm>
          <a:prstGeom prst="rect">
            <a:avLst/>
          </a:prstGeom>
        </p:spPr>
      </p:pic>
    </p:spTree>
    <p:extLst>
      <p:ext uri="{BB962C8B-B14F-4D97-AF65-F5344CB8AC3E}">
        <p14:creationId xmlns="" xmlns:p14="http://schemas.microsoft.com/office/powerpoint/2010/main" val="284006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rial"/>
                <a:ea typeface="宋体"/>
              </a:rPr>
              <a:t>Activity: </a:t>
            </a:r>
            <a:r>
              <a:rPr lang="en-US" dirty="0">
                <a:solidFill>
                  <a:srgbClr val="000000"/>
                </a:solidFill>
                <a:latin typeface="Arial"/>
                <a:ea typeface="宋体"/>
              </a:rPr>
              <a:t>Cutting Silicon Wafers</a:t>
            </a:r>
          </a:p>
        </p:txBody>
      </p:sp>
      <p:sp>
        <p:nvSpPr>
          <p:cNvPr id="3" name="Content Placeholder 2"/>
          <p:cNvSpPr>
            <a:spLocks noGrp="1"/>
          </p:cNvSpPr>
          <p:nvPr>
            <p:ph idx="1"/>
          </p:nvPr>
        </p:nvSpPr>
        <p:spPr>
          <a:xfrm>
            <a:off x="457200" y="1600200"/>
            <a:ext cx="7086600" cy="4525963"/>
          </a:xfrm>
        </p:spPr>
        <p:txBody>
          <a:bodyPr>
            <a:normAutofit/>
          </a:bodyPr>
          <a:lstStyle/>
          <a:p>
            <a:r>
              <a:rPr lang="en-US" sz="2800" dirty="0" smtClean="0">
                <a:solidFill>
                  <a:srgbClr val="000000"/>
                </a:solidFill>
                <a:latin typeface="Arial"/>
              </a:rPr>
              <a:t>Crystalline silicon is strong but brittle.</a:t>
            </a:r>
          </a:p>
          <a:p>
            <a:endParaRPr lang="en-US" sz="2800" dirty="0" smtClean="0">
              <a:solidFill>
                <a:srgbClr val="000000"/>
              </a:solidFill>
              <a:latin typeface="Arial"/>
            </a:endParaRPr>
          </a:p>
          <a:p>
            <a:r>
              <a:rPr lang="en-US" sz="2800" dirty="0" smtClean="0">
                <a:solidFill>
                  <a:srgbClr val="000000"/>
                </a:solidFill>
                <a:latin typeface="Arial"/>
              </a:rPr>
              <a:t>Crystalline </a:t>
            </a:r>
            <a:r>
              <a:rPr lang="en-US" sz="2800" dirty="0">
                <a:solidFill>
                  <a:srgbClr val="000000"/>
                </a:solidFill>
                <a:latin typeface="Arial"/>
              </a:rPr>
              <a:t>structure </a:t>
            </a:r>
            <a:r>
              <a:rPr lang="en-US" sz="2800" dirty="0" smtClean="0">
                <a:solidFill>
                  <a:srgbClr val="000000"/>
                </a:solidFill>
                <a:latin typeface="Arial"/>
              </a:rPr>
              <a:t/>
            </a:r>
            <a:br>
              <a:rPr lang="en-US" sz="2800" dirty="0" smtClean="0">
                <a:solidFill>
                  <a:srgbClr val="000000"/>
                </a:solidFill>
                <a:latin typeface="Arial"/>
              </a:rPr>
            </a:br>
            <a:r>
              <a:rPr lang="en-US" sz="2800" dirty="0" smtClean="0">
                <a:solidFill>
                  <a:srgbClr val="000000"/>
                </a:solidFill>
                <a:latin typeface="Arial"/>
              </a:rPr>
              <a:t>(repeating pattern)</a:t>
            </a:r>
            <a:br>
              <a:rPr lang="en-US" sz="2800" dirty="0" smtClean="0">
                <a:solidFill>
                  <a:srgbClr val="000000"/>
                </a:solidFill>
                <a:latin typeface="Arial"/>
              </a:rPr>
            </a:br>
            <a:r>
              <a:rPr lang="en-US" sz="2800" dirty="0" smtClean="0">
                <a:solidFill>
                  <a:srgbClr val="000000"/>
                </a:solidFill>
                <a:latin typeface="Arial"/>
              </a:rPr>
              <a:t>has </a:t>
            </a:r>
            <a:r>
              <a:rPr lang="en-US" sz="2800" dirty="0">
                <a:solidFill>
                  <a:srgbClr val="000000"/>
                </a:solidFill>
                <a:latin typeface="Arial"/>
              </a:rPr>
              <a:t>plane </a:t>
            </a:r>
            <a:r>
              <a:rPr lang="en-US" sz="2800" dirty="0" smtClean="0">
                <a:solidFill>
                  <a:srgbClr val="000000"/>
                </a:solidFill>
                <a:latin typeface="Arial"/>
              </a:rPr>
              <a:t>lines that </a:t>
            </a:r>
            <a:br>
              <a:rPr lang="en-US" sz="2800" dirty="0" smtClean="0">
                <a:solidFill>
                  <a:srgbClr val="000000"/>
                </a:solidFill>
                <a:latin typeface="Arial"/>
              </a:rPr>
            </a:br>
            <a:r>
              <a:rPr lang="en-US" sz="2800" dirty="0" smtClean="0">
                <a:solidFill>
                  <a:srgbClr val="000000"/>
                </a:solidFill>
                <a:latin typeface="Arial"/>
              </a:rPr>
              <a:t>can break.</a:t>
            </a:r>
          </a:p>
        </p:txBody>
      </p:sp>
      <p:sp>
        <p:nvSpPr>
          <p:cNvPr id="4" name="Rectangle 3"/>
          <p:cNvSpPr/>
          <p:nvPr/>
        </p:nvSpPr>
        <p:spPr>
          <a:xfrm>
            <a:off x="762000" y="5105400"/>
            <a:ext cx="1981200" cy="923330"/>
          </a:xfrm>
          <a:prstGeom prst="rect">
            <a:avLst/>
          </a:prstGeom>
        </p:spPr>
        <p:txBody>
          <a:bodyPr wrap="square">
            <a:spAutoFit/>
          </a:bodyPr>
          <a:lstStyle/>
          <a:p>
            <a:r>
              <a:rPr lang="en-US" dirty="0"/>
              <a:t>http://www.youtube.com/watch?v=MlsxGjJuL7s</a:t>
            </a:r>
          </a:p>
        </p:txBody>
      </p:sp>
      <p:sp>
        <p:nvSpPr>
          <p:cNvPr id="5" name="TextBox 4"/>
          <p:cNvSpPr txBox="1"/>
          <p:nvPr/>
        </p:nvSpPr>
        <p:spPr>
          <a:xfrm>
            <a:off x="4038600" y="6336268"/>
            <a:ext cx="1219200" cy="369332"/>
          </a:xfrm>
          <a:prstGeom prst="rect">
            <a:avLst/>
          </a:prstGeom>
          <a:noFill/>
        </p:spPr>
        <p:txBody>
          <a:bodyPr wrap="square" rtlCol="0">
            <a:spAutoFit/>
          </a:bodyPr>
          <a:lstStyle/>
          <a:p>
            <a:r>
              <a:rPr lang="en-US" dirty="0" smtClean="0"/>
              <a:t>Si Unit Cell</a:t>
            </a:r>
            <a:endParaRPr lang="en-US" dirty="0"/>
          </a:p>
        </p:txBody>
      </p:sp>
      <p:pic>
        <p:nvPicPr>
          <p:cNvPr id="12" name="Picture 10"/>
          <p:cNvPicPr/>
          <p:nvPr/>
        </p:nvPicPr>
        <p:blipFill>
          <a:blip r:embed="rId3" cstate="print"/>
          <a:stretch>
            <a:fillRect/>
          </a:stretch>
        </p:blipFill>
        <p:spPr>
          <a:xfrm>
            <a:off x="6477000" y="2514600"/>
            <a:ext cx="2355000" cy="4006334"/>
          </a:xfrm>
          <a:prstGeom prst="rect">
            <a:avLst/>
          </a:prstGeom>
        </p:spPr>
      </p:pic>
      <p:pic>
        <p:nvPicPr>
          <p:cNvPr id="1028" name="Picture 4" descr="http://blog.oup.com/wp-content/uploads/2012/06/diamon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33800" y="4517765"/>
            <a:ext cx="1929107" cy="1818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95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670</Words>
  <Application>Microsoft Office PowerPoint</Application>
  <PresentationFormat>On-screen Show (4:3)</PresentationFormat>
  <Paragraphs>127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Silicon wafers</vt:lpstr>
      <vt:lpstr>Slide 2</vt:lpstr>
      <vt:lpstr>Making silicon boules</vt:lpstr>
      <vt:lpstr>Slide 4</vt:lpstr>
      <vt:lpstr>So silicon is made in the Czochralski  process, but what is silicon?</vt:lpstr>
      <vt:lpstr>Slide 6</vt:lpstr>
      <vt:lpstr>Slide 7</vt:lpstr>
      <vt:lpstr>Video: Making Silicon Wafers</vt:lpstr>
      <vt:lpstr>Activity: Cutting Silicon Wafers</vt:lpstr>
      <vt:lpstr>Activity: Cutting Silicon Wafers</vt:lpstr>
      <vt:lpstr>Activity: Cutting Silicon Wafers</vt:lpstr>
      <vt:lpstr>Activity: Cutting Silicon Wafers</vt:lpstr>
      <vt:lpstr>Video: Making Silicon Wafers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Mike</cp:lastModifiedBy>
  <cp:revision>92</cp:revision>
  <cp:lastPrinted>2013-07-02T20:36:32Z</cp:lastPrinted>
  <dcterms:created xsi:type="dcterms:W3CDTF">2013-06-07T20:36:48Z</dcterms:created>
  <dcterms:modified xsi:type="dcterms:W3CDTF">2013-07-29T18:17:51Z</dcterms:modified>
</cp:coreProperties>
</file>