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2"/>
  </p:notesMasterIdLst>
  <p:sldIdLst>
    <p:sldId id="256" r:id="rId2"/>
    <p:sldId id="293" r:id="rId3"/>
    <p:sldId id="298" r:id="rId4"/>
    <p:sldId id="299" r:id="rId5"/>
    <p:sldId id="260" r:id="rId6"/>
    <p:sldId id="300" r:id="rId7"/>
    <p:sldId id="311" r:id="rId8"/>
    <p:sldId id="262" r:id="rId9"/>
    <p:sldId id="264" r:id="rId10"/>
    <p:sldId id="271" r:id="rId11"/>
    <p:sldId id="312" r:id="rId12"/>
    <p:sldId id="295" r:id="rId13"/>
    <p:sldId id="310" r:id="rId14"/>
    <p:sldId id="281" r:id="rId15"/>
    <p:sldId id="269" r:id="rId16"/>
    <p:sldId id="291" r:id="rId17"/>
    <p:sldId id="290" r:id="rId18"/>
    <p:sldId id="276" r:id="rId19"/>
    <p:sldId id="278" r:id="rId20"/>
    <p:sldId id="272" r:id="rId21"/>
    <p:sldId id="279" r:id="rId22"/>
    <p:sldId id="280" r:id="rId23"/>
    <p:sldId id="313" r:id="rId24"/>
    <p:sldId id="306" r:id="rId25"/>
    <p:sldId id="304" r:id="rId26"/>
    <p:sldId id="301" r:id="rId27"/>
    <p:sldId id="302" r:id="rId28"/>
    <p:sldId id="303" r:id="rId29"/>
    <p:sldId id="285" r:id="rId30"/>
    <p:sldId id="30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C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08" autoAdjust="0"/>
    <p:restoredTop sz="95082" autoAdjust="0"/>
  </p:normalViewPr>
  <p:slideViewPr>
    <p:cSldViewPr>
      <p:cViewPr>
        <p:scale>
          <a:sx n="107" d="100"/>
          <a:sy n="107" d="100"/>
        </p:scale>
        <p:origin x="-2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A2597-BF2B-465C-BE4B-153CF9066F39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AB2A7-60ED-473B-BAB9-3293A93B0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85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Adenosine_monophosphate" TargetMode="External"/><Relationship Id="rId3" Type="http://schemas.openxmlformats.org/officeDocument/2006/relationships/hyperlink" Target="http://en.wikipedia.org/wiki/Firefly_luciferin" TargetMode="External"/><Relationship Id="rId7" Type="http://schemas.openxmlformats.org/officeDocument/2006/relationships/hyperlink" Target="http://en.wikipedia.org/wiki/Oxyluciferi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Pyrophosphate" TargetMode="External"/><Relationship Id="rId5" Type="http://schemas.openxmlformats.org/officeDocument/2006/relationships/hyperlink" Target="http://en.wikipedia.org/w/index.php?title=Luciferyl_adenylate&amp;action=edit&amp;redlink=1" TargetMode="External"/><Relationship Id="rId4" Type="http://schemas.openxmlformats.org/officeDocument/2006/relationships/hyperlink" Target="http://en.wikipedia.org/wiki/Adenosine_triphosphate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Gene therapies utilizing modified viruses or plasmid DNA (pDNA) to re-introduce functional copies of defective or mutated genes</a:t>
            </a:r>
          </a:p>
          <a:p>
            <a:r>
              <a:rPr lang="en-US" dirty="0" smtClean="0"/>
              <a:t>are being investigated for the treatment of a wide range of lung diseases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CF is caused by the mutations in the gene encoding the Cystic Fibrosis </a:t>
            </a:r>
            <a:r>
              <a:rPr lang="en-US" dirty="0" err="1" smtClean="0"/>
              <a:t>Transmembrane</a:t>
            </a:r>
            <a:r>
              <a:rPr lang="en-US" dirty="0" smtClean="0"/>
              <a:t> Conductance</a:t>
            </a:r>
            <a:r>
              <a:rPr lang="en-US" baseline="0" dirty="0" smtClean="0"/>
              <a:t> </a:t>
            </a:r>
            <a:r>
              <a:rPr lang="en-US" dirty="0" smtClean="0"/>
              <a:t>Regulator protein (CFTR)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CF:</a:t>
            </a:r>
            <a:r>
              <a:rPr lang="en-US" baseline="0" dirty="0" smtClean="0"/>
              <a:t> transporting </a:t>
            </a:r>
            <a:r>
              <a:rPr lang="en-US" baseline="0" dirty="0" err="1" smtClean="0"/>
              <a:t>Cl</a:t>
            </a:r>
            <a:r>
              <a:rPr lang="en-US" baseline="0" dirty="0" smtClean="0"/>
              <a:t>- and Na+ across the epithelial membrane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CF: mucous build up, decrease </a:t>
            </a:r>
            <a:r>
              <a:rPr lang="en-US" baseline="0" dirty="0" err="1" smtClean="0"/>
              <a:t>mucocillary</a:t>
            </a:r>
            <a:r>
              <a:rPr lang="en-US" baseline="0" dirty="0" smtClean="0"/>
              <a:t> clearance and inflammation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Disadvantages for gene delivery to the lung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Insufficient gene delivery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Inflammatory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AB2A7-60ED-473B-BAB9-3293A93B0E0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33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Advantages: 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condense DNA into a</a:t>
            </a:r>
            <a:r>
              <a:rPr lang="en-US" baseline="0" dirty="0" smtClean="0"/>
              <a:t> small particle, low immunogenicity, easy to manufacture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Disadvantages: 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Toxicity, low transfection </a:t>
            </a:r>
            <a:r>
              <a:rPr lang="en-US" dirty="0" err="1" smtClean="0"/>
              <a:t>effieicncy</a:t>
            </a:r>
            <a:r>
              <a:rPr lang="en-US" baseline="0" dirty="0" smtClean="0"/>
              <a:t> and lack of biodegradability and biocompatibility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Acidic endosome buffering (pH 7.4)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At</a:t>
            </a:r>
            <a:r>
              <a:rPr lang="en-US" baseline="0" dirty="0" smtClean="0"/>
              <a:t> lower pH, the buffering by PEI causes an influx of </a:t>
            </a:r>
            <a:r>
              <a:rPr lang="en-US" baseline="0" dirty="0" err="1" smtClean="0"/>
              <a:t>Cl</a:t>
            </a:r>
            <a:r>
              <a:rPr lang="en-US" baseline="0" dirty="0" smtClean="0"/>
              <a:t>- and H2O into endosomes which eventually burst out due to the osmotic pressure then facilitating intracellular release of the complex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AB2A7-60ED-473B-BAB9-3293A93B0E0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18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Firefly luciferase: good reporter to study gene expression</a:t>
            </a:r>
            <a:r>
              <a:rPr lang="en-US" baseline="0" dirty="0" smtClean="0"/>
              <a:t> </a:t>
            </a:r>
            <a:r>
              <a:rPr lang="en-US" dirty="0" smtClean="0"/>
              <a:t>because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The reporter</a:t>
            </a:r>
            <a:r>
              <a:rPr lang="en-US" baseline="0" dirty="0" smtClean="0"/>
              <a:t> activity is available immediately upon the translation since the protein does not require post translational processing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The protein does not require post translational procession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aseline="0" dirty="0" smtClean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The assay is very sensitive because its light production has the highest quantum </a:t>
            </a:r>
            <a:r>
              <a:rPr lang="en-US" baseline="0" dirty="0" err="1" smtClean="0"/>
              <a:t>effiency</a:t>
            </a:r>
            <a:r>
              <a:rPr lang="en-US" baseline="0" dirty="0" smtClean="0"/>
              <a:t> known for any </a:t>
            </a:r>
            <a:r>
              <a:rPr lang="en-US" baseline="0" dirty="0" err="1" smtClean="0"/>
              <a:t>chemiluminescent</a:t>
            </a:r>
            <a:r>
              <a:rPr lang="en-US" baseline="0" dirty="0" smtClean="0"/>
              <a:t> reaction and no background luminescence is found in the host cells or the assay chemistry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The assay is rapid requiring only a few seconds per sample</a:t>
            </a:r>
            <a:endParaRPr lang="en-US" dirty="0" smtClean="0"/>
          </a:p>
          <a:p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Firefly luciferin"/>
              </a:rPr>
              <a:t>luciferin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+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Adenosine triphosphate"/>
              </a:rPr>
              <a:t>ATP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→ 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Luciferyl adenylate (page does not exist)"/>
              </a:rPr>
              <a:t>luciferyl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Luciferyl adenylate (page does not exist)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Luciferyl adenylate (page does not exist)"/>
              </a:rPr>
              <a:t>adenylate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+ 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Pyrophosphate"/>
              </a:rPr>
              <a:t>PP</a:t>
            </a:r>
            <a:r>
              <a:rPr lang="en-US" sz="1200" b="0" i="0" u="none" strike="noStrike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Pyrophosphate"/>
              </a:rPr>
              <a:t>i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luciferyl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adenylate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O</a:t>
            </a:r>
            <a:r>
              <a:rPr lang="en-US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→ 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Oxyluciferin"/>
              </a:rPr>
              <a:t>oxyluciferin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+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Adenosine monophosphate"/>
              </a:rPr>
              <a:t>AMP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+ light</a:t>
            </a:r>
            <a:endParaRPr lang="th-TH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Translation: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Wikipedia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stage of protein biosynthesis (part of the overall process of gene expression).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mRNA produced by transcription is decoded by the ribosome to produce a specific amino acid chain which will later fold into an active protein.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bacteria, the translation occurs in the cell’s cytoplasm.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eukaryotes, it occurs across the membrane of endoplasmic reticulum. (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tRNA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Initiation, elongation, translocation and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terminition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AB2A7-60ED-473B-BAB9-3293A93B0E0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91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A549 and HEK293, 24-well plate</a:t>
            </a:r>
            <a:br>
              <a:rPr lang="en-US" dirty="0" smtClean="0"/>
            </a:br>
            <a:r>
              <a:rPr lang="en-US" dirty="0" smtClean="0"/>
              <a:t>cell density 8X10</a:t>
            </a:r>
            <a:r>
              <a:rPr lang="en-US" baseline="30000" dirty="0" smtClean="0"/>
              <a:t>4</a:t>
            </a:r>
            <a:r>
              <a:rPr lang="en-US" dirty="0" smtClean="0"/>
              <a:t> cells/well 24 h prior transfection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rgbClr val="0066FF"/>
                </a:solidFill>
              </a:rPr>
              <a:t>0h: 	</a:t>
            </a:r>
            <a:r>
              <a:rPr lang="en-US" dirty="0" smtClean="0"/>
              <a:t>+ CH/pDNA (N/P 1-100) (100 µl)</a:t>
            </a:r>
          </a:p>
          <a:p>
            <a:pPr>
              <a:buNone/>
            </a:pPr>
            <a:r>
              <a:rPr lang="en-US" dirty="0" smtClean="0"/>
              <a:t>		(pDNA 5 µg/well) + serum free media (500 µl)</a:t>
            </a:r>
          </a:p>
          <a:p>
            <a:r>
              <a:rPr lang="en-US" dirty="0" smtClean="0">
                <a:solidFill>
                  <a:srgbClr val="0066FF"/>
                </a:solidFill>
              </a:rPr>
              <a:t>4h: 	</a:t>
            </a:r>
            <a:r>
              <a:rPr lang="en-US" dirty="0" smtClean="0"/>
              <a:t>+ fresh complete media</a:t>
            </a:r>
          </a:p>
          <a:p>
            <a:r>
              <a:rPr lang="en-US" dirty="0" smtClean="0">
                <a:solidFill>
                  <a:srgbClr val="0066FF"/>
                </a:solidFill>
              </a:rPr>
              <a:t>24h: </a:t>
            </a:r>
            <a:r>
              <a:rPr lang="en-US" dirty="0" smtClean="0"/>
              <a:t>replaced media with fresh complete media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66FF"/>
                </a:solidFill>
              </a:rPr>
              <a:t>48h: </a:t>
            </a:r>
            <a:r>
              <a:rPr lang="en-US" dirty="0" smtClean="0"/>
              <a:t>removed media, wash with PBS + RLB	2xfreeze-thaw cycles</a:t>
            </a:r>
            <a:br>
              <a:rPr lang="en-US" dirty="0" smtClean="0"/>
            </a:br>
            <a:r>
              <a:rPr lang="en-US" dirty="0" smtClean="0"/>
              <a:t>	centrifuged at 13200rpm, 5 </a:t>
            </a:r>
            <a:r>
              <a:rPr lang="en-US" dirty="0" err="1" smtClean="0"/>
              <a:t>mins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Luciferase assay (Promega) (RLU value)</a:t>
            </a:r>
          </a:p>
          <a:p>
            <a:r>
              <a:rPr lang="en-US" dirty="0" smtClean="0"/>
              <a:t>Micro BCA assay (Pierce) (mg of protein)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AB2A7-60ED-473B-BAB9-3293A93B0E0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93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conversion is from NADPH or NADH produced by dehydrogenase in metabolically active cells.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AB2A7-60ED-473B-BAB9-3293A93B0E0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73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A549 and HEK293, 96-well plate</a:t>
            </a:r>
            <a:br>
              <a:rPr lang="en-US" sz="1200" dirty="0" smtClean="0"/>
            </a:br>
            <a:r>
              <a:rPr lang="en-US" sz="1200" dirty="0" smtClean="0"/>
              <a:t>cell density 1X10</a:t>
            </a:r>
            <a:r>
              <a:rPr lang="en-US" sz="1200" baseline="30000" dirty="0" smtClean="0"/>
              <a:t>4</a:t>
            </a:r>
            <a:r>
              <a:rPr lang="en-US" sz="1200" dirty="0" smtClean="0"/>
              <a:t> cells/well 24 h prior</a:t>
            </a:r>
            <a:br>
              <a:rPr lang="en-US" sz="1200" dirty="0" smtClean="0"/>
            </a:br>
            <a:endParaRPr lang="en-US" sz="1200" dirty="0" smtClean="0"/>
          </a:p>
          <a:p>
            <a:r>
              <a:rPr lang="en-US" sz="1200" dirty="0" smtClean="0">
                <a:solidFill>
                  <a:srgbClr val="0066FF"/>
                </a:solidFill>
              </a:rPr>
              <a:t>0h: 	</a:t>
            </a:r>
            <a:r>
              <a:rPr lang="en-US" sz="1200" dirty="0" smtClean="0"/>
              <a:t>+ CH/pDNA (N/P 1-100)</a:t>
            </a:r>
          </a:p>
          <a:p>
            <a:pPr>
              <a:buNone/>
            </a:pPr>
            <a:r>
              <a:rPr lang="en-US" sz="1200" dirty="0" smtClean="0"/>
              <a:t>		(pDNA 1 µg/well) + serum free media</a:t>
            </a:r>
          </a:p>
          <a:p>
            <a:r>
              <a:rPr lang="en-US" sz="1200" dirty="0" smtClean="0">
                <a:solidFill>
                  <a:srgbClr val="0066FF"/>
                </a:solidFill>
              </a:rPr>
              <a:t>4h: 	</a:t>
            </a:r>
            <a:r>
              <a:rPr lang="en-US" sz="1200" dirty="0" smtClean="0"/>
              <a:t>+ fresh complete media</a:t>
            </a:r>
          </a:p>
          <a:p>
            <a:r>
              <a:rPr lang="en-US" sz="1200" dirty="0" smtClean="0">
                <a:solidFill>
                  <a:srgbClr val="0070C0"/>
                </a:solidFill>
              </a:rPr>
              <a:t>48h</a:t>
            </a:r>
            <a:r>
              <a:rPr lang="en-US" sz="1200" dirty="0" smtClean="0">
                <a:solidFill>
                  <a:srgbClr val="FF0000"/>
                </a:solidFill>
              </a:rPr>
              <a:t>: </a:t>
            </a:r>
            <a:r>
              <a:rPr lang="en-US" sz="1200" dirty="0" smtClean="0"/>
              <a:t>replaced media with 100 µl fresh complete media + 20 µl of </a:t>
            </a:r>
            <a:r>
              <a:rPr lang="en-US" sz="1200" dirty="0" err="1" smtClean="0"/>
              <a:t>CellTiter</a:t>
            </a:r>
            <a:r>
              <a:rPr lang="en-US" sz="1200" dirty="0" smtClean="0"/>
              <a:t> 96</a:t>
            </a:r>
            <a:r>
              <a:rPr lang="en-US" sz="1200" baseline="30000" dirty="0" smtClean="0"/>
              <a:t>®</a:t>
            </a:r>
            <a:r>
              <a:rPr lang="en-US" sz="1200" dirty="0" smtClean="0"/>
              <a:t> Aqueous One solution (Promega)</a:t>
            </a:r>
          </a:p>
          <a:p>
            <a:endParaRPr lang="en-US" sz="1200" dirty="0" smtClean="0"/>
          </a:p>
          <a:p>
            <a:r>
              <a:rPr lang="en-US" sz="1200" dirty="0" smtClean="0"/>
              <a:t>incubate at 37° for 1-4h in a humidified, 5% CO</a:t>
            </a:r>
            <a:r>
              <a:rPr lang="en-US" sz="1200" baseline="-25000" dirty="0" smtClean="0"/>
              <a:t>2</a:t>
            </a:r>
          </a:p>
          <a:p>
            <a:r>
              <a:rPr lang="en-US" sz="1200" dirty="0" smtClean="0"/>
              <a:t>Measured the absorbance at 490 nm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AB2A7-60ED-473B-BAB9-3293A93B0E0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1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AB2A7-60ED-473B-BAB9-3293A93B0E0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12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Advantages: 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condense DNA into a</a:t>
            </a:r>
            <a:r>
              <a:rPr lang="en-US" baseline="0" dirty="0" smtClean="0"/>
              <a:t> small particle, low immunogenicity, easy to manufacture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Disadvantages: 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Toxicity, low transfection </a:t>
            </a:r>
            <a:r>
              <a:rPr lang="en-US" dirty="0" err="1" smtClean="0"/>
              <a:t>effieicncy</a:t>
            </a:r>
            <a:r>
              <a:rPr lang="en-US" baseline="0" dirty="0" smtClean="0"/>
              <a:t> and lack of biodegradability and biocompatibility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Acidic endosome buffering (pH 7.4)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At</a:t>
            </a:r>
            <a:r>
              <a:rPr lang="en-US" baseline="0" dirty="0" smtClean="0"/>
              <a:t> lower pH, the buffering by PEI causes an influx of </a:t>
            </a:r>
            <a:r>
              <a:rPr lang="en-US" baseline="0" dirty="0" err="1" smtClean="0"/>
              <a:t>Cl</a:t>
            </a:r>
            <a:r>
              <a:rPr lang="en-US" baseline="0" dirty="0" smtClean="0"/>
              <a:t>- and H2O into endosomes which eventually burst out due to the osmotic pressure then facilitating intracellular release of the complex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AB2A7-60ED-473B-BAB9-3293A93B0E0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18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CpG: unmethylated 2’-deoxyribo</a:t>
            </a:r>
            <a:r>
              <a:rPr lang="en-US" baseline="0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cytidine-phosphateguanosine</a:t>
            </a:r>
            <a:r>
              <a:rPr lang="en-US" dirty="0" smtClean="0"/>
              <a:t>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The</a:t>
            </a:r>
            <a:r>
              <a:rPr lang="en-US" baseline="0" dirty="0" smtClean="0"/>
              <a:t> best </a:t>
            </a:r>
            <a:r>
              <a:rPr lang="en-US" baseline="0" dirty="0" err="1" smtClean="0"/>
              <a:t>nanoplex</a:t>
            </a:r>
            <a:r>
              <a:rPr lang="en-US" baseline="0" dirty="0" smtClean="0"/>
              <a:t> is high transfection efficiency, low toxicity, low or non-induced inflammatory response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Recently, there are studies shows that CpG motifs in plasmids are associated with… </a:t>
            </a:r>
          </a:p>
          <a:p>
            <a:pPr lvl="1"/>
            <a:r>
              <a:rPr lang="en-US" dirty="0" smtClean="0">
                <a:sym typeface="Symbol"/>
              </a:rPr>
              <a:t> Transgene expression</a:t>
            </a:r>
          </a:p>
          <a:p>
            <a:pPr lvl="1"/>
            <a:r>
              <a:rPr lang="en-US" dirty="0" smtClean="0">
                <a:sym typeface="Symbol"/>
              </a:rPr>
              <a:t>Induce inflammatory response (</a:t>
            </a:r>
            <a:r>
              <a:rPr lang="en-US" i="1" dirty="0" smtClean="0">
                <a:sym typeface="Symbol"/>
              </a:rPr>
              <a:t>in vivo</a:t>
            </a:r>
            <a:r>
              <a:rPr lang="en-US" dirty="0" smtClean="0">
                <a:sym typeface="Symbol"/>
              </a:rPr>
              <a:t>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AB2A7-60ED-473B-BAB9-3293A93B0E0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22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AB2A7-60ED-473B-BAB9-3293A93B0E0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12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AB2A7-60ED-473B-BAB9-3293A93B0E0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12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</a:t>
            </a:r>
            <a:r>
              <a:rPr lang="en-US" sz="1200" dirty="0" smtClean="0"/>
              <a:t>The nanoplexes were measured by Zetasizer Nano ZS in acetate buffer, pH 5.46, at 25</a:t>
            </a:r>
            <a:r>
              <a:rPr lang="en-US" sz="1200" dirty="0" smtClean="0">
                <a:sym typeface="Symbol"/>
              </a:rPr>
              <a:t></a:t>
            </a:r>
            <a:r>
              <a:rPr lang="en-US" sz="1200" dirty="0" smtClean="0"/>
              <a:t>C. Data expressed as mean ± SD (n=3).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AB2A7-60ED-473B-BAB9-3293A93B0E0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02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Condensation of DNA by chitosan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AB2A7-60ED-473B-BAB9-3293A93B0E0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40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AB2A7-60ED-473B-BAB9-3293A93B0E0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12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A549 – </a:t>
            </a:r>
            <a:r>
              <a:rPr lang="en-US" dirty="0" err="1" smtClean="0"/>
              <a:t>adenocarcinomic</a:t>
            </a:r>
            <a:r>
              <a:rPr lang="en-US" baseline="0" dirty="0" smtClean="0"/>
              <a:t> human alveolar basal epithelial cells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Squamous Adherent cells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They grow as monolayer cells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HEK293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AB2A7-60ED-473B-BAB9-3293A93B0E0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8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D6FC-4A8A-4281-BC7A-10F534867A09}" type="datetime1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4A3C-F4F9-4FB7-8EBA-E06837482520}" type="datetime1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5666-6E0B-49D0-A661-B2D5D977CBA8}" type="datetime1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E457-5566-40A3-BD7E-C0C80C7431DA}" type="datetime1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9EFC-BA87-4051-810F-56962AE74EB8}" type="datetime1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A88C-5CF1-4DAC-A99C-11E5CE2F30FF}" type="datetime1">
              <a:rPr lang="en-US" smtClean="0"/>
              <a:pPr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A803-0919-4684-9458-28B88B92A383}" type="datetime1">
              <a:rPr lang="en-US" smtClean="0"/>
              <a:pPr/>
              <a:t>1/23/2013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D154-2FC9-4275-84D0-8FCA0FB1C3B2}" type="datetime1">
              <a:rPr lang="en-US" smtClean="0"/>
              <a:pPr/>
              <a:t>1/23/2013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53E2-70A2-41C2-A7F3-A9F84ED3939A}" type="datetime1">
              <a:rPr lang="en-US" smtClean="0"/>
              <a:pPr/>
              <a:t>1/23/2013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1F37-24DC-469C-A011-F5343B139C4F}" type="datetime1">
              <a:rPr lang="en-US" smtClean="0"/>
              <a:pPr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48EF-6F78-4C75-854A-4B433D9399EE}" type="datetime1">
              <a:rPr lang="en-US" smtClean="0"/>
              <a:pPr/>
              <a:t>1/23/2013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338DDCE-F063-4D45-8CCA-243CEF07AD26}" type="datetime1">
              <a:rPr lang="en-US" smtClean="0"/>
              <a:pPr/>
              <a:t>1/23/2013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23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0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2593975"/>
          </a:xfrm>
        </p:spPr>
        <p:txBody>
          <a:bodyPr/>
          <a:lstStyle/>
          <a:p>
            <a:r>
              <a:rPr lang="en-US" sz="3200" b="1" dirty="0"/>
              <a:t>An evaluation of </a:t>
            </a:r>
            <a:r>
              <a:rPr lang="en-US" sz="3200" b="1" i="1" dirty="0"/>
              <a:t>in vitro </a:t>
            </a:r>
            <a:r>
              <a:rPr lang="en-US" sz="3200" b="1" dirty="0"/>
              <a:t>and </a:t>
            </a:r>
            <a:r>
              <a:rPr lang="en-US" sz="3200" b="1" i="1" dirty="0"/>
              <a:t>in vivo </a:t>
            </a:r>
            <a:r>
              <a:rPr lang="en-US" sz="3200" b="1" dirty="0"/>
              <a:t>toxicity of chitosan-pDNA </a:t>
            </a:r>
            <a:r>
              <a:rPr lang="en-US" sz="3200" b="1" dirty="0" err="1"/>
              <a:t>polyplexes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Kae Amaraporn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Department of Pharmaceutics and Translational Therapeutics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College of Pharmacy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4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MooNoiii\Dropbox\Dr Salem's Lab\2011-05-03 Chitosan p-DNA nanoplexes\Gel Retartadion\20110120 Gel Retarding analysis\IMG_9235 adjust angle by photoshop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0" t="2034" r="20483" b="9618"/>
          <a:stretch/>
        </p:blipFill>
        <p:spPr bwMode="auto">
          <a:xfrm>
            <a:off x="3901126" y="1905000"/>
            <a:ext cx="4312920" cy="45829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C:\Users\MooNoiii\Dropbox\Dr Salem's Lab\Presentations\120910 Seminar Fall 2012\Images\Picture2 gre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55" y="1905000"/>
            <a:ext cx="4310063" cy="45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620000" cy="838200"/>
          </a:xfrm>
        </p:spPr>
        <p:txBody>
          <a:bodyPr/>
          <a:lstStyle/>
          <a:p>
            <a:r>
              <a:rPr lang="en-US" sz="3200" dirty="0" smtClean="0"/>
              <a:t>Gel Retardation Assay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06" y="1051586"/>
            <a:ext cx="3352800" cy="1934339"/>
          </a:xfrm>
        </p:spPr>
        <p:txBody>
          <a:bodyPr>
            <a:noAutofit/>
          </a:bodyPr>
          <a:lstStyle/>
          <a:p>
            <a:r>
              <a:rPr lang="en-US" sz="1600" dirty="0" smtClean="0"/>
              <a:t>1% Agarose gel contains </a:t>
            </a:r>
            <a:r>
              <a:rPr lang="en-US" sz="1600" dirty="0" err="1"/>
              <a:t>e</a:t>
            </a:r>
            <a:r>
              <a:rPr lang="en-US" sz="1600" dirty="0" err="1" smtClean="0"/>
              <a:t>thidium</a:t>
            </a:r>
            <a:r>
              <a:rPr lang="en-US" sz="1600" dirty="0" smtClean="0"/>
              <a:t> </a:t>
            </a:r>
            <a:r>
              <a:rPr lang="en-US" sz="1600" dirty="0"/>
              <a:t>bromide </a:t>
            </a:r>
            <a:r>
              <a:rPr lang="en-US" sz="1600" dirty="0" smtClean="0"/>
              <a:t>loaded </a:t>
            </a:r>
            <a:r>
              <a:rPr lang="en-US" sz="1600" dirty="0"/>
              <a:t>with </a:t>
            </a:r>
            <a:r>
              <a:rPr lang="en-US" sz="1600" dirty="0" smtClean="0">
                <a:solidFill>
                  <a:srgbClr val="0070C0"/>
                </a:solidFill>
              </a:rPr>
              <a:t>CH/CpG(+) </a:t>
            </a:r>
            <a:r>
              <a:rPr lang="en-US" sz="1600" dirty="0" smtClean="0"/>
              <a:t>polyplexes. </a:t>
            </a:r>
            <a:endParaRPr lang="en-US" sz="1600" dirty="0"/>
          </a:p>
          <a:p>
            <a:r>
              <a:rPr lang="en-US" sz="1600" dirty="0" smtClean="0"/>
              <a:t>Chitosan can entrapped </a:t>
            </a:r>
            <a:r>
              <a:rPr lang="en-US" sz="1600" dirty="0" err="1" smtClean="0"/>
              <a:t>pDNA</a:t>
            </a:r>
            <a:r>
              <a:rPr lang="en-US" sz="1600" dirty="0" smtClean="0"/>
              <a:t> and inhibit DNA migration at N/P ratios &gt; 1.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5394139" y="-683327"/>
            <a:ext cx="101406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DNA</a:t>
            </a:r>
            <a:r>
              <a:rPr lang="en-US" kern="1000" dirty="0" smtClean="0"/>
              <a:t/>
            </a:r>
            <a:br>
              <a:rPr lang="en-US" kern="1000" dirty="0" smtClean="0"/>
            </a:br>
            <a:r>
              <a:rPr lang="en-US" kern="1000" dirty="0" smtClean="0"/>
              <a:t>ladder</a:t>
            </a:r>
          </a:p>
          <a:p>
            <a:endParaRPr lang="en-US" sz="600" kern="1000" dirty="0" smtClean="0"/>
          </a:p>
          <a:p>
            <a:r>
              <a:rPr lang="en-US" kern="1000" dirty="0" smtClean="0"/>
              <a:t>pDNA</a:t>
            </a:r>
          </a:p>
          <a:p>
            <a:r>
              <a:rPr lang="en-US" sz="1100" kern="1000" dirty="0" smtClean="0"/>
              <a:t> </a:t>
            </a:r>
          </a:p>
          <a:p>
            <a:endParaRPr lang="en-US" sz="1100" kern="1000" dirty="0" smtClean="0"/>
          </a:p>
          <a:p>
            <a:r>
              <a:rPr lang="en-US" kern="1000" dirty="0" smtClean="0"/>
              <a:t>N/P 1</a:t>
            </a:r>
          </a:p>
          <a:p>
            <a:endParaRPr lang="en-US" sz="1400" kern="1000" dirty="0" smtClean="0"/>
          </a:p>
          <a:p>
            <a:r>
              <a:rPr lang="en-US" kern="1000" dirty="0" smtClean="0"/>
              <a:t>N/P 5</a:t>
            </a:r>
          </a:p>
          <a:p>
            <a:endParaRPr lang="en-US" sz="1600" kern="1000" dirty="0" smtClean="0"/>
          </a:p>
          <a:p>
            <a:r>
              <a:rPr lang="en-US" kern="1000" dirty="0" smtClean="0"/>
              <a:t>N/P 10</a:t>
            </a:r>
          </a:p>
          <a:p>
            <a:endParaRPr lang="en-US" sz="1600" kern="1000" dirty="0" smtClean="0"/>
          </a:p>
          <a:p>
            <a:r>
              <a:rPr lang="en-US" kern="1000" dirty="0" smtClean="0"/>
              <a:t>N/P 20</a:t>
            </a:r>
          </a:p>
          <a:p>
            <a:endParaRPr lang="en-US" sz="1600" kern="1000" dirty="0" smtClean="0"/>
          </a:p>
          <a:p>
            <a:r>
              <a:rPr lang="en-US" kern="1000" dirty="0" smtClean="0"/>
              <a:t>N/P 60</a:t>
            </a:r>
          </a:p>
          <a:p>
            <a:endParaRPr lang="en-US" kern="1000" dirty="0" smtClean="0"/>
          </a:p>
          <a:p>
            <a:r>
              <a:rPr lang="en-US" kern="1000" dirty="0" smtClean="0"/>
              <a:t>N/P 100</a:t>
            </a:r>
            <a:endParaRPr lang="en-US" kern="1000" dirty="0"/>
          </a:p>
        </p:txBody>
      </p:sp>
      <p:pic>
        <p:nvPicPr>
          <p:cNvPr id="77826" name="Picture 2" descr="Gel electrophoresis apparat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2" y="2985925"/>
            <a:ext cx="2743169" cy="350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36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45" y="2971805"/>
            <a:ext cx="7772315" cy="1645902"/>
          </a:xfrm>
          <a:prstGeom prst="roundRect">
            <a:avLst/>
          </a:prstGeom>
          <a:solidFill>
            <a:srgbClr val="FFF4CA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US" sz="4400" dirty="0" smtClean="0"/>
              <a:t>Objectives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dirty="0" smtClean="0"/>
              <a:t>To characterized </a:t>
            </a:r>
            <a:r>
              <a:rPr lang="en-US" dirty="0"/>
              <a:t>and optimized </a:t>
            </a:r>
            <a:r>
              <a:rPr lang="en-US" dirty="0" smtClean="0"/>
              <a:t>chitosan/pDNA </a:t>
            </a:r>
            <a:r>
              <a:rPr lang="en-US" dirty="0" err="1" smtClean="0"/>
              <a:t>polyplex</a:t>
            </a:r>
            <a:r>
              <a:rPr lang="en-US" dirty="0" smtClean="0"/>
              <a:t> formulations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Size and charge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Ability to condense plasmids</a:t>
            </a:r>
          </a:p>
          <a:p>
            <a:pPr marL="868680" lvl="1" indent="-457200">
              <a:buFont typeface="+mj-lt"/>
              <a:buAutoNum type="arabicPeriod"/>
            </a:pP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To investigate the toxicity and transfection efficiency in A549 and HEK293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MTS assay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Luciferase assay</a:t>
            </a:r>
          </a:p>
          <a:p>
            <a:pPr marL="868680" lvl="1" indent="-457200">
              <a:buFont typeface="+mj-lt"/>
              <a:buAutoNum type="arabicPeriod"/>
            </a:pP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To investigate the inflammatory response induced by the </a:t>
            </a:r>
            <a:r>
              <a:rPr lang="en-US" dirty="0" err="1" smtClean="0"/>
              <a:t>polyplexes</a:t>
            </a:r>
            <a:r>
              <a:rPr lang="en-US" dirty="0" smtClean="0"/>
              <a:t> in a mouse model</a:t>
            </a:r>
          </a:p>
          <a:p>
            <a:pPr marL="868680" lvl="1" indent="-457200">
              <a:buFont typeface="+mj-lt"/>
              <a:buAutoNum type="arabicPeriod"/>
            </a:pP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7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ooNoiii\Desktop\A5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114" b="5689"/>
          <a:stretch/>
        </p:blipFill>
        <p:spPr bwMode="auto">
          <a:xfrm>
            <a:off x="580571" y="1621208"/>
            <a:ext cx="3810000" cy="481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62"/>
            <a:ext cx="7620000" cy="792162"/>
          </a:xfrm>
        </p:spPr>
        <p:txBody>
          <a:bodyPr/>
          <a:lstStyle/>
          <a:p>
            <a:r>
              <a:rPr lang="en-US" sz="4000" dirty="0" smtClean="0"/>
              <a:t>Cell lines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3886200" cy="5257800"/>
          </a:xfrm>
        </p:spPr>
        <p:txBody>
          <a:bodyPr/>
          <a:lstStyle/>
          <a:p>
            <a:r>
              <a:rPr lang="en-US" dirty="0" smtClean="0"/>
              <a:t>A549</a:t>
            </a:r>
          </a:p>
          <a:p>
            <a:pPr lvl="1"/>
            <a:r>
              <a:rPr lang="en-US" dirty="0" smtClean="0"/>
              <a:t>Human lung carcinoma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6537926"/>
            <a:ext cx="1250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www.atcc.org</a:t>
            </a:r>
            <a:endParaRPr lang="en-US" sz="1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191000" y="838200"/>
            <a:ext cx="38862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HEK293</a:t>
            </a:r>
          </a:p>
          <a:p>
            <a:pPr lvl="1"/>
            <a:r>
              <a:rPr lang="en-US" dirty="0" smtClean="0"/>
              <a:t>Human embryonic kidney</a:t>
            </a:r>
          </a:p>
          <a:p>
            <a:endParaRPr lang="en-US" dirty="0"/>
          </a:p>
        </p:txBody>
      </p:sp>
      <p:pic>
        <p:nvPicPr>
          <p:cNvPr id="1028" name="Picture 4" descr="C:\Users\MooNoiii\Desktop\HEK29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0" t="11048" b="3619"/>
          <a:stretch/>
        </p:blipFill>
        <p:spPr bwMode="auto">
          <a:xfrm>
            <a:off x="4390571" y="1676401"/>
            <a:ext cx="371928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23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4" name="Picture 8" descr="Full-size image (63 K)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078" y="2590800"/>
            <a:ext cx="5676122" cy="388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620000" cy="914400"/>
          </a:xfrm>
        </p:spPr>
        <p:txBody>
          <a:bodyPr/>
          <a:lstStyle/>
          <a:p>
            <a:r>
              <a:rPr lang="en-US" sz="4000" dirty="0" smtClean="0"/>
              <a:t>Cationic </a:t>
            </a:r>
            <a:r>
              <a:rPr lang="en-US" sz="4000" dirty="0" err="1" smtClean="0"/>
              <a:t>polymers:DNA</a:t>
            </a:r>
            <a:r>
              <a:rPr lang="en-US" sz="4000" dirty="0" smtClean="0"/>
              <a:t> complex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15900" y="571500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itchFamily="34" charset="0"/>
              <a:buChar char="•"/>
            </a:pPr>
            <a:r>
              <a:rPr lang="en-US" sz="1000" dirty="0" err="1"/>
              <a:t>Storrie</a:t>
            </a:r>
            <a:r>
              <a:rPr lang="en-US" sz="1000" dirty="0"/>
              <a:t>, H. and D.J. Mooney, </a:t>
            </a:r>
            <a:r>
              <a:rPr lang="en-US" sz="1000" i="1" dirty="0"/>
              <a:t>Sustained delivery of plasmid DNA from polymeric scaffolds for tissue engineering.</a:t>
            </a:r>
            <a:r>
              <a:rPr lang="en-US" sz="1000" dirty="0"/>
              <a:t> </a:t>
            </a:r>
            <a:r>
              <a:rPr lang="en-US" sz="1000" dirty="0" err="1"/>
              <a:t>Adv</a:t>
            </a:r>
            <a:r>
              <a:rPr lang="en-US" sz="1000" dirty="0"/>
              <a:t> Drug </a:t>
            </a:r>
            <a:r>
              <a:rPr lang="en-US" sz="1000" dirty="0" err="1"/>
              <a:t>Deliv</a:t>
            </a:r>
            <a:r>
              <a:rPr lang="en-US" sz="1000" dirty="0"/>
              <a:t> Rev, 2006. </a:t>
            </a:r>
            <a:r>
              <a:rPr lang="en-US" sz="1000" b="1" dirty="0"/>
              <a:t>58</a:t>
            </a:r>
            <a:r>
              <a:rPr lang="en-US" sz="1000" dirty="0"/>
              <a:t>(4): p. 500-14.</a:t>
            </a:r>
            <a:endParaRPr lang="en-US" sz="1000" dirty="0" smtClean="0"/>
          </a:p>
          <a:p>
            <a:pPr marL="171450" lvl="1" indent="-171450">
              <a:buFont typeface="Arial" pitchFamily="34" charset="0"/>
              <a:buChar char="•"/>
            </a:pPr>
            <a:r>
              <a:rPr lang="en-US" sz="1000" dirty="0" smtClean="0"/>
              <a:t>Shan</a:t>
            </a:r>
            <a:r>
              <a:rPr lang="en-US" sz="1000" dirty="0"/>
              <a:t>, Y., et al., </a:t>
            </a:r>
            <a:r>
              <a:rPr lang="en-US" sz="1000" i="1" dirty="0"/>
              <a:t>Gene delivery using </a:t>
            </a:r>
            <a:r>
              <a:rPr lang="en-US" sz="1000" i="1" dirty="0" err="1"/>
              <a:t>dendrimer</a:t>
            </a:r>
            <a:r>
              <a:rPr lang="en-US" sz="1000" i="1" dirty="0"/>
              <a:t>-entrapped gold nanoparticles as </a:t>
            </a:r>
            <a:r>
              <a:rPr lang="en-US" sz="1000" i="1" dirty="0" err="1"/>
              <a:t>nonviral</a:t>
            </a:r>
            <a:r>
              <a:rPr lang="en-US" sz="1000" i="1" dirty="0"/>
              <a:t> vectors.</a:t>
            </a:r>
            <a:r>
              <a:rPr lang="en-US" sz="1000" dirty="0"/>
              <a:t> Biomaterials, 2012. </a:t>
            </a:r>
            <a:r>
              <a:rPr lang="en-US" sz="1000" b="1" dirty="0"/>
              <a:t>33</a:t>
            </a:r>
            <a:r>
              <a:rPr lang="en-US" sz="1000" dirty="0"/>
              <a:t>(10): p. 3025-35.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AutoShape 6" descr="Full-size image (63 K)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Full-size image (71 K)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0668" name="Picture 12" descr="Full-size image (71 K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3" b="65260"/>
          <a:stretch/>
        </p:blipFill>
        <p:spPr bwMode="auto">
          <a:xfrm>
            <a:off x="367759" y="1219200"/>
            <a:ext cx="4207183" cy="127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5120633" y="5440658"/>
            <a:ext cx="1005829" cy="914390"/>
          </a:xfrm>
          <a:prstGeom prst="ellipse">
            <a:avLst/>
          </a:prstGeom>
          <a:solidFill>
            <a:srgbClr val="FF0000">
              <a:alpha val="4509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2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7620000" cy="792162"/>
          </a:xfrm>
        </p:spPr>
        <p:txBody>
          <a:bodyPr/>
          <a:lstStyle/>
          <a:p>
            <a:r>
              <a:rPr lang="en-US" sz="3600" dirty="0" smtClean="0"/>
              <a:t>Transfection efficiency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9050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Firefly luciferase activity assay </a:t>
            </a:r>
            <a:endParaRPr lang="en-US" sz="2400" dirty="0" smtClean="0"/>
          </a:p>
          <a:p>
            <a:pPr lvl="1"/>
            <a:r>
              <a:rPr lang="en-US" dirty="0" smtClean="0"/>
              <a:t>Firefly luciferase</a:t>
            </a:r>
            <a:r>
              <a:rPr lang="en-US" dirty="0"/>
              <a:t> </a:t>
            </a:r>
            <a:r>
              <a:rPr lang="en-US" dirty="0" smtClean="0"/>
              <a:t>is</a:t>
            </a:r>
          </a:p>
          <a:p>
            <a:pPr lvl="2"/>
            <a:r>
              <a:rPr lang="en-US" sz="2200" dirty="0" smtClean="0"/>
              <a:t>61kDa protein – </a:t>
            </a:r>
            <a:r>
              <a:rPr lang="en-US" sz="2200" dirty="0" err="1" smtClean="0"/>
              <a:t>cosubstrate</a:t>
            </a:r>
            <a:r>
              <a:rPr lang="en-US" sz="2200" dirty="0" smtClean="0"/>
              <a:t> to catalyzes </a:t>
            </a:r>
            <a:r>
              <a:rPr lang="en-US" sz="2200" dirty="0" err="1" smtClean="0"/>
              <a:t>luciferin</a:t>
            </a:r>
            <a:r>
              <a:rPr lang="en-US" sz="2200" dirty="0" smtClean="0"/>
              <a:t> oxidation</a:t>
            </a:r>
          </a:p>
          <a:p>
            <a:pPr lvl="2"/>
            <a:r>
              <a:rPr lang="en-US" sz="2200" dirty="0" smtClean="0"/>
              <a:t>sensitive assay to study gene expression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44785" y="3973341"/>
            <a:ext cx="8237215" cy="1894059"/>
            <a:chOff x="144785" y="4430541"/>
            <a:chExt cx="8237215" cy="1894059"/>
          </a:xfrm>
        </p:grpSpPr>
        <p:pic>
          <p:nvPicPr>
            <p:cNvPr id="4098" name="Picture 2" descr="C:\Users\MooNoiii\Desktop\luciferase mechanism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5" y="4430541"/>
              <a:ext cx="8237215" cy="1894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Storm Lightning Bolt Clip Ar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900" y="4648200"/>
              <a:ext cx="381000" cy="394229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3048000" y="4648200"/>
              <a:ext cx="1295400" cy="394229"/>
            </a:xfrm>
            <a:prstGeom prst="rect">
              <a:avLst/>
            </a:prstGeom>
            <a:solidFill>
              <a:srgbClr val="FF0000">
                <a:alpha val="2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1443" y="6477000"/>
            <a:ext cx="7315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www.promega.com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2379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ooNoiii\Dropbox\Dr Salem's Lab\Presentations\120910 Seminar Fall 2012\Images\0h yell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4640818"/>
            <a:ext cx="138112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57"/>
            <a:ext cx="7620000" cy="868362"/>
          </a:xfrm>
        </p:spPr>
        <p:txBody>
          <a:bodyPr/>
          <a:lstStyle/>
          <a:p>
            <a:r>
              <a:rPr lang="en-US" sz="3200" dirty="0" smtClean="0"/>
              <a:t>Transfection experiment</a:t>
            </a:r>
            <a:endParaRPr lang="en-US" sz="3200" dirty="0"/>
          </a:p>
        </p:txBody>
      </p:sp>
      <p:pic>
        <p:nvPicPr>
          <p:cNvPr id="5" name="Picture 4" descr="C:\Users\MooNoiii\Dropbox\Dr Salem's Lab\Presentations\120910 Seminar Fall 2012\Images\well with cell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31" y="2649835"/>
            <a:ext cx="138112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MooNoiii\Dropbox\Dr Salem's Lab\Presentations\120910 Seminar Fall 2012\Images\well with cell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40818"/>
            <a:ext cx="138112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MooNoiii\Dropbox\Dr Salem's Lab\Presentations\120910 Seminar Fall 2012\Images\well with cells and media fu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649835"/>
            <a:ext cx="138112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MooNoiii\Dropbox\Dr Salem's Lab\Presentations\120910 Seminar Fall 2012\Images\0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31" y="914400"/>
            <a:ext cx="138112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1721093" y="2213150"/>
            <a:ext cx="0" cy="45720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62200" y="121920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24-well plate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28800" y="221315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day</a:t>
            </a:r>
            <a:endParaRPr lang="en-US" dirty="0"/>
          </a:p>
        </p:txBody>
      </p:sp>
      <p:pic>
        <p:nvPicPr>
          <p:cNvPr id="13" name="Picture 3" descr="C:\Users\MooNoiii\Dropbox\Dr Salem's Lab\Presentations\120910 Seminar Fall 2012\Images\0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734" y="2649835"/>
            <a:ext cx="138112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6929437" y="4267200"/>
            <a:ext cx="0" cy="60415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10400" y="43550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48 h</a:t>
            </a:r>
            <a:endParaRPr lang="en-US" dirty="0"/>
          </a:p>
        </p:txBody>
      </p:sp>
      <p:pic>
        <p:nvPicPr>
          <p:cNvPr id="16" name="Picture 6" descr="C:\Users\MooNoiii\Dropbox\Dr Salem's Lab\Presentations\120910 Seminar Fall 2012\Images\Droplet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6" t="24544" r="39310" b="15459"/>
          <a:stretch/>
        </p:blipFill>
        <p:spPr bwMode="auto">
          <a:xfrm>
            <a:off x="3200400" y="2209800"/>
            <a:ext cx="542977" cy="88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4038600" y="3432350"/>
            <a:ext cx="457200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38600" y="298681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h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" y="298681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r>
              <a:rPr lang="en-US" dirty="0" smtClean="0"/>
              <a:t> h</a:t>
            </a:r>
            <a:endParaRPr lang="en-US" dirty="0"/>
          </a:p>
        </p:txBody>
      </p:sp>
      <p:pic>
        <p:nvPicPr>
          <p:cNvPr id="21" name="Picture 7" descr="C:\Users\MooNoiii\Dropbox\Dr Salem's Lab\Presentations\120910 Seminar Fall 2012\Images\Droplet yellow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3" t="26880" r="39814" b="13408"/>
          <a:stretch/>
        </p:blipFill>
        <p:spPr bwMode="auto">
          <a:xfrm>
            <a:off x="5299380" y="4267200"/>
            <a:ext cx="415620" cy="87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551475" y="2221468"/>
            <a:ext cx="1249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CH/pDNA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724400" y="4114800"/>
            <a:ext cx="698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PBS and RLB</a:t>
            </a:r>
            <a:endParaRPr lang="en-US" dirty="0"/>
          </a:p>
        </p:txBody>
      </p:sp>
      <p:pic>
        <p:nvPicPr>
          <p:cNvPr id="26" name="Picture 5" descr="C:\Users\MooNoiii\Dropbox\Dr Salem's Lab\Presentations\120910 Seminar Fall 2012\Images\well with cells and media fu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2667000"/>
            <a:ext cx="138112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>
            <a:off x="5791200" y="3449515"/>
            <a:ext cx="457200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791200" y="300398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 h</a:t>
            </a:r>
            <a:endParaRPr lang="en-US" dirty="0"/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124" name="Picture 4" descr="Eppendorf (opened) Clip 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178" y="4058995"/>
            <a:ext cx="1186392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/>
          <p:cNvCxnSpPr/>
          <p:nvPr/>
        </p:nvCxnSpPr>
        <p:spPr>
          <a:xfrm flipH="1">
            <a:off x="3743377" y="5145643"/>
            <a:ext cx="581167" cy="352425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30531" y="4964668"/>
            <a:ext cx="1941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Luciferase assay and </a:t>
            </a:r>
            <a:br>
              <a:rPr lang="en-US" dirty="0" smtClean="0"/>
            </a:br>
            <a:r>
              <a:rPr lang="en-US" dirty="0" smtClean="0"/>
              <a:t>Micro BCA assay</a:t>
            </a:r>
            <a:endParaRPr lang="en-US" dirty="0"/>
          </a:p>
        </p:txBody>
      </p:sp>
      <p:pic>
        <p:nvPicPr>
          <p:cNvPr id="71682" name="Picture 2" descr="http://img.tootoo.com/mytootoo/upload/24/240005/product/240005_59db29520ddb7451222f6fb499dee38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380" y="147637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53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620000" cy="838200"/>
          </a:xfrm>
        </p:spPr>
        <p:txBody>
          <a:bodyPr/>
          <a:lstStyle/>
          <a:p>
            <a:r>
              <a:rPr lang="en-US" sz="3600" dirty="0" smtClean="0"/>
              <a:t>Luciferase expression</a:t>
            </a:r>
            <a:endParaRPr lang="en-US" sz="36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9800" y="84986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CH/CpG(-)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17560" y="849868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CH/CpG(+)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09599" y="722114"/>
            <a:ext cx="7305676" cy="5754886"/>
            <a:chOff x="609599" y="722114"/>
            <a:chExt cx="7305676" cy="5754886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599" y="722114"/>
              <a:ext cx="7305675" cy="30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72"/>
            <a:stretch/>
          </p:blipFill>
          <p:spPr bwMode="auto">
            <a:xfrm>
              <a:off x="609600" y="3629320"/>
              <a:ext cx="7305675" cy="2847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859978" y="1508781"/>
              <a:ext cx="340437" cy="914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34295" y="1417342"/>
              <a:ext cx="340437" cy="914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60342" y="4617708"/>
              <a:ext cx="340437" cy="1828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767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1" b="6258"/>
          <a:stretch/>
        </p:blipFill>
        <p:spPr bwMode="auto">
          <a:xfrm>
            <a:off x="609599" y="882134"/>
            <a:ext cx="7305675" cy="269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620000" cy="838200"/>
          </a:xfrm>
        </p:spPr>
        <p:txBody>
          <a:bodyPr/>
          <a:lstStyle/>
          <a:p>
            <a:r>
              <a:rPr lang="en-US" sz="3600" dirty="0" smtClean="0"/>
              <a:t>Luciferase expression</a:t>
            </a:r>
            <a:endParaRPr lang="en-US" sz="36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98250" y="697468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CH/pCpG-Luc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7028" y="69746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CH/VR1255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0"/>
          <a:stretch/>
        </p:blipFill>
        <p:spPr bwMode="auto">
          <a:xfrm>
            <a:off x="609599" y="3733800"/>
            <a:ext cx="6972300" cy="286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62600" y="76200"/>
            <a:ext cx="2857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FF0000"/>
                </a:solidFill>
              </a:rPr>
              <a:t>pCpG-Luc: </a:t>
            </a:r>
            <a:r>
              <a:rPr lang="en-US" sz="1400" dirty="0"/>
              <a:t>CpG-free plasmids</a:t>
            </a:r>
          </a:p>
          <a:p>
            <a:pPr algn="r"/>
            <a:r>
              <a:rPr lang="en-US" sz="1400" dirty="0">
                <a:solidFill>
                  <a:srgbClr val="0070C0"/>
                </a:solidFill>
              </a:rPr>
              <a:t>VR1255: </a:t>
            </a:r>
            <a:r>
              <a:rPr lang="en-US" sz="1400" dirty="0" smtClean="0"/>
              <a:t>plasmids contain </a:t>
            </a:r>
            <a:r>
              <a:rPr lang="en-US" sz="1400" dirty="0" err="1" smtClean="0"/>
              <a:t>CpG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6179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r>
              <a:rPr lang="en-US" dirty="0" smtClean="0"/>
              <a:t>MTS assay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7571184" cy="1371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MTS is </a:t>
            </a:r>
            <a:r>
              <a:rPr lang="en-US" sz="2000" dirty="0" err="1" smtClean="0"/>
              <a:t>bioreduced</a:t>
            </a:r>
            <a:r>
              <a:rPr lang="en-US" sz="2000" dirty="0" smtClean="0"/>
              <a:t> by cells into </a:t>
            </a:r>
            <a:r>
              <a:rPr lang="en-US" sz="2000" dirty="0" err="1" smtClean="0"/>
              <a:t>formazan</a:t>
            </a:r>
            <a:r>
              <a:rPr lang="en-US" sz="2000" dirty="0" smtClean="0"/>
              <a:t> (color).</a:t>
            </a:r>
          </a:p>
          <a:p>
            <a:r>
              <a:rPr lang="en-US" sz="2000" dirty="0" smtClean="0"/>
              <a:t>The quantity of </a:t>
            </a:r>
            <a:r>
              <a:rPr lang="en-US" sz="2000" dirty="0" err="1" smtClean="0"/>
              <a:t>formazan</a:t>
            </a:r>
            <a:r>
              <a:rPr lang="en-US" sz="2000" dirty="0" smtClean="0"/>
              <a:t> production is proportional to number of living cells.</a:t>
            </a:r>
            <a:endParaRPr lang="th-TH" sz="2000" dirty="0"/>
          </a:p>
        </p:txBody>
      </p:sp>
      <p:pic>
        <p:nvPicPr>
          <p:cNvPr id="6" name="Picture 3" descr="C:\Users\MooNoiii\Dropbox\Dr Salem's Lab\Presentations\120910 Seminar Fall 2012\Images\MTS mechanism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7"/>
          <a:stretch/>
        </p:blipFill>
        <p:spPr bwMode="auto">
          <a:xfrm>
            <a:off x="1752600" y="1206334"/>
            <a:ext cx="5271501" cy="243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1443" y="6477000"/>
            <a:ext cx="7315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www.promega.com</a:t>
            </a:r>
            <a:endParaRPr lang="en-US" sz="1050" dirty="0"/>
          </a:p>
        </p:txBody>
      </p:sp>
      <p:pic>
        <p:nvPicPr>
          <p:cNvPr id="7" name="Picture 5" descr="C:\Users\MooNoiii\Desktop\MTS real experimen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4" b="29749"/>
          <a:stretch/>
        </p:blipFill>
        <p:spPr bwMode="auto">
          <a:xfrm>
            <a:off x="509607" y="3644244"/>
            <a:ext cx="7517456" cy="304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3241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MooNoiii\Dropbox\Dr Salem's Lab\Presentations\120910 Seminar Fall 2012\Images\well with cel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00" y="3057630"/>
            <a:ext cx="138112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MooNoiii\Dropbox\Dr Salem's Lab\Presentations\120910 Seminar Fall 2012\Images\well with cel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908" y="4629150"/>
            <a:ext cx="138112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MooNoiii\Dropbox\Dr Salem's Lab\Presentations\120910 Seminar Fall 2012\Images\well with cells and media fu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069" y="3057630"/>
            <a:ext cx="138112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239000" cy="732696"/>
          </a:xfrm>
        </p:spPr>
        <p:txBody>
          <a:bodyPr/>
          <a:lstStyle/>
          <a:p>
            <a:r>
              <a:rPr lang="en-US" sz="4000" dirty="0" smtClean="0"/>
              <a:t>MTS assay</a:t>
            </a:r>
            <a:endParaRPr lang="th-TH" sz="40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19160" y="5648960"/>
            <a:ext cx="548640" cy="39624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099" name="Picture 3" descr="C:\Users\MooNoiii\Dropbox\Dr Salem's Lab\Presentations\120910 Seminar Fall 2012\Images\0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00" y="1322195"/>
            <a:ext cx="138112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592362" y="2620945"/>
            <a:ext cx="0" cy="45720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33469" y="1626995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96-well plate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00069" y="262094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day</a:t>
            </a:r>
            <a:endParaRPr lang="en-US" dirty="0"/>
          </a:p>
        </p:txBody>
      </p:sp>
      <p:pic>
        <p:nvPicPr>
          <p:cNvPr id="13" name="Picture 3" descr="C:\Users\MooNoiii\Dropbox\Dr Salem's Lab\Presentations\120910 Seminar Fall 2012\Images\0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003" y="3057630"/>
            <a:ext cx="138112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5067104" y="4373545"/>
            <a:ext cx="0" cy="45720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52869" y="438521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48 h</a:t>
            </a:r>
            <a:endParaRPr lang="en-US" dirty="0"/>
          </a:p>
        </p:txBody>
      </p:sp>
      <p:pic>
        <p:nvPicPr>
          <p:cNvPr id="4102" name="Picture 6" descr="C:\Users\MooNoiii\Dropbox\Dr Salem's Lab\Presentations\120910 Seminar Fall 2012\Images\Drople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6" t="24544" r="39310" b="15459"/>
          <a:stretch/>
        </p:blipFill>
        <p:spPr bwMode="auto">
          <a:xfrm>
            <a:off x="3071669" y="2617595"/>
            <a:ext cx="542977" cy="88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>
            <a:off x="3909869" y="3840145"/>
            <a:ext cx="457200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09869" y="339461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h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57069" y="339461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r>
              <a:rPr lang="en-US" dirty="0" smtClean="0"/>
              <a:t> h</a:t>
            </a:r>
            <a:endParaRPr lang="en-US" dirty="0"/>
          </a:p>
        </p:txBody>
      </p:sp>
      <p:pic>
        <p:nvPicPr>
          <p:cNvPr id="27" name="Picture 3" descr="C:\Users\MooNoiii\Dropbox\Dr Salem's Lab\Presentations\120910 Seminar Fall 2012\Images\0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069" y="4629150"/>
            <a:ext cx="138112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MooNoiii\Dropbox\Dr Salem's Lab\Presentations\120910 Seminar Fall 2012\Images\Droplet yellow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3" t="26880" r="39814" b="13408"/>
          <a:stretch/>
        </p:blipFill>
        <p:spPr bwMode="auto">
          <a:xfrm>
            <a:off x="6581631" y="4164204"/>
            <a:ext cx="415620" cy="87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422744" y="2629263"/>
            <a:ext cx="1249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CH/pDNA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957869" y="3935604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MTS</a:t>
            </a:r>
            <a:br>
              <a:rPr lang="en-US" dirty="0" smtClean="0"/>
            </a:br>
            <a:r>
              <a:rPr lang="en-US" dirty="0" smtClean="0"/>
              <a:t>reagent</a:t>
            </a:r>
            <a:endParaRPr lang="en-US" dirty="0"/>
          </a:p>
        </p:txBody>
      </p:sp>
      <p:pic>
        <p:nvPicPr>
          <p:cNvPr id="75778" name="Picture 2" descr="http://img1.topfreebiz.com/o2010-8/4/96-Well-Cell-Culture-Plate-41839953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926" y="182016"/>
            <a:ext cx="3635192" cy="243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619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792162"/>
          </a:xfrm>
        </p:spPr>
        <p:txBody>
          <a:bodyPr/>
          <a:lstStyle/>
          <a:p>
            <a:r>
              <a:rPr lang="en-US" sz="4000" dirty="0" smtClean="0"/>
              <a:t>Gene delivery to lung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6200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transmission of DNA encoding for therapeutic gene or protein into the target cells for prevention or treatment of disease</a:t>
            </a:r>
          </a:p>
          <a:p>
            <a:endParaRPr lang="en-US" dirty="0" smtClean="0"/>
          </a:p>
          <a:p>
            <a:r>
              <a:rPr lang="en-US" dirty="0" smtClean="0"/>
              <a:t>Potential treatment for </a:t>
            </a:r>
          </a:p>
          <a:p>
            <a:pPr lvl="1"/>
            <a:r>
              <a:rPr lang="en-US" dirty="0" smtClean="0"/>
              <a:t>Cystic fibrosis, Asthma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Advantages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Easily accessible </a:t>
            </a:r>
            <a:r>
              <a:rPr lang="en-US" i="1" dirty="0" smtClean="0"/>
              <a:t>via</a:t>
            </a:r>
            <a:r>
              <a:rPr lang="en-US" dirty="0" smtClean="0"/>
              <a:t> airways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Large surface area for transfection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R</a:t>
            </a:r>
            <a:r>
              <a:rPr lang="en-US" dirty="0" smtClean="0"/>
              <a:t>educes the risk of systemic side effects</a:t>
            </a:r>
          </a:p>
          <a:p>
            <a:r>
              <a:rPr lang="en-US" dirty="0" smtClean="0"/>
              <a:t>Disadvantages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Repulsion between DNA &amp; cell membrane due to same charge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Enzymatic degradation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6119336"/>
            <a:ext cx="7848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Mohammadi</a:t>
            </a:r>
            <a:r>
              <a:rPr lang="en-US" sz="1050" dirty="0"/>
              <a:t>, Z., et al., </a:t>
            </a:r>
            <a:r>
              <a:rPr lang="en-US" sz="1050" i="1" dirty="0"/>
              <a:t>In vivo transfection study of chitosan-DNA-FAP-B nanoparticles as a new non viral vector for gene delivery to the lung.</a:t>
            </a:r>
            <a:r>
              <a:rPr lang="en-US" sz="1050" dirty="0"/>
              <a:t> </a:t>
            </a:r>
            <a:r>
              <a:rPr lang="en-US" sz="1050" dirty="0" err="1"/>
              <a:t>Int</a:t>
            </a:r>
            <a:r>
              <a:rPr lang="en-US" sz="1050" dirty="0"/>
              <a:t> J Pharm, 2011. </a:t>
            </a:r>
            <a:r>
              <a:rPr lang="en-US" sz="1050" b="1" dirty="0"/>
              <a:t>421</a:t>
            </a:r>
            <a:r>
              <a:rPr lang="en-US" sz="1050" dirty="0"/>
              <a:t>(1): p. 183-8</a:t>
            </a:r>
            <a:r>
              <a:rPr lang="en-US" sz="1050" dirty="0" smtClean="0"/>
              <a:t>.</a:t>
            </a:r>
            <a:br>
              <a:rPr lang="en-US" sz="1050" dirty="0" smtClean="0"/>
            </a:br>
            <a:r>
              <a:rPr lang="en-US" sz="1050" dirty="0" err="1"/>
              <a:t>Albelda</a:t>
            </a:r>
            <a:r>
              <a:rPr lang="en-US" sz="1050" dirty="0"/>
              <a:t>, S.M., R. </a:t>
            </a:r>
            <a:r>
              <a:rPr lang="en-US" sz="1050" dirty="0" err="1"/>
              <a:t>Wiewrodt</a:t>
            </a:r>
            <a:r>
              <a:rPr lang="en-US" sz="1050" dirty="0"/>
              <a:t>, and J.B. Zuckerman, </a:t>
            </a:r>
            <a:r>
              <a:rPr lang="en-US" sz="1050" i="1" dirty="0"/>
              <a:t>Gene therapy for lung disease: hype or hope?</a:t>
            </a:r>
            <a:r>
              <a:rPr lang="en-US" sz="1050" dirty="0"/>
              <a:t> Ann Intern Med, 2000. </a:t>
            </a:r>
            <a:r>
              <a:rPr lang="en-US" sz="1050" b="1" dirty="0"/>
              <a:t>132</a:t>
            </a:r>
            <a:r>
              <a:rPr lang="en-US" sz="1050" dirty="0"/>
              <a:t>(8): p. 649-60.</a:t>
            </a:r>
          </a:p>
        </p:txBody>
      </p:sp>
    </p:spTree>
    <p:extLst>
      <p:ext uri="{BB962C8B-B14F-4D97-AF65-F5344CB8AC3E}">
        <p14:creationId xmlns:p14="http://schemas.microsoft.com/office/powerpoint/2010/main" val="396906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620000" cy="838200"/>
          </a:xfrm>
        </p:spPr>
        <p:txBody>
          <a:bodyPr/>
          <a:lstStyle/>
          <a:p>
            <a:r>
              <a:rPr lang="en-US" sz="3600" dirty="0" smtClean="0"/>
              <a:t>Cytotoxicity assay: MTS</a:t>
            </a:r>
            <a:endParaRPr lang="en-US" sz="36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98250" y="83820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CH/CpG(-)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70828" y="838200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CH/CpG(+)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11708" y="84986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CH/CpG(-)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6390" y="849868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CH/CpG(+)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5039" y="685830"/>
            <a:ext cx="7055646" cy="6173947"/>
            <a:chOff x="625039" y="685830"/>
            <a:chExt cx="7055646" cy="6173947"/>
          </a:xfrm>
        </p:grpSpPr>
        <p:pic>
          <p:nvPicPr>
            <p:cNvPr id="78852" name="Picture 4" descr="C:\Users\MooNoiii\Desktop\Layout 2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004" b="3294"/>
            <a:stretch/>
          </p:blipFill>
          <p:spPr bwMode="auto">
            <a:xfrm>
              <a:off x="625039" y="3794756"/>
              <a:ext cx="7040563" cy="3065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853" name="Picture 5" descr="C:\Users\MooNoiii\Desktop\Layout 2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057"/>
            <a:stretch/>
          </p:blipFill>
          <p:spPr bwMode="auto">
            <a:xfrm>
              <a:off x="640122" y="685830"/>
              <a:ext cx="7040563" cy="3362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3761709" y="2514610"/>
              <a:ext cx="170218" cy="914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223731" y="2389888"/>
              <a:ext cx="170218" cy="914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57610" y="5118826"/>
              <a:ext cx="261657" cy="914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201365" y="5327266"/>
              <a:ext cx="170218" cy="914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187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r>
              <a:rPr lang="en-US" sz="4000" dirty="0" smtClean="0"/>
              <a:t>MTS assay (vary </a:t>
            </a:r>
            <a:r>
              <a:rPr lang="en-US" sz="4000" dirty="0" err="1" smtClean="0"/>
              <a:t>conc</a:t>
            </a:r>
            <a:r>
              <a:rPr lang="en-US" sz="4000" dirty="0" smtClean="0"/>
              <a:t>)</a:t>
            </a:r>
            <a:endParaRPr lang="th-TH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277144"/>
            <a:ext cx="7571184" cy="5330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A549 96-well plate</a:t>
            </a:r>
            <a:br>
              <a:rPr lang="en-US" sz="2000" dirty="0" smtClean="0"/>
            </a:br>
            <a:r>
              <a:rPr lang="en-US" sz="2000" dirty="0" smtClean="0"/>
              <a:t>cell density 10</a:t>
            </a:r>
            <a:r>
              <a:rPr lang="en-US" sz="2000" baseline="30000" dirty="0" smtClean="0"/>
              <a:t>4</a:t>
            </a:r>
            <a:r>
              <a:rPr lang="en-US" sz="2000" dirty="0" smtClean="0"/>
              <a:t> cells/well 24 h prior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>
                <a:solidFill>
                  <a:srgbClr val="0066FF"/>
                </a:solidFill>
              </a:rPr>
              <a:t>0h: 	</a:t>
            </a:r>
            <a:r>
              <a:rPr lang="en-US" sz="2000" dirty="0" smtClean="0"/>
              <a:t>+ CH/pDNA (N/P 1-100)</a:t>
            </a:r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>
                <a:solidFill>
                  <a:srgbClr val="FF0000"/>
                </a:solidFill>
              </a:rPr>
              <a:t>pDNA 1-33 µg/well) </a:t>
            </a:r>
            <a:r>
              <a:rPr lang="en-US" sz="2000" dirty="0"/>
              <a:t>120 µl </a:t>
            </a:r>
            <a:r>
              <a:rPr lang="en-US" sz="2000" dirty="0" smtClean="0"/>
              <a:t>+ serum free media</a:t>
            </a:r>
          </a:p>
          <a:p>
            <a:r>
              <a:rPr lang="en-US" sz="2000" dirty="0" smtClean="0">
                <a:solidFill>
                  <a:srgbClr val="0066FF"/>
                </a:solidFill>
              </a:rPr>
              <a:t>4h: 	</a:t>
            </a:r>
            <a:r>
              <a:rPr lang="en-US" sz="2000" dirty="0" smtClean="0"/>
              <a:t>+ fresh complete media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48h</a:t>
            </a:r>
            <a:r>
              <a:rPr lang="en-US" sz="2000" dirty="0" smtClean="0">
                <a:solidFill>
                  <a:srgbClr val="FF0000"/>
                </a:solidFill>
              </a:rPr>
              <a:t>: </a:t>
            </a:r>
            <a:r>
              <a:rPr lang="en-US" sz="2000" dirty="0" smtClean="0"/>
              <a:t>replaced media with 100 µl fresh complete media + 20 µl of </a:t>
            </a:r>
            <a:r>
              <a:rPr lang="en-US" sz="2000" dirty="0" err="1" smtClean="0"/>
              <a:t>CellTiter</a:t>
            </a:r>
            <a:r>
              <a:rPr lang="en-US" sz="2000" dirty="0" smtClean="0"/>
              <a:t> 96</a:t>
            </a:r>
            <a:r>
              <a:rPr lang="en-US" sz="2000" baseline="30000" dirty="0" smtClean="0"/>
              <a:t>®</a:t>
            </a:r>
            <a:r>
              <a:rPr lang="en-US" sz="2000" dirty="0" smtClean="0"/>
              <a:t> Aqueous One solution (Promega)</a:t>
            </a:r>
          </a:p>
          <a:p>
            <a:endParaRPr lang="en-US" sz="2000" dirty="0" smtClean="0"/>
          </a:p>
          <a:p>
            <a:r>
              <a:rPr lang="en-US" sz="2000" dirty="0" smtClean="0"/>
              <a:t>incubate at 37° for 1-4h in a humidified, 5% CO</a:t>
            </a:r>
            <a:r>
              <a:rPr lang="en-US" sz="2000" baseline="-25000" dirty="0" smtClean="0"/>
              <a:t>2</a:t>
            </a:r>
          </a:p>
          <a:p>
            <a:r>
              <a:rPr lang="en-US" sz="2000" dirty="0" smtClean="0"/>
              <a:t>Measured the absorbance at 490 nm</a:t>
            </a:r>
          </a:p>
          <a:p>
            <a:endParaRPr lang="th-TH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62600" y="76200"/>
            <a:ext cx="2857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FF0000"/>
                </a:solidFill>
              </a:rPr>
              <a:t>pCpG-Luc: </a:t>
            </a:r>
            <a:r>
              <a:rPr lang="en-US" sz="1400" dirty="0"/>
              <a:t>CpG-free plasmids</a:t>
            </a:r>
          </a:p>
          <a:p>
            <a:pPr algn="r"/>
            <a:r>
              <a:rPr lang="en-US" sz="1400" dirty="0">
                <a:solidFill>
                  <a:srgbClr val="0070C0"/>
                </a:solidFill>
              </a:rPr>
              <a:t>VR1255: </a:t>
            </a:r>
            <a:r>
              <a:rPr lang="en-US" sz="1400" dirty="0" smtClean="0"/>
              <a:t>plasmids contain </a:t>
            </a:r>
            <a:r>
              <a:rPr lang="en-US" sz="1400" dirty="0" err="1" smtClean="0"/>
              <a:t>CpG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07835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 cstate="print"/>
          <a:srcRect r="914"/>
          <a:stretch>
            <a:fillRect/>
          </a:stretch>
        </p:blipFill>
        <p:spPr bwMode="auto">
          <a:xfrm>
            <a:off x="2590801" y="904875"/>
            <a:ext cx="3888432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0696"/>
            <a:ext cx="7239000" cy="936104"/>
          </a:xfrm>
        </p:spPr>
        <p:txBody>
          <a:bodyPr/>
          <a:lstStyle/>
          <a:p>
            <a:r>
              <a:rPr lang="en-US" sz="4000" dirty="0" smtClean="0"/>
              <a:t>MTS assay </a:t>
            </a:r>
            <a:endParaRPr lang="th-TH" sz="40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95536" y="5085184"/>
            <a:ext cx="7239000" cy="14401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Increasing Chitosan N/P ratio = Reducing % relative cell viability</a:t>
            </a:r>
          </a:p>
          <a:p>
            <a:r>
              <a:rPr lang="en-US" dirty="0" smtClean="0"/>
              <a:t>Compare with PEI/pDNA, Chitosan/DS-pDNA nanoplexes still consider less toxic in every N/P ratio.</a:t>
            </a:r>
          </a:p>
          <a:p>
            <a:r>
              <a:rPr lang="en-US" dirty="0" smtClean="0"/>
              <a:t>At CH/pCpG-Luc N/P 10 (33 µg pDNA/well): </a:t>
            </a:r>
            <a:r>
              <a:rPr lang="en-US" dirty="0" smtClean="0">
                <a:solidFill>
                  <a:srgbClr val="FF0000"/>
                </a:solidFill>
              </a:rPr>
              <a:t>51.26%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62600" y="76200"/>
            <a:ext cx="2857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FF0000"/>
                </a:solidFill>
              </a:rPr>
              <a:t>pCpG-Luc: </a:t>
            </a:r>
            <a:r>
              <a:rPr lang="en-US" sz="1400" dirty="0"/>
              <a:t>CpG-free plasmids</a:t>
            </a:r>
          </a:p>
          <a:p>
            <a:pPr algn="r"/>
            <a:r>
              <a:rPr lang="en-US" sz="1400" dirty="0">
                <a:solidFill>
                  <a:srgbClr val="0070C0"/>
                </a:solidFill>
              </a:rPr>
              <a:t>VR1255: </a:t>
            </a:r>
            <a:r>
              <a:rPr lang="en-US" sz="1400" dirty="0"/>
              <a:t>regular plasmids </a:t>
            </a:r>
          </a:p>
        </p:txBody>
      </p:sp>
    </p:spTree>
    <p:extLst>
      <p:ext uri="{BB962C8B-B14F-4D97-AF65-F5344CB8AC3E}">
        <p14:creationId xmlns:p14="http://schemas.microsoft.com/office/powerpoint/2010/main" val="406233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45" y="4800585"/>
            <a:ext cx="7772315" cy="1097268"/>
          </a:xfrm>
          <a:prstGeom prst="roundRect">
            <a:avLst/>
          </a:prstGeom>
          <a:solidFill>
            <a:srgbClr val="FFF4CA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US" sz="4400" dirty="0" smtClean="0"/>
              <a:t>Objectives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dirty="0" smtClean="0"/>
              <a:t>To characterized </a:t>
            </a:r>
            <a:r>
              <a:rPr lang="en-US" dirty="0"/>
              <a:t>and optimized </a:t>
            </a:r>
            <a:r>
              <a:rPr lang="en-US" dirty="0" smtClean="0"/>
              <a:t>chitosan/pDNA </a:t>
            </a:r>
            <a:r>
              <a:rPr lang="en-US" dirty="0" err="1" smtClean="0"/>
              <a:t>polyplex</a:t>
            </a:r>
            <a:r>
              <a:rPr lang="en-US" dirty="0" smtClean="0"/>
              <a:t> formulations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Size and charge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Ability to condense plasmids</a:t>
            </a:r>
          </a:p>
          <a:p>
            <a:pPr marL="868680" lvl="1" indent="-457200">
              <a:buFont typeface="+mj-lt"/>
              <a:buAutoNum type="arabicPeriod"/>
            </a:pP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To investigate the toxicity and transfection efficiency in A549 and HEK293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MTS assay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Luciferase assay</a:t>
            </a:r>
          </a:p>
          <a:p>
            <a:pPr marL="868680" lvl="1" indent="-457200">
              <a:buFont typeface="+mj-lt"/>
              <a:buAutoNum type="arabicPeriod"/>
            </a:pP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To investigate the inflammatory response induced by the </a:t>
            </a:r>
            <a:r>
              <a:rPr lang="en-US" dirty="0" err="1" smtClean="0"/>
              <a:t>polyplexes</a:t>
            </a:r>
            <a:r>
              <a:rPr lang="en-US" dirty="0" smtClean="0"/>
              <a:t> in a mouse model</a:t>
            </a:r>
          </a:p>
          <a:p>
            <a:pPr marL="868680" lvl="1" indent="-457200">
              <a:buFont typeface="+mj-lt"/>
              <a:buAutoNum type="arabicPeriod"/>
            </a:pP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1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620000" cy="715962"/>
          </a:xfrm>
        </p:spPr>
        <p:txBody>
          <a:bodyPr/>
          <a:lstStyle/>
          <a:p>
            <a:r>
              <a:rPr lang="en-US" i="1" dirty="0" smtClean="0"/>
              <a:t>In vivo </a:t>
            </a:r>
            <a:r>
              <a:rPr lang="en-US" dirty="0" smtClean="0"/>
              <a:t>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23560"/>
            <a:ext cx="548640" cy="396240"/>
          </a:xfrm>
        </p:spPr>
        <p:txBody>
          <a:bodyPr/>
          <a:lstStyle/>
          <a:p>
            <a:fld id="{B6F15528-21DE-4FAA-801E-634DDDAF4B2B}" type="slidenum">
              <a:rPr lang="en-US" sz="1600" smtClean="0"/>
              <a:pPr/>
              <a:t>24</a:t>
            </a:fld>
            <a:endParaRPr lang="en-US" sz="1600" dirty="0"/>
          </a:p>
        </p:txBody>
      </p:sp>
      <p:pic>
        <p:nvPicPr>
          <p:cNvPr id="70658" name="Picture 2" descr="Simple Cartoon Mouse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65" y="1905000"/>
            <a:ext cx="914400" cy="90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0" name="Picture 4" descr="Eye Dropper Clip Art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422" y="914400"/>
            <a:ext cx="517504" cy="88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15945" y="1359037"/>
            <a:ext cx="1287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CH/pDNA </a:t>
            </a:r>
            <a:r>
              <a:rPr lang="en-US" sz="1600" dirty="0" err="1" smtClean="0"/>
              <a:t>polyplexes</a:t>
            </a:r>
            <a:endParaRPr lang="en-US" sz="1600" dirty="0"/>
          </a:p>
        </p:txBody>
      </p:sp>
      <p:pic>
        <p:nvPicPr>
          <p:cNvPr id="12" name="Picture 2" descr="Simple Cartoon Mouse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565" y="1993392"/>
            <a:ext cx="914400" cy="90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Eye Dropper Clip Art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394" y="934494"/>
            <a:ext cx="517504" cy="88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720945" y="1447429"/>
            <a:ext cx="1327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CH/pDNA </a:t>
            </a:r>
            <a:r>
              <a:rPr lang="en-US" sz="1600" dirty="0" err="1" smtClean="0"/>
              <a:t>polyplexes</a:t>
            </a:r>
            <a:endParaRPr lang="en-US" sz="16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417165" y="2438400"/>
            <a:ext cx="457200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17165" y="1992868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  <a:r>
              <a:rPr lang="en-US" sz="1600" dirty="0" smtClean="0"/>
              <a:t> h</a:t>
            </a:r>
            <a:endParaRPr lang="en-US" sz="16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819894" y="2426732"/>
            <a:ext cx="457200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19894" y="19812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24 h</a:t>
            </a:r>
            <a:endParaRPr lang="en-US" sz="1600" dirty="0"/>
          </a:p>
        </p:txBody>
      </p:sp>
      <p:pic>
        <p:nvPicPr>
          <p:cNvPr id="19" name="Picture 2" descr="Simple Cartoon Mouse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298" y="1993392"/>
            <a:ext cx="914400" cy="90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>
            <a:off x="6284098" y="3048000"/>
            <a:ext cx="397404" cy="45720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0662" name="Picture 6" descr="Harmonic Conical Tube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298" y="3657600"/>
            <a:ext cx="493382" cy="160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Eppendorf (opened) Clip 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500" y="3788626"/>
            <a:ext cx="593196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 flipH="1">
            <a:off x="5843302" y="3048000"/>
            <a:ext cx="304800" cy="45720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0664" name="Picture 8" descr="Mouse trachea and lung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898" y="3657599"/>
            <a:ext cx="1350951" cy="14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 flipH="1">
            <a:off x="4471702" y="4268469"/>
            <a:ext cx="440796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234681" y="4122162"/>
            <a:ext cx="573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BAL</a:t>
            </a:r>
          </a:p>
          <a:p>
            <a:pPr algn="ctr"/>
            <a:r>
              <a:rPr lang="en-US" sz="1600" dirty="0" smtClean="0"/>
              <a:t>fluid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1045565" y="2876808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C57Bl/6</a:t>
            </a:r>
            <a:br>
              <a:rPr lang="en-US" sz="1600" dirty="0" smtClean="0"/>
            </a:br>
            <a:r>
              <a:rPr lang="en-US" sz="1600" dirty="0" smtClean="0"/>
              <a:t>(n=6)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3312298" y="480286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Supernatant from homogenized lung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533400" y="3962400"/>
            <a:ext cx="272679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Luciferase assay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Micro </a:t>
            </a:r>
            <a:r>
              <a:rPr lang="en-US" dirty="0"/>
              <a:t>BCA assay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3328702" y="4267200"/>
            <a:ext cx="440796" cy="1495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944049" y="5894030"/>
            <a:ext cx="2087880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T</a:t>
            </a:r>
            <a:r>
              <a:rPr lang="en-US" sz="1600" dirty="0" smtClean="0"/>
              <a:t>otal cell count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Total protein/LDH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Cytokines</a:t>
            </a:r>
            <a:endParaRPr lang="en-US" sz="16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996127" y="5321161"/>
            <a:ext cx="0" cy="49049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9762"/>
          </a:xfrm>
        </p:spPr>
        <p:txBody>
          <a:bodyPr/>
          <a:lstStyle/>
          <a:p>
            <a:r>
              <a:rPr lang="en-US" sz="3600" dirty="0" smtClean="0"/>
              <a:t>Luciferase expression in mice lungs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38800"/>
            <a:ext cx="7620000" cy="762000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Mice treated with </a:t>
            </a:r>
            <a:r>
              <a:rPr lang="en-US" dirty="0" smtClean="0">
                <a:solidFill>
                  <a:srgbClr val="FF0000"/>
                </a:solidFill>
              </a:rPr>
              <a:t>CH/CpG(-) </a:t>
            </a:r>
            <a:r>
              <a:rPr lang="en-US" dirty="0" smtClean="0"/>
              <a:t>shows highest luciferase expression.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2" descr="Simple Cartoon Mouse Clip Art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10" y="1503913"/>
            <a:ext cx="548634" cy="54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imple Cartoon Mouse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37" y="1508781"/>
            <a:ext cx="548634" cy="54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imple Cartoon Mouse Clip Art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83" y="1508781"/>
            <a:ext cx="548634" cy="54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imple Cartoon Mouse Clip Art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17" y="1508781"/>
            <a:ext cx="548634" cy="54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imple Cartoon Mouse Clip Art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0" y="1508781"/>
            <a:ext cx="548634" cy="54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920279" y="1770916"/>
            <a:ext cx="4571950" cy="3657560"/>
            <a:chOff x="1920279" y="1770916"/>
            <a:chExt cx="4571950" cy="3657560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9167671"/>
                </p:ext>
              </p:extLst>
            </p:nvPr>
          </p:nvGraphicFramePr>
          <p:xfrm>
            <a:off x="1920279" y="1770916"/>
            <a:ext cx="4571950" cy="3657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58" name="Prism 5" r:id="rId4" imgW="6986160" imgH="5585400" progId="Prism5.Document">
                    <p:embed/>
                  </p:oleObj>
                </mc:Choice>
                <mc:Fallback>
                  <p:oleObj name="Prism 5" r:id="rId4" imgW="6986160" imgH="5585400" progId="Prism5.Document">
                    <p:embed/>
                    <p:pic>
                      <p:nvPicPr>
                        <p:cNvPr id="0" name="Object 1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279" y="1770916"/>
                          <a:ext cx="4571950" cy="365756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Rectangle 16"/>
            <p:cNvSpPr/>
            <p:nvPr/>
          </p:nvSpPr>
          <p:spPr>
            <a:xfrm>
              <a:off x="3846817" y="2240293"/>
              <a:ext cx="267987" cy="914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78" y="137196"/>
            <a:ext cx="3627124" cy="990600"/>
          </a:xfrm>
        </p:spPr>
        <p:txBody>
          <a:bodyPr/>
          <a:lstStyle/>
          <a:p>
            <a:r>
              <a:rPr lang="en-US" sz="3600" dirty="0" smtClean="0"/>
              <a:t>Number of cells in BAL fluids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876755" y="1234464"/>
            <a:ext cx="3261366" cy="2758429"/>
          </a:xfrm>
        </p:spPr>
        <p:txBody>
          <a:bodyPr>
            <a:noAutofit/>
          </a:bodyPr>
          <a:lstStyle/>
          <a:p>
            <a:r>
              <a:rPr lang="en-US" sz="1800" dirty="0" smtClean="0"/>
              <a:t>Mice treated with </a:t>
            </a:r>
            <a:r>
              <a:rPr lang="en-US" sz="1800" b="1" dirty="0" smtClean="0">
                <a:solidFill>
                  <a:srgbClr val="FF0000"/>
                </a:solidFill>
              </a:rPr>
              <a:t>CH/CpG(-) </a:t>
            </a:r>
            <a:r>
              <a:rPr lang="en-US" sz="1800" dirty="0" smtClean="0"/>
              <a:t>shows maximum number of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total cell count in BAL fluids.</a:t>
            </a:r>
          </a:p>
          <a:p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Among three types of white blood cells, BAL fluids contain high neutrophils in both types of polyplexes.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0" y="626485"/>
            <a:ext cx="6492169" cy="6277197"/>
            <a:chOff x="50" y="626485"/>
            <a:chExt cx="6492169" cy="6277197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0921669"/>
                </p:ext>
              </p:extLst>
            </p:nvPr>
          </p:nvGraphicFramePr>
          <p:xfrm>
            <a:off x="50" y="626485"/>
            <a:ext cx="6492169" cy="6277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887" name="Prism 5" r:id="rId3" imgW="5758560" imgH="5567040" progId="Prism5.Document">
                    <p:embed/>
                  </p:oleObj>
                </mc:Choice>
                <mc:Fallback>
                  <p:oleObj name="Prism 5" r:id="rId3" imgW="5758560" imgH="5567040" progId="Prism5.Document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" y="626485"/>
                          <a:ext cx="6492169" cy="627719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ctangle 11"/>
            <p:cNvSpPr/>
            <p:nvPr/>
          </p:nvSpPr>
          <p:spPr>
            <a:xfrm>
              <a:off x="1920268" y="1371623"/>
              <a:ext cx="274317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31139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15962"/>
          </a:xfrm>
        </p:spPr>
        <p:txBody>
          <a:bodyPr/>
          <a:lstStyle/>
          <a:p>
            <a:r>
              <a:rPr lang="en-US" sz="3600" dirty="0" smtClean="0"/>
              <a:t>Total protein and LDH activity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04336" y="1691659"/>
            <a:ext cx="3737801" cy="3201699"/>
            <a:chOff x="504336" y="1691659"/>
            <a:chExt cx="3737801" cy="3201699"/>
          </a:xfrm>
        </p:grpSpPr>
        <p:pic>
          <p:nvPicPr>
            <p:cNvPr id="80905" name="Picture 9" descr="C:\Users\MooNoiii\Desktop\Layout 2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477"/>
            <a:stretch/>
          </p:blipFill>
          <p:spPr bwMode="auto">
            <a:xfrm>
              <a:off x="504336" y="1691659"/>
              <a:ext cx="3737801" cy="320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2560342" y="2514610"/>
              <a:ext cx="274317" cy="27431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42137" y="1800718"/>
            <a:ext cx="3737801" cy="3182745"/>
            <a:chOff x="4242137" y="1800718"/>
            <a:chExt cx="3737801" cy="3182745"/>
          </a:xfrm>
        </p:grpSpPr>
        <p:pic>
          <p:nvPicPr>
            <p:cNvPr id="18" name="Picture 9" descr="C:\Users\MooNoiii\Desktop\Layout 2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765"/>
            <a:stretch/>
          </p:blipFill>
          <p:spPr bwMode="auto">
            <a:xfrm>
              <a:off x="4242137" y="1800718"/>
              <a:ext cx="3737801" cy="3182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5760707" y="2331732"/>
              <a:ext cx="274317" cy="27431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09341" y="2514610"/>
              <a:ext cx="274317" cy="27431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189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50590"/>
            <a:ext cx="2651780" cy="1143000"/>
          </a:xfrm>
        </p:spPr>
        <p:txBody>
          <a:bodyPr/>
          <a:lstStyle/>
          <a:p>
            <a:r>
              <a:rPr lang="en-US" sz="4000" dirty="0" smtClean="0"/>
              <a:t>Cytokines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89560" y="1422190"/>
            <a:ext cx="2209800" cy="2209800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lphaUcPeriod"/>
            </a:pPr>
            <a:r>
              <a:rPr lang="en-US" dirty="0" smtClean="0"/>
              <a:t>IL-6</a:t>
            </a:r>
          </a:p>
          <a:p>
            <a:pPr marL="571500" indent="-457200">
              <a:buFont typeface="+mj-lt"/>
              <a:buAutoNum type="alphaUcPeriod"/>
            </a:pPr>
            <a:r>
              <a:rPr lang="en-US" dirty="0" smtClean="0"/>
              <a:t>IL-12</a:t>
            </a:r>
          </a:p>
          <a:p>
            <a:pPr marL="571500" indent="-457200">
              <a:buFont typeface="+mj-lt"/>
              <a:buAutoNum type="alphaUcPeriod"/>
            </a:pPr>
            <a:r>
              <a:rPr lang="en-US" dirty="0" smtClean="0"/>
              <a:t>KC</a:t>
            </a:r>
          </a:p>
          <a:p>
            <a:pPr marL="571500" indent="-457200">
              <a:buFont typeface="+mj-lt"/>
              <a:buAutoNum type="alphaUcPeriod"/>
            </a:pPr>
            <a:r>
              <a:rPr lang="en-US" dirty="0" smtClean="0"/>
              <a:t>MIP-1</a:t>
            </a:r>
            <a:r>
              <a:rPr lang="el-GR" dirty="0" smtClean="0"/>
              <a:t>α</a:t>
            </a:r>
            <a:endParaRPr lang="en-US" dirty="0" smtClean="0"/>
          </a:p>
          <a:p>
            <a:pPr marL="571500" indent="-457200">
              <a:buFont typeface="+mj-lt"/>
              <a:buAutoNum type="alphaUcPeriod"/>
            </a:pPr>
            <a:r>
              <a:rPr lang="en-US" dirty="0" smtClean="0"/>
              <a:t>TNF-</a:t>
            </a:r>
            <a:r>
              <a:rPr lang="el-GR" dirty="0" smtClean="0"/>
              <a:t>α</a:t>
            </a:r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182929" y="3977633"/>
            <a:ext cx="5212022" cy="2368089"/>
            <a:chOff x="182928" y="2697489"/>
            <a:chExt cx="8582967" cy="3648234"/>
          </a:xfrm>
        </p:grpSpPr>
        <p:pic>
          <p:nvPicPr>
            <p:cNvPr id="81923" name="Picture 3" descr="C:\Users\MooNoiii\Desktop\Layout 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710" b="34912"/>
            <a:stretch/>
          </p:blipFill>
          <p:spPr bwMode="auto">
            <a:xfrm>
              <a:off x="182928" y="2697489"/>
              <a:ext cx="8582967" cy="3648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560342" y="3520439"/>
              <a:ext cx="457195" cy="18287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66537" y="3260967"/>
              <a:ext cx="457194" cy="18287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6766536" y="2209815"/>
            <a:ext cx="378630" cy="18287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468903" y="-685755"/>
            <a:ext cx="5577804" cy="4206194"/>
            <a:chOff x="2286025" y="-1142950"/>
            <a:chExt cx="6646863" cy="5184922"/>
          </a:xfrm>
        </p:grpSpPr>
        <p:pic>
          <p:nvPicPr>
            <p:cNvPr id="81924" name="Picture 4" descr="C:\Users\MooNoiii\Desktop\Layout 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" t="-23449" r="-267" b="69535"/>
            <a:stretch/>
          </p:blipFill>
          <p:spPr bwMode="auto">
            <a:xfrm>
              <a:off x="2286025" y="-1142950"/>
              <a:ext cx="6646863" cy="5184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3657610" y="1783098"/>
              <a:ext cx="182878" cy="18287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01931" y="1874537"/>
              <a:ext cx="378630" cy="18287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flipV="1">
              <a:off x="7315170" y="1668505"/>
              <a:ext cx="378630" cy="598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57805" y="3988730"/>
            <a:ext cx="2959350" cy="2411278"/>
            <a:chOff x="5257805" y="3988730"/>
            <a:chExt cx="2959350" cy="2411278"/>
          </a:xfrm>
        </p:grpSpPr>
        <p:pic>
          <p:nvPicPr>
            <p:cNvPr id="81926" name="Picture 6" descr="C:\Users\MooNoiii\Desktop\Layout 1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970" r="46675"/>
            <a:stretch/>
          </p:blipFill>
          <p:spPr bwMode="auto">
            <a:xfrm>
              <a:off x="5257805" y="3988730"/>
              <a:ext cx="2959350" cy="2411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6492219" y="4800585"/>
              <a:ext cx="196958" cy="18287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48043" y="4402743"/>
              <a:ext cx="297123" cy="16842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13325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US" sz="4000" dirty="0" smtClean="0"/>
              <a:t>Conclusion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Characteristic of Chitosan/pDNA </a:t>
            </a:r>
            <a:r>
              <a:rPr lang="en-US" dirty="0" err="1" smtClean="0"/>
              <a:t>polyplex</a:t>
            </a:r>
            <a:endParaRPr lang="en-US" dirty="0" smtClean="0"/>
          </a:p>
          <a:p>
            <a:pPr lvl="1"/>
            <a:r>
              <a:rPr lang="en-US" dirty="0" smtClean="0"/>
              <a:t>size </a:t>
            </a:r>
            <a:r>
              <a:rPr lang="en-US" dirty="0" smtClean="0">
                <a:sym typeface="Symbol"/>
              </a:rPr>
              <a:t> 100-170 r.nm</a:t>
            </a:r>
          </a:p>
          <a:p>
            <a:pPr lvl="1"/>
            <a:r>
              <a:rPr lang="en-US" dirty="0">
                <a:sym typeface="Symbol"/>
              </a:rPr>
              <a:t>c</a:t>
            </a:r>
            <a:r>
              <a:rPr lang="en-US" dirty="0" smtClean="0">
                <a:sym typeface="Symbol"/>
              </a:rPr>
              <a:t>harge  20-30 mV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CH/pDNA </a:t>
            </a:r>
            <a:r>
              <a:rPr lang="en-US" dirty="0" err="1" smtClean="0"/>
              <a:t>polyplex</a:t>
            </a:r>
            <a:r>
              <a:rPr lang="en-US" dirty="0" smtClean="0"/>
              <a:t> shows low cytoxicity in A549 and HEK293. There is no difference in toxicity between the </a:t>
            </a:r>
            <a:r>
              <a:rPr lang="en-US" dirty="0" err="1" smtClean="0"/>
              <a:t>nanoplex</a:t>
            </a:r>
            <a:r>
              <a:rPr lang="en-US" dirty="0" smtClean="0"/>
              <a:t> created using </a:t>
            </a:r>
            <a:r>
              <a:rPr lang="en-US" dirty="0" smtClean="0">
                <a:solidFill>
                  <a:srgbClr val="FF0000"/>
                </a:solidFill>
              </a:rPr>
              <a:t>CpG(-)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0070C0"/>
                </a:solidFill>
              </a:rPr>
              <a:t>CpG(+).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polyplex</a:t>
            </a:r>
            <a:r>
              <a:rPr lang="en-US" dirty="0" smtClean="0"/>
              <a:t> prepared from </a:t>
            </a:r>
            <a:r>
              <a:rPr lang="en-US" dirty="0" err="1" smtClean="0"/>
              <a:t>from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CpG-free</a:t>
            </a:r>
            <a:r>
              <a:rPr lang="en-US" dirty="0" smtClean="0"/>
              <a:t> plasmids shows …</a:t>
            </a:r>
          </a:p>
          <a:p>
            <a:pPr lvl="1"/>
            <a:r>
              <a:rPr lang="en-US" dirty="0"/>
              <a:t>higher transgene expression in A549 and in mice lungs</a:t>
            </a:r>
          </a:p>
          <a:p>
            <a:pPr lvl="1"/>
            <a:r>
              <a:rPr lang="en-US" dirty="0"/>
              <a:t>less inflammation </a:t>
            </a:r>
            <a:r>
              <a:rPr lang="en-US" i="1" dirty="0"/>
              <a:t>in vivo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 smtClean="0"/>
              <a:t>N/P ratio and DNA content of Chitosan/pDNA </a:t>
            </a:r>
            <a:r>
              <a:rPr lang="en-US" dirty="0" err="1" smtClean="0"/>
              <a:t>polyplex</a:t>
            </a:r>
            <a:r>
              <a:rPr lang="en-US" dirty="0" smtClean="0"/>
              <a:t> plays an important role in achieving high gene </a:t>
            </a:r>
            <a:r>
              <a:rPr lang="en-US" dirty="0"/>
              <a:t>expression with minimal toxicity and </a:t>
            </a:r>
            <a:r>
              <a:rPr lang="en-US" dirty="0" smtClean="0"/>
              <a:t>inflammation.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2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4" name="Picture 8" descr="Full-size image (63 K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078" y="2590800"/>
            <a:ext cx="5676122" cy="388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620000" cy="914400"/>
          </a:xfrm>
        </p:spPr>
        <p:txBody>
          <a:bodyPr/>
          <a:lstStyle/>
          <a:p>
            <a:r>
              <a:rPr lang="en-US" sz="4000" dirty="0" smtClean="0"/>
              <a:t>Cationic </a:t>
            </a:r>
            <a:r>
              <a:rPr lang="en-US" sz="4000" dirty="0" err="1" smtClean="0"/>
              <a:t>polymers:DNA</a:t>
            </a:r>
            <a:r>
              <a:rPr lang="en-US" sz="4000" dirty="0" smtClean="0"/>
              <a:t> complex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15900" y="571500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itchFamily="34" charset="0"/>
              <a:buChar char="•"/>
            </a:pPr>
            <a:r>
              <a:rPr lang="en-US" sz="1000" dirty="0" err="1"/>
              <a:t>Storrie</a:t>
            </a:r>
            <a:r>
              <a:rPr lang="en-US" sz="1000" dirty="0"/>
              <a:t>, H. and D.J. Mooney, </a:t>
            </a:r>
            <a:r>
              <a:rPr lang="en-US" sz="1000" i="1" dirty="0"/>
              <a:t>Sustained delivery of plasmid DNA from polymeric scaffolds for tissue engineering.</a:t>
            </a:r>
            <a:r>
              <a:rPr lang="en-US" sz="1000" dirty="0"/>
              <a:t> </a:t>
            </a:r>
            <a:r>
              <a:rPr lang="en-US" sz="1000" dirty="0" err="1"/>
              <a:t>Adv</a:t>
            </a:r>
            <a:r>
              <a:rPr lang="en-US" sz="1000" dirty="0"/>
              <a:t> Drug </a:t>
            </a:r>
            <a:r>
              <a:rPr lang="en-US" sz="1000" dirty="0" err="1"/>
              <a:t>Deliv</a:t>
            </a:r>
            <a:r>
              <a:rPr lang="en-US" sz="1000" dirty="0"/>
              <a:t> Rev, 2006. </a:t>
            </a:r>
            <a:r>
              <a:rPr lang="en-US" sz="1000" b="1" dirty="0"/>
              <a:t>58</a:t>
            </a:r>
            <a:r>
              <a:rPr lang="en-US" sz="1000" dirty="0"/>
              <a:t>(4): p. 500-14.</a:t>
            </a:r>
            <a:endParaRPr lang="en-US" sz="1000" dirty="0" smtClean="0"/>
          </a:p>
          <a:p>
            <a:pPr marL="171450" lvl="1" indent="-171450">
              <a:buFont typeface="Arial" pitchFamily="34" charset="0"/>
              <a:buChar char="•"/>
            </a:pPr>
            <a:r>
              <a:rPr lang="en-US" sz="1000" dirty="0" smtClean="0"/>
              <a:t>Shan</a:t>
            </a:r>
            <a:r>
              <a:rPr lang="en-US" sz="1000" dirty="0"/>
              <a:t>, Y., et al., </a:t>
            </a:r>
            <a:r>
              <a:rPr lang="en-US" sz="1000" i="1" dirty="0"/>
              <a:t>Gene delivery using </a:t>
            </a:r>
            <a:r>
              <a:rPr lang="en-US" sz="1000" i="1" dirty="0" err="1"/>
              <a:t>dendrimer</a:t>
            </a:r>
            <a:r>
              <a:rPr lang="en-US" sz="1000" i="1" dirty="0"/>
              <a:t>-entrapped gold nanoparticles as </a:t>
            </a:r>
            <a:r>
              <a:rPr lang="en-US" sz="1000" i="1" dirty="0" err="1"/>
              <a:t>nonviral</a:t>
            </a:r>
            <a:r>
              <a:rPr lang="en-US" sz="1000" i="1" dirty="0"/>
              <a:t> vectors.</a:t>
            </a:r>
            <a:r>
              <a:rPr lang="en-US" sz="1000" dirty="0"/>
              <a:t> Biomaterials, 2012. </a:t>
            </a:r>
            <a:r>
              <a:rPr lang="en-US" sz="1000" b="1" dirty="0"/>
              <a:t>33</a:t>
            </a:r>
            <a:r>
              <a:rPr lang="en-US" sz="1000" dirty="0"/>
              <a:t>(10): p. 3025-35.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AutoShape 6" descr="Full-size image (63 K)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Full-size image (71 K)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0668" name="Picture 12" descr="Full-size image (71 K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3" b="65260"/>
          <a:stretch/>
        </p:blipFill>
        <p:spPr bwMode="auto">
          <a:xfrm>
            <a:off x="367759" y="1219200"/>
            <a:ext cx="4207183" cy="127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12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Future work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5029200"/>
          </a:xfrm>
        </p:spPr>
        <p:txBody>
          <a:bodyPr>
            <a:normAutofit/>
          </a:bodyPr>
          <a:lstStyle/>
          <a:p>
            <a:r>
              <a:rPr lang="en-US" sz="2400" dirty="0"/>
              <a:t>To study lung histopathology of mice when treated with the chitosan/pDNA </a:t>
            </a:r>
            <a:r>
              <a:rPr lang="en-US" sz="2400" dirty="0" err="1" smtClean="0"/>
              <a:t>polyplex</a:t>
            </a:r>
            <a:endParaRPr lang="en-US" sz="2400" dirty="0"/>
          </a:p>
          <a:p>
            <a:pPr lvl="1"/>
            <a:r>
              <a:rPr lang="en-US" dirty="0" smtClean="0"/>
              <a:t>Lung </a:t>
            </a:r>
            <a:r>
              <a:rPr lang="en-US" dirty="0"/>
              <a:t>abnormalities</a:t>
            </a:r>
          </a:p>
          <a:p>
            <a:pPr lvl="1"/>
            <a:r>
              <a:rPr lang="en-US" dirty="0" smtClean="0"/>
              <a:t>Abnormal </a:t>
            </a:r>
            <a:r>
              <a:rPr lang="en-US" dirty="0"/>
              <a:t>inflammatory </a:t>
            </a:r>
            <a:r>
              <a:rPr lang="en-US" dirty="0" smtClean="0"/>
              <a:t>infiltrates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To develop chitosan/pDNA </a:t>
            </a:r>
            <a:r>
              <a:rPr lang="en-US" sz="2400" dirty="0" err="1" smtClean="0"/>
              <a:t>polyplex</a:t>
            </a:r>
            <a:r>
              <a:rPr lang="en-US" sz="2400" dirty="0" smtClean="0"/>
              <a:t> formulation which can form complex at high concentration and give high transfection efficiency</a:t>
            </a:r>
          </a:p>
          <a:p>
            <a:pPr marL="114300" indent="0">
              <a:buNone/>
            </a:pPr>
            <a:endParaRPr lang="en-US" sz="2400" dirty="0" smtClean="0"/>
          </a:p>
          <a:p>
            <a:r>
              <a:rPr lang="en-US" sz="2400" dirty="0" smtClean="0"/>
              <a:t>To investigate the difference between nasal instillation and aerosol delivery</a:t>
            </a:r>
          </a:p>
          <a:p>
            <a:endParaRPr lang="en-US" sz="2400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4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620000" cy="944562"/>
          </a:xfrm>
        </p:spPr>
        <p:txBody>
          <a:bodyPr/>
          <a:lstStyle/>
          <a:p>
            <a:r>
              <a:rPr lang="en-US" sz="4000" dirty="0" smtClean="0"/>
              <a:t>Bacterial plasmids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7620000" cy="4038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Bacterial plasmids are circular DNA which can replicated independently of the bacterial chromosome.</a:t>
            </a:r>
          </a:p>
          <a:p>
            <a:endParaRPr lang="en-US" dirty="0" smtClean="0"/>
          </a:p>
          <a:p>
            <a:r>
              <a:rPr lang="en-US" dirty="0"/>
              <a:t>Bacterial DNA is rich in unmethylated </a:t>
            </a:r>
            <a:r>
              <a:rPr lang="en-US" dirty="0" err="1"/>
              <a:t>CpGs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sym typeface="Symbol"/>
              </a:rPr>
              <a:t>activate the immune </a:t>
            </a:r>
            <a:r>
              <a:rPr lang="en-US" dirty="0" smtClean="0">
                <a:sym typeface="Symbol"/>
              </a:rPr>
              <a:t>system</a:t>
            </a:r>
          </a:p>
          <a:p>
            <a:pPr lvl="1"/>
            <a:r>
              <a:rPr lang="en-US" dirty="0">
                <a:sym typeface="Symbol"/>
              </a:rPr>
              <a:t>i</a:t>
            </a:r>
            <a:r>
              <a:rPr lang="en-US" dirty="0" smtClean="0">
                <a:sym typeface="Symbol"/>
              </a:rPr>
              <a:t>nduce inflammatory response (</a:t>
            </a:r>
            <a:r>
              <a:rPr lang="en-US" i="1" dirty="0" smtClean="0">
                <a:sym typeface="Symbol"/>
              </a:rPr>
              <a:t>in vivo</a:t>
            </a:r>
            <a:r>
              <a:rPr lang="en-US" dirty="0" smtClean="0">
                <a:sym typeface="Symbol"/>
              </a:rPr>
              <a:t>)</a:t>
            </a:r>
          </a:p>
          <a:p>
            <a:pPr lvl="1"/>
            <a:r>
              <a:rPr lang="en-US" dirty="0" smtClean="0">
                <a:sym typeface="Symbol"/>
              </a:rPr>
              <a:t>decrease transgene expression</a:t>
            </a:r>
            <a:endParaRPr lang="en-US" dirty="0">
              <a:sym typeface="Symbol"/>
            </a:endParaRPr>
          </a:p>
          <a:p>
            <a:endParaRPr lang="en-US" dirty="0" smtClean="0"/>
          </a:p>
          <a:p>
            <a:r>
              <a:rPr lang="en-US" dirty="0" smtClean="0"/>
              <a:t>This study, we studied 2 types of </a:t>
            </a:r>
            <a:r>
              <a:rPr lang="en-US" dirty="0" err="1" smtClean="0"/>
              <a:t>pDNAs</a:t>
            </a:r>
            <a:endParaRPr lang="en-US" dirty="0" smtClean="0"/>
          </a:p>
          <a:p>
            <a:pPr marL="868680" lvl="1" indent="-45720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CpG(-) </a:t>
            </a:r>
            <a:r>
              <a:rPr lang="en-US" dirty="0"/>
              <a:t>is a plasmid free of </a:t>
            </a:r>
            <a:r>
              <a:rPr lang="en-US" dirty="0" smtClean="0"/>
              <a:t>CpG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CpG(+) </a:t>
            </a:r>
            <a:r>
              <a:rPr lang="en-US" dirty="0" smtClean="0"/>
              <a:t>is a plasmid containing CpG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6569312"/>
            <a:ext cx="3657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www.qiagen.com</a:t>
            </a:r>
            <a:endParaRPr lang="en-US" sz="1100" dirty="0"/>
          </a:p>
        </p:txBody>
      </p:sp>
      <p:pic>
        <p:nvPicPr>
          <p:cNvPr id="7" name="Picture 12" descr="Full-size image (71 K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3" b="65260"/>
          <a:stretch/>
        </p:blipFill>
        <p:spPr bwMode="auto">
          <a:xfrm>
            <a:off x="2133600" y="1022412"/>
            <a:ext cx="4207183" cy="127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63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US" sz="4400" dirty="0" smtClean="0"/>
              <a:t>Objectives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dirty="0" smtClean="0"/>
              <a:t>To characterized </a:t>
            </a:r>
            <a:r>
              <a:rPr lang="en-US" dirty="0"/>
              <a:t>and optimized </a:t>
            </a:r>
            <a:r>
              <a:rPr lang="en-US" dirty="0" smtClean="0"/>
              <a:t>chitosan/pDNA </a:t>
            </a:r>
            <a:r>
              <a:rPr lang="en-US" dirty="0" err="1" smtClean="0"/>
              <a:t>polyplex</a:t>
            </a:r>
            <a:r>
              <a:rPr lang="en-US" dirty="0" smtClean="0"/>
              <a:t> formulations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Size and charge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Ability to condense plasmids</a:t>
            </a:r>
          </a:p>
          <a:p>
            <a:pPr marL="868680" lvl="1" indent="-457200">
              <a:buFont typeface="+mj-lt"/>
              <a:buAutoNum type="arabicPeriod"/>
            </a:pP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To investigate the toxicity and transfection efficiency in A549 and HEK293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MTS assay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Luciferase assay</a:t>
            </a:r>
          </a:p>
          <a:p>
            <a:pPr marL="868680" lvl="1" indent="-457200">
              <a:buFont typeface="+mj-lt"/>
              <a:buAutoNum type="arabicPeriod"/>
            </a:pP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To investigate the inflammatory response induced by the </a:t>
            </a:r>
            <a:r>
              <a:rPr lang="en-US" dirty="0" err="1" smtClean="0"/>
              <a:t>polyplexes</a:t>
            </a:r>
            <a:r>
              <a:rPr lang="en-US" dirty="0" smtClean="0"/>
              <a:t> in a mouse model</a:t>
            </a:r>
          </a:p>
          <a:p>
            <a:pPr marL="868680" lvl="1" indent="-457200">
              <a:buFont typeface="+mj-lt"/>
              <a:buAutoNum type="arabicPeriod"/>
            </a:pP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Experiments and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7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45" y="1234464"/>
            <a:ext cx="7772315" cy="1645902"/>
          </a:xfrm>
          <a:prstGeom prst="roundRect">
            <a:avLst/>
          </a:prstGeom>
          <a:solidFill>
            <a:srgbClr val="FFF4CA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US" sz="4400" dirty="0" smtClean="0"/>
              <a:t>Objectives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dirty="0" smtClean="0"/>
              <a:t>To characterized </a:t>
            </a:r>
            <a:r>
              <a:rPr lang="en-US" dirty="0"/>
              <a:t>and optimized </a:t>
            </a:r>
            <a:r>
              <a:rPr lang="en-US" dirty="0" smtClean="0"/>
              <a:t>chitosan/pDNA </a:t>
            </a:r>
            <a:r>
              <a:rPr lang="en-US" dirty="0" err="1" smtClean="0"/>
              <a:t>polyplex</a:t>
            </a:r>
            <a:r>
              <a:rPr lang="en-US" dirty="0" smtClean="0"/>
              <a:t> formulations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Size and charge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Ability to condense plasmids</a:t>
            </a:r>
          </a:p>
          <a:p>
            <a:pPr marL="868680" lvl="1" indent="-457200">
              <a:buFont typeface="+mj-lt"/>
              <a:buAutoNum type="arabicPeriod"/>
            </a:pP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To investigate the toxicity and transfection efficiency in A549 and HEK293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MTS assay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Luciferase assay</a:t>
            </a:r>
          </a:p>
          <a:p>
            <a:pPr marL="868680" lvl="1" indent="-457200">
              <a:buFont typeface="+mj-lt"/>
              <a:buAutoNum type="arabicPeriod"/>
            </a:pP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To investigate the inflammatory response induced by the </a:t>
            </a:r>
            <a:r>
              <a:rPr lang="en-US" dirty="0" err="1" smtClean="0"/>
              <a:t>polyplexes</a:t>
            </a:r>
            <a:r>
              <a:rPr lang="en-US" dirty="0" smtClean="0"/>
              <a:t> in a mouse model</a:t>
            </a:r>
          </a:p>
          <a:p>
            <a:pPr marL="868680" lvl="1" indent="-457200">
              <a:buFont typeface="+mj-lt"/>
              <a:buAutoNum type="arabicPeriod"/>
            </a:pP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1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2" descr="Full-size image (71 K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79" b="65260"/>
          <a:stretch/>
        </p:blipFill>
        <p:spPr bwMode="auto">
          <a:xfrm>
            <a:off x="6554203" y="1752600"/>
            <a:ext cx="1826791" cy="127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Full-size image (71 K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6" r="38890" b="65260"/>
          <a:stretch/>
        </p:blipFill>
        <p:spPr bwMode="auto">
          <a:xfrm>
            <a:off x="4550166" y="1733755"/>
            <a:ext cx="1282464" cy="127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620000" cy="1143000"/>
          </a:xfrm>
        </p:spPr>
        <p:txBody>
          <a:bodyPr/>
          <a:lstStyle/>
          <a:p>
            <a:r>
              <a:rPr lang="en-US" sz="3200" dirty="0" smtClean="0"/>
              <a:t>Preparation of the chitosan/pDNA </a:t>
            </a:r>
            <a:r>
              <a:rPr lang="en-US" sz="3200" dirty="0" err="1" smtClean="0"/>
              <a:t>polyplex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163" y="815823"/>
            <a:ext cx="7872308" cy="86057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1800" dirty="0" smtClean="0">
                <a:cs typeface="+mj-cs"/>
              </a:rPr>
              <a:t>(+) charged polyelectrolyte was poured into (-) charged polyelectrolyte then </a:t>
            </a:r>
            <a:r>
              <a:rPr lang="en-US" sz="1800" dirty="0" err="1" smtClean="0">
                <a:cs typeface="+mj-cs"/>
              </a:rPr>
              <a:t>vortexted</a:t>
            </a:r>
            <a:r>
              <a:rPr lang="en-US" sz="1800" dirty="0" smtClean="0">
                <a:cs typeface="+mj-cs"/>
              </a:rPr>
              <a:t> for 20-30 s leading to the formation of the </a:t>
            </a:r>
            <a:r>
              <a:rPr lang="en-US" sz="1800" dirty="0" err="1" smtClean="0">
                <a:cs typeface="+mj-cs"/>
              </a:rPr>
              <a:t>polyplexes</a:t>
            </a:r>
            <a:endParaRPr lang="en-US" dirty="0"/>
          </a:p>
        </p:txBody>
      </p:sp>
      <p:pic>
        <p:nvPicPr>
          <p:cNvPr id="2051" name="Picture 3" descr="C:\Users\MooNoiii\Desktop\test_tube_color Pin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0440">
            <a:off x="5274766" y="3172445"/>
            <a:ext cx="523727" cy="206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ooNoiii\Desktop\test_tube_color Purple 1m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169432"/>
            <a:ext cx="527442" cy="209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ooNoiii\Desktop\test_tube_color bLUE 250 u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86780"/>
            <a:ext cx="531184" cy="210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ooNoiii\Desktop\test_tube_color Yellow 250 u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758" y="3286780"/>
            <a:ext cx="531184" cy="210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MooNoiii\Desktop\test_tube_color Green 500 u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97" y="3802457"/>
            <a:ext cx="531209" cy="210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lus 10"/>
          <p:cNvSpPr/>
          <p:nvPr/>
        </p:nvSpPr>
        <p:spPr>
          <a:xfrm>
            <a:off x="1405136" y="4013192"/>
            <a:ext cx="576064" cy="576064"/>
          </a:xfrm>
          <a:prstGeom prst="mathPl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733111" y="5480725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pDNA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890058" y="5420380"/>
            <a:ext cx="811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Dextran</a:t>
            </a:r>
          </a:p>
          <a:p>
            <a:pPr algn="ctr"/>
            <a:r>
              <a:rPr lang="en-US" sz="1400" dirty="0"/>
              <a:t>s</a:t>
            </a:r>
            <a:r>
              <a:rPr lang="en-US" sz="1400" dirty="0" smtClean="0"/>
              <a:t>ulfate</a:t>
            </a:r>
            <a:endParaRPr lang="en-US" sz="1400" dirty="0"/>
          </a:p>
        </p:txBody>
      </p:sp>
      <p:sp>
        <p:nvSpPr>
          <p:cNvPr id="15" name="Right Arrow 14"/>
          <p:cNvSpPr/>
          <p:nvPr/>
        </p:nvSpPr>
        <p:spPr>
          <a:xfrm>
            <a:off x="2879812" y="4085200"/>
            <a:ext cx="504056" cy="43204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Curved Right Arrow 15"/>
          <p:cNvSpPr/>
          <p:nvPr/>
        </p:nvSpPr>
        <p:spPr>
          <a:xfrm rot="3516314">
            <a:off x="4054951" y="2920091"/>
            <a:ext cx="520713" cy="868058"/>
          </a:xfrm>
          <a:prstGeom prst="curv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6243464" y="3972580"/>
            <a:ext cx="1008112" cy="64807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TextBox 17"/>
          <p:cNvSpPr txBox="1"/>
          <p:nvPr/>
        </p:nvSpPr>
        <p:spPr>
          <a:xfrm>
            <a:off x="6204113" y="4116596"/>
            <a:ext cx="1263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30 min</a:t>
            </a:r>
            <a:endParaRPr lang="th-TH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5063261" y="5256470"/>
            <a:ext cx="147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Chitosan</a:t>
            </a:r>
          </a:p>
          <a:p>
            <a:pPr algn="ctr"/>
            <a:r>
              <a:rPr lang="en-US" sz="1400" dirty="0" smtClean="0"/>
              <a:t>in Acetate buffer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37559" y="5392261"/>
            <a:ext cx="1282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CH/DS-pDNA</a:t>
            </a:r>
          </a:p>
          <a:p>
            <a:pPr algn="ctr"/>
            <a:r>
              <a:rPr lang="en-US" sz="1400" dirty="0" err="1" smtClean="0"/>
              <a:t>nanoplex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685800" y="6258580"/>
            <a:ext cx="6276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*pDNA 50 </a:t>
            </a:r>
            <a:r>
              <a:rPr lang="en-US" sz="1400" dirty="0" err="1" smtClean="0"/>
              <a:t>ug</a:t>
            </a:r>
            <a:r>
              <a:rPr lang="en-US" sz="1400" dirty="0" smtClean="0"/>
              <a:t>/ml *CH:DS = 10:1 (w/w)</a:t>
            </a:r>
          </a:p>
          <a:p>
            <a:r>
              <a:rPr lang="en-US" sz="1400" dirty="0" smtClean="0"/>
              <a:t>*Concentration of chitosan depends on N/P ratios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2" name="Picture 12" descr="Full-size image (71 K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3" r="66479" b="65260"/>
          <a:stretch/>
        </p:blipFill>
        <p:spPr bwMode="auto">
          <a:xfrm>
            <a:off x="565627" y="1752600"/>
            <a:ext cx="1110773" cy="127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3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620000" cy="838200"/>
          </a:xfrm>
        </p:spPr>
        <p:txBody>
          <a:bodyPr/>
          <a:lstStyle/>
          <a:p>
            <a:r>
              <a:rPr lang="en-US" sz="3600" dirty="0" smtClean="0"/>
              <a:t>Characterization</a:t>
            </a:r>
            <a:endParaRPr lang="en-US" sz="36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75260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CH/CpG(-)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733567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CH/CpG(+)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200" y="76192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48400" y="761922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Charge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6803" name="Picture 3" descr="C:\Users\MooNoiii\Desktop\Picture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27"/>
          <a:stretch/>
        </p:blipFill>
        <p:spPr bwMode="auto">
          <a:xfrm>
            <a:off x="1061995" y="866161"/>
            <a:ext cx="7167563" cy="302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5" name="Picture 5" descr="C:\Users\MooNoiii\Desktop\Picture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85"/>
          <a:stretch/>
        </p:blipFill>
        <p:spPr bwMode="auto">
          <a:xfrm>
            <a:off x="1061997" y="3781886"/>
            <a:ext cx="7167563" cy="292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98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Seminar 2012">
      <a:dk1>
        <a:srgbClr val="000000"/>
      </a:dk1>
      <a:lt1>
        <a:srgbClr val="FFFFFF"/>
      </a:lt1>
      <a:dk2>
        <a:srgbClr val="463C3E"/>
      </a:dk2>
      <a:lt2>
        <a:srgbClr val="C8C8B1"/>
      </a:lt2>
      <a:accent1>
        <a:srgbClr val="9B1947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5123</TotalTime>
  <Words>1472</Words>
  <Application>Microsoft Office PowerPoint</Application>
  <PresentationFormat>On-screen Show (4:3)</PresentationFormat>
  <Paragraphs>333</Paragraphs>
  <Slides>30</Slides>
  <Notes>15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Adjacency</vt:lpstr>
      <vt:lpstr>Prism 5</vt:lpstr>
      <vt:lpstr>An evaluation of in vitro and in vivo toxicity of chitosan-pDNA polyplexes</vt:lpstr>
      <vt:lpstr>Gene delivery to lung</vt:lpstr>
      <vt:lpstr>Cationic polymers:DNA complex</vt:lpstr>
      <vt:lpstr>Bacterial plasmids</vt:lpstr>
      <vt:lpstr>Objectives</vt:lpstr>
      <vt:lpstr>Experiments and Results</vt:lpstr>
      <vt:lpstr>Objectives</vt:lpstr>
      <vt:lpstr>Preparation of the chitosan/pDNA polyplex</vt:lpstr>
      <vt:lpstr>Characterization</vt:lpstr>
      <vt:lpstr>Gel Retardation Assay</vt:lpstr>
      <vt:lpstr>Objectives</vt:lpstr>
      <vt:lpstr>Cell lines</vt:lpstr>
      <vt:lpstr>Cationic polymers:DNA complex</vt:lpstr>
      <vt:lpstr>Transfection efficiency</vt:lpstr>
      <vt:lpstr>Transfection experiment</vt:lpstr>
      <vt:lpstr>Luciferase expression</vt:lpstr>
      <vt:lpstr>Luciferase expression</vt:lpstr>
      <vt:lpstr>MTS assay</vt:lpstr>
      <vt:lpstr>MTS assay</vt:lpstr>
      <vt:lpstr>Cytotoxicity assay: MTS</vt:lpstr>
      <vt:lpstr>MTS assay (vary conc)</vt:lpstr>
      <vt:lpstr>MTS assay </vt:lpstr>
      <vt:lpstr>Objectives</vt:lpstr>
      <vt:lpstr>In vivo study</vt:lpstr>
      <vt:lpstr>Luciferase expression in mice lungs</vt:lpstr>
      <vt:lpstr>Number of cells in BAL fluids</vt:lpstr>
      <vt:lpstr>Total protein and LDH activity</vt:lpstr>
      <vt:lpstr>Cytokines</vt:lpstr>
      <vt:lpstr>Conclusion</vt:lpstr>
      <vt:lpstr>Future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evaluation of in vitro and in vivo toxicity of chitosan/pDNA nanoplexes</dc:title>
  <dc:creator>MooNoiii</dc:creator>
  <cp:lastModifiedBy>Kae Amaraporn</cp:lastModifiedBy>
  <cp:revision>307</cp:revision>
  <dcterms:created xsi:type="dcterms:W3CDTF">2006-08-16T00:00:00Z</dcterms:created>
  <dcterms:modified xsi:type="dcterms:W3CDTF">2013-01-24T04:55:45Z</dcterms:modified>
</cp:coreProperties>
</file>