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4" r:id="rId1"/>
  </p:sldMasterIdLst>
  <p:notesMasterIdLst>
    <p:notesMasterId r:id="rId37"/>
  </p:notesMasterIdLst>
  <p:handoutMasterIdLst>
    <p:handoutMasterId r:id="rId38"/>
  </p:handoutMasterIdLst>
  <p:sldIdLst>
    <p:sldId id="287" r:id="rId2"/>
    <p:sldId id="420" r:id="rId3"/>
    <p:sldId id="421" r:id="rId4"/>
    <p:sldId id="422" r:id="rId5"/>
    <p:sldId id="423" r:id="rId6"/>
    <p:sldId id="424" r:id="rId7"/>
    <p:sldId id="425" r:id="rId8"/>
    <p:sldId id="426" r:id="rId9"/>
    <p:sldId id="427" r:id="rId10"/>
    <p:sldId id="428" r:id="rId11"/>
    <p:sldId id="429" r:id="rId12"/>
    <p:sldId id="430" r:id="rId13"/>
    <p:sldId id="431" r:id="rId14"/>
    <p:sldId id="432" r:id="rId15"/>
    <p:sldId id="433" r:id="rId16"/>
    <p:sldId id="434" r:id="rId17"/>
    <p:sldId id="435" r:id="rId18"/>
    <p:sldId id="436" r:id="rId19"/>
    <p:sldId id="437" r:id="rId20"/>
    <p:sldId id="438" r:id="rId21"/>
    <p:sldId id="439" r:id="rId22"/>
    <p:sldId id="440" r:id="rId23"/>
    <p:sldId id="441" r:id="rId24"/>
    <p:sldId id="442" r:id="rId25"/>
    <p:sldId id="443" r:id="rId26"/>
    <p:sldId id="444" r:id="rId27"/>
    <p:sldId id="445" r:id="rId28"/>
    <p:sldId id="446" r:id="rId29"/>
    <p:sldId id="447" r:id="rId30"/>
    <p:sldId id="448" r:id="rId31"/>
    <p:sldId id="449" r:id="rId32"/>
    <p:sldId id="450" r:id="rId33"/>
    <p:sldId id="451" r:id="rId34"/>
    <p:sldId id="452" r:id="rId35"/>
    <p:sldId id="453" r:id="rId36"/>
  </p:sldIdLst>
  <p:sldSz cx="9144000" cy="6858000" type="screen4x3"/>
  <p:notesSz cx="6731000" cy="9855200"/>
  <p:defaultTextStyle>
    <a:defPPr>
      <a:defRPr lang="en-US"/>
    </a:defPPr>
    <a:lvl1pPr algn="l" rtl="0" eaLnBrk="0" fontAlgn="base" hangingPunct="0">
      <a:spcBef>
        <a:spcPct val="0"/>
      </a:spcBef>
      <a:spcAft>
        <a:spcPct val="0"/>
      </a:spcAft>
      <a:defRPr sz="1200" kern="1200" baseline="-250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baseline="-250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baseline="-250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baseline="-250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baseline="-25000">
        <a:solidFill>
          <a:schemeClr val="tx1"/>
        </a:solidFill>
        <a:latin typeface="Times New Roman" pitchFamily="18" charset="0"/>
        <a:ea typeface="+mn-ea"/>
        <a:cs typeface="+mn-cs"/>
      </a:defRPr>
    </a:lvl5pPr>
    <a:lvl6pPr marL="2286000" algn="l" defTabSz="914400" rtl="0" eaLnBrk="1" latinLnBrk="0" hangingPunct="1">
      <a:defRPr sz="1200" kern="1200" baseline="-25000">
        <a:solidFill>
          <a:schemeClr val="tx1"/>
        </a:solidFill>
        <a:latin typeface="Times New Roman" pitchFamily="18" charset="0"/>
        <a:ea typeface="+mn-ea"/>
        <a:cs typeface="+mn-cs"/>
      </a:defRPr>
    </a:lvl6pPr>
    <a:lvl7pPr marL="2743200" algn="l" defTabSz="914400" rtl="0" eaLnBrk="1" latinLnBrk="0" hangingPunct="1">
      <a:defRPr sz="1200" kern="1200" baseline="-25000">
        <a:solidFill>
          <a:schemeClr val="tx1"/>
        </a:solidFill>
        <a:latin typeface="Times New Roman" pitchFamily="18" charset="0"/>
        <a:ea typeface="+mn-ea"/>
        <a:cs typeface="+mn-cs"/>
      </a:defRPr>
    </a:lvl7pPr>
    <a:lvl8pPr marL="3200400" algn="l" defTabSz="914400" rtl="0" eaLnBrk="1" latinLnBrk="0" hangingPunct="1">
      <a:defRPr sz="1200" kern="1200" baseline="-25000">
        <a:solidFill>
          <a:schemeClr val="tx1"/>
        </a:solidFill>
        <a:latin typeface="Times New Roman" pitchFamily="18" charset="0"/>
        <a:ea typeface="+mn-ea"/>
        <a:cs typeface="+mn-cs"/>
      </a:defRPr>
    </a:lvl8pPr>
    <a:lvl9pPr marL="3657600" algn="l" defTabSz="914400" rtl="0" eaLnBrk="1" latinLnBrk="0" hangingPunct="1">
      <a:defRPr sz="1200" kern="1200" baseline="-250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FF00"/>
    <a:srgbClr val="CCFFFF"/>
    <a:srgbClr val="FFFCF3"/>
    <a:srgbClr val="FF66FF"/>
    <a:srgbClr val="FF0000"/>
    <a:srgbClr val="FFFF00"/>
    <a:srgbClr val="010B15"/>
    <a:srgbClr val="FF33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7" autoAdjust="0"/>
    <p:restoredTop sz="94364" autoAdjust="0"/>
  </p:normalViewPr>
  <p:slideViewPr>
    <p:cSldViewPr snapToGrid="0">
      <p:cViewPr varScale="1">
        <p:scale>
          <a:sx n="83" d="100"/>
          <a:sy n="83" d="100"/>
        </p:scale>
        <p:origin x="1554" y="90"/>
      </p:cViewPr>
      <p:guideLst>
        <p:guide orient="horz" pos="2160"/>
        <p:guide pos="2880"/>
      </p:guideLst>
    </p:cSldViewPr>
  </p:slideViewPr>
  <p:outlineViewPr>
    <p:cViewPr>
      <p:scale>
        <a:sx n="33" d="100"/>
        <a:sy n="33" d="100"/>
      </p:scale>
      <p:origin x="0" y="-346938"/>
    </p:cViewPr>
  </p:outlineViewPr>
  <p:notesTextViewPr>
    <p:cViewPr>
      <p:scale>
        <a:sx n="100" d="100"/>
        <a:sy n="100" d="100"/>
      </p:scale>
      <p:origin x="0" y="0"/>
    </p:cViewPr>
  </p:notesTextViewPr>
  <p:sorterViewPr>
    <p:cViewPr>
      <p:scale>
        <a:sx n="66" d="100"/>
        <a:sy n="66" d="100"/>
      </p:scale>
      <p:origin x="0" y="1795"/>
    </p:cViewPr>
  </p:sorterViewPr>
  <p:notesViewPr>
    <p:cSldViewPr snapToGrid="0">
      <p:cViewPr varScale="1">
        <p:scale>
          <a:sx n="53" d="100"/>
          <a:sy n="53" d="100"/>
        </p:scale>
        <p:origin x="1806"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6238" cy="492125"/>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sz="quarter" idx="1"/>
          </p:nvPr>
        </p:nvSpPr>
        <p:spPr>
          <a:xfrm>
            <a:off x="3813175" y="0"/>
            <a:ext cx="2916238" cy="492125"/>
          </a:xfrm>
          <a:prstGeom prst="rect">
            <a:avLst/>
          </a:prstGeom>
        </p:spPr>
        <p:txBody>
          <a:bodyPr vert="horz" lIns="91440" tIns="45720" rIns="91440" bIns="45720" rtlCol="0"/>
          <a:lstStyle>
            <a:lvl1pPr algn="r">
              <a:defRPr sz="1200"/>
            </a:lvl1pPr>
          </a:lstStyle>
          <a:p>
            <a:fld id="{4C828EB3-5262-48C4-92A1-97DE8303D07F}" type="datetimeFigureOut">
              <a:rPr lang="nb-NO" smtClean="0"/>
              <a:pPr/>
              <a:t>12.11.2016</a:t>
            </a:fld>
            <a:endParaRPr lang="nb-NO"/>
          </a:p>
        </p:txBody>
      </p:sp>
      <p:sp>
        <p:nvSpPr>
          <p:cNvPr id="4" name="Footer Placeholder 3"/>
          <p:cNvSpPr>
            <a:spLocks noGrp="1"/>
          </p:cNvSpPr>
          <p:nvPr>
            <p:ph type="ftr" sz="quarter" idx="2"/>
          </p:nvPr>
        </p:nvSpPr>
        <p:spPr>
          <a:xfrm>
            <a:off x="0" y="9361488"/>
            <a:ext cx="2916238" cy="492125"/>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p:cNvSpPr>
            <a:spLocks noGrp="1"/>
          </p:cNvSpPr>
          <p:nvPr>
            <p:ph type="sldNum" sz="quarter" idx="3"/>
          </p:nvPr>
        </p:nvSpPr>
        <p:spPr>
          <a:xfrm>
            <a:off x="3813175" y="9361488"/>
            <a:ext cx="2916238" cy="492125"/>
          </a:xfrm>
          <a:prstGeom prst="rect">
            <a:avLst/>
          </a:prstGeom>
        </p:spPr>
        <p:txBody>
          <a:bodyPr vert="horz" lIns="91440" tIns="45720" rIns="91440" bIns="45720" rtlCol="0" anchor="b"/>
          <a:lstStyle>
            <a:lvl1pPr algn="r">
              <a:defRPr sz="1200"/>
            </a:lvl1pPr>
          </a:lstStyle>
          <a:p>
            <a:fld id="{6A738387-7EE0-4C36-9328-06E7C89722C8}" type="slidenum">
              <a:rPr lang="nb-NO" smtClean="0"/>
              <a:pPr/>
              <a:t>‹#›</a:t>
            </a:fld>
            <a:endParaRPr lang="nb-NO"/>
          </a:p>
        </p:txBody>
      </p:sp>
    </p:spTree>
    <p:extLst>
      <p:ext uri="{BB962C8B-B14F-4D97-AF65-F5344CB8AC3E}">
        <p14:creationId xmlns:p14="http://schemas.microsoft.com/office/powerpoint/2010/main" val="24867269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hdr" sz="quarter"/>
          </p:nvPr>
        </p:nvSpPr>
        <p:spPr bwMode="auto">
          <a:xfrm>
            <a:off x="0" y="0"/>
            <a:ext cx="2916238"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baseline="0">
                <a:latin typeface="Arial" charset="0"/>
              </a:defRPr>
            </a:lvl1pPr>
          </a:lstStyle>
          <a:p>
            <a:pPr>
              <a:defRPr/>
            </a:pPr>
            <a:endParaRPr lang="en-US"/>
          </a:p>
        </p:txBody>
      </p:sp>
      <p:sp>
        <p:nvSpPr>
          <p:cNvPr id="216067" name="Rectangle 3"/>
          <p:cNvSpPr>
            <a:spLocks noGrp="1" noChangeArrowheads="1"/>
          </p:cNvSpPr>
          <p:nvPr>
            <p:ph type="dt" idx="1"/>
          </p:nvPr>
        </p:nvSpPr>
        <p:spPr bwMode="auto">
          <a:xfrm>
            <a:off x="3813175" y="0"/>
            <a:ext cx="2916238"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baseline="0">
                <a:latin typeface="Arial" charset="0"/>
              </a:defRPr>
            </a:lvl1pPr>
          </a:lstStyle>
          <a:p>
            <a:pPr>
              <a:defRPr/>
            </a:pPr>
            <a:endParaRPr lang="en-US"/>
          </a:p>
        </p:txBody>
      </p:sp>
      <p:sp>
        <p:nvSpPr>
          <p:cNvPr id="75780" name="Rectangle 4"/>
          <p:cNvSpPr>
            <a:spLocks noGrp="1" noRot="1" noChangeAspect="1" noChangeArrowheads="1" noTextEdit="1"/>
          </p:cNvSpPr>
          <p:nvPr>
            <p:ph type="sldImg" idx="2"/>
          </p:nvPr>
        </p:nvSpPr>
        <p:spPr bwMode="auto">
          <a:xfrm>
            <a:off x="901700" y="739775"/>
            <a:ext cx="4927600" cy="3695700"/>
          </a:xfrm>
          <a:prstGeom prst="rect">
            <a:avLst/>
          </a:prstGeom>
          <a:noFill/>
          <a:ln w="9525">
            <a:solidFill>
              <a:srgbClr val="000000"/>
            </a:solidFill>
            <a:miter lim="800000"/>
            <a:headEnd/>
            <a:tailEnd/>
          </a:ln>
        </p:spPr>
      </p:sp>
      <p:sp>
        <p:nvSpPr>
          <p:cNvPr id="216069" name="Rectangle 5"/>
          <p:cNvSpPr>
            <a:spLocks noGrp="1" noChangeArrowheads="1"/>
          </p:cNvSpPr>
          <p:nvPr>
            <p:ph type="body" sz="quarter" idx="3"/>
          </p:nvPr>
        </p:nvSpPr>
        <p:spPr bwMode="auto">
          <a:xfrm>
            <a:off x="673100" y="4681538"/>
            <a:ext cx="5384800" cy="4433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6070" name="Rectangle 6"/>
          <p:cNvSpPr>
            <a:spLocks noGrp="1" noChangeArrowheads="1"/>
          </p:cNvSpPr>
          <p:nvPr>
            <p:ph type="ftr" sz="quarter" idx="4"/>
          </p:nvPr>
        </p:nvSpPr>
        <p:spPr bwMode="auto">
          <a:xfrm>
            <a:off x="0" y="9361488"/>
            <a:ext cx="2916238"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baseline="0">
                <a:latin typeface="Arial" charset="0"/>
              </a:defRPr>
            </a:lvl1pPr>
          </a:lstStyle>
          <a:p>
            <a:pPr>
              <a:defRPr/>
            </a:pPr>
            <a:endParaRPr lang="en-US"/>
          </a:p>
        </p:txBody>
      </p:sp>
      <p:sp>
        <p:nvSpPr>
          <p:cNvPr id="216071" name="Rectangle 7"/>
          <p:cNvSpPr>
            <a:spLocks noGrp="1" noChangeArrowheads="1"/>
          </p:cNvSpPr>
          <p:nvPr>
            <p:ph type="sldNum" sz="quarter" idx="5"/>
          </p:nvPr>
        </p:nvSpPr>
        <p:spPr bwMode="auto">
          <a:xfrm>
            <a:off x="3813175" y="9361488"/>
            <a:ext cx="2916238"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baseline="0">
                <a:latin typeface="Arial" charset="0"/>
              </a:defRPr>
            </a:lvl1pPr>
          </a:lstStyle>
          <a:p>
            <a:pPr>
              <a:defRPr/>
            </a:pPr>
            <a:fld id="{AAC4B724-8883-46FB-99E6-60B038E56420}" type="slidenum">
              <a:rPr lang="en-US"/>
              <a:pPr>
                <a:defRPr/>
              </a:pPr>
              <a:t>‹#›</a:t>
            </a:fld>
            <a:endParaRPr lang="en-US"/>
          </a:p>
        </p:txBody>
      </p:sp>
    </p:spTree>
    <p:extLst>
      <p:ext uri="{BB962C8B-B14F-4D97-AF65-F5344CB8AC3E}">
        <p14:creationId xmlns:p14="http://schemas.microsoft.com/office/powerpoint/2010/main" val="1952535541"/>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TEM used to discover the nature of the optical properties (small Au and Ag NPs)</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574C5F1-D20F-42F8-B207-C18E41F2E375}" type="slidenum">
              <a:rPr lang="en-US" altLang="en-US">
                <a:solidFill>
                  <a:prstClr val="black"/>
                </a:solidFill>
              </a:rPr>
              <a:pPr eaLnBrk="1" hangingPunct="1"/>
              <a:t>4</a:t>
            </a:fld>
            <a:endParaRPr lang="en-US" altLang="en-US">
              <a:solidFill>
                <a:prstClr val="black"/>
              </a:solidFill>
            </a:endParaRPr>
          </a:p>
        </p:txBody>
      </p:sp>
    </p:spTree>
    <p:extLst>
      <p:ext uri="{BB962C8B-B14F-4D97-AF65-F5344CB8AC3E}">
        <p14:creationId xmlns:p14="http://schemas.microsoft.com/office/powerpoint/2010/main" val="1550303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SWNTs produced by the high pressure carbon monoxide</a:t>
            </a:r>
          </a:p>
          <a:p>
            <a:pPr eaLnBrk="1" hangingPunct="1">
              <a:spcBef>
                <a:spcPct val="0"/>
              </a:spcBef>
            </a:pPr>
            <a:r>
              <a:rPr lang="en-US" altLang="en-US" smtClean="0"/>
              <a:t>HiPco process were purchased from Carbon Nanotechnologies,</a:t>
            </a:r>
          </a:p>
          <a:p>
            <a:pPr eaLnBrk="1" hangingPunct="1">
              <a:spcBef>
                <a:spcPct val="0"/>
              </a:spcBef>
            </a:pPr>
            <a:r>
              <a:rPr lang="en-US" altLang="en-US" smtClean="0"/>
              <a:t>Inc., and were solubilized in chloroform with poly(phenyleneethynylene)</a:t>
            </a:r>
          </a:p>
          <a:p>
            <a:pPr eaLnBrk="1" hangingPunct="1">
              <a:spcBef>
                <a:spcPct val="0"/>
              </a:spcBef>
            </a:pPr>
            <a:r>
              <a:rPr lang="en-US" altLang="en-US" smtClean="0"/>
              <a:t>s (PPE) along with vigorous shaking</a:t>
            </a:r>
          </a:p>
          <a:p>
            <a:pPr eaLnBrk="1" hangingPunct="1">
              <a:spcBef>
                <a:spcPct val="0"/>
              </a:spcBef>
            </a:pPr>
            <a:r>
              <a:rPr lang="en-US" altLang="en-US" smtClean="0"/>
              <a:t>and/or short bath sonication.  The mass ratio of PPE:SWNTs</a:t>
            </a:r>
          </a:p>
          <a:p>
            <a:pPr eaLnBrk="1" hangingPunct="1">
              <a:spcBef>
                <a:spcPct val="0"/>
              </a:spcBef>
            </a:pPr>
            <a:r>
              <a:rPr lang="en-US" altLang="en-US" smtClean="0"/>
              <a:t>was kept at 0.5. The resulting PPE-functionalized SWNT</a:t>
            </a:r>
          </a:p>
          <a:p>
            <a:pPr eaLnBrk="1" hangingPunct="1">
              <a:spcBef>
                <a:spcPct val="0"/>
              </a:spcBef>
            </a:pPr>
            <a:r>
              <a:rPr lang="en-US" altLang="en-US" smtClean="0"/>
              <a:t>solution was then mixed with a host polymer (polycarbonate</a:t>
            </a:r>
          </a:p>
          <a:p>
            <a:pPr eaLnBrk="1" hangingPunct="1">
              <a:spcBef>
                <a:spcPct val="0"/>
              </a:spcBef>
            </a:pPr>
            <a:r>
              <a:rPr lang="en-US" altLang="en-US" smtClean="0"/>
              <a:t>or polystyrene) solution in chloroform to produce a homogeneous</a:t>
            </a:r>
          </a:p>
          <a:p>
            <a:pPr eaLnBrk="1" hangingPunct="1">
              <a:spcBef>
                <a:spcPct val="0"/>
              </a:spcBef>
            </a:pPr>
            <a:r>
              <a:rPr lang="en-US" altLang="en-US" smtClean="0"/>
              <a:t>nanotube/polymer composite solution. The uniform</a:t>
            </a:r>
          </a:p>
          <a:p>
            <a:pPr eaLnBrk="1" hangingPunct="1">
              <a:spcBef>
                <a:spcPct val="0"/>
              </a:spcBef>
            </a:pPr>
            <a:r>
              <a:rPr lang="en-US" altLang="en-US" smtClean="0"/>
              <a:t>composite film was prepared from this solution on a silicon</a:t>
            </a:r>
          </a:p>
          <a:p>
            <a:pPr eaLnBrk="1" hangingPunct="1">
              <a:spcBef>
                <a:spcPct val="0"/>
              </a:spcBef>
            </a:pPr>
            <a:r>
              <a:rPr lang="en-US" altLang="en-US" smtClean="0"/>
              <a:t>wafer with a 100 nm thick thermal oxide layer either by drop</a:t>
            </a:r>
          </a:p>
          <a:p>
            <a:pPr eaLnBrk="1" hangingPunct="1">
              <a:spcBef>
                <a:spcPct val="0"/>
              </a:spcBef>
            </a:pPr>
            <a:r>
              <a:rPr lang="en-US" altLang="en-US" smtClean="0"/>
              <a:t>casting or by slow-speed spin coating. The sample was then</a:t>
            </a:r>
          </a:p>
          <a:p>
            <a:pPr eaLnBrk="1" hangingPunct="1">
              <a:spcBef>
                <a:spcPct val="0"/>
              </a:spcBef>
            </a:pPr>
            <a:r>
              <a:rPr lang="en-US" altLang="en-US" smtClean="0"/>
              <a:t>heated to 80– 90 °C to remove residual solvent. Nanotube</a:t>
            </a:r>
          </a:p>
          <a:p>
            <a:pPr eaLnBrk="1" hangingPunct="1">
              <a:spcBef>
                <a:spcPct val="0"/>
              </a:spcBef>
            </a:pPr>
            <a:r>
              <a:rPr lang="en-US" altLang="en-US" smtClean="0"/>
              <a:t>polymer composite films with various SWNT loadings from</a:t>
            </a:r>
          </a:p>
          <a:p>
            <a:pPr eaLnBrk="1" hangingPunct="1">
              <a:spcBef>
                <a:spcPct val="0"/>
              </a:spcBef>
            </a:pPr>
            <a:r>
              <a:rPr lang="en-US" altLang="en-US" smtClean="0"/>
              <a:t>0.01 to 10 wt% in polystyrene as well as in polycarbonate</a:t>
            </a:r>
          </a:p>
          <a:p>
            <a:pPr eaLnBrk="1" hangingPunct="1">
              <a:spcBef>
                <a:spcPct val="0"/>
              </a:spcBef>
            </a:pPr>
            <a:r>
              <a:rPr lang="en-US" altLang="en-US" smtClean="0"/>
              <a:t>were prepared according to the above procedure.</a:t>
            </a:r>
          </a:p>
          <a:p>
            <a:pPr eaLnBrk="1" hangingPunct="1">
              <a:spcBef>
                <a:spcPct val="0"/>
              </a:spcBef>
            </a:pPr>
            <a:endParaRPr lang="en-US" alt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2CBC996-3FF4-4B4B-A015-099436E570CB}" type="slidenum">
              <a:rPr lang="en-US" altLang="en-US">
                <a:solidFill>
                  <a:prstClr val="black"/>
                </a:solidFill>
              </a:rPr>
              <a:pPr eaLnBrk="1" hangingPunct="1"/>
              <a:t>19</a:t>
            </a:fld>
            <a:endParaRPr lang="en-US" altLang="en-US">
              <a:solidFill>
                <a:prstClr val="black"/>
              </a:solidFill>
            </a:endParaRPr>
          </a:p>
        </p:txBody>
      </p:sp>
    </p:spTree>
    <p:extLst>
      <p:ext uri="{BB962C8B-B14F-4D97-AF65-F5344CB8AC3E}">
        <p14:creationId xmlns:p14="http://schemas.microsoft.com/office/powerpoint/2010/main" val="4021021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8D80F4A-90F7-4E65-9216-15514D9E1DB9}" type="slidenum">
              <a:rPr lang="en-US" altLang="en-US">
                <a:solidFill>
                  <a:prstClr val="black"/>
                </a:solidFill>
              </a:rPr>
              <a:pPr eaLnBrk="1" hangingPunct="1"/>
              <a:t>20</a:t>
            </a:fld>
            <a:endParaRPr lang="en-US" altLang="en-US">
              <a:solidFill>
                <a:prstClr val="black"/>
              </a:solidFill>
            </a:endParaRPr>
          </a:p>
        </p:txBody>
      </p:sp>
    </p:spTree>
    <p:extLst>
      <p:ext uri="{BB962C8B-B14F-4D97-AF65-F5344CB8AC3E}">
        <p14:creationId xmlns:p14="http://schemas.microsoft.com/office/powerpoint/2010/main" val="2720059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2F8A164-5F65-494D-8B19-2C783B7C2651}" type="slidenum">
              <a:rPr lang="en-US" altLang="en-US">
                <a:solidFill>
                  <a:prstClr val="black"/>
                </a:solidFill>
              </a:rPr>
              <a:pPr eaLnBrk="1" hangingPunct="1"/>
              <a:t>21</a:t>
            </a:fld>
            <a:endParaRPr lang="en-US" altLang="en-US">
              <a:solidFill>
                <a:prstClr val="black"/>
              </a:solidFill>
            </a:endParaRPr>
          </a:p>
        </p:txBody>
      </p:sp>
    </p:spTree>
    <p:extLst>
      <p:ext uri="{BB962C8B-B14F-4D97-AF65-F5344CB8AC3E}">
        <p14:creationId xmlns:p14="http://schemas.microsoft.com/office/powerpoint/2010/main" val="4276495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338A4B6-4ECB-4AEB-A38B-EAE5854D2789}" type="slidenum">
              <a:rPr lang="en-US" altLang="en-US">
                <a:solidFill>
                  <a:prstClr val="black"/>
                </a:solidFill>
              </a:rPr>
              <a:pPr eaLnBrk="1" hangingPunct="1"/>
              <a:t>22</a:t>
            </a:fld>
            <a:endParaRPr lang="en-US" altLang="en-US">
              <a:solidFill>
                <a:prstClr val="black"/>
              </a:solidFill>
            </a:endParaRPr>
          </a:p>
        </p:txBody>
      </p:sp>
    </p:spTree>
    <p:extLst>
      <p:ext uri="{BB962C8B-B14F-4D97-AF65-F5344CB8AC3E}">
        <p14:creationId xmlns:p14="http://schemas.microsoft.com/office/powerpoint/2010/main" val="207792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9002F2D-5E9F-4848-80B4-3852C8CCFA34}" type="slidenum">
              <a:rPr lang="en-US" altLang="en-US">
                <a:solidFill>
                  <a:prstClr val="black"/>
                </a:solidFill>
              </a:rPr>
              <a:pPr eaLnBrk="1" hangingPunct="1"/>
              <a:t>24</a:t>
            </a:fld>
            <a:endParaRPr lang="en-US" altLang="en-US">
              <a:solidFill>
                <a:prstClr val="black"/>
              </a:solidFill>
            </a:endParaRPr>
          </a:p>
        </p:txBody>
      </p:sp>
    </p:spTree>
    <p:extLst>
      <p:ext uri="{BB962C8B-B14F-4D97-AF65-F5344CB8AC3E}">
        <p14:creationId xmlns:p14="http://schemas.microsoft.com/office/powerpoint/2010/main" val="2008352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6"/>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79414E1-DA71-4FC8-B92A-C5B833D99729}" type="slidenum">
              <a:rPr lang="en-GB" altLang="en-US">
                <a:solidFill>
                  <a:prstClr val="black"/>
                </a:solidFill>
                <a:latin typeface="Calibri" panose="020F0502020204030204" pitchFamily="34" charset="0"/>
              </a:rPr>
              <a:pPr eaLnBrk="1" hangingPunct="1"/>
              <a:t>28</a:t>
            </a:fld>
            <a:endParaRPr lang="en-GB" altLang="en-US">
              <a:solidFill>
                <a:prstClr val="black"/>
              </a:solidFill>
              <a:latin typeface="Calibri" panose="020F0502020204030204" pitchFamily="34" charset="0"/>
            </a:endParaRPr>
          </a:p>
        </p:txBody>
      </p:sp>
      <p:sp>
        <p:nvSpPr>
          <p:cNvPr id="63491"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p:spPr>
      </p:sp>
      <p:sp>
        <p:nvSpPr>
          <p:cNvPr id="63492" name="Text Box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9279" numCol="1" anchor="t" anchorCtr="0" compatLnSpc="1">
            <a:prstTxWarp prst="textNoShape">
              <a:avLst/>
            </a:prstTxWarp>
          </a:bodyPr>
          <a:lstStyle/>
          <a:p>
            <a:pPr algn="just" eaLnBrk="1" hangingPunct="1">
              <a:lnSpc>
                <a:spcPct val="93000"/>
              </a:lnSpc>
              <a:spcBef>
                <a:spcPct val="0"/>
              </a:spcBef>
              <a:tabLst>
                <a:tab pos="633413" algn="l"/>
                <a:tab pos="1268413" algn="l"/>
                <a:tab pos="1903413" algn="l"/>
                <a:tab pos="2538413" algn="l"/>
                <a:tab pos="3171825" algn="l"/>
                <a:tab pos="3806825" algn="l"/>
                <a:tab pos="4441825" algn="l"/>
                <a:tab pos="5076825" algn="l"/>
              </a:tabLst>
            </a:pPr>
            <a:endParaRPr lang="en-GB" altLang="en-US" smtClean="0">
              <a:latin typeface="Arial" panose="020B0604020202020204" pitchFamily="34" charset="0"/>
              <a:ea typeface="DejaVu Sans"/>
              <a:cs typeface="DejaVu Sans"/>
            </a:endParaRPr>
          </a:p>
          <a:p>
            <a:pPr algn="just" eaLnBrk="1" hangingPunct="1">
              <a:lnSpc>
                <a:spcPct val="93000"/>
              </a:lnSpc>
              <a:spcBef>
                <a:spcPct val="0"/>
              </a:spcBef>
              <a:tabLst>
                <a:tab pos="633413" algn="l"/>
                <a:tab pos="1268413" algn="l"/>
                <a:tab pos="1903413" algn="l"/>
                <a:tab pos="2538413" algn="l"/>
                <a:tab pos="3171825" algn="l"/>
                <a:tab pos="3806825" algn="l"/>
                <a:tab pos="4441825" algn="l"/>
                <a:tab pos="5076825" algn="l"/>
              </a:tabLst>
            </a:pPr>
            <a:endParaRPr lang="en-GB" altLang="en-US" smtClean="0">
              <a:latin typeface="Arial" panose="020B0604020202020204" pitchFamily="34" charset="0"/>
              <a:ea typeface="DejaVu Sans"/>
              <a:cs typeface="DejaVu Sans"/>
            </a:endParaRPr>
          </a:p>
          <a:p>
            <a:pPr algn="just" eaLnBrk="1" hangingPunct="1">
              <a:lnSpc>
                <a:spcPct val="93000"/>
              </a:lnSpc>
              <a:spcBef>
                <a:spcPct val="0"/>
              </a:spcBef>
              <a:tabLst>
                <a:tab pos="633413" algn="l"/>
                <a:tab pos="1268413" algn="l"/>
                <a:tab pos="1903413" algn="l"/>
                <a:tab pos="2538413" algn="l"/>
                <a:tab pos="3171825" algn="l"/>
                <a:tab pos="3806825" algn="l"/>
                <a:tab pos="4441825" algn="l"/>
                <a:tab pos="5076825" algn="l"/>
              </a:tabLst>
            </a:pPr>
            <a:endParaRPr lang="en-GB" altLang="en-US" smtClean="0">
              <a:latin typeface="Arial" panose="020B0604020202020204" pitchFamily="34" charset="0"/>
              <a:ea typeface="DejaVu Sans"/>
              <a:cs typeface="DejaVu Sans"/>
            </a:endParaRPr>
          </a:p>
          <a:p>
            <a:pPr algn="just" eaLnBrk="1" hangingPunct="1">
              <a:lnSpc>
                <a:spcPct val="93000"/>
              </a:lnSpc>
              <a:spcBef>
                <a:spcPct val="0"/>
              </a:spcBef>
              <a:tabLst>
                <a:tab pos="633413" algn="l"/>
                <a:tab pos="1268413" algn="l"/>
                <a:tab pos="1903413" algn="l"/>
                <a:tab pos="2538413" algn="l"/>
                <a:tab pos="3171825" algn="l"/>
                <a:tab pos="3806825" algn="l"/>
                <a:tab pos="4441825" algn="l"/>
                <a:tab pos="5076825" algn="l"/>
              </a:tabLst>
            </a:pPr>
            <a:endParaRPr lang="en-US" altLang="en-US" smtClean="0"/>
          </a:p>
          <a:p>
            <a:pPr eaLnBrk="1" hangingPunct="1">
              <a:spcBef>
                <a:spcPct val="0"/>
              </a:spcBef>
              <a:tabLst>
                <a:tab pos="633413" algn="l"/>
                <a:tab pos="1268413" algn="l"/>
                <a:tab pos="1903413" algn="l"/>
                <a:tab pos="2538413" algn="l"/>
                <a:tab pos="3171825" algn="l"/>
                <a:tab pos="3806825" algn="l"/>
                <a:tab pos="4441825" algn="l"/>
                <a:tab pos="5076825" algn="l"/>
              </a:tabLst>
            </a:pPr>
            <a:r>
              <a:rPr lang="en-US" altLang="en-US" smtClean="0"/>
              <a:t>Transmission electron micrographs of a) MFC1c and b)  NCC;8 c) scanning electron micrograph of BNC.</a:t>
            </a:r>
          </a:p>
          <a:p>
            <a:pPr eaLnBrk="1" hangingPunct="1">
              <a:spcBef>
                <a:spcPct val="0"/>
              </a:spcBef>
              <a:tabLst>
                <a:tab pos="633413" algn="l"/>
                <a:tab pos="1268413" algn="l"/>
                <a:tab pos="1903413" algn="l"/>
                <a:tab pos="2538413" algn="l"/>
                <a:tab pos="3171825" algn="l"/>
                <a:tab pos="3806825" algn="l"/>
                <a:tab pos="4441825" algn="l"/>
                <a:tab pos="5076825" algn="l"/>
              </a:tabLst>
            </a:pPr>
            <a:endParaRPr lang="en-US" altLang="en-US" smtClean="0"/>
          </a:p>
          <a:p>
            <a:pPr eaLnBrk="1" hangingPunct="1">
              <a:spcBef>
                <a:spcPct val="0"/>
              </a:spcBef>
              <a:tabLst>
                <a:tab pos="633413" algn="l"/>
                <a:tab pos="1268413" algn="l"/>
                <a:tab pos="1903413" algn="l"/>
                <a:tab pos="2538413" algn="l"/>
                <a:tab pos="3171825" algn="l"/>
                <a:tab pos="3806825" algn="l"/>
                <a:tab pos="4441825" algn="l"/>
                <a:tab pos="5076825" algn="l"/>
              </a:tabLst>
            </a:pPr>
            <a:r>
              <a:rPr lang="en-GB" altLang="en-US" smtClean="0"/>
              <a:t>© This slide is made available for non-commercial use only. Please note that permission may be required for re-use of images in which the copyright is owned by a third party.</a:t>
            </a:r>
            <a:endParaRPr lang="en-US" altLang="en-US" smtClean="0"/>
          </a:p>
        </p:txBody>
      </p:sp>
    </p:spTree>
    <p:extLst>
      <p:ext uri="{BB962C8B-B14F-4D97-AF65-F5344CB8AC3E}">
        <p14:creationId xmlns:p14="http://schemas.microsoft.com/office/powerpoint/2010/main" val="996624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0159E82-62F3-41E4-9F9B-9CA5FF814DA2}" type="slidenum">
              <a:rPr lang="en-US" altLang="en-US">
                <a:solidFill>
                  <a:prstClr val="black"/>
                </a:solidFill>
              </a:rPr>
              <a:pPr eaLnBrk="1" hangingPunct="1"/>
              <a:t>5</a:t>
            </a:fld>
            <a:endParaRPr lang="en-US" altLang="en-US">
              <a:solidFill>
                <a:prstClr val="black"/>
              </a:solidFill>
            </a:endParaRPr>
          </a:p>
        </p:txBody>
      </p:sp>
    </p:spTree>
    <p:extLst>
      <p:ext uri="{BB962C8B-B14F-4D97-AF65-F5344CB8AC3E}">
        <p14:creationId xmlns:p14="http://schemas.microsoft.com/office/powerpoint/2010/main" val="407236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6DCA552-B65F-40B5-B22B-3722B384C233}" type="slidenum">
              <a:rPr lang="en-US" altLang="en-US">
                <a:solidFill>
                  <a:prstClr val="black"/>
                </a:solidFill>
              </a:rPr>
              <a:pPr eaLnBrk="1" hangingPunct="1"/>
              <a:t>8</a:t>
            </a:fld>
            <a:endParaRPr lang="en-US" altLang="en-US">
              <a:solidFill>
                <a:prstClr val="black"/>
              </a:solidFill>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5425" indent="-225425" eaLnBrk="1" hangingPunct="1">
              <a:spcBef>
                <a:spcPct val="0"/>
              </a:spcBef>
              <a:buFontTx/>
              <a:buChar char="•"/>
            </a:pPr>
            <a:r>
              <a:rPr lang="en-US" altLang="en-US" sz="1400" smtClean="0">
                <a:latin typeface="Times New Roman" panose="02020603050405020304" pitchFamily="18" charset="0"/>
              </a:rPr>
              <a:t>Surface and interface properties become critical</a:t>
            </a:r>
          </a:p>
          <a:p>
            <a:pPr marL="225425" indent="-225425" eaLnBrk="1" hangingPunct="1">
              <a:spcBef>
                <a:spcPct val="0"/>
              </a:spcBef>
              <a:buFontTx/>
              <a:buChar char="•"/>
            </a:pPr>
            <a:r>
              <a:rPr lang="en-US" altLang="en-US" sz="1400" smtClean="0">
                <a:latin typeface="Times New Roman" panose="02020603050405020304" pitchFamily="18" charset="0"/>
              </a:rPr>
              <a:t>High surface area materials (porous materials or solutions of nanoparticles)</a:t>
            </a:r>
          </a:p>
          <a:p>
            <a:pPr marL="225425" indent="-225425" eaLnBrk="1" hangingPunct="1">
              <a:spcBef>
                <a:spcPct val="0"/>
              </a:spcBef>
              <a:buFontTx/>
              <a:buChar char="•"/>
            </a:pPr>
            <a:r>
              <a:rPr lang="en-US" altLang="en-US" sz="1400" smtClean="0">
                <a:latin typeface="Times New Roman" panose="02020603050405020304" pitchFamily="18" charset="0"/>
              </a:rPr>
              <a:t>1 </a:t>
            </a:r>
            <a:r>
              <a:rPr lang="en-US" altLang="en-US" sz="1400" smtClean="0">
                <a:latin typeface="Symbol" panose="05050102010706020507" pitchFamily="18" charset="2"/>
              </a:rPr>
              <a:t>m</a:t>
            </a:r>
            <a:r>
              <a:rPr lang="en-US" altLang="en-US" sz="1400" smtClean="0">
                <a:latin typeface="Times New Roman" panose="02020603050405020304" pitchFamily="18" charset="0"/>
              </a:rPr>
              <a:t>m</a:t>
            </a:r>
            <a:r>
              <a:rPr lang="en-US" altLang="en-US" sz="1400" baseline="30000" smtClean="0">
                <a:latin typeface="Times New Roman" panose="02020603050405020304" pitchFamily="18" charset="0"/>
              </a:rPr>
              <a:t>3</a:t>
            </a:r>
            <a:r>
              <a:rPr lang="en-US" altLang="en-US" sz="1400" smtClean="0">
                <a:latin typeface="Times New Roman" panose="02020603050405020304" pitchFamily="18" charset="0"/>
              </a:rPr>
              <a:t> 0.1% while 2 nm</a:t>
            </a:r>
            <a:r>
              <a:rPr lang="en-US" altLang="en-US" sz="1400" baseline="30000" smtClean="0">
                <a:latin typeface="Times New Roman" panose="02020603050405020304" pitchFamily="18" charset="0"/>
              </a:rPr>
              <a:t>3</a:t>
            </a:r>
            <a:r>
              <a:rPr lang="en-US" altLang="en-US" sz="1400" smtClean="0">
                <a:latin typeface="Times New Roman" panose="02020603050405020304" pitchFamily="18" charset="0"/>
              </a:rPr>
              <a:t> 40%</a:t>
            </a:r>
          </a:p>
          <a:p>
            <a:pPr marL="225425" indent="-225425" eaLnBrk="1" hangingPunct="1">
              <a:spcBef>
                <a:spcPct val="0"/>
              </a:spcBef>
              <a:buFontTx/>
              <a:buChar char="•"/>
            </a:pPr>
            <a:r>
              <a:rPr lang="en-US" altLang="en-US" sz="1400" smtClean="0">
                <a:latin typeface="Times New Roman" panose="02020603050405020304" pitchFamily="18" charset="0"/>
              </a:rPr>
              <a:t>As N goes down properties like atomic ionization, chemical reactivities, magnetic moments, polarizabilities, and geometric structures, material engineering by controlling N</a:t>
            </a:r>
          </a:p>
          <a:p>
            <a:pPr marL="225425" indent="-225425" eaLnBrk="1" hangingPunct="1">
              <a:spcBef>
                <a:spcPct val="0"/>
              </a:spcBef>
              <a:buFontTx/>
              <a:buChar char="•"/>
            </a:pPr>
            <a:r>
              <a:rPr lang="en-US" altLang="en-US" sz="1400" smtClean="0">
                <a:latin typeface="Times New Roman" panose="02020603050405020304" pitchFamily="18" charset="0"/>
              </a:rPr>
              <a:t>Take advantage in energy storage, catalysis, battery/capacitor elements, gas separation and filtering, biochemical separations, etc.</a:t>
            </a:r>
          </a:p>
          <a:p>
            <a:pPr marL="225425" indent="-225425" eaLnBrk="1" hangingPunct="1">
              <a:spcBef>
                <a:spcPct val="0"/>
              </a:spcBef>
              <a:buFontTx/>
              <a:buChar char="•"/>
            </a:pPr>
            <a:r>
              <a:rPr lang="en-US" altLang="en-US" sz="1400" smtClean="0">
                <a:latin typeface="Times New Roman" panose="02020603050405020304" pitchFamily="18" charset="0"/>
              </a:rPr>
              <a:t>Surfaces and interfaces dominated adhesive and frictional properties of small scale materials.</a:t>
            </a:r>
          </a:p>
          <a:p>
            <a:pPr marL="225425" indent="-225425" eaLnBrk="1" hangingPunct="1">
              <a:spcBef>
                <a:spcPct val="0"/>
              </a:spcBef>
              <a:buFontTx/>
              <a:buChar char="•"/>
            </a:pPr>
            <a:r>
              <a:rPr lang="en-US" altLang="en-US" sz="1400" smtClean="0">
                <a:latin typeface="Times New Roman" panose="02020603050405020304" pitchFamily="18" charset="0"/>
              </a:rPr>
              <a:t>Also affect the plastic response of a material and the brittle or ductile behavior</a:t>
            </a:r>
          </a:p>
        </p:txBody>
      </p:sp>
    </p:spTree>
    <p:extLst>
      <p:ext uri="{BB962C8B-B14F-4D97-AF65-F5344CB8AC3E}">
        <p14:creationId xmlns:p14="http://schemas.microsoft.com/office/powerpoint/2010/main" val="3701309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solidFill>
                  <a:srgbClr val="000000"/>
                </a:solidFill>
              </a:rPr>
              <a:t>I tell you what TEM can do, Knowing that you tell me what info you need from sample</a:t>
            </a:r>
            <a:endParaRPr lang="en-US" altLang="en-US" smtClean="0"/>
          </a:p>
          <a:p>
            <a:pPr eaLnBrk="1" hangingPunct="1">
              <a:spcBef>
                <a:spcPct val="0"/>
              </a:spcBef>
            </a:pPr>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171E325-12BE-42CD-A03A-C4AC83FE1849}" type="slidenum">
              <a:rPr lang="en-US" altLang="en-US">
                <a:solidFill>
                  <a:prstClr val="black"/>
                </a:solidFill>
              </a:rPr>
              <a:pPr eaLnBrk="1" hangingPunct="1"/>
              <a:t>13</a:t>
            </a:fld>
            <a:endParaRPr lang="en-US" altLang="en-US">
              <a:solidFill>
                <a:prstClr val="black"/>
              </a:solidFill>
            </a:endParaRPr>
          </a:p>
        </p:txBody>
      </p:sp>
    </p:spTree>
    <p:extLst>
      <p:ext uri="{BB962C8B-B14F-4D97-AF65-F5344CB8AC3E}">
        <p14:creationId xmlns:p14="http://schemas.microsoft.com/office/powerpoint/2010/main" val="4288640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solidFill>
                  <a:srgbClr val="000000"/>
                </a:solidFill>
              </a:rPr>
              <a:t>I tell you what TEM can do, Knowing that you tell me what info you need from sample</a:t>
            </a:r>
            <a:endParaRPr lang="en-US" altLang="en-US" smtClean="0"/>
          </a:p>
          <a:p>
            <a:pPr eaLnBrk="1" hangingPunct="1">
              <a:spcBef>
                <a:spcPct val="0"/>
              </a:spcBef>
            </a:pPr>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83BCD3F-94CE-46BC-AAAE-28F5C122C8F6}" type="slidenum">
              <a:rPr lang="en-US" altLang="en-US">
                <a:solidFill>
                  <a:prstClr val="black"/>
                </a:solidFill>
              </a:rPr>
              <a:pPr eaLnBrk="1" hangingPunct="1"/>
              <a:t>14</a:t>
            </a:fld>
            <a:endParaRPr lang="en-US" altLang="en-US">
              <a:solidFill>
                <a:prstClr val="black"/>
              </a:solidFill>
            </a:endParaRPr>
          </a:p>
        </p:txBody>
      </p:sp>
    </p:spTree>
    <p:extLst>
      <p:ext uri="{BB962C8B-B14F-4D97-AF65-F5344CB8AC3E}">
        <p14:creationId xmlns:p14="http://schemas.microsoft.com/office/powerpoint/2010/main" val="590334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FEB3B11-E985-4C79-8BEE-F57BCA4CAD9E}" type="slidenum">
              <a:rPr lang="en-US" altLang="en-US">
                <a:solidFill>
                  <a:prstClr val="black"/>
                </a:solidFill>
              </a:rPr>
              <a:pPr eaLnBrk="1" hangingPunct="1"/>
              <a:t>15</a:t>
            </a:fld>
            <a:endParaRPr lang="en-US" altLang="en-US">
              <a:solidFill>
                <a:prstClr val="black"/>
              </a:solidFill>
            </a:endParaRPr>
          </a:p>
        </p:txBody>
      </p:sp>
    </p:spTree>
    <p:extLst>
      <p:ext uri="{BB962C8B-B14F-4D97-AF65-F5344CB8AC3E}">
        <p14:creationId xmlns:p14="http://schemas.microsoft.com/office/powerpoint/2010/main" val="2847014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9CE9B0C-5A61-4FED-9B22-D3996228DCCC}" type="slidenum">
              <a:rPr lang="en-US" altLang="en-US">
                <a:solidFill>
                  <a:prstClr val="black"/>
                </a:solidFill>
              </a:rPr>
              <a:pPr eaLnBrk="1" hangingPunct="1"/>
              <a:t>16</a:t>
            </a:fld>
            <a:endParaRPr lang="en-US" altLang="en-US">
              <a:solidFill>
                <a:prstClr val="black"/>
              </a:solidFill>
            </a:endParaRPr>
          </a:p>
        </p:txBody>
      </p:sp>
    </p:spTree>
    <p:extLst>
      <p:ext uri="{BB962C8B-B14F-4D97-AF65-F5344CB8AC3E}">
        <p14:creationId xmlns:p14="http://schemas.microsoft.com/office/powerpoint/2010/main" val="316281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833390A-A3E9-4EFC-B5B3-2342E3EC66C2}" type="slidenum">
              <a:rPr lang="en-US" altLang="en-US">
                <a:solidFill>
                  <a:prstClr val="black"/>
                </a:solidFill>
              </a:rPr>
              <a:pPr eaLnBrk="1" hangingPunct="1"/>
              <a:t>17</a:t>
            </a:fld>
            <a:endParaRPr lang="en-US" altLang="en-US">
              <a:solidFill>
                <a:prstClr val="black"/>
              </a:solidFill>
            </a:endParaRPr>
          </a:p>
        </p:txBody>
      </p:sp>
    </p:spTree>
    <p:extLst>
      <p:ext uri="{BB962C8B-B14F-4D97-AF65-F5344CB8AC3E}">
        <p14:creationId xmlns:p14="http://schemas.microsoft.com/office/powerpoint/2010/main" val="186158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35BDF4A-ECB4-444F-AE0B-518C9CE0B695}" type="slidenum">
              <a:rPr lang="en-US" altLang="en-US">
                <a:solidFill>
                  <a:prstClr val="black"/>
                </a:solidFill>
              </a:rPr>
              <a:pPr eaLnBrk="1" hangingPunct="1"/>
              <a:t>18</a:t>
            </a:fld>
            <a:endParaRPr lang="en-US" altLang="en-US">
              <a:solidFill>
                <a:prstClr val="black"/>
              </a:solidFill>
            </a:endParaRPr>
          </a:p>
        </p:txBody>
      </p:sp>
    </p:spTree>
    <p:extLst>
      <p:ext uri="{BB962C8B-B14F-4D97-AF65-F5344CB8AC3E}">
        <p14:creationId xmlns:p14="http://schemas.microsoft.com/office/powerpoint/2010/main" val="978941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00800"/>
            <a:ext cx="1905000" cy="457200"/>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4"/>
          </p:nvPr>
        </p:nvSpPr>
        <p:spPr>
          <a:xfrm>
            <a:off x="8748464" y="0"/>
            <a:ext cx="395536" cy="365125"/>
          </a:xfrm>
          <a:prstGeom prst="rect">
            <a:avLst/>
          </a:prstGeom>
        </p:spPr>
        <p:txBody>
          <a:bodyPr vert="horz" lIns="91440" tIns="45720" rIns="91440" bIns="45720" rtlCol="0" anchor="ctr"/>
          <a:lstStyle>
            <a:lvl1pPr algn="r">
              <a:defRPr sz="1200" b="1" baseline="0">
                <a:solidFill>
                  <a:schemeClr val="tx1">
                    <a:tint val="75000"/>
                  </a:schemeClr>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748464" y="0"/>
            <a:ext cx="395536" cy="365125"/>
          </a:xfrm>
          <a:prstGeom prst="rect">
            <a:avLst/>
          </a:prstGeom>
        </p:spPr>
        <p:txBody>
          <a:bodyPr vert="horz" lIns="91440" tIns="45720" rIns="91440" bIns="45720" rtlCol="0" anchor="ctr"/>
          <a:lstStyle>
            <a:lvl1pPr algn="r">
              <a:defRPr sz="1200" b="1" baseline="0">
                <a:solidFill>
                  <a:schemeClr val="tx1">
                    <a:tint val="75000"/>
                  </a:schemeClr>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8" name="Rectangle 2"/>
          <p:cNvSpPr>
            <a:spLocks noChangeArrowheads="1"/>
          </p:cNvSpPr>
          <p:nvPr userDrawn="1"/>
        </p:nvSpPr>
        <p:spPr bwMode="auto">
          <a:xfrm>
            <a:off x="0" y="6453188"/>
            <a:ext cx="9144000" cy="404812"/>
          </a:xfrm>
          <a:prstGeom prst="rect">
            <a:avLst/>
          </a:prstGeom>
          <a:solidFill>
            <a:srgbClr val="000066"/>
          </a:solidFill>
          <a:ln w="9525">
            <a:solidFill>
              <a:schemeClr val="tx1"/>
            </a:solidFill>
            <a:miter lim="800000"/>
            <a:headEnd/>
            <a:tailEnd/>
          </a:ln>
          <a:effectLst/>
        </p:spPr>
        <p:txBody>
          <a:bodyPr wrap="none" anchor="ctr"/>
          <a:lstStyle/>
          <a:p>
            <a:pPr eaLnBrk="1" fontAlgn="auto" hangingPunct="1">
              <a:spcBef>
                <a:spcPts val="0"/>
              </a:spcBef>
              <a:spcAft>
                <a:spcPts val="0"/>
              </a:spcAft>
              <a:defRPr/>
            </a:pPr>
            <a:endParaRPr lang="nb-NO">
              <a:latin typeface="+mn-lt"/>
            </a:endParaRPr>
          </a:p>
        </p:txBody>
      </p:sp>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990600" y="6492875"/>
            <a:ext cx="6858000" cy="365125"/>
          </a:xfrm>
          <a:prstGeom prst="rect">
            <a:avLst/>
          </a:prstGeom>
        </p:spPr>
        <p:txBody>
          <a:bodyPr/>
          <a:lstStyle>
            <a:lvl1pPr>
              <a:defRPr>
                <a:solidFill>
                  <a:srgbClr val="FFFF00"/>
                </a:solidFill>
              </a:defRPr>
            </a:lvl1p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pic>
        <p:nvPicPr>
          <p:cNvPr id="7" name="Picture 6" descr="LOGO_ORIGINAL"/>
          <p:cNvPicPr/>
          <p:nvPr userDrawn="1"/>
        </p:nvPicPr>
        <p:blipFill>
          <a:blip r:embed="rId2" cstate="print"/>
          <a:srcRect/>
          <a:stretch>
            <a:fillRect/>
          </a:stretch>
        </p:blipFill>
        <p:spPr bwMode="auto">
          <a:xfrm>
            <a:off x="8229600" y="5943600"/>
            <a:ext cx="914400" cy="914400"/>
          </a:xfrm>
          <a:prstGeom prst="rect">
            <a:avLst/>
          </a:prstGeom>
          <a:noFill/>
          <a:ln w="9525">
            <a:noFill/>
            <a:miter lim="800000"/>
            <a:headEnd/>
            <a:tailEnd/>
          </a:ln>
        </p:spPr>
      </p:pic>
      <p:sp>
        <p:nvSpPr>
          <p:cNvPr id="9" name="Line 9"/>
          <p:cNvSpPr>
            <a:spLocks noChangeShapeType="1"/>
          </p:cNvSpPr>
          <p:nvPr userDrawn="1"/>
        </p:nvSpPr>
        <p:spPr bwMode="auto">
          <a:xfrm>
            <a:off x="1" y="6400800"/>
            <a:ext cx="8229600" cy="0"/>
          </a:xfrm>
          <a:prstGeom prst="line">
            <a:avLst/>
          </a:prstGeom>
          <a:noFill/>
          <a:ln w="57150" cmpd="thinThick">
            <a:solidFill>
              <a:srgbClr val="990000"/>
            </a:solidFill>
            <a:round/>
            <a:headEnd/>
            <a:tailEnd/>
          </a:ln>
          <a:effectLst/>
        </p:spPr>
        <p:txBody>
          <a:bodyPr/>
          <a:lstStyle/>
          <a:p>
            <a:pPr eaLnBrk="1" fontAlgn="auto" hangingPunct="1">
              <a:spcBef>
                <a:spcPts val="0"/>
              </a:spcBef>
              <a:spcAft>
                <a:spcPts val="0"/>
              </a:spcAft>
              <a:defRPr/>
            </a:pPr>
            <a:endParaRPr lang="nb-NO">
              <a:latin typeface="+mn-lt"/>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3314" name="Group 5"/>
          <p:cNvGrpSpPr>
            <a:grpSpLocks/>
          </p:cNvGrpSpPr>
          <p:nvPr userDrawn="1"/>
        </p:nvGrpSpPr>
        <p:grpSpPr bwMode="auto">
          <a:xfrm>
            <a:off x="39688" y="6350"/>
            <a:ext cx="9104312" cy="6851650"/>
            <a:chOff x="0" y="4"/>
            <a:chExt cx="5758" cy="4316"/>
          </a:xfrm>
        </p:grpSpPr>
        <p:sp>
          <p:nvSpPr>
            <p:cNvPr id="23558"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nb-NO"/>
            </a:p>
          </p:txBody>
        </p:sp>
        <p:sp>
          <p:nvSpPr>
            <p:cNvPr id="23559"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nb-NO"/>
            </a:p>
          </p:txBody>
        </p:sp>
        <p:sp>
          <p:nvSpPr>
            <p:cNvPr id="23560"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nb-NO"/>
            </a:p>
          </p:txBody>
        </p:sp>
        <p:sp>
          <p:nvSpPr>
            <p:cNvPr id="23561"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nb-NO"/>
            </a:p>
          </p:txBody>
        </p:sp>
        <p:sp>
          <p:nvSpPr>
            <p:cNvPr id="23562"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nb-NO"/>
            </a:p>
          </p:txBody>
        </p:sp>
        <p:sp>
          <p:nvSpPr>
            <p:cNvPr id="23563"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nb-NO"/>
            </a:p>
          </p:txBody>
        </p:sp>
        <p:sp>
          <p:nvSpPr>
            <p:cNvPr id="23564"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nb-NO"/>
            </a:p>
          </p:txBody>
        </p:sp>
        <p:sp>
          <p:nvSpPr>
            <p:cNvPr id="23565"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nb-NO"/>
            </a:p>
          </p:txBody>
        </p:sp>
        <p:sp>
          <p:nvSpPr>
            <p:cNvPr id="23566"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nb-NO"/>
            </a:p>
          </p:txBody>
        </p:sp>
      </p:grpSp>
      <p:sp>
        <p:nvSpPr>
          <p:cNvPr id="20" name="Line 9"/>
          <p:cNvSpPr>
            <a:spLocks noChangeShapeType="1"/>
          </p:cNvSpPr>
          <p:nvPr userDrawn="1"/>
        </p:nvSpPr>
        <p:spPr bwMode="auto">
          <a:xfrm>
            <a:off x="0" y="6400800"/>
            <a:ext cx="8229600" cy="0"/>
          </a:xfrm>
          <a:prstGeom prst="line">
            <a:avLst/>
          </a:prstGeom>
          <a:noFill/>
          <a:ln w="57150" cmpd="thinThick">
            <a:solidFill>
              <a:srgbClr val="990000"/>
            </a:solidFill>
            <a:round/>
            <a:headEnd/>
            <a:tailEnd/>
          </a:ln>
          <a:effectLst/>
        </p:spPr>
        <p:txBody>
          <a:bodyPr/>
          <a:lstStyle/>
          <a:p>
            <a:pPr eaLnBrk="1" fontAlgn="auto" hangingPunct="1">
              <a:spcBef>
                <a:spcPts val="0"/>
              </a:spcBef>
              <a:spcAft>
                <a:spcPts val="0"/>
              </a:spcAft>
              <a:defRPr/>
            </a:pPr>
            <a:endParaRPr lang="nb-NO">
              <a:latin typeface="+mn-lt"/>
            </a:endParaRPr>
          </a:p>
        </p:txBody>
      </p:sp>
      <p:pic>
        <p:nvPicPr>
          <p:cNvPr id="13317" name="Picture 5" descr="D:\CUTN\2012\proposal\workshop\logo-zoom.png"/>
          <p:cNvPicPr>
            <a:picLocks noChangeAspect="1" noChangeArrowheads="1"/>
          </p:cNvPicPr>
          <p:nvPr userDrawn="1"/>
        </p:nvPicPr>
        <p:blipFill>
          <a:blip r:embed="rId5" cstate="print"/>
          <a:srcRect/>
          <a:stretch>
            <a:fillRect/>
          </a:stretch>
        </p:blipFill>
        <p:spPr bwMode="auto">
          <a:xfrm>
            <a:off x="8028384" y="5805264"/>
            <a:ext cx="1154112" cy="1093788"/>
          </a:xfrm>
          <a:prstGeom prst="rect">
            <a:avLst/>
          </a:prstGeom>
          <a:noFill/>
          <a:ln w="9525">
            <a:noFill/>
            <a:miter lim="800000"/>
            <a:headEnd/>
            <a:tailEnd/>
          </a:ln>
        </p:spPr>
      </p:pic>
      <p:sp>
        <p:nvSpPr>
          <p:cNvPr id="17" name="Rectangle 16"/>
          <p:cNvSpPr/>
          <p:nvPr userDrawn="1"/>
        </p:nvSpPr>
        <p:spPr>
          <a:xfrm>
            <a:off x="1977421" y="6506290"/>
            <a:ext cx="4596130" cy="246221"/>
          </a:xfrm>
          <a:prstGeom prst="rect">
            <a:avLst/>
          </a:prstGeom>
        </p:spPr>
        <p:txBody>
          <a:bodyPr wrap="none">
            <a:spAutoFit/>
          </a:bodyPr>
          <a:lstStyle/>
          <a:p>
            <a:pPr algn="ctr">
              <a:spcBef>
                <a:spcPct val="50000"/>
              </a:spcBef>
            </a:pPr>
            <a:r>
              <a:rPr lang="nb-NO" sz="1000" b="1" i="0" baseline="0" dirty="0" smtClean="0">
                <a:solidFill>
                  <a:srgbClr val="FFFF00"/>
                </a:solidFill>
              </a:rPr>
              <a:t>P.Ravindran, Nanomaterials and Nanotechnology, Spring 2016: </a:t>
            </a:r>
            <a:r>
              <a:rPr lang="en-US" sz="1000" b="1" u="sng" baseline="0" dirty="0" smtClean="0">
                <a:solidFill>
                  <a:srgbClr val="00FF00"/>
                </a:solidFill>
              </a:rPr>
              <a:t>Nanocomposites</a:t>
            </a:r>
            <a:endParaRPr lang="en-US" sz="1000" b="1" u="sng" baseline="0" dirty="0">
              <a:solidFill>
                <a:srgbClr val="00FF00"/>
              </a:solidFill>
            </a:endParaRPr>
          </a:p>
        </p:txBody>
      </p:sp>
      <p:sp>
        <p:nvSpPr>
          <p:cNvPr id="18" name="Slide Number Placeholder 5"/>
          <p:cNvSpPr>
            <a:spLocks noGrp="1"/>
          </p:cNvSpPr>
          <p:nvPr>
            <p:ph type="sldNum" sz="quarter" idx="4"/>
          </p:nvPr>
        </p:nvSpPr>
        <p:spPr>
          <a:xfrm>
            <a:off x="8676456" y="0"/>
            <a:ext cx="467544" cy="365125"/>
          </a:xfrm>
          <a:prstGeom prst="rect">
            <a:avLst/>
          </a:prstGeom>
        </p:spPr>
        <p:txBody>
          <a:bodyPr vert="horz" lIns="91440" tIns="45720" rIns="91440" bIns="45720" rtlCol="0" anchor="ctr"/>
          <a:lstStyle>
            <a:lvl1pPr algn="r">
              <a:defRPr sz="1200" b="1" baseline="0">
                <a:solidFill>
                  <a:schemeClr val="tx1">
                    <a:tint val="75000"/>
                  </a:schemeClr>
                </a:solidFill>
              </a:defRPr>
            </a:lvl1pPr>
          </a:lstStyle>
          <a:p>
            <a:fld id="{B6F15528-21DE-4FAA-801E-634DDDAF4B2B}" type="slidenum">
              <a:rPr lang="en-US" smtClean="0"/>
              <a:pPr/>
              <a:t>‹#›</a:t>
            </a:fld>
            <a:endParaRPr lang="en-US" dirty="0"/>
          </a:p>
        </p:txBody>
      </p:sp>
    </p:spTree>
  </p:cSld>
  <p:clrMap bg1="dk2" tx1="lt1" bg2="dk1" tx2="lt2" accent1="accent1" accent2="accent2" accent3="accent3" accent4="accent4" accent5="accent5" accent6="accent6" hlink="hlink" folHlink="folHlink"/>
  <p:sldLayoutIdLst>
    <p:sldLayoutId id="2147483936" r:id="rId1"/>
    <p:sldLayoutId id="2147483935" r:id="rId2"/>
    <p:sldLayoutId id="2147483939" r:id="rId3"/>
  </p:sldLayoutIdLst>
  <p:hf hdr="0" ftr="0" dt="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onlinelibrary.wiley.com/doi/10.1002/anie.v50.24/issuetoc"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onlinelibrary.wiley.com/doi/10.1002/anie.201001273/full#fig1"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onlinelibrary.wiley.com/doi/10.1002/anie.201001273/full#fig1" TargetMode="External"/><Relationship Id="rId5" Type="http://schemas.openxmlformats.org/officeDocument/2006/relationships/hyperlink" Target="http://onlinelibrary.wiley.com/doi/10.1002/anie.v50.24/issuetoc" TargetMode="Externa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en.wikipedia.org/wiki/Soy_protein" TargetMode="External"/><Relationship Id="rId2" Type="http://schemas.openxmlformats.org/officeDocument/2006/relationships/hyperlink" Target="http://en.wikipedia.org/wiki/Starch" TargetMode="External"/><Relationship Id="rId1" Type="http://schemas.openxmlformats.org/officeDocument/2006/relationships/slideLayout" Target="../slideLayouts/slideLayout2.xml"/><Relationship Id="rId5" Type="http://schemas.openxmlformats.org/officeDocument/2006/relationships/hyperlink" Target="http://en.wikipedia.org/wiki/Polylactic_acid" TargetMode="External"/><Relationship Id="rId4" Type="http://schemas.openxmlformats.org/officeDocument/2006/relationships/hyperlink" Target="http://en.wikipedia.org/wiki/Rubber_latex"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www.nano.org.u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8" name="Text Box 6"/>
          <p:cNvSpPr txBox="1">
            <a:spLocks noChangeArrowheads="1"/>
          </p:cNvSpPr>
          <p:nvPr/>
        </p:nvSpPr>
        <p:spPr bwMode="auto">
          <a:xfrm>
            <a:off x="1403648" y="5661025"/>
            <a:ext cx="6120680" cy="461665"/>
          </a:xfrm>
          <a:prstGeom prst="rect">
            <a:avLst/>
          </a:prstGeom>
          <a:noFill/>
          <a:ln w="9525">
            <a:noFill/>
            <a:miter lim="800000"/>
            <a:headEnd/>
            <a:tailEnd/>
          </a:ln>
        </p:spPr>
        <p:txBody>
          <a:bodyPr wrap="square">
            <a:spAutoFit/>
          </a:bodyPr>
          <a:lstStyle/>
          <a:p>
            <a:pPr algn="ctr" eaLnBrk="1" hangingPunct="1"/>
            <a:r>
              <a:rPr lang="nb-NO" sz="2400" b="1" i="1" baseline="0" dirty="0">
                <a:solidFill>
                  <a:srgbClr val="FFFF00"/>
                </a:solidFill>
              </a:rPr>
              <a:t>http://</a:t>
            </a:r>
            <a:r>
              <a:rPr lang="nb-NO" sz="2400" b="1" i="1" baseline="0" dirty="0" smtClean="0">
                <a:solidFill>
                  <a:srgbClr val="FFFF00"/>
                </a:solidFill>
              </a:rPr>
              <a:t>folk.uio.no/ravi</a:t>
            </a:r>
            <a:r>
              <a:rPr lang="nb-NO" sz="2400" b="1" baseline="0" dirty="0" smtClean="0">
                <a:solidFill>
                  <a:srgbClr val="FFFF00"/>
                </a:solidFill>
              </a:rPr>
              <a:t>/cutn/NMNT</a:t>
            </a:r>
            <a:endParaRPr lang="en-US" sz="2400" b="1" baseline="0" dirty="0">
              <a:solidFill>
                <a:srgbClr val="FFFF00"/>
              </a:solidFill>
            </a:endParaRPr>
          </a:p>
        </p:txBody>
      </p:sp>
      <p:sp>
        <p:nvSpPr>
          <p:cNvPr id="18436" name="Rectangle 7"/>
          <p:cNvSpPr>
            <a:spLocks noChangeArrowheads="1"/>
          </p:cNvSpPr>
          <p:nvPr/>
        </p:nvSpPr>
        <p:spPr bwMode="auto">
          <a:xfrm>
            <a:off x="1116013" y="1916113"/>
            <a:ext cx="6911975" cy="2862262"/>
          </a:xfrm>
          <a:prstGeom prst="rect">
            <a:avLst/>
          </a:prstGeom>
          <a:noFill/>
          <a:ln w="9525">
            <a:noFill/>
            <a:miter lim="800000"/>
            <a:headEnd/>
            <a:tailEnd/>
          </a:ln>
        </p:spPr>
        <p:txBody>
          <a:bodyPr>
            <a:spAutoFit/>
          </a:bodyPr>
          <a:lstStyle/>
          <a:p>
            <a:pPr algn="ctr"/>
            <a:r>
              <a:rPr lang="nb-NO" sz="2800" i="1" baseline="0" dirty="0" err="1">
                <a:solidFill>
                  <a:srgbClr val="FFFF00"/>
                </a:solidFill>
              </a:rPr>
              <a:t>Prof.P</a:t>
            </a:r>
            <a:r>
              <a:rPr lang="nb-NO" sz="2800" i="1" baseline="0" dirty="0">
                <a:solidFill>
                  <a:srgbClr val="FFFF00"/>
                </a:solidFill>
              </a:rPr>
              <a:t>. Ravindran, </a:t>
            </a:r>
          </a:p>
          <a:p>
            <a:pPr algn="ctr"/>
            <a:r>
              <a:rPr lang="nb-NO" sz="2400" b="1" i="1" baseline="0" dirty="0">
                <a:solidFill>
                  <a:srgbClr val="FFFF00"/>
                </a:solidFill>
              </a:rPr>
              <a:t>Department </a:t>
            </a:r>
            <a:r>
              <a:rPr lang="nb-NO" sz="2400" b="1" i="1" baseline="0" dirty="0" err="1">
                <a:solidFill>
                  <a:srgbClr val="FFFF00"/>
                </a:solidFill>
              </a:rPr>
              <a:t>of</a:t>
            </a:r>
            <a:r>
              <a:rPr lang="nb-NO" sz="2400" b="1" i="1" baseline="0" dirty="0">
                <a:solidFill>
                  <a:srgbClr val="FFFF00"/>
                </a:solidFill>
              </a:rPr>
              <a:t> </a:t>
            </a:r>
            <a:r>
              <a:rPr lang="nb-NO" sz="2400" b="1" i="1" baseline="0" dirty="0" err="1">
                <a:solidFill>
                  <a:srgbClr val="FFFF00"/>
                </a:solidFill>
              </a:rPr>
              <a:t>Physics</a:t>
            </a:r>
            <a:r>
              <a:rPr lang="nb-NO" sz="2400" b="1" i="1" baseline="0" dirty="0">
                <a:solidFill>
                  <a:srgbClr val="FFFF00"/>
                </a:solidFill>
              </a:rPr>
              <a:t>, Central University </a:t>
            </a:r>
            <a:r>
              <a:rPr lang="nb-NO" sz="2400" b="1" i="1" baseline="0" dirty="0" err="1">
                <a:solidFill>
                  <a:srgbClr val="FFFF00"/>
                </a:solidFill>
              </a:rPr>
              <a:t>of</a:t>
            </a:r>
            <a:r>
              <a:rPr lang="nb-NO" sz="2400" b="1" i="1" baseline="0" dirty="0">
                <a:solidFill>
                  <a:srgbClr val="FFFF00"/>
                </a:solidFill>
              </a:rPr>
              <a:t> Tamil </a:t>
            </a:r>
            <a:r>
              <a:rPr lang="nb-NO" sz="2400" b="1" i="1" baseline="0" dirty="0" err="1">
                <a:solidFill>
                  <a:srgbClr val="FFFF00"/>
                </a:solidFill>
              </a:rPr>
              <a:t>Nadu</a:t>
            </a:r>
            <a:r>
              <a:rPr lang="nb-NO" sz="2400" b="1" i="1" baseline="0" dirty="0">
                <a:solidFill>
                  <a:srgbClr val="FFFF00"/>
                </a:solidFill>
              </a:rPr>
              <a:t>, India</a:t>
            </a:r>
          </a:p>
          <a:p>
            <a:pPr algn="ctr"/>
            <a:r>
              <a:rPr lang="nb-NO" sz="2800" b="1" i="1" baseline="0" dirty="0">
                <a:solidFill>
                  <a:srgbClr val="FF3300"/>
                </a:solidFill>
              </a:rPr>
              <a:t>&amp;</a:t>
            </a:r>
          </a:p>
          <a:p>
            <a:pPr algn="ctr"/>
            <a:r>
              <a:rPr lang="nb-NO" sz="2400" b="1" i="1" baseline="0" dirty="0">
                <a:solidFill>
                  <a:srgbClr val="FFFF00"/>
                </a:solidFill>
              </a:rPr>
              <a:t>Center for Materials Science and </a:t>
            </a:r>
            <a:r>
              <a:rPr lang="nb-NO" sz="2400" b="1" i="1" baseline="0" dirty="0" err="1">
                <a:solidFill>
                  <a:srgbClr val="FFFF00"/>
                </a:solidFill>
              </a:rPr>
              <a:t>Nanotechnology</a:t>
            </a:r>
            <a:r>
              <a:rPr lang="nb-NO" sz="2400" b="1" i="1" baseline="0" dirty="0">
                <a:solidFill>
                  <a:srgbClr val="FFFF00"/>
                </a:solidFill>
              </a:rPr>
              <a:t>, University </a:t>
            </a:r>
            <a:r>
              <a:rPr lang="nb-NO" sz="2400" b="1" i="1" baseline="0" dirty="0" err="1">
                <a:solidFill>
                  <a:srgbClr val="FFFF00"/>
                </a:solidFill>
              </a:rPr>
              <a:t>of</a:t>
            </a:r>
            <a:r>
              <a:rPr lang="nb-NO" sz="2400" b="1" i="1" baseline="0" dirty="0">
                <a:solidFill>
                  <a:srgbClr val="FFFF00"/>
                </a:solidFill>
              </a:rPr>
              <a:t> Oslo, </a:t>
            </a:r>
            <a:r>
              <a:rPr lang="nb-NO" sz="2400" b="1" i="1" baseline="0" dirty="0" err="1">
                <a:solidFill>
                  <a:srgbClr val="FFFF00"/>
                </a:solidFill>
              </a:rPr>
              <a:t>Norway</a:t>
            </a:r>
            <a:endParaRPr lang="nb-NO" sz="2400" b="1" i="1" baseline="0" dirty="0">
              <a:solidFill>
                <a:srgbClr val="FFFF00"/>
              </a:solidFill>
            </a:endParaRPr>
          </a:p>
          <a:p>
            <a:pPr algn="ctr"/>
            <a:r>
              <a:rPr lang="nb-NO" sz="2800" i="1" baseline="0" dirty="0">
                <a:solidFill>
                  <a:srgbClr val="FFFF00"/>
                </a:solidFill>
              </a:rPr>
              <a:t> </a:t>
            </a:r>
            <a:endParaRPr lang="en-US" sz="2800" i="1" baseline="0" dirty="0">
              <a:solidFill>
                <a:srgbClr val="FFFF00"/>
              </a:solidFill>
            </a:endParaRPr>
          </a:p>
        </p:txBody>
      </p:sp>
      <p:sp>
        <p:nvSpPr>
          <p:cNvPr id="5" name="Text Box 4"/>
          <p:cNvSpPr txBox="1">
            <a:spLocks noChangeArrowheads="1"/>
          </p:cNvSpPr>
          <p:nvPr/>
        </p:nvSpPr>
        <p:spPr bwMode="auto">
          <a:xfrm>
            <a:off x="107504" y="260648"/>
            <a:ext cx="8641060" cy="523220"/>
          </a:xfrm>
          <a:prstGeom prst="rect">
            <a:avLst/>
          </a:prstGeom>
          <a:noFill/>
          <a:ln w="9525">
            <a:noFill/>
            <a:miter lim="800000"/>
            <a:headEnd/>
            <a:tailEnd/>
          </a:ln>
        </p:spPr>
        <p:txBody>
          <a:bodyPr wrap="square">
            <a:spAutoFit/>
          </a:bodyPr>
          <a:lstStyle/>
          <a:p>
            <a:pPr algn="ctr">
              <a:spcBef>
                <a:spcPct val="50000"/>
              </a:spcBef>
            </a:pPr>
            <a:r>
              <a:rPr lang="en-US" sz="2800" b="1" u="sng" baseline="0" dirty="0" smtClean="0">
                <a:solidFill>
                  <a:srgbClr val="00FF00"/>
                </a:solidFill>
              </a:rPr>
              <a:t>Nanocomposites</a:t>
            </a:r>
            <a:endParaRPr lang="en-US" sz="2800" b="1" u="sng" baseline="0" dirty="0">
              <a:solidFill>
                <a:srgbClr val="00FF00"/>
              </a:solidFill>
            </a:endParaRPr>
          </a:p>
        </p:txBody>
      </p:sp>
      <p:sp>
        <p:nvSpPr>
          <p:cNvPr id="6" name="Slide Number Placeholder 5"/>
          <p:cNvSpPr>
            <a:spLocks noGrp="1"/>
          </p:cNvSpPr>
          <p:nvPr>
            <p:ph type="sldNum" sz="quarter" idx="4"/>
          </p:nvPr>
        </p:nvSpPr>
        <p:spPr/>
        <p:txBody>
          <a:bodyPr/>
          <a:lstStyle/>
          <a:p>
            <a:fld id="{B6F15528-21DE-4FAA-801E-634DDDAF4B2B}" type="slidenum">
              <a:rPr lang="en-US" smtClean="0"/>
              <a:pPr/>
              <a:t>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4758"/>
                                        </p:tgtEl>
                                        <p:attrNameLst>
                                          <p:attrName>style.visibility</p:attrName>
                                        </p:attrNameLst>
                                      </p:cBhvr>
                                      <p:to>
                                        <p:strVal val="visible"/>
                                      </p:to>
                                    </p:set>
                                    <p:animEffect transition="in" filter="box(in)">
                                      <p:cBhvr>
                                        <p:cTn id="7" dur="500"/>
                                        <p:tgtEl>
                                          <p:spTgt spid="74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242888" y="1531938"/>
            <a:ext cx="8702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endParaRPr lang="en-US" altLang="en-US" sz="1800" baseline="0">
              <a:solidFill>
                <a:prstClr val="black"/>
              </a:solidFill>
              <a:latin typeface="Lucida Sans Unicode" panose="020B0602030504020204" pitchFamily="34" charset="0"/>
            </a:endParaRPr>
          </a:p>
        </p:txBody>
      </p:sp>
      <p:sp>
        <p:nvSpPr>
          <p:cNvPr id="19459" name="Text Box 6"/>
          <p:cNvSpPr txBox="1">
            <a:spLocks noChangeArrowheads="1"/>
          </p:cNvSpPr>
          <p:nvPr/>
        </p:nvSpPr>
        <p:spPr bwMode="auto">
          <a:xfrm>
            <a:off x="696686" y="1905000"/>
            <a:ext cx="8447314"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6538" indent="-236538" eaLnBrk="0" hangingPunct="0">
              <a:defRPr>
                <a:solidFill>
                  <a:schemeClr val="tx1"/>
                </a:solidFill>
                <a:latin typeface="Arial" panose="020B0604020202020204" pitchFamily="34" charset="0"/>
              </a:defRPr>
            </a:lvl1pPr>
            <a:lvl2pPr marL="693738" indent="-236538"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Font typeface="Symbol" panose="05050102010706020507" pitchFamily="18" charset="2"/>
              <a:buChar char="·"/>
            </a:pPr>
            <a:r>
              <a:rPr lang="en-US" altLang="en-US" sz="2000" b="1" baseline="0" dirty="0">
                <a:solidFill>
                  <a:srgbClr val="FFC000"/>
                </a:solidFill>
                <a:latin typeface="Times New Roman" panose="02020603050405020304" pitchFamily="18" charset="0"/>
                <a:cs typeface="Times New Roman" panose="02020603050405020304" pitchFamily="18" charset="0"/>
              </a:rPr>
              <a:t>Liquid and Gaseous barriers</a:t>
            </a:r>
          </a:p>
          <a:p>
            <a:pPr lvl="1" eaLnBrk="1" hangingPunct="1">
              <a:spcAft>
                <a:spcPts val="1200"/>
              </a:spcAft>
              <a:buFont typeface="Symbol" panose="05050102010706020507" pitchFamily="18" charset="2"/>
              <a:buChar char="-"/>
            </a:pPr>
            <a:r>
              <a:rPr lang="en-US" altLang="en-US" sz="1800" b="1" baseline="0" dirty="0">
                <a:solidFill>
                  <a:srgbClr val="FFC000"/>
                </a:solidFill>
                <a:latin typeface="Times New Roman" panose="02020603050405020304" pitchFamily="18" charset="0"/>
                <a:cs typeface="Times New Roman" panose="02020603050405020304" pitchFamily="18" charset="0"/>
              </a:rPr>
              <a:t>Food packaging applications (processed meats, cheese, cereals) to enhance shelf life</a:t>
            </a:r>
          </a:p>
          <a:p>
            <a:pPr lvl="1" eaLnBrk="1" hangingPunct="1">
              <a:spcAft>
                <a:spcPts val="1200"/>
              </a:spcAft>
              <a:buFont typeface="Symbol" panose="05050102010706020507" pitchFamily="18" charset="2"/>
              <a:buChar char="-"/>
            </a:pPr>
            <a:r>
              <a:rPr lang="en-US" altLang="en-US" sz="1800" b="1" baseline="0" dirty="0">
                <a:solidFill>
                  <a:srgbClr val="FFC000"/>
                </a:solidFill>
                <a:latin typeface="Times New Roman" panose="02020603050405020304" pitchFamily="18" charset="0"/>
                <a:cs typeface="Times New Roman" panose="02020603050405020304" pitchFamily="18" charset="0"/>
              </a:rPr>
              <a:t>Reduce solvent transmission through polymers such as polyamides for fuel tank and fuel line components</a:t>
            </a:r>
          </a:p>
          <a:p>
            <a:pPr lvl="1" eaLnBrk="1" hangingPunct="1">
              <a:spcAft>
                <a:spcPts val="1200"/>
              </a:spcAft>
              <a:buFont typeface="Symbol" panose="05050102010706020507" pitchFamily="18" charset="2"/>
              <a:buChar char="-"/>
            </a:pPr>
            <a:r>
              <a:rPr lang="en-US" altLang="en-US" sz="1800" b="1" baseline="0" dirty="0">
                <a:solidFill>
                  <a:srgbClr val="FFC000"/>
                </a:solidFill>
                <a:latin typeface="Times New Roman" panose="02020603050405020304" pitchFamily="18" charset="0"/>
                <a:cs typeface="Times New Roman" panose="02020603050405020304" pitchFamily="18" charset="0"/>
              </a:rPr>
              <a:t>Reduce water absorption in polymers (environmental protection)</a:t>
            </a:r>
          </a:p>
          <a:p>
            <a:pPr eaLnBrk="1" hangingPunct="1">
              <a:spcAft>
                <a:spcPts val="1200"/>
              </a:spcAft>
              <a:buFont typeface="Symbol" panose="05050102010706020507" pitchFamily="18" charset="2"/>
              <a:buChar char="·"/>
            </a:pPr>
            <a:r>
              <a:rPr lang="en-US" altLang="en-US" sz="2000" b="1" baseline="0" dirty="0">
                <a:solidFill>
                  <a:srgbClr val="FFC000"/>
                </a:solidFill>
                <a:latin typeface="Times New Roman" panose="02020603050405020304" pitchFamily="18" charset="0"/>
                <a:cs typeface="Times New Roman" panose="02020603050405020304" pitchFamily="18" charset="0"/>
              </a:rPr>
              <a:t>Reduction of flammability of polymeric materials (</a:t>
            </a:r>
            <a:r>
              <a:rPr lang="en-US" altLang="en-US" sz="2000" b="1" i="1" baseline="0" dirty="0">
                <a:solidFill>
                  <a:srgbClr val="FFC000"/>
                </a:solidFill>
                <a:latin typeface="Times New Roman" panose="02020603050405020304" pitchFamily="18" charset="0"/>
                <a:cs typeface="Times New Roman" panose="02020603050405020304" pitchFamily="18" charset="0"/>
              </a:rPr>
              <a:t>e.g.</a:t>
            </a:r>
            <a:r>
              <a:rPr lang="en-US" altLang="en-US" sz="2000" b="1" baseline="0" dirty="0">
                <a:solidFill>
                  <a:srgbClr val="FFC000"/>
                </a:solidFill>
                <a:latin typeface="Times New Roman" panose="02020603050405020304" pitchFamily="18" charset="0"/>
                <a:cs typeface="Times New Roman" panose="02020603050405020304" pitchFamily="18" charset="0"/>
              </a:rPr>
              <a:t> polypropylene) with as little as 2% </a:t>
            </a:r>
            <a:r>
              <a:rPr lang="en-US" altLang="en-US" sz="2000" b="1" baseline="0" dirty="0" err="1">
                <a:solidFill>
                  <a:srgbClr val="FFC000"/>
                </a:solidFill>
                <a:latin typeface="Times New Roman" panose="02020603050405020304" pitchFamily="18" charset="0"/>
                <a:cs typeface="Times New Roman" panose="02020603050405020304" pitchFamily="18" charset="0"/>
              </a:rPr>
              <a:t>nanoclay</a:t>
            </a:r>
            <a:r>
              <a:rPr lang="en-US" altLang="en-US" sz="2000" b="1" baseline="0" dirty="0">
                <a:solidFill>
                  <a:srgbClr val="FFC000"/>
                </a:solidFill>
                <a:latin typeface="Times New Roman" panose="02020603050405020304" pitchFamily="18" charset="0"/>
                <a:cs typeface="Times New Roman" panose="02020603050405020304" pitchFamily="18" charset="0"/>
              </a:rPr>
              <a:t> loading</a:t>
            </a:r>
          </a:p>
        </p:txBody>
      </p:sp>
      <p:sp>
        <p:nvSpPr>
          <p:cNvPr id="13316" name="Title 5"/>
          <p:cNvSpPr>
            <a:spLocks noGrp="1"/>
          </p:cNvSpPr>
          <p:nvPr>
            <p:ph type="title" idx="4294967295"/>
          </p:nvPr>
        </p:nvSpPr>
        <p:spPr>
          <a:xfrm>
            <a:off x="0" y="76200"/>
            <a:ext cx="8864600" cy="914400"/>
          </a:xfrm>
          <a:prstGeom prst="rect">
            <a:avLst/>
          </a:prstGeom>
        </p:spPr>
        <p:txBody>
          <a:bodyPr>
            <a:noAutofit/>
          </a:bodyPr>
          <a:lstStyle/>
          <a:p>
            <a:pPr eaLnBrk="1" fontAlgn="auto" hangingPunct="1">
              <a:spcAft>
                <a:spcPts val="0"/>
              </a:spcAft>
              <a:defRPr/>
            </a:pPr>
            <a:r>
              <a:rPr lang="en-US" sz="3200" dirty="0" err="1" smtClean="0">
                <a:solidFill>
                  <a:srgbClr val="00FFFF"/>
                </a:solidFill>
                <a:latin typeface="Times New Roman" panose="02020603050405020304" pitchFamily="18" charset="0"/>
                <a:cs typeface="Times New Roman" panose="02020603050405020304" pitchFamily="18" charset="0"/>
              </a:rPr>
              <a:t>Nanocomposites</a:t>
            </a:r>
            <a:r>
              <a:rPr lang="en-US" sz="3200" dirty="0" smtClean="0">
                <a:solidFill>
                  <a:srgbClr val="00FFFF"/>
                </a:solidFill>
                <a:latin typeface="Times New Roman" panose="02020603050405020304" pitchFamily="18" charset="0"/>
                <a:cs typeface="Times New Roman" panose="02020603050405020304" pitchFamily="18" charset="0"/>
              </a:rPr>
              <a:t> and Potential Applications</a:t>
            </a:r>
          </a:p>
        </p:txBody>
      </p:sp>
      <p:sp>
        <p:nvSpPr>
          <p:cNvPr id="7" name="Text Box 4"/>
          <p:cNvSpPr txBox="1">
            <a:spLocks noChangeArrowheads="1"/>
          </p:cNvSpPr>
          <p:nvPr/>
        </p:nvSpPr>
        <p:spPr bwMode="auto">
          <a:xfrm>
            <a:off x="1295400" y="1295400"/>
            <a:ext cx="6777038" cy="461963"/>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en-US" sz="2400" b="1" i="1" baseline="0" dirty="0" err="1">
                <a:solidFill>
                  <a:srgbClr val="00FF00"/>
                </a:solidFill>
                <a:effectLst>
                  <a:outerShdw blurRad="38100" dist="38100" dir="2700000" algn="tl">
                    <a:srgbClr val="000000">
                      <a:alpha val="43137"/>
                    </a:srgbClr>
                  </a:outerShdw>
                </a:effectLst>
                <a:latin typeface="Arial" charset="0"/>
              </a:rPr>
              <a:t>Nanoclays</a:t>
            </a:r>
            <a:r>
              <a:rPr lang="en-US" sz="2400" b="1" i="1" baseline="0" dirty="0">
                <a:solidFill>
                  <a:srgbClr val="00FF00"/>
                </a:solidFill>
                <a:effectLst>
                  <a:outerShdw blurRad="38100" dist="38100" dir="2700000" algn="tl">
                    <a:srgbClr val="000000">
                      <a:alpha val="43137"/>
                    </a:srgbClr>
                  </a:outerShdw>
                </a:effectLst>
                <a:latin typeface="Arial" charset="0"/>
              </a:rPr>
              <a:t> in Polymers</a:t>
            </a:r>
          </a:p>
        </p:txBody>
      </p:sp>
      <p:sp>
        <p:nvSpPr>
          <p:cNvPr id="2" name="Slide Number Placeholder 1"/>
          <p:cNvSpPr>
            <a:spLocks noGrp="1"/>
          </p:cNvSpPr>
          <p:nvPr>
            <p:ph type="sldNum" sz="quarter" idx="4"/>
          </p:nvPr>
        </p:nvSpPr>
        <p:spPr/>
        <p:txBody>
          <a:bodyPr/>
          <a:lstStyle/>
          <a:p>
            <a:fld id="{B6F15528-21DE-4FAA-801E-634DDDAF4B2B}" type="slidenum">
              <a:rPr lang="en-US" smtClean="0"/>
              <a:pPr/>
              <a:t>10</a:t>
            </a:fld>
            <a:endParaRPr lang="en-US" dirty="0"/>
          </a:p>
        </p:txBody>
      </p:sp>
    </p:spTree>
    <p:extLst>
      <p:ext uri="{BB962C8B-B14F-4D97-AF65-F5344CB8AC3E}">
        <p14:creationId xmlns:p14="http://schemas.microsoft.com/office/powerpoint/2010/main" val="525646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blinds(horizontal)">
                                      <p:cBhvr>
                                        <p:cTn id="7" dur="500"/>
                                        <p:tgtEl>
                                          <p:spTgt spid="19459">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9459">
                                            <p:txEl>
                                              <p:pRg st="2" end="2"/>
                                            </p:txEl>
                                          </p:spTgt>
                                        </p:tgtEl>
                                        <p:attrNameLst>
                                          <p:attrName>style.visibility</p:attrName>
                                        </p:attrNameLst>
                                      </p:cBhvr>
                                      <p:to>
                                        <p:strVal val="visible"/>
                                      </p:to>
                                    </p:set>
                                    <p:animEffect transition="in" filter="blinds(horizontal)">
                                      <p:cBhvr>
                                        <p:cTn id="10" dur="500"/>
                                        <p:tgtEl>
                                          <p:spTgt spid="19459">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animEffect transition="in" filter="blinds(horizontal)">
                                      <p:cBhvr>
                                        <p:cTn id="13" dur="500"/>
                                        <p:tgtEl>
                                          <p:spTgt spid="19459">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9459">
                                            <p:txEl>
                                              <p:pRg st="4" end="4"/>
                                            </p:txEl>
                                          </p:spTgt>
                                        </p:tgtEl>
                                        <p:attrNameLst>
                                          <p:attrName>style.visibility</p:attrName>
                                        </p:attrNameLst>
                                      </p:cBhvr>
                                      <p:to>
                                        <p:strVal val="visible"/>
                                      </p:to>
                                    </p:set>
                                    <p:animEffect transition="in" filter="blinds(horizontal)">
                                      <p:cBhvr>
                                        <p:cTn id="18" dur="500"/>
                                        <p:tgtEl>
                                          <p:spTgt spid="19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8229600" cy="754743"/>
          </a:xfrm>
          <a:prstGeom prst="rect">
            <a:avLst/>
          </a:prstGeom>
        </p:spPr>
        <p:txBody>
          <a:bodyPr/>
          <a:lstStyle/>
          <a:p>
            <a:pPr algn="ctr" eaLnBrk="1" fontAlgn="auto" hangingPunct="1">
              <a:spcAft>
                <a:spcPts val="0"/>
              </a:spcAft>
              <a:defRPr/>
            </a:pPr>
            <a:r>
              <a:rPr lang="en-US" sz="3200" i="1" dirty="0" err="1" smtClean="0">
                <a:solidFill>
                  <a:srgbClr val="00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Nanotubes</a:t>
            </a:r>
            <a:r>
              <a:rPr lang="en-US" sz="3200" i="1" dirty="0" smtClean="0">
                <a:solidFill>
                  <a:srgbClr val="00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Polymers</a:t>
            </a:r>
            <a:endParaRPr lang="en-US" sz="3200" i="1" dirty="0">
              <a:solidFill>
                <a:srgbClr val="00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483" name="Text Box 6"/>
          <p:cNvSpPr>
            <a:spLocks noGrp="1" noChangeArrowheads="1"/>
          </p:cNvSpPr>
          <p:nvPr>
            <p:ph idx="4294967295"/>
          </p:nvPr>
        </p:nvSpPr>
        <p:spPr>
          <a:xfrm>
            <a:off x="682171" y="1803400"/>
            <a:ext cx="8229600" cy="3360920"/>
          </a:xfrm>
          <a:prstGeom prst="rect">
            <a:avLst/>
          </a:prstGeom>
        </p:spPr>
        <p:txBody>
          <a:bodyPr>
            <a:spAutoFit/>
          </a:bodyPr>
          <a:lstStyle/>
          <a:p>
            <a:pPr marL="236538" indent="-236538" eaLnBrk="1" hangingPunct="1">
              <a:spcAft>
                <a:spcPts val="1200"/>
              </a:spcAft>
              <a:buFont typeface="Symbol" panose="05050102010706020507" pitchFamily="18" charset="2"/>
              <a:buChar char="·"/>
            </a:pPr>
            <a:r>
              <a:rPr lang="en-US" altLang="en-US" sz="2400" b="1" dirty="0" smtClean="0">
                <a:solidFill>
                  <a:srgbClr val="FFC000"/>
                </a:solidFill>
                <a:effectLst/>
                <a:latin typeface="Times New Roman" panose="02020603050405020304" pitchFamily="18" charset="0"/>
                <a:cs typeface="Times New Roman" panose="02020603050405020304" pitchFamily="18" charset="0"/>
              </a:rPr>
              <a:t>High strength materials</a:t>
            </a:r>
          </a:p>
          <a:p>
            <a:pPr marL="693738" lvl="1" indent="-236538" eaLnBrk="1" hangingPunct="1">
              <a:spcAft>
                <a:spcPts val="1200"/>
              </a:spcAft>
              <a:buFont typeface="Symbol" panose="05050102010706020507" pitchFamily="18" charset="2"/>
              <a:buChar char="-"/>
            </a:pPr>
            <a:r>
              <a:rPr lang="en-US" altLang="en-US" sz="2400" b="1" dirty="0" smtClean="0">
                <a:solidFill>
                  <a:srgbClr val="FFC000"/>
                </a:solidFill>
                <a:effectLst/>
                <a:latin typeface="Times New Roman" panose="02020603050405020304" pitchFamily="18" charset="0"/>
                <a:cs typeface="Times New Roman" panose="02020603050405020304" pitchFamily="18" charset="0"/>
              </a:rPr>
              <a:t>Modulus as high as 1 </a:t>
            </a:r>
            <a:r>
              <a:rPr lang="en-US" altLang="en-US" sz="2400" b="1" dirty="0" err="1" smtClean="0">
                <a:solidFill>
                  <a:srgbClr val="FFC000"/>
                </a:solidFill>
                <a:effectLst/>
                <a:latin typeface="Times New Roman" panose="02020603050405020304" pitchFamily="18" charset="0"/>
                <a:cs typeface="Times New Roman" panose="02020603050405020304" pitchFamily="18" charset="0"/>
              </a:rPr>
              <a:t>TPa</a:t>
            </a:r>
            <a:r>
              <a:rPr lang="en-US" altLang="en-US" sz="2400" b="1" dirty="0" smtClean="0">
                <a:solidFill>
                  <a:srgbClr val="FFC000"/>
                </a:solidFill>
                <a:effectLst/>
                <a:latin typeface="Times New Roman" panose="02020603050405020304" pitchFamily="18" charset="0"/>
                <a:cs typeface="Times New Roman" panose="02020603050405020304" pitchFamily="18" charset="0"/>
              </a:rPr>
              <a:t> and strengths as high as 500 </a:t>
            </a:r>
            <a:r>
              <a:rPr lang="en-US" altLang="en-US" sz="2400" b="1" dirty="0" err="1" smtClean="0">
                <a:solidFill>
                  <a:srgbClr val="FFC000"/>
                </a:solidFill>
                <a:effectLst/>
                <a:latin typeface="Times New Roman" panose="02020603050405020304" pitchFamily="18" charset="0"/>
                <a:cs typeface="Times New Roman" panose="02020603050405020304" pitchFamily="18" charset="0"/>
              </a:rPr>
              <a:t>GPa</a:t>
            </a:r>
            <a:endParaRPr lang="en-US" altLang="en-US" sz="2400" b="1" dirty="0" smtClean="0">
              <a:solidFill>
                <a:srgbClr val="FFC000"/>
              </a:solidFill>
              <a:effectLst/>
              <a:latin typeface="Times New Roman" panose="02020603050405020304" pitchFamily="18" charset="0"/>
              <a:cs typeface="Times New Roman" panose="02020603050405020304" pitchFamily="18" charset="0"/>
            </a:endParaRPr>
          </a:p>
          <a:p>
            <a:pPr marL="693738" lvl="1" indent="-236538" eaLnBrk="1" hangingPunct="1">
              <a:spcAft>
                <a:spcPts val="1200"/>
              </a:spcAft>
              <a:buFont typeface="Symbol" panose="05050102010706020507" pitchFamily="18" charset="2"/>
              <a:buChar char="-"/>
            </a:pPr>
            <a:r>
              <a:rPr lang="en-US" altLang="en-US" sz="2400" b="1" dirty="0" smtClean="0">
                <a:solidFill>
                  <a:srgbClr val="FFC000"/>
                </a:solidFill>
                <a:effectLst/>
                <a:latin typeface="Times New Roman" panose="02020603050405020304" pitchFamily="18" charset="0"/>
                <a:cs typeface="Times New Roman" panose="02020603050405020304" pitchFamily="18" charset="0"/>
              </a:rPr>
              <a:t>Significant weight reductions for similar performance, greater strength for similar dimensions (military and aerospace applications)</a:t>
            </a:r>
          </a:p>
          <a:p>
            <a:pPr marL="236538" indent="-236538" eaLnBrk="1" hangingPunct="1">
              <a:spcAft>
                <a:spcPts val="1200"/>
              </a:spcAft>
              <a:buFont typeface="Symbol" panose="05050102010706020507" pitchFamily="18" charset="2"/>
              <a:buChar char="·"/>
            </a:pPr>
            <a:r>
              <a:rPr lang="en-US" altLang="en-US" sz="2400" b="1" dirty="0" smtClean="0">
                <a:solidFill>
                  <a:srgbClr val="FFC000"/>
                </a:solidFill>
                <a:effectLst/>
                <a:latin typeface="Times New Roman" panose="02020603050405020304" pitchFamily="18" charset="0"/>
                <a:cs typeface="Times New Roman" panose="02020603050405020304" pitchFamily="18" charset="0"/>
              </a:rPr>
              <a:t>Electrically conductive polymers</a:t>
            </a:r>
          </a:p>
        </p:txBody>
      </p:sp>
      <p:sp>
        <p:nvSpPr>
          <p:cNvPr id="2" name="Slide Number Placeholder 1"/>
          <p:cNvSpPr>
            <a:spLocks noGrp="1"/>
          </p:cNvSpPr>
          <p:nvPr>
            <p:ph type="sldNum" sz="quarter" idx="4"/>
          </p:nvPr>
        </p:nvSpPr>
        <p:spPr/>
        <p:txBody>
          <a:bodyPr/>
          <a:lstStyle/>
          <a:p>
            <a:fld id="{B6F15528-21DE-4FAA-801E-634DDDAF4B2B}" type="slidenum">
              <a:rPr lang="en-US" smtClean="0"/>
              <a:pPr/>
              <a:t>11</a:t>
            </a:fld>
            <a:endParaRPr lang="en-US" dirty="0"/>
          </a:p>
        </p:txBody>
      </p:sp>
    </p:spTree>
    <p:extLst>
      <p:ext uri="{BB962C8B-B14F-4D97-AF65-F5344CB8AC3E}">
        <p14:creationId xmlns:p14="http://schemas.microsoft.com/office/powerpoint/2010/main" val="13904557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Effect transition="in" filter="blinds(horizontal)">
                                      <p:cBhvr>
                                        <p:cTn id="7" dur="500"/>
                                        <p:tgtEl>
                                          <p:spTgt spid="2048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0483">
                                            <p:txEl>
                                              <p:pRg st="2" end="2"/>
                                            </p:txEl>
                                          </p:spTgt>
                                        </p:tgtEl>
                                        <p:attrNameLst>
                                          <p:attrName>style.visibility</p:attrName>
                                        </p:attrNameLst>
                                      </p:cBhvr>
                                      <p:to>
                                        <p:strVal val="visible"/>
                                      </p:to>
                                    </p:set>
                                    <p:animEffect transition="in" filter="blinds(horizontal)">
                                      <p:cBhvr>
                                        <p:cTn id="10" dur="500"/>
                                        <p:tgtEl>
                                          <p:spTgt spid="20483">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animEffect transition="in" filter="blinds(horizontal)">
                                      <p:cBhvr>
                                        <p:cTn id="15" dur="5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6"/>
          <p:cNvSpPr txBox="1">
            <a:spLocks noChangeArrowheads="1"/>
          </p:cNvSpPr>
          <p:nvPr/>
        </p:nvSpPr>
        <p:spPr bwMode="auto">
          <a:xfrm>
            <a:off x="711200" y="1193800"/>
            <a:ext cx="8331200"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6538" indent="-236538" eaLnBrk="0" hangingPunct="0">
              <a:defRPr>
                <a:solidFill>
                  <a:schemeClr val="tx1"/>
                </a:solidFill>
                <a:latin typeface="Arial" panose="020B0604020202020204" pitchFamily="34" charset="0"/>
              </a:defRPr>
            </a:lvl1pPr>
            <a:lvl2pPr marL="693738" indent="-236538"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5000"/>
              </a:lnSpc>
              <a:spcAft>
                <a:spcPct val="100000"/>
              </a:spcAft>
              <a:buFont typeface="Symbol" panose="05050102010706020507" pitchFamily="18" charset="2"/>
              <a:buChar char="·"/>
            </a:pPr>
            <a:r>
              <a:rPr lang="en-US" altLang="en-US" sz="2000" b="1" baseline="0" dirty="0">
                <a:solidFill>
                  <a:srgbClr val="FFC000"/>
                </a:solidFill>
                <a:latin typeface="Times New Roman" panose="02020603050405020304" pitchFamily="18" charset="0"/>
                <a:cs typeface="Times New Roman" panose="02020603050405020304" pitchFamily="18" charset="0"/>
              </a:rPr>
              <a:t>Several techniques used for nanocomposites including:</a:t>
            </a:r>
          </a:p>
          <a:p>
            <a:pPr lvl="1" eaLnBrk="1" hangingPunct="1">
              <a:spcAft>
                <a:spcPct val="100000"/>
              </a:spcAft>
              <a:buFont typeface="Symbol" panose="05050102010706020507" pitchFamily="18" charset="2"/>
              <a:buChar char="-"/>
            </a:pPr>
            <a:r>
              <a:rPr lang="en-US" altLang="en-US" sz="2000" b="1" baseline="0" dirty="0">
                <a:solidFill>
                  <a:srgbClr val="FFC000"/>
                </a:solidFill>
                <a:latin typeface="Times New Roman" panose="02020603050405020304" pitchFamily="18" charset="0"/>
                <a:cs typeface="Times New Roman" panose="02020603050405020304" pitchFamily="18" charset="0"/>
              </a:rPr>
              <a:t>Nuclear Magnetic Resonance</a:t>
            </a:r>
          </a:p>
          <a:p>
            <a:pPr lvl="1" eaLnBrk="1" hangingPunct="1">
              <a:spcAft>
                <a:spcPct val="100000"/>
              </a:spcAft>
              <a:buFont typeface="Symbol" panose="05050102010706020507" pitchFamily="18" charset="2"/>
              <a:buChar char="-"/>
            </a:pPr>
            <a:r>
              <a:rPr lang="en-US" altLang="en-US" sz="2000" b="1" baseline="0" dirty="0">
                <a:solidFill>
                  <a:srgbClr val="FFC000"/>
                </a:solidFill>
                <a:latin typeface="Times New Roman" panose="02020603050405020304" pitchFamily="18" charset="0"/>
                <a:cs typeface="Times New Roman" panose="02020603050405020304" pitchFamily="18" charset="0"/>
              </a:rPr>
              <a:t>Neutron Scattering Methods</a:t>
            </a:r>
          </a:p>
          <a:p>
            <a:pPr lvl="1" eaLnBrk="1" hangingPunct="1">
              <a:spcAft>
                <a:spcPct val="100000"/>
              </a:spcAft>
              <a:buFont typeface="Symbol" panose="05050102010706020507" pitchFamily="18" charset="2"/>
              <a:buChar char="-"/>
            </a:pPr>
            <a:r>
              <a:rPr lang="en-US" altLang="en-US" sz="2000" b="1" baseline="0" dirty="0">
                <a:solidFill>
                  <a:srgbClr val="FFC000"/>
                </a:solidFill>
                <a:latin typeface="Times New Roman" panose="02020603050405020304" pitchFamily="18" charset="0"/>
                <a:cs typeface="Times New Roman" panose="02020603050405020304" pitchFamily="18" charset="0"/>
              </a:rPr>
              <a:t>X-Ray Diffraction</a:t>
            </a:r>
          </a:p>
          <a:p>
            <a:pPr lvl="1" eaLnBrk="1" hangingPunct="1">
              <a:spcAft>
                <a:spcPct val="100000"/>
              </a:spcAft>
              <a:buFont typeface="Symbol" panose="05050102010706020507" pitchFamily="18" charset="2"/>
              <a:buChar char="-"/>
            </a:pPr>
            <a:r>
              <a:rPr lang="en-US" altLang="en-US" sz="2000" b="1" baseline="0" dirty="0">
                <a:solidFill>
                  <a:srgbClr val="FFC000"/>
                </a:solidFill>
                <a:latin typeface="Times New Roman" panose="02020603050405020304" pitchFamily="18" charset="0"/>
                <a:cs typeface="Times New Roman" panose="02020603050405020304" pitchFamily="18" charset="0"/>
              </a:rPr>
              <a:t>Atomic Force Microscopy</a:t>
            </a:r>
          </a:p>
          <a:p>
            <a:pPr lvl="1" eaLnBrk="1" hangingPunct="1">
              <a:spcAft>
                <a:spcPct val="100000"/>
              </a:spcAft>
              <a:buFont typeface="Symbol" panose="05050102010706020507" pitchFamily="18" charset="2"/>
              <a:buChar char="-"/>
            </a:pPr>
            <a:r>
              <a:rPr lang="en-US" altLang="en-US" sz="2000" b="1" baseline="0" dirty="0">
                <a:solidFill>
                  <a:srgbClr val="FFC000"/>
                </a:solidFill>
                <a:latin typeface="Times New Roman" panose="02020603050405020304" pitchFamily="18" charset="0"/>
                <a:cs typeface="Times New Roman" panose="02020603050405020304" pitchFamily="18" charset="0"/>
              </a:rPr>
              <a:t> </a:t>
            </a:r>
            <a:r>
              <a:rPr lang="en-US" altLang="en-US" sz="2000" b="1" i="1" baseline="0" dirty="0">
                <a:solidFill>
                  <a:srgbClr val="FFC000"/>
                </a:solidFill>
                <a:latin typeface="Times New Roman" panose="02020603050405020304" pitchFamily="18" charset="0"/>
                <a:cs typeface="Times New Roman" panose="02020603050405020304" pitchFamily="18" charset="0"/>
              </a:rPr>
              <a:t>Scanning Electron Microscopy</a:t>
            </a:r>
          </a:p>
          <a:p>
            <a:pPr lvl="1" eaLnBrk="1" hangingPunct="1">
              <a:spcAft>
                <a:spcPct val="100000"/>
              </a:spcAft>
              <a:buFont typeface="Symbol" panose="05050102010706020507" pitchFamily="18" charset="2"/>
              <a:buChar char="-"/>
            </a:pPr>
            <a:r>
              <a:rPr lang="en-US" altLang="en-US" sz="2000" b="1" i="1" baseline="0" dirty="0">
                <a:solidFill>
                  <a:srgbClr val="FFC000"/>
                </a:solidFill>
                <a:latin typeface="Times New Roman" panose="02020603050405020304" pitchFamily="18" charset="0"/>
                <a:cs typeface="Times New Roman" panose="02020603050405020304" pitchFamily="18" charset="0"/>
              </a:rPr>
              <a:t>Transmission Electron Microscopy</a:t>
            </a:r>
          </a:p>
          <a:p>
            <a:pPr eaLnBrk="1" hangingPunct="1">
              <a:lnSpc>
                <a:spcPct val="125000"/>
              </a:lnSpc>
              <a:spcAft>
                <a:spcPct val="100000"/>
              </a:spcAft>
              <a:buFont typeface="Symbol" panose="05050102010706020507" pitchFamily="18" charset="2"/>
              <a:buChar char="·"/>
            </a:pPr>
            <a:r>
              <a:rPr lang="en-US" altLang="en-US" sz="2000" b="1" baseline="0" dirty="0">
                <a:solidFill>
                  <a:srgbClr val="FFC000"/>
                </a:solidFill>
                <a:latin typeface="Times New Roman" panose="02020603050405020304" pitchFamily="18" charset="0"/>
                <a:cs typeface="Times New Roman" panose="02020603050405020304" pitchFamily="18" charset="0"/>
              </a:rPr>
              <a:t>Transmission Electron Microscopy and X-ray Diffraction are the most common techniques</a:t>
            </a:r>
          </a:p>
        </p:txBody>
      </p:sp>
      <p:sp>
        <p:nvSpPr>
          <p:cNvPr id="14339" name="Title 5"/>
          <p:cNvSpPr>
            <a:spLocks noGrp="1"/>
          </p:cNvSpPr>
          <p:nvPr>
            <p:ph type="title" idx="4294967295"/>
          </p:nvPr>
        </p:nvSpPr>
        <p:spPr>
          <a:xfrm>
            <a:off x="-314325" y="304800"/>
            <a:ext cx="9458325" cy="471488"/>
          </a:xfrm>
          <a:prstGeom prst="rect">
            <a:avLst/>
          </a:prstGeom>
        </p:spPr>
        <p:txBody>
          <a:bodyPr>
            <a:noAutofit/>
          </a:bodyPr>
          <a:lstStyle/>
          <a:p>
            <a:pPr algn="ctr" eaLnBrk="1" fontAlgn="auto" hangingPunct="1">
              <a:spcAft>
                <a:spcPts val="0"/>
              </a:spcAft>
              <a:defRPr/>
            </a:pPr>
            <a:r>
              <a:rPr lang="en-US" sz="2800" dirty="0" err="1" smtClean="0">
                <a:solidFill>
                  <a:srgbClr val="00FFFF"/>
                </a:solidFill>
              </a:rPr>
              <a:t>Nanocomposites</a:t>
            </a:r>
            <a:r>
              <a:rPr lang="en-US" sz="2800" dirty="0" smtClean="0">
                <a:solidFill>
                  <a:srgbClr val="00FFFF"/>
                </a:solidFill>
              </a:rPr>
              <a:t> Characterization Techniques</a:t>
            </a:r>
          </a:p>
        </p:txBody>
      </p:sp>
      <p:sp>
        <p:nvSpPr>
          <p:cNvPr id="2" name="Slide Number Placeholder 1"/>
          <p:cNvSpPr>
            <a:spLocks noGrp="1"/>
          </p:cNvSpPr>
          <p:nvPr>
            <p:ph type="sldNum" sz="quarter" idx="4"/>
          </p:nvPr>
        </p:nvSpPr>
        <p:spPr/>
        <p:txBody>
          <a:bodyPr/>
          <a:lstStyle/>
          <a:p>
            <a:fld id="{B6F15528-21DE-4FAA-801E-634DDDAF4B2B}" type="slidenum">
              <a:rPr lang="en-US" smtClean="0"/>
              <a:pPr/>
              <a:t>12</a:t>
            </a:fld>
            <a:endParaRPr lang="en-US" dirty="0"/>
          </a:p>
        </p:txBody>
      </p:sp>
    </p:spTree>
    <p:extLst>
      <p:ext uri="{BB962C8B-B14F-4D97-AF65-F5344CB8AC3E}">
        <p14:creationId xmlns:p14="http://schemas.microsoft.com/office/powerpoint/2010/main" val="2229001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blinds(horizontal)">
                                      <p:cBhvr>
                                        <p:cTn id="7" dur="500"/>
                                        <p:tgtEl>
                                          <p:spTgt spid="2150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1506">
                                            <p:txEl>
                                              <p:pRg st="1" end="1"/>
                                            </p:txEl>
                                          </p:spTgt>
                                        </p:tgtEl>
                                        <p:attrNameLst>
                                          <p:attrName>style.visibility</p:attrName>
                                        </p:attrNameLst>
                                      </p:cBhvr>
                                      <p:to>
                                        <p:strVal val="visible"/>
                                      </p:to>
                                    </p:set>
                                    <p:animEffect transition="in" filter="blinds(horizontal)">
                                      <p:cBhvr>
                                        <p:cTn id="10" dur="500"/>
                                        <p:tgtEl>
                                          <p:spTgt spid="21506">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1506">
                                            <p:txEl>
                                              <p:pRg st="2" end="2"/>
                                            </p:txEl>
                                          </p:spTgt>
                                        </p:tgtEl>
                                        <p:attrNameLst>
                                          <p:attrName>style.visibility</p:attrName>
                                        </p:attrNameLst>
                                      </p:cBhvr>
                                      <p:to>
                                        <p:strVal val="visible"/>
                                      </p:to>
                                    </p:set>
                                    <p:animEffect transition="in" filter="blinds(horizontal)">
                                      <p:cBhvr>
                                        <p:cTn id="13" dur="500"/>
                                        <p:tgtEl>
                                          <p:spTgt spid="21506">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1506">
                                            <p:txEl>
                                              <p:pRg st="3" end="3"/>
                                            </p:txEl>
                                          </p:spTgt>
                                        </p:tgtEl>
                                        <p:attrNameLst>
                                          <p:attrName>style.visibility</p:attrName>
                                        </p:attrNameLst>
                                      </p:cBhvr>
                                      <p:to>
                                        <p:strVal val="visible"/>
                                      </p:to>
                                    </p:set>
                                    <p:animEffect transition="in" filter="blinds(horizontal)">
                                      <p:cBhvr>
                                        <p:cTn id="16" dur="500"/>
                                        <p:tgtEl>
                                          <p:spTgt spid="21506">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1506">
                                            <p:txEl>
                                              <p:pRg st="4" end="4"/>
                                            </p:txEl>
                                          </p:spTgt>
                                        </p:tgtEl>
                                        <p:attrNameLst>
                                          <p:attrName>style.visibility</p:attrName>
                                        </p:attrNameLst>
                                      </p:cBhvr>
                                      <p:to>
                                        <p:strVal val="visible"/>
                                      </p:to>
                                    </p:set>
                                    <p:animEffect transition="in" filter="blinds(horizontal)">
                                      <p:cBhvr>
                                        <p:cTn id="19" dur="500"/>
                                        <p:tgtEl>
                                          <p:spTgt spid="21506">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1506">
                                            <p:txEl>
                                              <p:pRg st="5" end="5"/>
                                            </p:txEl>
                                          </p:spTgt>
                                        </p:tgtEl>
                                        <p:attrNameLst>
                                          <p:attrName>style.visibility</p:attrName>
                                        </p:attrNameLst>
                                      </p:cBhvr>
                                      <p:to>
                                        <p:strVal val="visible"/>
                                      </p:to>
                                    </p:set>
                                    <p:animEffect transition="in" filter="blinds(horizontal)">
                                      <p:cBhvr>
                                        <p:cTn id="22" dur="500"/>
                                        <p:tgtEl>
                                          <p:spTgt spid="21506">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1506">
                                            <p:txEl>
                                              <p:pRg st="6" end="6"/>
                                            </p:txEl>
                                          </p:spTgt>
                                        </p:tgtEl>
                                        <p:attrNameLst>
                                          <p:attrName>style.visibility</p:attrName>
                                        </p:attrNameLst>
                                      </p:cBhvr>
                                      <p:to>
                                        <p:strVal val="visible"/>
                                      </p:to>
                                    </p:set>
                                    <p:animEffect transition="in" filter="blinds(horizontal)">
                                      <p:cBhvr>
                                        <p:cTn id="25" dur="500"/>
                                        <p:tgtEl>
                                          <p:spTgt spid="21506">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21506">
                                            <p:txEl>
                                              <p:pRg st="7" end="7"/>
                                            </p:txEl>
                                          </p:spTgt>
                                        </p:tgtEl>
                                        <p:attrNameLst>
                                          <p:attrName>style.visibility</p:attrName>
                                        </p:attrNameLst>
                                      </p:cBhvr>
                                      <p:to>
                                        <p:strVal val="visible"/>
                                      </p:to>
                                    </p:set>
                                    <p:animEffect transition="in" filter="blinds(horizontal)">
                                      <p:cBhvr>
                                        <p:cTn id="30" dur="500"/>
                                        <p:tgtEl>
                                          <p:spTgt spid="2150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3"/>
          <p:cNvGrpSpPr>
            <a:grpSpLocks/>
          </p:cNvGrpSpPr>
          <p:nvPr/>
        </p:nvGrpSpPr>
        <p:grpSpPr bwMode="auto">
          <a:xfrm>
            <a:off x="0" y="393"/>
            <a:ext cx="2025" cy="369332"/>
            <a:chOff x="0" y="0"/>
            <a:chExt cx="2025" cy="369332"/>
          </a:xfrm>
        </p:grpSpPr>
        <p:sp>
          <p:nvSpPr>
            <p:cNvPr id="22554" name="Rectangle 4"/>
            <p:cNvSpPr>
              <a:spLocks noChangeArrowheads="1"/>
            </p:cNvSpPr>
            <p:nvPr/>
          </p:nvSpPr>
          <p:spPr bwMode="auto">
            <a:xfrm>
              <a:off x="0" y="0"/>
              <a:ext cx="2025"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800" b="1" baseline="0">
                <a:solidFill>
                  <a:srgbClr val="FFC000"/>
                </a:solidFill>
                <a:latin typeface="Lucida Sans Unicode" panose="020B0602030504020204" pitchFamily="34" charset="0"/>
              </a:endParaRPr>
            </a:p>
          </p:txBody>
        </p:sp>
        <p:sp>
          <p:nvSpPr>
            <p:cNvPr id="22555" name="Rectangle 5"/>
            <p:cNvSpPr>
              <a:spLocks noChangeArrowheads="1"/>
            </p:cNvSpPr>
            <p:nvPr/>
          </p:nvSpPr>
          <p:spPr bwMode="auto">
            <a:xfrm>
              <a:off x="0" y="0"/>
              <a:ext cx="2025"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800" b="1" baseline="0">
                <a:solidFill>
                  <a:srgbClr val="FFC000"/>
                </a:solidFill>
                <a:latin typeface="Lucida Sans Unicode" panose="020B0602030504020204" pitchFamily="34" charset="0"/>
              </a:endParaRPr>
            </a:p>
          </p:txBody>
        </p:sp>
      </p:grpSp>
      <p:sp>
        <p:nvSpPr>
          <p:cNvPr id="15363" name="Line 8"/>
          <p:cNvSpPr>
            <a:spLocks noChangeShapeType="1"/>
          </p:cNvSpPr>
          <p:nvPr/>
        </p:nvSpPr>
        <p:spPr bwMode="auto">
          <a:xfrm flipH="1">
            <a:off x="4640263" y="4281488"/>
            <a:ext cx="0" cy="552450"/>
          </a:xfrm>
          <a:prstGeom prst="line">
            <a:avLst/>
          </a:prstGeom>
          <a:noFill/>
          <a:ln w="25400">
            <a:solidFill>
              <a:srgbClr val="00FFFF"/>
            </a:solidFill>
            <a:round/>
            <a:headEnd/>
            <a:tailEnd type="triangle" w="med" len="med"/>
          </a:ln>
        </p:spPr>
        <p:txBody>
          <a:bodyPr/>
          <a:lstStyle/>
          <a:p>
            <a:pPr eaLnBrk="1" fontAlgn="auto" hangingPunct="1">
              <a:spcBef>
                <a:spcPts val="0"/>
              </a:spcBef>
              <a:spcAft>
                <a:spcPts val="0"/>
              </a:spcAft>
              <a:defRPr/>
            </a:pPr>
            <a:endParaRPr lang="en-US" sz="1800" b="1" baseline="0">
              <a:solidFill>
                <a:srgbClr val="FFC000"/>
              </a:solidFill>
              <a:latin typeface="Lucida Sans Unicode"/>
            </a:endParaRPr>
          </a:p>
        </p:txBody>
      </p:sp>
      <p:sp>
        <p:nvSpPr>
          <p:cNvPr id="22532" name="Rectangle 9"/>
          <p:cNvSpPr>
            <a:spLocks noChangeArrowheads="1"/>
          </p:cNvSpPr>
          <p:nvPr/>
        </p:nvSpPr>
        <p:spPr bwMode="auto">
          <a:xfrm>
            <a:off x="5715000" y="915988"/>
            <a:ext cx="3492500" cy="641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ja-JP" sz="1800" b="1" baseline="0">
                <a:solidFill>
                  <a:srgbClr val="FFC000"/>
                </a:solidFill>
                <a:latin typeface="Lucida Sans Unicode" panose="020B0602030504020204" pitchFamily="34" charset="0"/>
                <a:ea typeface="MS Mincho" panose="02020609040205080304" pitchFamily="49" charset="-128"/>
              </a:rPr>
              <a:t>Secondary Electron Imaging</a:t>
            </a:r>
          </a:p>
          <a:p>
            <a:pPr algn="ctr" eaLnBrk="1" hangingPunct="1"/>
            <a:r>
              <a:rPr lang="en-US" altLang="ja-JP" sz="1800" b="1" baseline="0">
                <a:solidFill>
                  <a:srgbClr val="FFC000"/>
                </a:solidFill>
                <a:latin typeface="Lucida Sans Unicode" panose="020B0602030504020204" pitchFamily="34" charset="0"/>
                <a:ea typeface="MS Mincho" panose="02020609040205080304" pitchFamily="49" charset="-128"/>
              </a:rPr>
              <a:t>(SEI)</a:t>
            </a:r>
            <a:endParaRPr lang="en-US" altLang="en-US" sz="1800" b="1" baseline="0">
              <a:solidFill>
                <a:srgbClr val="FFC000"/>
              </a:solidFill>
              <a:latin typeface="Lucida Sans Unicode" panose="020B0602030504020204" pitchFamily="34" charset="0"/>
              <a:ea typeface="MS Mincho" panose="02020609040205080304" pitchFamily="49" charset="-128"/>
            </a:endParaRPr>
          </a:p>
        </p:txBody>
      </p:sp>
      <p:sp>
        <p:nvSpPr>
          <p:cNvPr id="22533" name="Rectangle 10"/>
          <p:cNvSpPr>
            <a:spLocks noChangeArrowheads="1"/>
          </p:cNvSpPr>
          <p:nvPr/>
        </p:nvSpPr>
        <p:spPr bwMode="auto">
          <a:xfrm>
            <a:off x="0" y="3973513"/>
            <a:ext cx="3492500" cy="647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ja-JP" sz="1800" b="1" baseline="0">
                <a:solidFill>
                  <a:srgbClr val="FFC000"/>
                </a:solidFill>
                <a:latin typeface="Lucida Sans Unicode" panose="020B0602030504020204" pitchFamily="34" charset="0"/>
                <a:ea typeface="MS Mincho" panose="02020609040205080304" pitchFamily="49" charset="-128"/>
              </a:rPr>
              <a:t>Transmitted Electron Imaging</a:t>
            </a:r>
          </a:p>
          <a:p>
            <a:pPr algn="ctr" eaLnBrk="1" hangingPunct="1"/>
            <a:r>
              <a:rPr lang="en-US" altLang="en-US" sz="1800" b="1" baseline="0">
                <a:solidFill>
                  <a:srgbClr val="FFC000"/>
                </a:solidFill>
                <a:latin typeface="Lucida Sans Unicode" panose="020B0602030504020204" pitchFamily="34" charset="0"/>
                <a:ea typeface="MS Mincho" panose="02020609040205080304" pitchFamily="49" charset="-128"/>
              </a:rPr>
              <a:t>(TEI)</a:t>
            </a:r>
          </a:p>
        </p:txBody>
      </p:sp>
      <p:sp>
        <p:nvSpPr>
          <p:cNvPr id="15366" name="Oval 11"/>
          <p:cNvSpPr>
            <a:spLocks noChangeArrowheads="1"/>
          </p:cNvSpPr>
          <p:nvPr/>
        </p:nvSpPr>
        <p:spPr bwMode="auto">
          <a:xfrm>
            <a:off x="0" y="3581400"/>
            <a:ext cx="3416300" cy="1331913"/>
          </a:xfrm>
          <a:prstGeom prst="ellipse">
            <a:avLst/>
          </a:prstGeom>
          <a:noFill/>
          <a:ln w="25400">
            <a:solidFill>
              <a:srgbClr val="00FFFF"/>
            </a:solidFill>
            <a:round/>
            <a:headEnd/>
            <a:tailEnd/>
          </a:ln>
        </p:spPr>
        <p:txBody>
          <a:bodyPr wrap="none" anchor="ctr"/>
          <a:lstStyle/>
          <a:p>
            <a:pPr eaLnBrk="1" fontAlgn="auto" hangingPunct="1">
              <a:spcBef>
                <a:spcPts val="0"/>
              </a:spcBef>
              <a:spcAft>
                <a:spcPts val="0"/>
              </a:spcAft>
              <a:defRPr/>
            </a:pPr>
            <a:endParaRPr lang="en-US" sz="1800" b="1" baseline="0">
              <a:solidFill>
                <a:srgbClr val="FFC000"/>
              </a:solidFill>
              <a:latin typeface="Lucida Sans Unicode"/>
            </a:endParaRPr>
          </a:p>
        </p:txBody>
      </p:sp>
      <p:sp>
        <p:nvSpPr>
          <p:cNvPr id="22535" name="Rectangle 12"/>
          <p:cNvSpPr>
            <a:spLocks noChangeArrowheads="1"/>
          </p:cNvSpPr>
          <p:nvPr/>
        </p:nvSpPr>
        <p:spPr bwMode="auto">
          <a:xfrm>
            <a:off x="50800" y="892175"/>
            <a:ext cx="3492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ja-JP" sz="1800" b="1" baseline="0">
                <a:solidFill>
                  <a:srgbClr val="FFC000"/>
                </a:solidFill>
                <a:latin typeface="Lucida Sans Unicode" panose="020B0602030504020204" pitchFamily="34" charset="0"/>
                <a:ea typeface="MS Mincho" panose="02020609040205080304" pitchFamily="49" charset="-128"/>
              </a:rPr>
              <a:t>Backscattered Imaging</a:t>
            </a:r>
          </a:p>
          <a:p>
            <a:pPr algn="ctr" eaLnBrk="1" hangingPunct="1"/>
            <a:r>
              <a:rPr lang="en-US" altLang="en-US" sz="1800" b="1" baseline="0">
                <a:solidFill>
                  <a:srgbClr val="FFC000"/>
                </a:solidFill>
                <a:latin typeface="Lucida Sans Unicode" panose="020B0602030504020204" pitchFamily="34" charset="0"/>
                <a:ea typeface="MS Mincho" panose="02020609040205080304" pitchFamily="49" charset="-128"/>
              </a:rPr>
              <a:t>(BSI)</a:t>
            </a:r>
          </a:p>
        </p:txBody>
      </p:sp>
      <p:sp>
        <p:nvSpPr>
          <p:cNvPr id="22536" name="Rectangle 13"/>
          <p:cNvSpPr>
            <a:spLocks noChangeArrowheads="1"/>
          </p:cNvSpPr>
          <p:nvPr/>
        </p:nvSpPr>
        <p:spPr bwMode="auto">
          <a:xfrm>
            <a:off x="6096000" y="1744663"/>
            <a:ext cx="379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800" b="1" baseline="0" dirty="0">
                <a:solidFill>
                  <a:srgbClr val="FFC000"/>
                </a:solidFill>
                <a:latin typeface="Lucida Sans Unicode" panose="020B0602030504020204" pitchFamily="34" charset="0"/>
                <a:cs typeface="Times New Roman" panose="02020603050405020304" pitchFamily="18" charset="0"/>
              </a:rPr>
              <a:t>•</a:t>
            </a:r>
            <a:r>
              <a:rPr lang="en-US" altLang="ja-JP" sz="1800" b="1" baseline="0" dirty="0">
                <a:solidFill>
                  <a:srgbClr val="FFC000"/>
                </a:solidFill>
                <a:latin typeface="Lucida Sans Unicode" panose="020B0602030504020204" pitchFamily="34" charset="0"/>
                <a:ea typeface="MS Mincho" panose="02020609040205080304" pitchFamily="49" charset="-128"/>
              </a:rPr>
              <a:t> Surface Topography, </a:t>
            </a:r>
          </a:p>
          <a:p>
            <a:pPr eaLnBrk="1" hangingPunct="1"/>
            <a:r>
              <a:rPr lang="en-US" altLang="ja-JP" sz="1800" b="1" baseline="0" dirty="0">
                <a:solidFill>
                  <a:srgbClr val="FFC000"/>
                </a:solidFill>
                <a:latin typeface="Lucida Sans Unicode" panose="020B0602030504020204" pitchFamily="34" charset="0"/>
                <a:ea typeface="MS Mincho" panose="02020609040205080304" pitchFamily="49" charset="-128"/>
              </a:rPr>
              <a:t>  Morphology, </a:t>
            </a:r>
            <a:r>
              <a:rPr lang="en-US" altLang="en-US" sz="1800" b="1" baseline="0" dirty="0">
                <a:solidFill>
                  <a:srgbClr val="FFC000"/>
                </a:solidFill>
                <a:latin typeface="Lucida Sans Unicode" panose="020B0602030504020204" pitchFamily="34" charset="0"/>
                <a:ea typeface="MS Mincho" panose="02020609040205080304" pitchFamily="49" charset="-128"/>
              </a:rPr>
              <a:t>Particle </a:t>
            </a:r>
          </a:p>
          <a:p>
            <a:pPr eaLnBrk="1" hangingPunct="1"/>
            <a:r>
              <a:rPr lang="en-US" altLang="en-US" sz="1800" b="1" baseline="0" dirty="0">
                <a:solidFill>
                  <a:srgbClr val="FFC000"/>
                </a:solidFill>
                <a:latin typeface="Lucida Sans Unicode" panose="020B0602030504020204" pitchFamily="34" charset="0"/>
                <a:ea typeface="MS Mincho" panose="02020609040205080304" pitchFamily="49" charset="-128"/>
              </a:rPr>
              <a:t>  Sizes, </a:t>
            </a:r>
            <a:r>
              <a:rPr lang="en-US" altLang="en-US" sz="1800" b="1" i="1" baseline="0" dirty="0">
                <a:solidFill>
                  <a:srgbClr val="FFC000"/>
                </a:solidFill>
                <a:latin typeface="Lucida Sans Unicode" panose="020B0602030504020204" pitchFamily="34" charset="0"/>
                <a:ea typeface="MS Mincho" panose="02020609040205080304" pitchFamily="49" charset="-128"/>
              </a:rPr>
              <a:t>etc.</a:t>
            </a:r>
          </a:p>
        </p:txBody>
      </p:sp>
      <p:sp>
        <p:nvSpPr>
          <p:cNvPr id="22537" name="Rectangle 14"/>
          <p:cNvSpPr>
            <a:spLocks noChangeArrowheads="1"/>
          </p:cNvSpPr>
          <p:nvPr/>
        </p:nvSpPr>
        <p:spPr bwMode="auto">
          <a:xfrm>
            <a:off x="212725" y="1770063"/>
            <a:ext cx="3048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800" b="1" baseline="0">
                <a:solidFill>
                  <a:srgbClr val="FFC000"/>
                </a:solidFill>
                <a:latin typeface="Lucida Sans Unicode" panose="020B0602030504020204" pitchFamily="34" charset="0"/>
                <a:cs typeface="Times New Roman" panose="02020603050405020304" pitchFamily="18" charset="0"/>
              </a:rPr>
              <a:t>•</a:t>
            </a:r>
            <a:r>
              <a:rPr lang="en-US" altLang="ja-JP" sz="1800" b="1" baseline="0">
                <a:solidFill>
                  <a:srgbClr val="FFC000"/>
                </a:solidFill>
                <a:latin typeface="Lucida Sans Unicode" panose="020B0602030504020204" pitchFamily="34" charset="0"/>
                <a:ea typeface="MS Mincho" panose="02020609040205080304" pitchFamily="49" charset="-128"/>
              </a:rPr>
              <a:t> Compositional Contrast</a:t>
            </a:r>
          </a:p>
        </p:txBody>
      </p:sp>
      <p:sp>
        <p:nvSpPr>
          <p:cNvPr id="22538" name="Rectangle 15"/>
          <p:cNvSpPr>
            <a:spLocks noChangeArrowheads="1"/>
          </p:cNvSpPr>
          <p:nvPr/>
        </p:nvSpPr>
        <p:spPr bwMode="auto">
          <a:xfrm>
            <a:off x="519113" y="4999038"/>
            <a:ext cx="25019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800" b="1" baseline="0">
                <a:solidFill>
                  <a:srgbClr val="FFC000"/>
                </a:solidFill>
                <a:latin typeface="Lucida Sans Unicode" panose="020B0602030504020204" pitchFamily="34" charset="0"/>
                <a:cs typeface="Times New Roman" panose="02020603050405020304" pitchFamily="18" charset="0"/>
              </a:rPr>
              <a:t>•</a:t>
            </a:r>
            <a:r>
              <a:rPr lang="en-US" altLang="ja-JP" sz="1800" b="1" baseline="0">
                <a:solidFill>
                  <a:srgbClr val="FFC000"/>
                </a:solidFill>
                <a:latin typeface="Lucida Sans Unicode" panose="020B0602030504020204" pitchFamily="34" charset="0"/>
                <a:ea typeface="MS Mincho" panose="02020609040205080304" pitchFamily="49" charset="-128"/>
              </a:rPr>
              <a:t> Internal ultrastructure</a:t>
            </a:r>
            <a:endParaRPr lang="en-US" altLang="en-US" sz="1800" b="1" baseline="0">
              <a:solidFill>
                <a:srgbClr val="FFC000"/>
              </a:solidFill>
              <a:latin typeface="Lucida Sans Unicode" panose="020B0602030504020204" pitchFamily="34" charset="0"/>
              <a:ea typeface="MS Mincho" panose="02020609040205080304" pitchFamily="49" charset="-128"/>
            </a:endParaRPr>
          </a:p>
        </p:txBody>
      </p:sp>
      <p:sp>
        <p:nvSpPr>
          <p:cNvPr id="22539" name="Rectangle 16"/>
          <p:cNvSpPr>
            <a:spLocks noChangeArrowheads="1"/>
          </p:cNvSpPr>
          <p:nvPr/>
        </p:nvSpPr>
        <p:spPr bwMode="auto">
          <a:xfrm>
            <a:off x="2938463" y="5010150"/>
            <a:ext cx="34925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ja-JP" sz="1800" b="1" baseline="0">
                <a:solidFill>
                  <a:srgbClr val="FFC000"/>
                </a:solidFill>
                <a:latin typeface="Lucida Sans Unicode" panose="020B0602030504020204" pitchFamily="34" charset="0"/>
                <a:ea typeface="MS Mincho" panose="02020609040205080304" pitchFamily="49" charset="-128"/>
              </a:rPr>
              <a:t>Energy-Dispersive </a:t>
            </a:r>
          </a:p>
          <a:p>
            <a:pPr algn="ctr" eaLnBrk="1" hangingPunct="1"/>
            <a:r>
              <a:rPr lang="en-US" altLang="ja-JP" sz="1800" b="1" baseline="0">
                <a:solidFill>
                  <a:srgbClr val="FFC000"/>
                </a:solidFill>
                <a:latin typeface="Lucida Sans Unicode" panose="020B0602030504020204" pitchFamily="34" charset="0"/>
                <a:ea typeface="MS Mincho" panose="02020609040205080304" pitchFamily="49" charset="-128"/>
              </a:rPr>
              <a:t>X-ray Spectrometry</a:t>
            </a:r>
          </a:p>
          <a:p>
            <a:pPr algn="ctr" eaLnBrk="1" hangingPunct="1"/>
            <a:r>
              <a:rPr lang="en-US" altLang="ja-JP" sz="1800" b="1" baseline="0">
                <a:solidFill>
                  <a:srgbClr val="FFC000"/>
                </a:solidFill>
                <a:latin typeface="Lucida Sans Unicode" panose="020B0602030504020204" pitchFamily="34" charset="0"/>
                <a:ea typeface="MS Mincho" panose="02020609040205080304" pitchFamily="49" charset="-128"/>
              </a:rPr>
              <a:t>(EDS)</a:t>
            </a:r>
            <a:endParaRPr lang="en-US" altLang="en-US" sz="1800" b="1" baseline="0">
              <a:solidFill>
                <a:srgbClr val="FFC000"/>
              </a:solidFill>
              <a:latin typeface="Lucida Sans Unicode" panose="020B0602030504020204" pitchFamily="34" charset="0"/>
              <a:ea typeface="MS Mincho" panose="02020609040205080304" pitchFamily="49" charset="-128"/>
            </a:endParaRPr>
          </a:p>
        </p:txBody>
      </p:sp>
      <p:sp>
        <p:nvSpPr>
          <p:cNvPr id="22540" name="Rectangle 17"/>
          <p:cNvSpPr>
            <a:spLocks noChangeArrowheads="1"/>
          </p:cNvSpPr>
          <p:nvPr/>
        </p:nvSpPr>
        <p:spPr bwMode="auto">
          <a:xfrm>
            <a:off x="3268661" y="6013450"/>
            <a:ext cx="410459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1125" indent="-11112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800" baseline="0" dirty="0">
                <a:solidFill>
                  <a:srgbClr val="FFC000"/>
                </a:solidFill>
                <a:latin typeface="Lucida Sans Unicode" panose="020B0602030504020204" pitchFamily="34" charset="0"/>
                <a:cs typeface="Times New Roman" panose="02020603050405020304" pitchFamily="18" charset="0"/>
              </a:rPr>
              <a:t>•</a:t>
            </a:r>
            <a:r>
              <a:rPr lang="en-US" altLang="ja-JP" sz="1800" baseline="0" dirty="0">
                <a:solidFill>
                  <a:srgbClr val="FFC000"/>
                </a:solidFill>
                <a:latin typeface="Lucida Sans Unicode" panose="020B0602030504020204" pitchFamily="34" charset="0"/>
                <a:ea typeface="MS Mincho" panose="02020609040205080304" pitchFamily="49" charset="-128"/>
              </a:rPr>
              <a:t> Elemental composition, mapping and </a:t>
            </a:r>
            <a:r>
              <a:rPr lang="en-US" altLang="ja-JP" sz="1800" baseline="0" dirty="0" err="1">
                <a:solidFill>
                  <a:srgbClr val="FFC000"/>
                </a:solidFill>
                <a:latin typeface="Lucida Sans Unicode" panose="020B0602030504020204" pitchFamily="34" charset="0"/>
                <a:ea typeface="MS Mincho" panose="02020609040205080304" pitchFamily="49" charset="-128"/>
              </a:rPr>
              <a:t>linescans</a:t>
            </a:r>
            <a:endParaRPr lang="en-US" altLang="ja-JP" sz="1800" baseline="0" dirty="0">
              <a:solidFill>
                <a:srgbClr val="FFC000"/>
              </a:solidFill>
              <a:latin typeface="Lucida Sans Unicode" panose="020B0602030504020204" pitchFamily="34" charset="0"/>
              <a:ea typeface="MS Mincho" panose="02020609040205080304" pitchFamily="49" charset="-128"/>
            </a:endParaRPr>
          </a:p>
        </p:txBody>
      </p:sp>
      <p:sp>
        <p:nvSpPr>
          <p:cNvPr id="22541" name="Rectangle 18"/>
          <p:cNvSpPr>
            <a:spLocks noChangeArrowheads="1"/>
          </p:cNvSpPr>
          <p:nvPr/>
        </p:nvSpPr>
        <p:spPr bwMode="auto">
          <a:xfrm>
            <a:off x="6332537" y="5207000"/>
            <a:ext cx="27447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800" b="1" baseline="0" dirty="0">
                <a:solidFill>
                  <a:srgbClr val="FFC000"/>
                </a:solidFill>
                <a:latin typeface="Lucida Sans Unicode" panose="020B0602030504020204" pitchFamily="34" charset="0"/>
                <a:cs typeface="Times New Roman" panose="02020603050405020304" pitchFamily="18" charset="0"/>
              </a:rPr>
              <a:t>•</a:t>
            </a:r>
            <a:r>
              <a:rPr lang="en-US" altLang="ja-JP" sz="1800" b="1" baseline="0" dirty="0">
                <a:solidFill>
                  <a:srgbClr val="FFC000"/>
                </a:solidFill>
                <a:latin typeface="Lucida Sans Unicode" panose="020B0602030504020204" pitchFamily="34" charset="0"/>
                <a:ea typeface="MS Mincho" panose="02020609040205080304" pitchFamily="49" charset="-128"/>
              </a:rPr>
              <a:t> Crystallographic Info</a:t>
            </a:r>
            <a:endParaRPr lang="en-US" altLang="en-US" sz="1800" b="1" baseline="0" dirty="0">
              <a:solidFill>
                <a:srgbClr val="FFC000"/>
              </a:solidFill>
              <a:latin typeface="Lucida Sans Unicode" panose="020B0602030504020204" pitchFamily="34" charset="0"/>
              <a:ea typeface="MS Mincho" panose="02020609040205080304" pitchFamily="49" charset="-128"/>
            </a:endParaRPr>
          </a:p>
        </p:txBody>
      </p:sp>
      <p:sp>
        <p:nvSpPr>
          <p:cNvPr id="22542" name="Rectangle 19"/>
          <p:cNvSpPr>
            <a:spLocks noChangeArrowheads="1"/>
          </p:cNvSpPr>
          <p:nvPr/>
        </p:nvSpPr>
        <p:spPr bwMode="auto">
          <a:xfrm>
            <a:off x="5584825" y="4178300"/>
            <a:ext cx="34925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ja-JP" sz="1800" b="1" baseline="0">
                <a:solidFill>
                  <a:srgbClr val="FFC000"/>
                </a:solidFill>
                <a:latin typeface="Lucida Sans Unicode" panose="020B0602030504020204" pitchFamily="34" charset="0"/>
                <a:ea typeface="MS Mincho" panose="02020609040205080304" pitchFamily="49" charset="-128"/>
              </a:rPr>
              <a:t>Electron Backscattered Electron Diffraction</a:t>
            </a:r>
          </a:p>
          <a:p>
            <a:pPr algn="ctr" eaLnBrk="1" hangingPunct="1"/>
            <a:r>
              <a:rPr lang="en-US" altLang="ja-JP" sz="1800" b="1" baseline="0">
                <a:solidFill>
                  <a:srgbClr val="FFC000"/>
                </a:solidFill>
                <a:latin typeface="Lucida Sans Unicode" panose="020B0602030504020204" pitchFamily="34" charset="0"/>
                <a:ea typeface="MS Mincho" panose="02020609040205080304" pitchFamily="49" charset="-128"/>
              </a:rPr>
              <a:t>(EBSD)</a:t>
            </a:r>
            <a:endParaRPr lang="en-US" altLang="en-US" sz="1800" b="1" baseline="0">
              <a:solidFill>
                <a:srgbClr val="FFC000"/>
              </a:solidFill>
              <a:latin typeface="Lucida Sans Unicode" panose="020B0602030504020204" pitchFamily="34" charset="0"/>
              <a:ea typeface="MS Mincho" panose="02020609040205080304" pitchFamily="49" charset="-128"/>
            </a:endParaRPr>
          </a:p>
        </p:txBody>
      </p:sp>
      <p:sp>
        <p:nvSpPr>
          <p:cNvPr id="15375" name="Oval 20"/>
          <p:cNvSpPr>
            <a:spLocks noChangeArrowheads="1"/>
          </p:cNvSpPr>
          <p:nvPr/>
        </p:nvSpPr>
        <p:spPr bwMode="auto">
          <a:xfrm>
            <a:off x="127000" y="796925"/>
            <a:ext cx="3340100" cy="836613"/>
          </a:xfrm>
          <a:prstGeom prst="ellipse">
            <a:avLst/>
          </a:prstGeom>
          <a:noFill/>
          <a:ln w="25400">
            <a:solidFill>
              <a:srgbClr val="00FFFF"/>
            </a:solidFill>
            <a:round/>
            <a:headEnd/>
            <a:tailEnd/>
          </a:ln>
        </p:spPr>
        <p:txBody>
          <a:bodyPr wrap="none" anchor="ctr"/>
          <a:lstStyle/>
          <a:p>
            <a:pPr eaLnBrk="1" fontAlgn="auto" hangingPunct="1">
              <a:spcBef>
                <a:spcPts val="0"/>
              </a:spcBef>
              <a:spcAft>
                <a:spcPts val="0"/>
              </a:spcAft>
              <a:defRPr/>
            </a:pPr>
            <a:endParaRPr lang="en-US" sz="1800" b="1" baseline="0">
              <a:solidFill>
                <a:srgbClr val="FFC000"/>
              </a:solidFill>
              <a:latin typeface="Lucida Sans Unicode"/>
            </a:endParaRPr>
          </a:p>
        </p:txBody>
      </p:sp>
      <p:sp>
        <p:nvSpPr>
          <p:cNvPr id="15376" name="Oval 21"/>
          <p:cNvSpPr>
            <a:spLocks noChangeArrowheads="1"/>
          </p:cNvSpPr>
          <p:nvPr/>
        </p:nvSpPr>
        <p:spPr bwMode="auto">
          <a:xfrm>
            <a:off x="5791200" y="754063"/>
            <a:ext cx="3340100" cy="965200"/>
          </a:xfrm>
          <a:prstGeom prst="ellipse">
            <a:avLst/>
          </a:prstGeom>
          <a:noFill/>
          <a:ln w="25400">
            <a:solidFill>
              <a:srgbClr val="00FFFF"/>
            </a:solidFill>
            <a:round/>
            <a:headEnd/>
            <a:tailEnd/>
          </a:ln>
        </p:spPr>
        <p:txBody>
          <a:bodyPr wrap="none" anchor="ctr"/>
          <a:lstStyle/>
          <a:p>
            <a:pPr eaLnBrk="1" fontAlgn="auto" hangingPunct="1">
              <a:spcBef>
                <a:spcPts val="0"/>
              </a:spcBef>
              <a:spcAft>
                <a:spcPts val="0"/>
              </a:spcAft>
              <a:defRPr/>
            </a:pPr>
            <a:endParaRPr lang="en-US" sz="1800" b="1" baseline="0">
              <a:solidFill>
                <a:srgbClr val="FFC000"/>
              </a:solidFill>
              <a:latin typeface="Lucida Sans Unicode"/>
            </a:endParaRPr>
          </a:p>
        </p:txBody>
      </p:sp>
      <p:sp>
        <p:nvSpPr>
          <p:cNvPr id="15377" name="Oval 22"/>
          <p:cNvSpPr>
            <a:spLocks noChangeArrowheads="1"/>
          </p:cNvSpPr>
          <p:nvPr/>
        </p:nvSpPr>
        <p:spPr bwMode="auto">
          <a:xfrm>
            <a:off x="5546725" y="3841750"/>
            <a:ext cx="3568700" cy="1322388"/>
          </a:xfrm>
          <a:prstGeom prst="ellipse">
            <a:avLst/>
          </a:prstGeom>
          <a:noFill/>
          <a:ln w="25400">
            <a:solidFill>
              <a:srgbClr val="00FFFF"/>
            </a:solidFill>
            <a:round/>
            <a:headEnd/>
            <a:tailEnd/>
          </a:ln>
        </p:spPr>
        <p:txBody>
          <a:bodyPr wrap="none" anchor="ctr"/>
          <a:lstStyle/>
          <a:p>
            <a:pPr eaLnBrk="1" fontAlgn="auto" hangingPunct="1">
              <a:spcBef>
                <a:spcPts val="0"/>
              </a:spcBef>
              <a:spcAft>
                <a:spcPts val="0"/>
              </a:spcAft>
              <a:defRPr/>
            </a:pPr>
            <a:endParaRPr lang="en-US" sz="1800" b="1" baseline="0">
              <a:solidFill>
                <a:srgbClr val="FFC000"/>
              </a:solidFill>
              <a:latin typeface="Lucida Sans Unicode"/>
            </a:endParaRPr>
          </a:p>
        </p:txBody>
      </p:sp>
      <p:sp>
        <p:nvSpPr>
          <p:cNvPr id="15378" name="Oval 23"/>
          <p:cNvSpPr>
            <a:spLocks noChangeArrowheads="1"/>
          </p:cNvSpPr>
          <p:nvPr/>
        </p:nvSpPr>
        <p:spPr bwMode="auto">
          <a:xfrm>
            <a:off x="3178175" y="4953000"/>
            <a:ext cx="3014663" cy="1035050"/>
          </a:xfrm>
          <a:prstGeom prst="ellipse">
            <a:avLst/>
          </a:prstGeom>
          <a:noFill/>
          <a:ln w="25400">
            <a:solidFill>
              <a:srgbClr val="00FFFF"/>
            </a:solidFill>
            <a:round/>
            <a:headEnd/>
            <a:tailEnd/>
          </a:ln>
        </p:spPr>
        <p:txBody>
          <a:bodyPr wrap="none" anchor="ctr"/>
          <a:lstStyle/>
          <a:p>
            <a:pPr eaLnBrk="1" fontAlgn="auto" hangingPunct="1">
              <a:spcBef>
                <a:spcPts val="0"/>
              </a:spcBef>
              <a:spcAft>
                <a:spcPts val="0"/>
              </a:spcAft>
              <a:defRPr/>
            </a:pPr>
            <a:endParaRPr lang="en-US" sz="1800" b="1" baseline="0">
              <a:solidFill>
                <a:srgbClr val="FFC000"/>
              </a:solidFill>
              <a:latin typeface="Lucida Sans Unicode"/>
            </a:endParaRPr>
          </a:p>
        </p:txBody>
      </p:sp>
      <p:sp>
        <p:nvSpPr>
          <p:cNvPr id="15379" name="Line 24"/>
          <p:cNvSpPr>
            <a:spLocks noChangeShapeType="1"/>
          </p:cNvSpPr>
          <p:nvPr/>
        </p:nvSpPr>
        <p:spPr bwMode="auto">
          <a:xfrm flipH="1">
            <a:off x="3352800" y="3792538"/>
            <a:ext cx="355600" cy="203200"/>
          </a:xfrm>
          <a:prstGeom prst="line">
            <a:avLst/>
          </a:prstGeom>
          <a:noFill/>
          <a:ln w="25400">
            <a:solidFill>
              <a:srgbClr val="00FFFF"/>
            </a:solidFill>
            <a:round/>
            <a:headEnd/>
            <a:tailEnd type="triangle" w="med" len="med"/>
          </a:ln>
        </p:spPr>
        <p:txBody>
          <a:bodyPr/>
          <a:lstStyle/>
          <a:p>
            <a:pPr eaLnBrk="1" fontAlgn="auto" hangingPunct="1">
              <a:spcBef>
                <a:spcPts val="0"/>
              </a:spcBef>
              <a:spcAft>
                <a:spcPts val="0"/>
              </a:spcAft>
              <a:defRPr/>
            </a:pPr>
            <a:endParaRPr lang="en-US" sz="1800" b="1" baseline="0">
              <a:solidFill>
                <a:srgbClr val="FFC000"/>
              </a:solidFill>
              <a:latin typeface="Lucida Sans Unicode"/>
            </a:endParaRPr>
          </a:p>
        </p:txBody>
      </p:sp>
      <p:sp>
        <p:nvSpPr>
          <p:cNvPr id="15380" name="Line 25"/>
          <p:cNvSpPr>
            <a:spLocks noChangeShapeType="1"/>
          </p:cNvSpPr>
          <p:nvPr/>
        </p:nvSpPr>
        <p:spPr bwMode="auto">
          <a:xfrm flipH="1" flipV="1">
            <a:off x="3086100" y="1743075"/>
            <a:ext cx="365125" cy="279400"/>
          </a:xfrm>
          <a:prstGeom prst="line">
            <a:avLst/>
          </a:prstGeom>
          <a:noFill/>
          <a:ln w="25400">
            <a:solidFill>
              <a:srgbClr val="00FFFF"/>
            </a:solidFill>
            <a:round/>
            <a:headEnd/>
            <a:tailEnd type="triangle" w="med" len="med"/>
          </a:ln>
        </p:spPr>
        <p:txBody>
          <a:bodyPr/>
          <a:lstStyle/>
          <a:p>
            <a:pPr eaLnBrk="1" fontAlgn="auto" hangingPunct="1">
              <a:spcBef>
                <a:spcPts val="0"/>
              </a:spcBef>
              <a:spcAft>
                <a:spcPts val="0"/>
              </a:spcAft>
              <a:defRPr/>
            </a:pPr>
            <a:endParaRPr lang="en-US" sz="1800" b="1" baseline="0">
              <a:solidFill>
                <a:srgbClr val="FFC000"/>
              </a:solidFill>
              <a:latin typeface="Lucida Sans Unicode"/>
            </a:endParaRPr>
          </a:p>
        </p:txBody>
      </p:sp>
      <p:sp>
        <p:nvSpPr>
          <p:cNvPr id="15381" name="Line 26"/>
          <p:cNvSpPr>
            <a:spLocks noChangeShapeType="1"/>
          </p:cNvSpPr>
          <p:nvPr/>
        </p:nvSpPr>
        <p:spPr bwMode="auto">
          <a:xfrm>
            <a:off x="5638800" y="3792538"/>
            <a:ext cx="355600" cy="203200"/>
          </a:xfrm>
          <a:prstGeom prst="line">
            <a:avLst/>
          </a:prstGeom>
          <a:noFill/>
          <a:ln w="25400">
            <a:solidFill>
              <a:srgbClr val="00FFFF"/>
            </a:solidFill>
            <a:round/>
            <a:headEnd/>
            <a:tailEnd type="triangle" w="med" len="med"/>
          </a:ln>
        </p:spPr>
        <p:txBody>
          <a:bodyPr/>
          <a:lstStyle/>
          <a:p>
            <a:pPr eaLnBrk="1" fontAlgn="auto" hangingPunct="1">
              <a:spcBef>
                <a:spcPts val="0"/>
              </a:spcBef>
              <a:spcAft>
                <a:spcPts val="0"/>
              </a:spcAft>
              <a:defRPr/>
            </a:pPr>
            <a:endParaRPr lang="en-US" sz="1800" b="1" baseline="0">
              <a:solidFill>
                <a:srgbClr val="FFC000"/>
              </a:solidFill>
              <a:latin typeface="Lucida Sans Unicode"/>
            </a:endParaRPr>
          </a:p>
        </p:txBody>
      </p:sp>
      <p:sp>
        <p:nvSpPr>
          <p:cNvPr id="15382" name="Line 27"/>
          <p:cNvSpPr>
            <a:spLocks noChangeShapeType="1"/>
          </p:cNvSpPr>
          <p:nvPr/>
        </p:nvSpPr>
        <p:spPr bwMode="auto">
          <a:xfrm flipV="1">
            <a:off x="5697538" y="1743075"/>
            <a:ext cx="365125" cy="279400"/>
          </a:xfrm>
          <a:prstGeom prst="line">
            <a:avLst/>
          </a:prstGeom>
          <a:noFill/>
          <a:ln w="25400">
            <a:solidFill>
              <a:srgbClr val="00FFFF"/>
            </a:solidFill>
            <a:round/>
            <a:headEnd/>
            <a:tailEnd type="triangle" w="med" len="med"/>
          </a:ln>
        </p:spPr>
        <p:txBody>
          <a:bodyPr/>
          <a:lstStyle/>
          <a:p>
            <a:pPr eaLnBrk="1" fontAlgn="auto" hangingPunct="1">
              <a:spcBef>
                <a:spcPts val="0"/>
              </a:spcBef>
              <a:spcAft>
                <a:spcPts val="0"/>
              </a:spcAft>
              <a:defRPr/>
            </a:pPr>
            <a:endParaRPr lang="en-US" sz="1800" b="1" baseline="0">
              <a:solidFill>
                <a:srgbClr val="FFC000"/>
              </a:solidFill>
              <a:latin typeface="Lucida Sans Unicode"/>
            </a:endParaRPr>
          </a:p>
        </p:txBody>
      </p:sp>
      <p:sp>
        <p:nvSpPr>
          <p:cNvPr id="29" name="Title 5"/>
          <p:cNvSpPr txBox="1">
            <a:spLocks/>
          </p:cNvSpPr>
          <p:nvPr/>
        </p:nvSpPr>
        <p:spPr>
          <a:xfrm>
            <a:off x="877888" y="69850"/>
            <a:ext cx="6781800" cy="471488"/>
          </a:xfrm>
          <a:prstGeom prst="rect">
            <a:avLst/>
          </a:prstGeom>
        </p:spPr>
        <p:txBody>
          <a:bodyPr/>
          <a:lstStyle/>
          <a:p>
            <a:pPr algn="ctr" eaLnBrk="1" fontAlgn="auto" hangingPunct="1">
              <a:spcBef>
                <a:spcPts val="0"/>
              </a:spcBef>
              <a:spcAft>
                <a:spcPts val="0"/>
              </a:spcAft>
              <a:defRPr/>
            </a:pPr>
            <a:r>
              <a:rPr lang="en-US" sz="3200" b="1" kern="0" baseline="0" dirty="0">
                <a:solidFill>
                  <a:srgbClr val="00FFFF"/>
                </a:solidFill>
                <a:latin typeface="Lucida Sans Unicode"/>
              </a:rPr>
              <a:t>SEM Capabilities</a:t>
            </a:r>
          </a:p>
        </p:txBody>
      </p:sp>
      <p:sp>
        <p:nvSpPr>
          <p:cNvPr id="22552" name="Rectangle 7"/>
          <p:cNvSpPr>
            <a:spLocks noChangeArrowheads="1"/>
          </p:cNvSpPr>
          <p:nvPr/>
        </p:nvSpPr>
        <p:spPr bwMode="auto">
          <a:xfrm>
            <a:off x="2827338" y="3352800"/>
            <a:ext cx="3492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ja-JP" sz="1800" b="1" baseline="0" dirty="0">
                <a:solidFill>
                  <a:srgbClr val="FFC000"/>
                </a:solidFill>
                <a:latin typeface="Lucida Sans Unicode" panose="020B0602030504020204" pitchFamily="34" charset="0"/>
                <a:ea typeface="MS Mincho" panose="02020609040205080304" pitchFamily="49" charset="-128"/>
              </a:rPr>
              <a:t>Scanning Electron Microscope</a:t>
            </a:r>
          </a:p>
          <a:p>
            <a:pPr algn="ctr" eaLnBrk="1" hangingPunct="1"/>
            <a:r>
              <a:rPr lang="en-US" altLang="ja-JP" sz="1800" b="1" baseline="0" dirty="0">
                <a:solidFill>
                  <a:srgbClr val="FFC000"/>
                </a:solidFill>
                <a:latin typeface="Lucida Sans Unicode" panose="020B0602030504020204" pitchFamily="34" charset="0"/>
                <a:ea typeface="MS Mincho" panose="02020609040205080304" pitchFamily="49" charset="-128"/>
              </a:rPr>
              <a:t>(SEM)</a:t>
            </a:r>
            <a:endParaRPr lang="en-US" altLang="en-US" sz="1800" b="1" baseline="0" dirty="0">
              <a:solidFill>
                <a:srgbClr val="FFC000"/>
              </a:solidFill>
              <a:latin typeface="Lucida Sans Unicode" panose="020B0602030504020204" pitchFamily="34" charset="0"/>
              <a:ea typeface="MS Mincho" panose="02020609040205080304" pitchFamily="49" charset="-128"/>
            </a:endParaRPr>
          </a:p>
        </p:txBody>
      </p:sp>
      <p:pic>
        <p:nvPicPr>
          <p:cNvPr id="28" name="Picture 10" descr="PI_44_05_Ultra55_dl"/>
          <p:cNvPicPr>
            <a:picLocks noChangeAspect="1" noChangeArrowheads="1"/>
          </p:cNvPicPr>
          <p:nvPr/>
        </p:nvPicPr>
        <p:blipFill>
          <a:blip r:embed="rId3"/>
          <a:srcRect/>
          <a:stretch>
            <a:fillRect/>
          </a:stretch>
        </p:blipFill>
        <p:spPr bwMode="auto">
          <a:xfrm>
            <a:off x="3511550" y="1485900"/>
            <a:ext cx="2124075" cy="1876425"/>
          </a:xfrm>
          <a:prstGeom prst="rect">
            <a:avLst/>
          </a:prstGeom>
          <a:noFill/>
          <a:ln w="38100" cap="sq">
            <a:solidFill>
              <a:srgbClr val="000000"/>
            </a:solidFill>
            <a:miter lim="800000"/>
            <a:headEnd/>
            <a:tailEnd/>
          </a:ln>
          <a:effectLst>
            <a:outerShdw dist="38100" dir="2700000" algn="tl" rotWithShape="0">
              <a:srgbClr val="000000">
                <a:alpha val="42999"/>
              </a:srgbClr>
            </a:outerShdw>
          </a:effectLst>
        </p:spPr>
      </p:pic>
      <p:sp>
        <p:nvSpPr>
          <p:cNvPr id="2" name="Slide Number Placeholder 1"/>
          <p:cNvSpPr>
            <a:spLocks noGrp="1"/>
          </p:cNvSpPr>
          <p:nvPr>
            <p:ph type="sldNum" sz="quarter" idx="4"/>
          </p:nvPr>
        </p:nvSpPr>
        <p:spPr/>
        <p:txBody>
          <a:bodyPr/>
          <a:lstStyle/>
          <a:p>
            <a:fld id="{B6F15528-21DE-4FAA-801E-634DDDAF4B2B}" type="slidenum">
              <a:rPr lang="en-US" smtClean="0"/>
              <a:pPr/>
              <a:t>13</a:t>
            </a:fld>
            <a:endParaRPr lang="en-US" dirty="0"/>
          </a:p>
        </p:txBody>
      </p:sp>
    </p:spTree>
    <p:extLst>
      <p:ext uri="{BB962C8B-B14F-4D97-AF65-F5344CB8AC3E}">
        <p14:creationId xmlns:p14="http://schemas.microsoft.com/office/powerpoint/2010/main" val="1847421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jem-2010"/>
          <p:cNvPicPr>
            <a:picLocks noChangeAspect="1" noChangeArrowheads="1"/>
          </p:cNvPicPr>
          <p:nvPr/>
        </p:nvPicPr>
        <p:blipFill>
          <a:blip r:embed="rId3"/>
          <a:srcRect/>
          <a:stretch>
            <a:fillRect/>
          </a:stretch>
        </p:blipFill>
        <p:spPr bwMode="auto">
          <a:xfrm>
            <a:off x="3575050" y="920750"/>
            <a:ext cx="2057400" cy="2455863"/>
          </a:xfrm>
          <a:prstGeom prst="rect">
            <a:avLst/>
          </a:prstGeom>
          <a:noFill/>
          <a:ln w="38100" cap="sq">
            <a:solidFill>
              <a:srgbClr val="000000"/>
            </a:solidFill>
            <a:miter lim="800000"/>
            <a:headEnd/>
            <a:tailEnd/>
          </a:ln>
          <a:effectLst>
            <a:outerShdw dist="38100" dir="2700000" algn="tl" rotWithShape="0">
              <a:srgbClr val="000000">
                <a:alpha val="42999"/>
              </a:srgbClr>
            </a:outerShdw>
          </a:effectLst>
        </p:spPr>
      </p:pic>
      <p:grpSp>
        <p:nvGrpSpPr>
          <p:cNvPr id="23555" name="Group 3"/>
          <p:cNvGrpSpPr>
            <a:grpSpLocks/>
          </p:cNvGrpSpPr>
          <p:nvPr/>
        </p:nvGrpSpPr>
        <p:grpSpPr bwMode="auto">
          <a:xfrm>
            <a:off x="0" y="393"/>
            <a:ext cx="2025" cy="369332"/>
            <a:chOff x="0" y="0"/>
            <a:chExt cx="2025" cy="369332"/>
          </a:xfrm>
        </p:grpSpPr>
        <p:sp>
          <p:nvSpPr>
            <p:cNvPr id="23578" name="Rectangle 4"/>
            <p:cNvSpPr>
              <a:spLocks noChangeArrowheads="1"/>
            </p:cNvSpPr>
            <p:nvPr/>
          </p:nvSpPr>
          <p:spPr bwMode="auto">
            <a:xfrm>
              <a:off x="0" y="0"/>
              <a:ext cx="2025"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800" baseline="0">
                <a:solidFill>
                  <a:srgbClr val="FFC000"/>
                </a:solidFill>
                <a:latin typeface="Lucida Sans Unicode" panose="020B0602030504020204" pitchFamily="34" charset="0"/>
              </a:endParaRPr>
            </a:p>
          </p:txBody>
        </p:sp>
        <p:sp>
          <p:nvSpPr>
            <p:cNvPr id="23579" name="Rectangle 5"/>
            <p:cNvSpPr>
              <a:spLocks noChangeArrowheads="1"/>
            </p:cNvSpPr>
            <p:nvPr/>
          </p:nvSpPr>
          <p:spPr bwMode="auto">
            <a:xfrm>
              <a:off x="0" y="0"/>
              <a:ext cx="2025"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800" baseline="0">
                <a:solidFill>
                  <a:srgbClr val="FFC000"/>
                </a:solidFill>
                <a:latin typeface="Lucida Sans Unicode" panose="020B0602030504020204" pitchFamily="34" charset="0"/>
              </a:endParaRPr>
            </a:p>
          </p:txBody>
        </p:sp>
      </p:grpSp>
      <p:sp>
        <p:nvSpPr>
          <p:cNvPr id="16388" name="Line 8"/>
          <p:cNvSpPr>
            <a:spLocks noChangeShapeType="1"/>
          </p:cNvSpPr>
          <p:nvPr/>
        </p:nvSpPr>
        <p:spPr bwMode="auto">
          <a:xfrm flipH="1">
            <a:off x="4640263" y="4281488"/>
            <a:ext cx="0" cy="552450"/>
          </a:xfrm>
          <a:prstGeom prst="line">
            <a:avLst/>
          </a:prstGeom>
          <a:noFill/>
          <a:ln w="25400">
            <a:solidFill>
              <a:srgbClr val="00FFFF"/>
            </a:solidFill>
            <a:round/>
            <a:headEnd/>
            <a:tailEnd type="triangle" w="med" len="med"/>
          </a:ln>
        </p:spPr>
        <p:txBody>
          <a:bodyPr/>
          <a:lstStyle/>
          <a:p>
            <a:pPr eaLnBrk="1" fontAlgn="auto" hangingPunct="1">
              <a:spcBef>
                <a:spcPts val="0"/>
              </a:spcBef>
              <a:spcAft>
                <a:spcPts val="0"/>
              </a:spcAft>
              <a:defRPr/>
            </a:pPr>
            <a:endParaRPr lang="en-US" sz="1800" baseline="0">
              <a:solidFill>
                <a:srgbClr val="FFC000"/>
              </a:solidFill>
              <a:latin typeface="Lucida Sans Unicode"/>
            </a:endParaRPr>
          </a:p>
        </p:txBody>
      </p:sp>
      <p:sp>
        <p:nvSpPr>
          <p:cNvPr id="23557" name="Rectangle 9"/>
          <p:cNvSpPr>
            <a:spLocks noChangeArrowheads="1"/>
          </p:cNvSpPr>
          <p:nvPr/>
        </p:nvSpPr>
        <p:spPr bwMode="auto">
          <a:xfrm>
            <a:off x="5715000" y="890588"/>
            <a:ext cx="34925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ja-JP" sz="1800" baseline="0">
                <a:solidFill>
                  <a:srgbClr val="FFC000"/>
                </a:solidFill>
                <a:latin typeface="Lucida Sans Unicode" panose="020B0602030504020204" pitchFamily="34" charset="0"/>
                <a:ea typeface="MS Mincho" panose="02020609040205080304" pitchFamily="49" charset="-128"/>
              </a:rPr>
              <a:t>Electron Diffraction</a:t>
            </a:r>
          </a:p>
          <a:p>
            <a:pPr algn="ctr" eaLnBrk="1" hangingPunct="1"/>
            <a:r>
              <a:rPr lang="en-US" altLang="ja-JP" sz="1800" baseline="0">
                <a:solidFill>
                  <a:srgbClr val="FFC000"/>
                </a:solidFill>
                <a:latin typeface="Lucida Sans Unicode" panose="020B0602030504020204" pitchFamily="34" charset="0"/>
                <a:ea typeface="MS Mincho" panose="02020609040205080304" pitchFamily="49" charset="-128"/>
              </a:rPr>
              <a:t>(ED)</a:t>
            </a:r>
            <a:endParaRPr lang="en-US" altLang="en-US" sz="1800" baseline="0">
              <a:solidFill>
                <a:srgbClr val="FFC000"/>
              </a:solidFill>
              <a:latin typeface="Lucida Sans Unicode" panose="020B0602030504020204" pitchFamily="34" charset="0"/>
              <a:ea typeface="MS Mincho" panose="02020609040205080304" pitchFamily="49" charset="-128"/>
            </a:endParaRPr>
          </a:p>
        </p:txBody>
      </p:sp>
      <p:sp>
        <p:nvSpPr>
          <p:cNvPr id="23558" name="Rectangle 10"/>
          <p:cNvSpPr>
            <a:spLocks noChangeArrowheads="1"/>
          </p:cNvSpPr>
          <p:nvPr/>
        </p:nvSpPr>
        <p:spPr bwMode="auto">
          <a:xfrm>
            <a:off x="0" y="3752850"/>
            <a:ext cx="3492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ja-JP" sz="1800" baseline="0">
                <a:solidFill>
                  <a:srgbClr val="FFC000"/>
                </a:solidFill>
                <a:latin typeface="Lucida Sans Unicode" panose="020B0602030504020204" pitchFamily="34" charset="0"/>
                <a:ea typeface="MS Mincho" panose="02020609040205080304" pitchFamily="49" charset="-128"/>
              </a:rPr>
              <a:t>High-Resolution </a:t>
            </a:r>
          </a:p>
          <a:p>
            <a:pPr algn="ctr" eaLnBrk="1" hangingPunct="1"/>
            <a:r>
              <a:rPr lang="en-US" altLang="ja-JP" sz="1800" baseline="0">
                <a:solidFill>
                  <a:srgbClr val="FFC000"/>
                </a:solidFill>
                <a:latin typeface="Lucida Sans Unicode" panose="020B0602030504020204" pitchFamily="34" charset="0"/>
                <a:ea typeface="MS Mincho" panose="02020609040205080304" pitchFamily="49" charset="-128"/>
              </a:rPr>
              <a:t>Transmission Electron Microscopy</a:t>
            </a:r>
          </a:p>
          <a:p>
            <a:pPr algn="ctr" eaLnBrk="1" hangingPunct="1"/>
            <a:r>
              <a:rPr lang="en-US" altLang="ja-JP" sz="1800" baseline="0">
                <a:solidFill>
                  <a:srgbClr val="FFC000"/>
                </a:solidFill>
                <a:latin typeface="Lucida Sans Unicode" panose="020B0602030504020204" pitchFamily="34" charset="0"/>
                <a:ea typeface="MS Mincho" panose="02020609040205080304" pitchFamily="49" charset="-128"/>
              </a:rPr>
              <a:t>(HR-TEM)</a:t>
            </a:r>
            <a:endParaRPr lang="en-US" altLang="en-US" sz="1800" baseline="0">
              <a:solidFill>
                <a:srgbClr val="FFC000"/>
              </a:solidFill>
              <a:latin typeface="Lucida Sans Unicode" panose="020B0602030504020204" pitchFamily="34" charset="0"/>
              <a:ea typeface="MS Mincho" panose="02020609040205080304" pitchFamily="49" charset="-128"/>
            </a:endParaRPr>
          </a:p>
        </p:txBody>
      </p:sp>
      <p:sp>
        <p:nvSpPr>
          <p:cNvPr id="16391" name="Oval 11"/>
          <p:cNvSpPr>
            <a:spLocks noChangeArrowheads="1"/>
          </p:cNvSpPr>
          <p:nvPr/>
        </p:nvSpPr>
        <p:spPr bwMode="auto">
          <a:xfrm>
            <a:off x="76200" y="3681413"/>
            <a:ext cx="3340100" cy="1231900"/>
          </a:xfrm>
          <a:prstGeom prst="ellipse">
            <a:avLst/>
          </a:prstGeom>
          <a:noFill/>
          <a:ln w="25400">
            <a:solidFill>
              <a:srgbClr val="00FFFF"/>
            </a:solidFill>
            <a:round/>
            <a:headEnd/>
            <a:tailEnd/>
          </a:ln>
        </p:spPr>
        <p:txBody>
          <a:bodyPr wrap="none" anchor="ctr"/>
          <a:lstStyle/>
          <a:p>
            <a:pPr eaLnBrk="1" fontAlgn="auto" hangingPunct="1">
              <a:spcBef>
                <a:spcPts val="0"/>
              </a:spcBef>
              <a:spcAft>
                <a:spcPts val="0"/>
              </a:spcAft>
              <a:defRPr/>
            </a:pPr>
            <a:endParaRPr lang="en-US" sz="1800" baseline="0">
              <a:solidFill>
                <a:srgbClr val="FFC000"/>
              </a:solidFill>
              <a:latin typeface="Lucida Sans Unicode"/>
            </a:endParaRPr>
          </a:p>
        </p:txBody>
      </p:sp>
      <p:sp>
        <p:nvSpPr>
          <p:cNvPr id="23560" name="Rectangle 12"/>
          <p:cNvSpPr>
            <a:spLocks noChangeArrowheads="1"/>
          </p:cNvSpPr>
          <p:nvPr/>
        </p:nvSpPr>
        <p:spPr bwMode="auto">
          <a:xfrm>
            <a:off x="50800" y="925513"/>
            <a:ext cx="34925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ja-JP" sz="1800" baseline="0">
                <a:solidFill>
                  <a:srgbClr val="FFC000"/>
                </a:solidFill>
                <a:latin typeface="Lucida Sans Unicode" panose="020B0602030504020204" pitchFamily="34" charset="0"/>
                <a:ea typeface="MS Mincho" panose="02020609040205080304" pitchFamily="49" charset="-128"/>
              </a:rPr>
              <a:t>Bright- and Dark-Field Imaging</a:t>
            </a:r>
          </a:p>
          <a:p>
            <a:pPr algn="ctr" eaLnBrk="1" hangingPunct="1"/>
            <a:r>
              <a:rPr lang="en-US" altLang="ja-JP" sz="1800" baseline="0">
                <a:solidFill>
                  <a:srgbClr val="FFC000"/>
                </a:solidFill>
                <a:latin typeface="Lucida Sans Unicode" panose="020B0602030504020204" pitchFamily="34" charset="0"/>
                <a:ea typeface="MS Mincho" panose="02020609040205080304" pitchFamily="49" charset="-128"/>
              </a:rPr>
              <a:t>(BF/DF imaging) </a:t>
            </a:r>
            <a:endParaRPr lang="en-US" altLang="en-US" sz="1800" baseline="0">
              <a:solidFill>
                <a:srgbClr val="FFC000"/>
              </a:solidFill>
              <a:latin typeface="Lucida Sans Unicode" panose="020B0602030504020204" pitchFamily="34" charset="0"/>
              <a:ea typeface="MS Mincho" panose="02020609040205080304" pitchFamily="49" charset="-128"/>
            </a:endParaRPr>
          </a:p>
        </p:txBody>
      </p:sp>
      <p:sp>
        <p:nvSpPr>
          <p:cNvPr id="23561" name="Rectangle 13"/>
          <p:cNvSpPr>
            <a:spLocks noChangeArrowheads="1"/>
          </p:cNvSpPr>
          <p:nvPr/>
        </p:nvSpPr>
        <p:spPr bwMode="auto">
          <a:xfrm>
            <a:off x="6096000" y="1627188"/>
            <a:ext cx="307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800" baseline="0">
                <a:solidFill>
                  <a:srgbClr val="FFC000"/>
                </a:solidFill>
                <a:latin typeface="Lucida Sans Unicode" panose="020B0602030504020204" pitchFamily="34" charset="0"/>
                <a:cs typeface="Times New Roman" panose="02020603050405020304" pitchFamily="18" charset="0"/>
              </a:rPr>
              <a:t>•</a:t>
            </a:r>
            <a:r>
              <a:rPr lang="en-US" altLang="ja-JP" sz="1800" baseline="0">
                <a:solidFill>
                  <a:srgbClr val="FFC000"/>
                </a:solidFill>
                <a:latin typeface="Lucida Sans Unicode" panose="020B0602030504020204" pitchFamily="34" charset="0"/>
                <a:ea typeface="MS Mincho" panose="02020609040205080304" pitchFamily="49" charset="-128"/>
              </a:rPr>
              <a:t> Crystallographic Info</a:t>
            </a:r>
            <a:endParaRPr lang="en-US" altLang="en-US" sz="1800" baseline="0">
              <a:solidFill>
                <a:srgbClr val="FFC000"/>
              </a:solidFill>
              <a:latin typeface="Lucida Sans Unicode" panose="020B0602030504020204" pitchFamily="34" charset="0"/>
              <a:ea typeface="MS Mincho" panose="02020609040205080304" pitchFamily="49" charset="-128"/>
            </a:endParaRPr>
          </a:p>
        </p:txBody>
      </p:sp>
      <p:sp>
        <p:nvSpPr>
          <p:cNvPr id="23562" name="Rectangle 14"/>
          <p:cNvSpPr>
            <a:spLocks noChangeArrowheads="1"/>
          </p:cNvSpPr>
          <p:nvPr/>
        </p:nvSpPr>
        <p:spPr bwMode="auto">
          <a:xfrm>
            <a:off x="228600" y="1981200"/>
            <a:ext cx="33686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800" baseline="0">
                <a:solidFill>
                  <a:srgbClr val="FFC000"/>
                </a:solidFill>
                <a:latin typeface="Lucida Sans Unicode" panose="020B0602030504020204" pitchFamily="34" charset="0"/>
                <a:cs typeface="Times New Roman" panose="02020603050405020304" pitchFamily="18" charset="0"/>
              </a:rPr>
              <a:t>•</a:t>
            </a:r>
            <a:r>
              <a:rPr lang="en-US" altLang="ja-JP" sz="1800" baseline="0">
                <a:solidFill>
                  <a:srgbClr val="FFC000"/>
                </a:solidFill>
                <a:latin typeface="Lucida Sans Unicode" panose="020B0602030504020204" pitchFamily="34" charset="0"/>
                <a:ea typeface="MS Mincho" panose="02020609040205080304" pitchFamily="49" charset="-128"/>
              </a:rPr>
              <a:t> Internal ultrastructure</a:t>
            </a:r>
          </a:p>
          <a:p>
            <a:pPr eaLnBrk="1" hangingPunct="1">
              <a:buFont typeface="Arial" panose="020B0604020202020204" pitchFamily="34" charset="0"/>
              <a:buChar char="•"/>
            </a:pPr>
            <a:r>
              <a:rPr lang="en-US" altLang="ja-JP" sz="1800" baseline="0">
                <a:solidFill>
                  <a:srgbClr val="FFC000"/>
                </a:solidFill>
                <a:latin typeface="Lucida Sans Unicode" panose="020B0602030504020204" pitchFamily="34" charset="0"/>
                <a:ea typeface="MS Mincho" panose="02020609040205080304" pitchFamily="49" charset="-128"/>
              </a:rPr>
              <a:t> Nanostructure dispersion</a:t>
            </a:r>
          </a:p>
          <a:p>
            <a:pPr eaLnBrk="1" hangingPunct="1">
              <a:buFont typeface="Arial" panose="020B0604020202020204" pitchFamily="34" charset="0"/>
              <a:buChar char="•"/>
            </a:pPr>
            <a:r>
              <a:rPr lang="en-US" altLang="ja-JP" sz="1800" baseline="0">
                <a:solidFill>
                  <a:srgbClr val="FFC000"/>
                </a:solidFill>
                <a:latin typeface="Lucida Sans Unicode" panose="020B0602030504020204" pitchFamily="34" charset="0"/>
                <a:ea typeface="MS Mincho" panose="02020609040205080304" pitchFamily="49" charset="-128"/>
              </a:rPr>
              <a:t> Defect identification</a:t>
            </a:r>
          </a:p>
        </p:txBody>
      </p:sp>
      <p:sp>
        <p:nvSpPr>
          <p:cNvPr id="23563" name="Rectangle 15"/>
          <p:cNvSpPr>
            <a:spLocks noChangeArrowheads="1"/>
          </p:cNvSpPr>
          <p:nvPr/>
        </p:nvSpPr>
        <p:spPr bwMode="auto">
          <a:xfrm>
            <a:off x="519113" y="4999038"/>
            <a:ext cx="25019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800" baseline="0">
                <a:solidFill>
                  <a:srgbClr val="FFC000"/>
                </a:solidFill>
                <a:latin typeface="Lucida Sans Unicode" panose="020B0602030504020204" pitchFamily="34" charset="0"/>
                <a:cs typeface="Times New Roman" panose="02020603050405020304" pitchFamily="18" charset="0"/>
              </a:rPr>
              <a:t>•</a:t>
            </a:r>
            <a:r>
              <a:rPr lang="en-US" altLang="ja-JP" sz="1800" baseline="0">
                <a:solidFill>
                  <a:srgbClr val="FFC000"/>
                </a:solidFill>
                <a:latin typeface="Lucida Sans Unicode" panose="020B0602030504020204" pitchFamily="34" charset="0"/>
                <a:ea typeface="MS Mincho" panose="02020609040205080304" pitchFamily="49" charset="-128"/>
              </a:rPr>
              <a:t> Interface structure</a:t>
            </a:r>
          </a:p>
          <a:p>
            <a:pPr eaLnBrk="1" hangingPunct="1"/>
            <a:r>
              <a:rPr lang="en-US" altLang="en-US" sz="1800" baseline="0">
                <a:solidFill>
                  <a:srgbClr val="FFC000"/>
                </a:solidFill>
                <a:latin typeface="Lucida Sans Unicode" panose="020B0602030504020204" pitchFamily="34" charset="0"/>
                <a:cs typeface="Times New Roman" panose="02020603050405020304" pitchFamily="18" charset="0"/>
              </a:rPr>
              <a:t>•</a:t>
            </a:r>
            <a:r>
              <a:rPr lang="en-US" altLang="ja-JP" sz="1800" baseline="0">
                <a:solidFill>
                  <a:srgbClr val="FFC000"/>
                </a:solidFill>
                <a:latin typeface="Lucida Sans Unicode" panose="020B0602030504020204" pitchFamily="34" charset="0"/>
                <a:ea typeface="MS Mincho" panose="02020609040205080304" pitchFamily="49" charset="-128"/>
              </a:rPr>
              <a:t> Defect structure</a:t>
            </a:r>
            <a:endParaRPr lang="en-US" altLang="en-US" sz="1800" baseline="0">
              <a:solidFill>
                <a:srgbClr val="FFC000"/>
              </a:solidFill>
              <a:latin typeface="Lucida Sans Unicode" panose="020B0602030504020204" pitchFamily="34" charset="0"/>
              <a:ea typeface="MS Mincho" panose="02020609040205080304" pitchFamily="49" charset="-128"/>
            </a:endParaRPr>
          </a:p>
        </p:txBody>
      </p:sp>
      <p:sp>
        <p:nvSpPr>
          <p:cNvPr id="23564" name="Rectangle 16"/>
          <p:cNvSpPr>
            <a:spLocks noChangeArrowheads="1"/>
          </p:cNvSpPr>
          <p:nvPr/>
        </p:nvSpPr>
        <p:spPr bwMode="auto">
          <a:xfrm>
            <a:off x="2938463" y="5040313"/>
            <a:ext cx="34925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ja-JP" sz="1800" baseline="0">
                <a:solidFill>
                  <a:srgbClr val="FFC000"/>
                </a:solidFill>
                <a:latin typeface="Lucida Sans Unicode" panose="020B0602030504020204" pitchFamily="34" charset="0"/>
                <a:ea typeface="MS Mincho" panose="02020609040205080304" pitchFamily="49" charset="-128"/>
              </a:rPr>
              <a:t>Energy-Dispersive </a:t>
            </a:r>
          </a:p>
          <a:p>
            <a:pPr algn="ctr" eaLnBrk="1" hangingPunct="1"/>
            <a:r>
              <a:rPr lang="en-US" altLang="ja-JP" sz="1800" baseline="0">
                <a:solidFill>
                  <a:srgbClr val="FFC000"/>
                </a:solidFill>
                <a:latin typeface="Lucida Sans Unicode" panose="020B0602030504020204" pitchFamily="34" charset="0"/>
                <a:ea typeface="MS Mincho" panose="02020609040205080304" pitchFamily="49" charset="-128"/>
              </a:rPr>
              <a:t>X-ray Spectrometry</a:t>
            </a:r>
          </a:p>
          <a:p>
            <a:pPr algn="ctr" eaLnBrk="1" hangingPunct="1"/>
            <a:r>
              <a:rPr lang="en-US" altLang="ja-JP" sz="1800" baseline="0">
                <a:solidFill>
                  <a:srgbClr val="FFC000"/>
                </a:solidFill>
                <a:latin typeface="Lucida Sans Unicode" panose="020B0602030504020204" pitchFamily="34" charset="0"/>
                <a:ea typeface="MS Mincho" panose="02020609040205080304" pitchFamily="49" charset="-128"/>
              </a:rPr>
              <a:t>(EDS)</a:t>
            </a:r>
            <a:endParaRPr lang="en-US" altLang="en-US" sz="1800" baseline="0">
              <a:solidFill>
                <a:srgbClr val="FFC000"/>
              </a:solidFill>
              <a:latin typeface="Lucida Sans Unicode" panose="020B0602030504020204" pitchFamily="34" charset="0"/>
              <a:ea typeface="MS Mincho" panose="02020609040205080304" pitchFamily="49" charset="-128"/>
            </a:endParaRPr>
          </a:p>
        </p:txBody>
      </p:sp>
      <p:sp>
        <p:nvSpPr>
          <p:cNvPr id="23565" name="Rectangle 17"/>
          <p:cNvSpPr>
            <a:spLocks noChangeArrowheads="1"/>
          </p:cNvSpPr>
          <p:nvPr/>
        </p:nvSpPr>
        <p:spPr bwMode="auto">
          <a:xfrm>
            <a:off x="3346450" y="6026150"/>
            <a:ext cx="3435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1125" indent="-11112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800" baseline="0">
                <a:solidFill>
                  <a:srgbClr val="FFC000"/>
                </a:solidFill>
                <a:latin typeface="Lucida Sans Unicode" panose="020B0602030504020204" pitchFamily="34" charset="0"/>
                <a:cs typeface="Times New Roman" panose="02020603050405020304" pitchFamily="18" charset="0"/>
              </a:rPr>
              <a:t>•</a:t>
            </a:r>
            <a:r>
              <a:rPr lang="en-US" altLang="ja-JP" sz="1800" baseline="0">
                <a:solidFill>
                  <a:srgbClr val="FFC000"/>
                </a:solidFill>
                <a:latin typeface="Lucida Sans Unicode" panose="020B0602030504020204" pitchFamily="34" charset="0"/>
                <a:ea typeface="MS Mincho" panose="02020609040205080304" pitchFamily="49" charset="-128"/>
              </a:rPr>
              <a:t> Elemental composition, mapping and linescans</a:t>
            </a:r>
          </a:p>
        </p:txBody>
      </p:sp>
      <p:sp>
        <p:nvSpPr>
          <p:cNvPr id="23566" name="Rectangle 18"/>
          <p:cNvSpPr>
            <a:spLocks noChangeArrowheads="1"/>
          </p:cNvSpPr>
          <p:nvPr/>
        </p:nvSpPr>
        <p:spPr bwMode="auto">
          <a:xfrm>
            <a:off x="6232525" y="4973638"/>
            <a:ext cx="25971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800" baseline="0">
                <a:solidFill>
                  <a:srgbClr val="FFC000"/>
                </a:solidFill>
                <a:latin typeface="Lucida Sans Unicode" panose="020B0602030504020204" pitchFamily="34" charset="0"/>
                <a:cs typeface="Times New Roman" panose="02020603050405020304" pitchFamily="18" charset="0"/>
              </a:rPr>
              <a:t>•</a:t>
            </a:r>
            <a:r>
              <a:rPr lang="en-US" altLang="ja-JP" sz="1800" baseline="0">
                <a:solidFill>
                  <a:srgbClr val="FFC000"/>
                </a:solidFill>
                <a:latin typeface="Lucida Sans Unicode" panose="020B0602030504020204" pitchFamily="34" charset="0"/>
                <a:ea typeface="MS Mincho" panose="02020609040205080304" pitchFamily="49" charset="-128"/>
              </a:rPr>
              <a:t> Chemical composition</a:t>
            </a:r>
          </a:p>
          <a:p>
            <a:pPr eaLnBrk="1" hangingPunct="1">
              <a:buFont typeface="Arial" panose="020B0604020202020204" pitchFamily="34" charset="0"/>
              <a:buChar char="•"/>
            </a:pPr>
            <a:r>
              <a:rPr lang="en-US" altLang="ja-JP" sz="1800" baseline="0">
                <a:solidFill>
                  <a:srgbClr val="FFC000"/>
                </a:solidFill>
                <a:latin typeface="Lucida Sans Unicode" panose="020B0602030504020204" pitchFamily="34" charset="0"/>
                <a:ea typeface="MS Mincho" panose="02020609040205080304" pitchFamily="49" charset="-128"/>
              </a:rPr>
              <a:t> Other Bonding info</a:t>
            </a:r>
          </a:p>
        </p:txBody>
      </p:sp>
      <p:sp>
        <p:nvSpPr>
          <p:cNvPr id="23567" name="Rectangle 19"/>
          <p:cNvSpPr>
            <a:spLocks noChangeArrowheads="1"/>
          </p:cNvSpPr>
          <p:nvPr/>
        </p:nvSpPr>
        <p:spPr bwMode="auto">
          <a:xfrm>
            <a:off x="5702300" y="3990975"/>
            <a:ext cx="34925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ja-JP" sz="1800" baseline="0">
                <a:solidFill>
                  <a:srgbClr val="FFC000"/>
                </a:solidFill>
                <a:latin typeface="Lucida Sans Unicode" panose="020B0602030504020204" pitchFamily="34" charset="0"/>
                <a:ea typeface="MS Mincho" panose="02020609040205080304" pitchFamily="49" charset="-128"/>
              </a:rPr>
              <a:t>Electron Energy Loss Spectroscopy</a:t>
            </a:r>
          </a:p>
          <a:p>
            <a:pPr algn="ctr" eaLnBrk="1" hangingPunct="1"/>
            <a:r>
              <a:rPr lang="en-US" altLang="ja-JP" sz="1800" baseline="0">
                <a:solidFill>
                  <a:srgbClr val="FFC000"/>
                </a:solidFill>
                <a:latin typeface="Lucida Sans Unicode" panose="020B0602030504020204" pitchFamily="34" charset="0"/>
                <a:ea typeface="MS Mincho" panose="02020609040205080304" pitchFamily="49" charset="-128"/>
              </a:rPr>
              <a:t>(EELS)</a:t>
            </a:r>
            <a:endParaRPr lang="en-US" altLang="en-US" sz="1800" baseline="0">
              <a:solidFill>
                <a:srgbClr val="FFC000"/>
              </a:solidFill>
              <a:latin typeface="Lucida Sans Unicode" panose="020B0602030504020204" pitchFamily="34" charset="0"/>
              <a:ea typeface="MS Mincho" panose="02020609040205080304" pitchFamily="49" charset="-128"/>
            </a:endParaRPr>
          </a:p>
        </p:txBody>
      </p:sp>
      <p:sp>
        <p:nvSpPr>
          <p:cNvPr id="16400" name="Oval 20"/>
          <p:cNvSpPr>
            <a:spLocks noChangeArrowheads="1"/>
          </p:cNvSpPr>
          <p:nvPr/>
        </p:nvSpPr>
        <p:spPr bwMode="auto">
          <a:xfrm>
            <a:off x="0" y="762000"/>
            <a:ext cx="3340100" cy="1058863"/>
          </a:xfrm>
          <a:prstGeom prst="ellipse">
            <a:avLst/>
          </a:prstGeom>
          <a:noFill/>
          <a:ln w="25400">
            <a:solidFill>
              <a:srgbClr val="00FFFF"/>
            </a:solidFill>
            <a:round/>
            <a:headEnd/>
            <a:tailEnd/>
          </a:ln>
        </p:spPr>
        <p:txBody>
          <a:bodyPr wrap="none" anchor="ctr"/>
          <a:lstStyle/>
          <a:p>
            <a:pPr eaLnBrk="1" fontAlgn="auto" hangingPunct="1">
              <a:spcBef>
                <a:spcPts val="0"/>
              </a:spcBef>
              <a:spcAft>
                <a:spcPts val="0"/>
              </a:spcAft>
              <a:defRPr/>
            </a:pPr>
            <a:endParaRPr lang="en-US" sz="1800" baseline="0">
              <a:solidFill>
                <a:srgbClr val="FFC000"/>
              </a:solidFill>
              <a:latin typeface="Lucida Sans Unicode"/>
            </a:endParaRPr>
          </a:p>
        </p:txBody>
      </p:sp>
      <p:sp>
        <p:nvSpPr>
          <p:cNvPr id="16401" name="Oval 21"/>
          <p:cNvSpPr>
            <a:spLocks noChangeArrowheads="1"/>
          </p:cNvSpPr>
          <p:nvPr/>
        </p:nvSpPr>
        <p:spPr bwMode="auto">
          <a:xfrm>
            <a:off x="5765800" y="636588"/>
            <a:ext cx="3340100" cy="965200"/>
          </a:xfrm>
          <a:prstGeom prst="ellipse">
            <a:avLst/>
          </a:prstGeom>
          <a:noFill/>
          <a:ln w="25400">
            <a:solidFill>
              <a:srgbClr val="00FFFF"/>
            </a:solidFill>
            <a:round/>
            <a:headEnd/>
            <a:tailEnd/>
          </a:ln>
        </p:spPr>
        <p:txBody>
          <a:bodyPr wrap="none" anchor="ctr"/>
          <a:lstStyle/>
          <a:p>
            <a:pPr eaLnBrk="1" fontAlgn="auto" hangingPunct="1">
              <a:spcBef>
                <a:spcPts val="0"/>
              </a:spcBef>
              <a:spcAft>
                <a:spcPts val="0"/>
              </a:spcAft>
              <a:defRPr/>
            </a:pPr>
            <a:endParaRPr lang="en-US" sz="1800" baseline="0">
              <a:solidFill>
                <a:srgbClr val="FFC000"/>
              </a:solidFill>
              <a:latin typeface="Lucida Sans Unicode"/>
            </a:endParaRPr>
          </a:p>
        </p:txBody>
      </p:sp>
      <p:sp>
        <p:nvSpPr>
          <p:cNvPr id="16402" name="Oval 22"/>
          <p:cNvSpPr>
            <a:spLocks noChangeArrowheads="1"/>
          </p:cNvSpPr>
          <p:nvPr/>
        </p:nvSpPr>
        <p:spPr bwMode="auto">
          <a:xfrm>
            <a:off x="5753100" y="3838575"/>
            <a:ext cx="3340100" cy="1092200"/>
          </a:xfrm>
          <a:prstGeom prst="ellipse">
            <a:avLst/>
          </a:prstGeom>
          <a:noFill/>
          <a:ln w="25400">
            <a:solidFill>
              <a:srgbClr val="00FFFF"/>
            </a:solidFill>
            <a:round/>
            <a:headEnd/>
            <a:tailEnd/>
          </a:ln>
        </p:spPr>
        <p:txBody>
          <a:bodyPr wrap="none" anchor="ctr"/>
          <a:lstStyle/>
          <a:p>
            <a:pPr eaLnBrk="1" fontAlgn="auto" hangingPunct="1">
              <a:spcBef>
                <a:spcPts val="0"/>
              </a:spcBef>
              <a:spcAft>
                <a:spcPts val="0"/>
              </a:spcAft>
              <a:defRPr/>
            </a:pPr>
            <a:endParaRPr lang="en-US" sz="1800" baseline="0">
              <a:solidFill>
                <a:srgbClr val="FFC000"/>
              </a:solidFill>
              <a:latin typeface="Lucida Sans Unicode"/>
            </a:endParaRPr>
          </a:p>
        </p:txBody>
      </p:sp>
      <p:sp>
        <p:nvSpPr>
          <p:cNvPr id="16403" name="Oval 23"/>
          <p:cNvSpPr>
            <a:spLocks noChangeArrowheads="1"/>
          </p:cNvSpPr>
          <p:nvPr/>
        </p:nvSpPr>
        <p:spPr bwMode="auto">
          <a:xfrm>
            <a:off x="3135313" y="4953000"/>
            <a:ext cx="3014662" cy="1035050"/>
          </a:xfrm>
          <a:prstGeom prst="ellipse">
            <a:avLst/>
          </a:prstGeom>
          <a:noFill/>
          <a:ln w="25400">
            <a:solidFill>
              <a:srgbClr val="00FFFF"/>
            </a:solidFill>
            <a:round/>
            <a:headEnd/>
            <a:tailEnd/>
          </a:ln>
        </p:spPr>
        <p:txBody>
          <a:bodyPr wrap="none" anchor="ctr"/>
          <a:lstStyle/>
          <a:p>
            <a:pPr eaLnBrk="1" fontAlgn="auto" hangingPunct="1">
              <a:spcBef>
                <a:spcPts val="0"/>
              </a:spcBef>
              <a:spcAft>
                <a:spcPts val="0"/>
              </a:spcAft>
              <a:defRPr/>
            </a:pPr>
            <a:endParaRPr lang="en-US" sz="1800" baseline="0">
              <a:solidFill>
                <a:srgbClr val="FFC000"/>
              </a:solidFill>
              <a:latin typeface="Lucida Sans Unicode"/>
            </a:endParaRPr>
          </a:p>
        </p:txBody>
      </p:sp>
      <p:sp>
        <p:nvSpPr>
          <p:cNvPr id="16404" name="Line 24"/>
          <p:cNvSpPr>
            <a:spLocks noChangeShapeType="1"/>
          </p:cNvSpPr>
          <p:nvPr/>
        </p:nvSpPr>
        <p:spPr bwMode="auto">
          <a:xfrm flipH="1">
            <a:off x="3352800" y="3792538"/>
            <a:ext cx="355600" cy="203200"/>
          </a:xfrm>
          <a:prstGeom prst="line">
            <a:avLst/>
          </a:prstGeom>
          <a:noFill/>
          <a:ln w="25400">
            <a:solidFill>
              <a:srgbClr val="00FFFF"/>
            </a:solidFill>
            <a:round/>
            <a:headEnd/>
            <a:tailEnd type="triangle" w="med" len="med"/>
          </a:ln>
        </p:spPr>
        <p:txBody>
          <a:bodyPr/>
          <a:lstStyle/>
          <a:p>
            <a:pPr eaLnBrk="1" fontAlgn="auto" hangingPunct="1">
              <a:spcBef>
                <a:spcPts val="0"/>
              </a:spcBef>
              <a:spcAft>
                <a:spcPts val="0"/>
              </a:spcAft>
              <a:defRPr/>
            </a:pPr>
            <a:endParaRPr lang="en-US" sz="1800" baseline="0">
              <a:solidFill>
                <a:srgbClr val="FFC000"/>
              </a:solidFill>
              <a:latin typeface="Lucida Sans Unicode"/>
            </a:endParaRPr>
          </a:p>
        </p:txBody>
      </p:sp>
      <p:sp>
        <p:nvSpPr>
          <p:cNvPr id="16405" name="Line 25"/>
          <p:cNvSpPr>
            <a:spLocks noChangeShapeType="1"/>
          </p:cNvSpPr>
          <p:nvPr/>
        </p:nvSpPr>
        <p:spPr bwMode="auto">
          <a:xfrm flipH="1" flipV="1">
            <a:off x="3162300" y="1743075"/>
            <a:ext cx="365125" cy="279400"/>
          </a:xfrm>
          <a:prstGeom prst="line">
            <a:avLst/>
          </a:prstGeom>
          <a:noFill/>
          <a:ln w="25400">
            <a:solidFill>
              <a:srgbClr val="00FFFF"/>
            </a:solidFill>
            <a:round/>
            <a:headEnd/>
            <a:tailEnd type="triangle" w="med" len="med"/>
          </a:ln>
        </p:spPr>
        <p:txBody>
          <a:bodyPr/>
          <a:lstStyle/>
          <a:p>
            <a:pPr eaLnBrk="1" fontAlgn="auto" hangingPunct="1">
              <a:spcBef>
                <a:spcPts val="0"/>
              </a:spcBef>
              <a:spcAft>
                <a:spcPts val="0"/>
              </a:spcAft>
              <a:defRPr/>
            </a:pPr>
            <a:endParaRPr lang="en-US" sz="1800" baseline="0">
              <a:solidFill>
                <a:srgbClr val="FFC000"/>
              </a:solidFill>
              <a:latin typeface="Lucida Sans Unicode"/>
            </a:endParaRPr>
          </a:p>
        </p:txBody>
      </p:sp>
      <p:sp>
        <p:nvSpPr>
          <p:cNvPr id="16406" name="Line 26"/>
          <p:cNvSpPr>
            <a:spLocks noChangeShapeType="1"/>
          </p:cNvSpPr>
          <p:nvPr/>
        </p:nvSpPr>
        <p:spPr bwMode="auto">
          <a:xfrm>
            <a:off x="5638800" y="3792538"/>
            <a:ext cx="355600" cy="203200"/>
          </a:xfrm>
          <a:prstGeom prst="line">
            <a:avLst/>
          </a:prstGeom>
          <a:noFill/>
          <a:ln w="25400">
            <a:solidFill>
              <a:srgbClr val="00FFFF"/>
            </a:solidFill>
            <a:round/>
            <a:headEnd/>
            <a:tailEnd type="triangle" w="med" len="med"/>
          </a:ln>
        </p:spPr>
        <p:txBody>
          <a:bodyPr/>
          <a:lstStyle/>
          <a:p>
            <a:pPr eaLnBrk="1" fontAlgn="auto" hangingPunct="1">
              <a:spcBef>
                <a:spcPts val="0"/>
              </a:spcBef>
              <a:spcAft>
                <a:spcPts val="0"/>
              </a:spcAft>
              <a:defRPr/>
            </a:pPr>
            <a:endParaRPr lang="en-US" sz="1800" baseline="0">
              <a:solidFill>
                <a:srgbClr val="FFC000"/>
              </a:solidFill>
              <a:latin typeface="Lucida Sans Unicode"/>
            </a:endParaRPr>
          </a:p>
        </p:txBody>
      </p:sp>
      <p:sp>
        <p:nvSpPr>
          <p:cNvPr id="16407" name="Line 27"/>
          <p:cNvSpPr>
            <a:spLocks noChangeShapeType="1"/>
          </p:cNvSpPr>
          <p:nvPr/>
        </p:nvSpPr>
        <p:spPr bwMode="auto">
          <a:xfrm flipV="1">
            <a:off x="5659438" y="1743075"/>
            <a:ext cx="365125" cy="279400"/>
          </a:xfrm>
          <a:prstGeom prst="line">
            <a:avLst/>
          </a:prstGeom>
          <a:noFill/>
          <a:ln w="25400">
            <a:solidFill>
              <a:srgbClr val="00FFFF"/>
            </a:solidFill>
            <a:round/>
            <a:headEnd/>
            <a:tailEnd type="triangle" w="med" len="med"/>
          </a:ln>
        </p:spPr>
        <p:txBody>
          <a:bodyPr/>
          <a:lstStyle/>
          <a:p>
            <a:pPr eaLnBrk="1" fontAlgn="auto" hangingPunct="1">
              <a:spcBef>
                <a:spcPts val="0"/>
              </a:spcBef>
              <a:spcAft>
                <a:spcPts val="0"/>
              </a:spcAft>
              <a:defRPr/>
            </a:pPr>
            <a:endParaRPr lang="en-US" sz="1800" baseline="0">
              <a:solidFill>
                <a:srgbClr val="FFC000"/>
              </a:solidFill>
              <a:latin typeface="Lucida Sans Unicode"/>
            </a:endParaRPr>
          </a:p>
        </p:txBody>
      </p:sp>
      <p:sp>
        <p:nvSpPr>
          <p:cNvPr id="29" name="Title 5"/>
          <p:cNvSpPr txBox="1">
            <a:spLocks/>
          </p:cNvSpPr>
          <p:nvPr/>
        </p:nvSpPr>
        <p:spPr>
          <a:xfrm>
            <a:off x="17463" y="0"/>
            <a:ext cx="6781800" cy="471488"/>
          </a:xfrm>
          <a:prstGeom prst="rect">
            <a:avLst/>
          </a:prstGeom>
        </p:spPr>
        <p:txBody>
          <a:bodyPr/>
          <a:lstStyle/>
          <a:p>
            <a:pPr algn="ctr" eaLnBrk="1" fontAlgn="auto" hangingPunct="1">
              <a:spcBef>
                <a:spcPts val="0"/>
              </a:spcBef>
              <a:spcAft>
                <a:spcPts val="0"/>
              </a:spcAft>
              <a:defRPr/>
            </a:pPr>
            <a:r>
              <a:rPr lang="en-US" sz="3200" b="1" kern="0" baseline="0" dirty="0">
                <a:solidFill>
                  <a:srgbClr val="00FFFF"/>
                </a:solidFill>
                <a:latin typeface="Lucida Sans Unicode"/>
              </a:rPr>
              <a:t>TEM Capabilities</a:t>
            </a:r>
          </a:p>
        </p:txBody>
      </p:sp>
      <p:sp>
        <p:nvSpPr>
          <p:cNvPr id="23577" name="Rectangle 7"/>
          <p:cNvSpPr>
            <a:spLocks noChangeArrowheads="1"/>
          </p:cNvSpPr>
          <p:nvPr/>
        </p:nvSpPr>
        <p:spPr bwMode="auto">
          <a:xfrm>
            <a:off x="2827338" y="3352800"/>
            <a:ext cx="3492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ja-JP" sz="1800" baseline="0" dirty="0">
                <a:solidFill>
                  <a:srgbClr val="FFC000"/>
                </a:solidFill>
                <a:latin typeface="Lucida Sans Unicode" panose="020B0602030504020204" pitchFamily="34" charset="0"/>
                <a:ea typeface="MS Mincho" panose="02020609040205080304" pitchFamily="49" charset="-128"/>
              </a:rPr>
              <a:t>Transmission Electron Microscope</a:t>
            </a:r>
          </a:p>
          <a:p>
            <a:pPr algn="ctr" eaLnBrk="1" hangingPunct="1"/>
            <a:r>
              <a:rPr lang="en-US" altLang="ja-JP" sz="1800" baseline="0" dirty="0">
                <a:solidFill>
                  <a:srgbClr val="FFC000"/>
                </a:solidFill>
                <a:latin typeface="Lucida Sans Unicode" panose="020B0602030504020204" pitchFamily="34" charset="0"/>
                <a:ea typeface="MS Mincho" panose="02020609040205080304" pitchFamily="49" charset="-128"/>
              </a:rPr>
              <a:t>(TEM)</a:t>
            </a:r>
            <a:endParaRPr lang="en-US" altLang="en-US" sz="1800" baseline="0" dirty="0">
              <a:solidFill>
                <a:srgbClr val="FFC000"/>
              </a:solidFill>
              <a:latin typeface="Lucida Sans Unicode" panose="020B0602030504020204" pitchFamily="34" charset="0"/>
              <a:ea typeface="MS Mincho" panose="02020609040205080304" pitchFamily="49" charset="-128"/>
            </a:endParaRPr>
          </a:p>
        </p:txBody>
      </p:sp>
      <p:sp>
        <p:nvSpPr>
          <p:cNvPr id="2" name="Slide Number Placeholder 1"/>
          <p:cNvSpPr>
            <a:spLocks noGrp="1"/>
          </p:cNvSpPr>
          <p:nvPr>
            <p:ph type="sldNum" sz="quarter" idx="4"/>
          </p:nvPr>
        </p:nvSpPr>
        <p:spPr/>
        <p:txBody>
          <a:bodyPr/>
          <a:lstStyle/>
          <a:p>
            <a:fld id="{B6F15528-21DE-4FAA-801E-634DDDAF4B2B}" type="slidenum">
              <a:rPr lang="en-US" smtClean="0"/>
              <a:pPr/>
              <a:t>14</a:t>
            </a:fld>
            <a:endParaRPr lang="en-US" dirty="0"/>
          </a:p>
        </p:txBody>
      </p:sp>
    </p:spTree>
    <p:extLst>
      <p:ext uri="{BB962C8B-B14F-4D97-AF65-F5344CB8AC3E}">
        <p14:creationId xmlns:p14="http://schemas.microsoft.com/office/powerpoint/2010/main" val="2144391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242888" y="1531938"/>
            <a:ext cx="8702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endParaRPr lang="en-US" altLang="en-US" sz="1800" baseline="0">
              <a:solidFill>
                <a:prstClr val="black"/>
              </a:solidFill>
              <a:latin typeface="Lucida Sans Unicode" panose="020B0602030504020204" pitchFamily="34" charset="0"/>
            </a:endParaRPr>
          </a:p>
        </p:txBody>
      </p:sp>
      <p:sp>
        <p:nvSpPr>
          <p:cNvPr id="24579" name="Rectangle 10"/>
          <p:cNvSpPr>
            <a:spLocks noChangeArrowheads="1"/>
          </p:cNvSpPr>
          <p:nvPr/>
        </p:nvSpPr>
        <p:spPr bwMode="auto">
          <a:xfrm>
            <a:off x="0" y="762000"/>
            <a:ext cx="4391025" cy="585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3838" indent="-223838" eaLnBrk="0" hangingPunct="0">
              <a:defRPr>
                <a:solidFill>
                  <a:schemeClr val="tx1"/>
                </a:solidFill>
                <a:latin typeface="Arial" panose="020B0604020202020204" pitchFamily="34" charset="0"/>
              </a:defRPr>
            </a:lvl1pPr>
            <a:lvl2pPr marL="681038" indent="-223838"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Symbol" panose="05050102010706020507" pitchFamily="18" charset="2"/>
              <a:buChar char="·"/>
            </a:pPr>
            <a:r>
              <a:rPr lang="en-US" altLang="en-US" sz="1800" baseline="0" dirty="0">
                <a:solidFill>
                  <a:srgbClr val="FFC000"/>
                </a:solidFill>
                <a:latin typeface="Lucida Sans Unicode" panose="020B0602030504020204" pitchFamily="34" charset="0"/>
              </a:rPr>
              <a:t>Improved properties related to the dispersion and nanostructure (aspect ratio, </a:t>
            </a:r>
            <a:r>
              <a:rPr lang="en-US" altLang="en-US" sz="1800" i="1" baseline="0" dirty="0">
                <a:solidFill>
                  <a:srgbClr val="FFC000"/>
                </a:solidFill>
                <a:latin typeface="Lucida Sans Unicode" panose="020B0602030504020204" pitchFamily="34" charset="0"/>
              </a:rPr>
              <a:t>etc.</a:t>
            </a:r>
            <a:r>
              <a:rPr lang="en-US" altLang="en-US" sz="1800" baseline="0" dirty="0">
                <a:solidFill>
                  <a:srgbClr val="FFC000"/>
                </a:solidFill>
                <a:latin typeface="Lucida Sans Unicode" panose="020B0602030504020204" pitchFamily="34" charset="0"/>
              </a:rPr>
              <a:t>) of the layered silicate in polymer</a:t>
            </a:r>
          </a:p>
          <a:p>
            <a:pPr eaLnBrk="1" hangingPunct="1">
              <a:spcBef>
                <a:spcPct val="20000"/>
              </a:spcBef>
            </a:pPr>
            <a:endParaRPr lang="en-US" altLang="en-US" sz="1800" baseline="0" dirty="0">
              <a:solidFill>
                <a:srgbClr val="FFC000"/>
              </a:solidFill>
              <a:latin typeface="Lucida Sans Unicode" panose="020B0602030504020204" pitchFamily="34" charset="0"/>
            </a:endParaRPr>
          </a:p>
          <a:p>
            <a:pPr eaLnBrk="1" hangingPunct="1">
              <a:spcBef>
                <a:spcPct val="20000"/>
              </a:spcBef>
              <a:buFont typeface="Symbol" panose="05050102010706020507" pitchFamily="18" charset="2"/>
              <a:buChar char="·"/>
            </a:pPr>
            <a:r>
              <a:rPr lang="en-US" altLang="en-US" sz="1800" baseline="0" dirty="0">
                <a:solidFill>
                  <a:srgbClr val="FFC000"/>
                </a:solidFill>
                <a:latin typeface="Lucida Sans Unicode" panose="020B0602030504020204" pitchFamily="34" charset="0"/>
              </a:rPr>
              <a:t>The greatest improvement of these benefits often comes with </a:t>
            </a:r>
            <a:r>
              <a:rPr lang="en-US" altLang="en-US" sz="1800" b="1" i="1" baseline="0" dirty="0">
                <a:solidFill>
                  <a:srgbClr val="FFC000"/>
                </a:solidFill>
                <a:latin typeface="Lucida Sans Unicode" panose="020B0602030504020204" pitchFamily="34" charset="0"/>
              </a:rPr>
              <a:t>exfoliated</a:t>
            </a:r>
            <a:r>
              <a:rPr lang="en-US" altLang="en-US" sz="1800" baseline="0" dirty="0">
                <a:solidFill>
                  <a:srgbClr val="FFC000"/>
                </a:solidFill>
                <a:latin typeface="Lucida Sans Unicode" panose="020B0602030504020204" pitchFamily="34" charset="0"/>
              </a:rPr>
              <a:t>  samples.</a:t>
            </a:r>
          </a:p>
          <a:p>
            <a:pPr eaLnBrk="1" hangingPunct="1">
              <a:spcBef>
                <a:spcPct val="20000"/>
              </a:spcBef>
            </a:pPr>
            <a:endParaRPr lang="en-US" altLang="en-US" sz="1800" baseline="0" dirty="0">
              <a:solidFill>
                <a:srgbClr val="FFC000"/>
              </a:solidFill>
              <a:latin typeface="Lucida Sans Unicode" panose="020B0602030504020204" pitchFamily="34" charset="0"/>
            </a:endParaRPr>
          </a:p>
          <a:p>
            <a:pPr eaLnBrk="1" hangingPunct="1">
              <a:spcBef>
                <a:spcPct val="20000"/>
              </a:spcBef>
              <a:buFont typeface="Symbol" panose="05050102010706020507" pitchFamily="18" charset="2"/>
              <a:buChar char="·"/>
            </a:pPr>
            <a:r>
              <a:rPr lang="en-US" altLang="en-US" sz="1800" b="1" i="1" baseline="0" dirty="0">
                <a:solidFill>
                  <a:srgbClr val="FFC000"/>
                </a:solidFill>
                <a:latin typeface="Lucida Sans Unicode" panose="020B0602030504020204" pitchFamily="34" charset="0"/>
              </a:rPr>
              <a:t>Intercalate</a:t>
            </a:r>
            <a:r>
              <a:rPr lang="en-US" altLang="en-US" sz="1800" baseline="0" dirty="0">
                <a:solidFill>
                  <a:srgbClr val="FFC000"/>
                </a:solidFill>
                <a:latin typeface="Lucida Sans Unicode" panose="020B0602030504020204" pitchFamily="34" charset="0"/>
              </a:rPr>
              <a:t>:  Organic component inserted between the layers of the clay</a:t>
            </a:r>
          </a:p>
          <a:p>
            <a:pPr lvl="1" eaLnBrk="1" hangingPunct="1">
              <a:spcBef>
                <a:spcPct val="20000"/>
              </a:spcBef>
              <a:buFont typeface="Symbol" panose="05050102010706020507" pitchFamily="18" charset="2"/>
              <a:buChar char="-"/>
            </a:pPr>
            <a:r>
              <a:rPr lang="en-US" altLang="en-US" sz="1800" baseline="0" dirty="0">
                <a:solidFill>
                  <a:srgbClr val="FFC000"/>
                </a:solidFill>
                <a:latin typeface="Lucida Sans Unicode" panose="020B0602030504020204" pitchFamily="34" charset="0"/>
              </a:rPr>
              <a:t>Inter-layer spacing is expanded, but the layers still bear a well-defined spatial relationship to each other</a:t>
            </a:r>
          </a:p>
        </p:txBody>
      </p:sp>
      <p:sp>
        <p:nvSpPr>
          <p:cNvPr id="24580" name="Text Box 9"/>
          <p:cNvSpPr txBox="1">
            <a:spLocks noChangeArrowheads="1"/>
          </p:cNvSpPr>
          <p:nvPr/>
        </p:nvSpPr>
        <p:spPr bwMode="auto">
          <a:xfrm>
            <a:off x="4495800" y="6553200"/>
            <a:ext cx="4206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baseline="0">
                <a:solidFill>
                  <a:srgbClr val="FF0000"/>
                </a:solidFill>
                <a:latin typeface="Lucida Sans Unicode" panose="020B0602030504020204" pitchFamily="34" charset="0"/>
              </a:rPr>
              <a:t>http://www.azom.com/details.asp?ArticleID=936</a:t>
            </a:r>
          </a:p>
        </p:txBody>
      </p:sp>
      <p:grpSp>
        <p:nvGrpSpPr>
          <p:cNvPr id="24581" name="Group 15"/>
          <p:cNvGrpSpPr>
            <a:grpSpLocks/>
          </p:cNvGrpSpPr>
          <p:nvPr/>
        </p:nvGrpSpPr>
        <p:grpSpPr bwMode="auto">
          <a:xfrm>
            <a:off x="4664075" y="838200"/>
            <a:ext cx="4479925" cy="3425825"/>
            <a:chOff x="4106550" y="894303"/>
            <a:chExt cx="4479766" cy="3426488"/>
          </a:xfrm>
        </p:grpSpPr>
        <p:pic>
          <p:nvPicPr>
            <p:cNvPr id="11" name="Picture 24" descr="http://www.azom.com/work/aMvxiMoDGM6yeN71B5WZ_files/image002.gif"/>
            <p:cNvPicPr>
              <a:picLocks noChangeAspect="1" noChangeArrowheads="1"/>
            </p:cNvPicPr>
            <p:nvPr/>
          </p:nvPicPr>
          <p:blipFill>
            <a:blip r:embed="rId3"/>
            <a:srcRect/>
            <a:stretch>
              <a:fillRect/>
            </a:stretch>
          </p:blipFill>
          <p:spPr bwMode="auto">
            <a:xfrm>
              <a:off x="4106550" y="894303"/>
              <a:ext cx="4479766" cy="34264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4585" name="Rectangle 14"/>
            <p:cNvSpPr>
              <a:spLocks noChangeArrowheads="1"/>
            </p:cNvSpPr>
            <p:nvPr/>
          </p:nvSpPr>
          <p:spPr bwMode="auto">
            <a:xfrm>
              <a:off x="4210259" y="3737987"/>
              <a:ext cx="2090057" cy="512466"/>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800" b="1" baseline="0">
                <a:solidFill>
                  <a:prstClr val="black"/>
                </a:solidFill>
                <a:latin typeface="Lucida Sans Unicode" panose="020B0602030504020204" pitchFamily="34" charset="0"/>
              </a:endParaRPr>
            </a:p>
          </p:txBody>
        </p:sp>
      </p:grpSp>
      <p:sp>
        <p:nvSpPr>
          <p:cNvPr id="17" name="Text Box 6"/>
          <p:cNvSpPr txBox="1">
            <a:spLocks noChangeArrowheads="1"/>
          </p:cNvSpPr>
          <p:nvPr/>
        </p:nvSpPr>
        <p:spPr bwMode="auto">
          <a:xfrm>
            <a:off x="0" y="0"/>
            <a:ext cx="8951913"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r>
              <a:rPr lang="en-US" sz="2400" b="1" baseline="0" dirty="0">
                <a:solidFill>
                  <a:srgbClr val="00FFFF"/>
                </a:solidFill>
                <a:latin typeface="Arial" charset="0"/>
              </a:rPr>
              <a:t>Layered Silicates (</a:t>
            </a:r>
            <a:r>
              <a:rPr lang="en-US" sz="2400" b="1" baseline="0" dirty="0" err="1">
                <a:solidFill>
                  <a:srgbClr val="00FFFF"/>
                </a:solidFill>
                <a:latin typeface="Arial" charset="0"/>
              </a:rPr>
              <a:t>Nanoclay</a:t>
            </a:r>
            <a:r>
              <a:rPr lang="en-US" sz="2400" b="1" baseline="0" dirty="0">
                <a:solidFill>
                  <a:srgbClr val="00FFFF"/>
                </a:solidFill>
                <a:latin typeface="Arial" charset="0"/>
              </a:rPr>
              <a:t>) and Polymer </a:t>
            </a:r>
            <a:r>
              <a:rPr lang="en-US" sz="2400" b="1" baseline="0" dirty="0" err="1">
                <a:solidFill>
                  <a:srgbClr val="00FFFF"/>
                </a:solidFill>
                <a:latin typeface="Arial" charset="0"/>
              </a:rPr>
              <a:t>Nanocomposites</a:t>
            </a:r>
            <a:endParaRPr lang="en-US" sz="2400" b="1" baseline="0" dirty="0">
              <a:solidFill>
                <a:srgbClr val="00FFFF"/>
              </a:solidFill>
              <a:latin typeface="Arial" charset="0"/>
            </a:endParaRPr>
          </a:p>
        </p:txBody>
      </p:sp>
      <p:sp>
        <p:nvSpPr>
          <p:cNvPr id="24583" name="Rectangle 11"/>
          <p:cNvSpPr>
            <a:spLocks noChangeArrowheads="1"/>
          </p:cNvSpPr>
          <p:nvPr/>
        </p:nvSpPr>
        <p:spPr bwMode="auto">
          <a:xfrm>
            <a:off x="4572000" y="4343400"/>
            <a:ext cx="45720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eaLnBrk="0" hangingPunct="0">
              <a:defRPr>
                <a:solidFill>
                  <a:schemeClr val="tx1"/>
                </a:solidFill>
                <a:latin typeface="Arial" panose="020B0604020202020204" pitchFamily="34" charset="0"/>
              </a:defRPr>
            </a:lvl1pPr>
            <a:lvl2pPr marL="681038" indent="-223838"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Symbol" panose="05050102010706020507" pitchFamily="18" charset="2"/>
              <a:buChar char="·"/>
            </a:pPr>
            <a:r>
              <a:rPr lang="en-US" altLang="en-US" sz="1800" b="1" i="1" baseline="0" dirty="0">
                <a:solidFill>
                  <a:srgbClr val="FFC000"/>
                </a:solidFill>
                <a:latin typeface="Lucida Sans Unicode" panose="020B0602030504020204" pitchFamily="34" charset="0"/>
              </a:rPr>
              <a:t>Exfoliated</a:t>
            </a:r>
            <a:r>
              <a:rPr lang="en-US" altLang="en-US" sz="1800" baseline="0" dirty="0">
                <a:solidFill>
                  <a:srgbClr val="FFC000"/>
                </a:solidFill>
                <a:latin typeface="Lucida Sans Unicode" panose="020B0602030504020204" pitchFamily="34" charset="0"/>
              </a:rPr>
              <a:t>:  Layers of the clay have been completely separated and the individual layers are distributed throughout the organic matrix</a:t>
            </a:r>
          </a:p>
          <a:p>
            <a:pPr lvl="1" eaLnBrk="1" hangingPunct="1">
              <a:spcBef>
                <a:spcPct val="20000"/>
              </a:spcBef>
              <a:buFont typeface="Symbol" panose="05050102010706020507" pitchFamily="18" charset="2"/>
              <a:buChar char="-"/>
            </a:pPr>
            <a:r>
              <a:rPr lang="en-US" altLang="en-US" sz="1800" baseline="0" dirty="0">
                <a:solidFill>
                  <a:srgbClr val="FFC000"/>
                </a:solidFill>
                <a:latin typeface="Lucida Sans Unicode" panose="020B0602030504020204" pitchFamily="34" charset="0"/>
              </a:rPr>
              <a:t>Results from extensive polymer penetration and delamination of the silicate crystallites</a:t>
            </a:r>
          </a:p>
        </p:txBody>
      </p:sp>
      <p:sp>
        <p:nvSpPr>
          <p:cNvPr id="2" name="Slide Number Placeholder 1"/>
          <p:cNvSpPr>
            <a:spLocks noGrp="1"/>
          </p:cNvSpPr>
          <p:nvPr>
            <p:ph type="sldNum" sz="quarter" idx="4"/>
          </p:nvPr>
        </p:nvSpPr>
        <p:spPr/>
        <p:txBody>
          <a:bodyPr/>
          <a:lstStyle/>
          <a:p>
            <a:fld id="{B6F15528-21DE-4FAA-801E-634DDDAF4B2B}" type="slidenum">
              <a:rPr lang="en-US" smtClean="0"/>
              <a:pPr/>
              <a:t>15</a:t>
            </a:fld>
            <a:endParaRPr lang="en-US" dirty="0"/>
          </a:p>
        </p:txBody>
      </p:sp>
    </p:spTree>
    <p:extLst>
      <p:ext uri="{BB962C8B-B14F-4D97-AF65-F5344CB8AC3E}">
        <p14:creationId xmlns:p14="http://schemas.microsoft.com/office/powerpoint/2010/main" val="981513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242888" y="1531938"/>
            <a:ext cx="8702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endParaRPr lang="en-US" altLang="en-US" sz="1800" baseline="0">
              <a:solidFill>
                <a:prstClr val="black"/>
              </a:solidFill>
              <a:latin typeface="Lucida Sans Unicode" panose="020B0602030504020204" pitchFamily="34" charset="0"/>
            </a:endParaRPr>
          </a:p>
        </p:txBody>
      </p:sp>
      <p:sp>
        <p:nvSpPr>
          <p:cNvPr id="18435" name="Title 11"/>
          <p:cNvSpPr>
            <a:spLocks noGrp="1"/>
          </p:cNvSpPr>
          <p:nvPr>
            <p:ph type="title" idx="4294967295"/>
          </p:nvPr>
        </p:nvSpPr>
        <p:spPr>
          <a:xfrm>
            <a:off x="0" y="228600"/>
            <a:ext cx="8443913" cy="838200"/>
          </a:xfrm>
          <a:prstGeom prst="rect">
            <a:avLst/>
          </a:prstGeom>
        </p:spPr>
        <p:txBody>
          <a:bodyPr>
            <a:noAutofit/>
          </a:bodyPr>
          <a:lstStyle/>
          <a:p>
            <a:pPr eaLnBrk="1" fontAlgn="auto" hangingPunct="1">
              <a:spcAft>
                <a:spcPts val="0"/>
              </a:spcAft>
              <a:defRPr/>
            </a:pPr>
            <a:r>
              <a:rPr lang="en-US" sz="3200" dirty="0" smtClean="0">
                <a:solidFill>
                  <a:srgbClr val="00FFFF"/>
                </a:solidFill>
                <a:latin typeface="Times New Roman" panose="02020603050405020304" pitchFamily="18" charset="0"/>
                <a:cs typeface="Times New Roman" panose="02020603050405020304" pitchFamily="18" charset="0"/>
              </a:rPr>
              <a:t>Polymer-Layered Silicate </a:t>
            </a:r>
            <a:r>
              <a:rPr lang="en-US" sz="3200" dirty="0" err="1" smtClean="0">
                <a:solidFill>
                  <a:srgbClr val="00FFFF"/>
                </a:solidFill>
                <a:latin typeface="Times New Roman" panose="02020603050405020304" pitchFamily="18" charset="0"/>
                <a:cs typeface="Times New Roman" panose="02020603050405020304" pitchFamily="18" charset="0"/>
              </a:rPr>
              <a:t>Nanocomposites</a:t>
            </a:r>
            <a:endParaRPr lang="en-US" sz="3200" dirty="0" smtClean="0">
              <a:solidFill>
                <a:srgbClr val="00FFFF"/>
              </a:solidFill>
              <a:latin typeface="Times New Roman" panose="02020603050405020304" pitchFamily="18" charset="0"/>
              <a:cs typeface="Times New Roman" panose="02020603050405020304" pitchFamily="18" charset="0"/>
            </a:endParaRPr>
          </a:p>
        </p:txBody>
      </p:sp>
      <p:pic>
        <p:nvPicPr>
          <p:cNvPr id="256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905000"/>
            <a:ext cx="3429000" cy="44672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605" name="Rectangle 10"/>
          <p:cNvSpPr>
            <a:spLocks noChangeArrowheads="1"/>
          </p:cNvSpPr>
          <p:nvPr/>
        </p:nvSpPr>
        <p:spPr bwMode="auto">
          <a:xfrm>
            <a:off x="207963" y="1473200"/>
            <a:ext cx="4711700"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3838" indent="-22383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spcAft>
                <a:spcPct val="20000"/>
              </a:spcAft>
              <a:buFont typeface="Symbol" panose="05050102010706020507" pitchFamily="18" charset="2"/>
              <a:buChar char="·"/>
            </a:pPr>
            <a:r>
              <a:rPr lang="en-US" altLang="en-US" sz="2000" baseline="0" dirty="0" err="1">
                <a:solidFill>
                  <a:srgbClr val="FFC000"/>
                </a:solidFill>
                <a:latin typeface="Lucida Sans Unicode" panose="020B0602030504020204" pitchFamily="34" charset="0"/>
              </a:rPr>
              <a:t>Organoclay</a:t>
            </a:r>
            <a:r>
              <a:rPr lang="en-US" altLang="en-US" sz="2000" baseline="0" dirty="0">
                <a:solidFill>
                  <a:srgbClr val="FFC000"/>
                </a:solidFill>
                <a:latin typeface="Lucida Sans Unicode" panose="020B0602030504020204" pitchFamily="34" charset="0"/>
              </a:rPr>
              <a:t> nanocomposite (10% in </a:t>
            </a:r>
            <a:r>
              <a:rPr lang="en-US" altLang="en-US" sz="2000" baseline="0" dirty="0" err="1">
                <a:solidFill>
                  <a:srgbClr val="FFC000"/>
                </a:solidFill>
                <a:latin typeface="Lucida Sans Unicode" panose="020B0602030504020204" pitchFamily="34" charset="0"/>
              </a:rPr>
              <a:t>Novalac</a:t>
            </a:r>
            <a:r>
              <a:rPr lang="en-US" altLang="en-US" sz="2000" baseline="0" dirty="0">
                <a:solidFill>
                  <a:srgbClr val="FFC000"/>
                </a:solidFill>
                <a:latin typeface="Lucida Sans Unicode" panose="020B0602030504020204" pitchFamily="34" charset="0"/>
              </a:rPr>
              <a:t>-Based Cyanate Ester)</a:t>
            </a:r>
          </a:p>
          <a:p>
            <a:pPr eaLnBrk="1" hangingPunct="1">
              <a:spcBef>
                <a:spcPct val="20000"/>
              </a:spcBef>
              <a:spcAft>
                <a:spcPct val="20000"/>
              </a:spcAft>
              <a:buFont typeface="Symbol" panose="05050102010706020507" pitchFamily="18" charset="2"/>
              <a:buChar char="·"/>
            </a:pPr>
            <a:r>
              <a:rPr lang="en-US" altLang="en-US" sz="2000" baseline="0" dirty="0">
                <a:solidFill>
                  <a:srgbClr val="FFC000"/>
                </a:solidFill>
                <a:latin typeface="Lucida Sans Unicode" panose="020B0602030504020204" pitchFamily="34" charset="0"/>
              </a:rPr>
              <a:t>XRD gives average interlayer d-spacing while TEM can give site specific morphology and d-spacing</a:t>
            </a:r>
          </a:p>
          <a:p>
            <a:pPr eaLnBrk="1" hangingPunct="1">
              <a:spcAft>
                <a:spcPct val="20000"/>
              </a:spcAft>
              <a:buFont typeface="Symbol" panose="05050102010706020507" pitchFamily="18" charset="2"/>
              <a:buChar char="·"/>
            </a:pPr>
            <a:r>
              <a:rPr lang="en-US" altLang="en-US" sz="2000" baseline="0" dirty="0">
                <a:solidFill>
                  <a:srgbClr val="FFC000"/>
                </a:solidFill>
                <a:latin typeface="Lucida Sans Unicode" panose="020B0602030504020204" pitchFamily="34" charset="0"/>
              </a:rPr>
              <a:t>In this case, XRD gave no peaks</a:t>
            </a:r>
          </a:p>
          <a:p>
            <a:pPr lvl="1" eaLnBrk="1" hangingPunct="1">
              <a:spcAft>
                <a:spcPct val="20000"/>
              </a:spcAft>
              <a:buFont typeface="Symbol" panose="05050102010706020507" pitchFamily="18" charset="2"/>
              <a:buChar char="-"/>
            </a:pPr>
            <a:r>
              <a:rPr lang="en-US" altLang="en-US" sz="2000" baseline="0" dirty="0">
                <a:solidFill>
                  <a:srgbClr val="FFC000"/>
                </a:solidFill>
                <a:latin typeface="Lucida Sans Unicode" panose="020B0602030504020204" pitchFamily="34" charset="0"/>
              </a:rPr>
              <a:t>Many factors such as concentration and order of the clay can influence the XRD patterns</a:t>
            </a:r>
          </a:p>
          <a:p>
            <a:pPr lvl="1" eaLnBrk="1" hangingPunct="1">
              <a:spcAft>
                <a:spcPct val="20000"/>
              </a:spcAft>
              <a:buFont typeface="Symbol" panose="05050102010706020507" pitchFamily="18" charset="2"/>
              <a:buChar char="-"/>
            </a:pPr>
            <a:r>
              <a:rPr lang="en-US" altLang="en-US" sz="2000" baseline="0" dirty="0">
                <a:solidFill>
                  <a:srgbClr val="FFC000"/>
                </a:solidFill>
                <a:latin typeface="Lucida Sans Unicode" panose="020B0602030504020204" pitchFamily="34" charset="0"/>
              </a:rPr>
              <a:t>XRD often inconclusive when used alone</a:t>
            </a:r>
          </a:p>
        </p:txBody>
      </p:sp>
      <p:sp>
        <p:nvSpPr>
          <p:cNvPr id="15" name="Text Box 6"/>
          <p:cNvSpPr txBox="1">
            <a:spLocks noChangeArrowheads="1"/>
          </p:cNvSpPr>
          <p:nvPr/>
        </p:nvSpPr>
        <p:spPr bwMode="auto">
          <a:xfrm>
            <a:off x="4495800" y="1371600"/>
            <a:ext cx="4648200"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r>
              <a:rPr lang="en-US" sz="2400" b="1" i="1" baseline="0" dirty="0">
                <a:solidFill>
                  <a:srgbClr val="00FF00"/>
                </a:solidFill>
                <a:effectLst>
                  <a:outerShdw blurRad="38100" dist="38100" dir="2700000" algn="tl">
                    <a:srgbClr val="000000">
                      <a:alpha val="43137"/>
                    </a:srgbClr>
                  </a:outerShdw>
                </a:effectLst>
                <a:latin typeface="Arial" charset="0"/>
              </a:rPr>
              <a:t>TEM of Intercalated </a:t>
            </a:r>
            <a:r>
              <a:rPr lang="en-US" sz="2400" b="1" i="1" baseline="0" dirty="0" err="1">
                <a:solidFill>
                  <a:srgbClr val="00FF00"/>
                </a:solidFill>
                <a:effectLst>
                  <a:outerShdw blurRad="38100" dist="38100" dir="2700000" algn="tl">
                    <a:srgbClr val="000000">
                      <a:alpha val="43137"/>
                    </a:srgbClr>
                  </a:outerShdw>
                </a:effectLst>
                <a:latin typeface="Arial" charset="0"/>
              </a:rPr>
              <a:t>Nanoclay</a:t>
            </a:r>
            <a:endParaRPr lang="en-US" sz="2400" b="1" i="1" baseline="0" dirty="0">
              <a:solidFill>
                <a:srgbClr val="00FF00"/>
              </a:solidFill>
              <a:effectLst>
                <a:outerShdw blurRad="38100" dist="38100" dir="2700000" algn="tl">
                  <a:srgbClr val="000000">
                    <a:alpha val="43137"/>
                  </a:srgbClr>
                </a:outerShdw>
              </a:effectLst>
              <a:latin typeface="Arial" charset="0"/>
            </a:endParaRPr>
          </a:p>
        </p:txBody>
      </p:sp>
      <p:sp>
        <p:nvSpPr>
          <p:cNvPr id="25607" name="Text Box 9"/>
          <p:cNvSpPr txBox="1">
            <a:spLocks noChangeArrowheads="1"/>
          </p:cNvSpPr>
          <p:nvPr/>
        </p:nvSpPr>
        <p:spPr bwMode="auto">
          <a:xfrm>
            <a:off x="4572000" y="6550025"/>
            <a:ext cx="457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ct val="75000"/>
              </a:spcAft>
            </a:pPr>
            <a:r>
              <a:rPr lang="en-US" altLang="en-US" sz="1400" b="1" baseline="0">
                <a:solidFill>
                  <a:srgbClr val="FF0000"/>
                </a:solidFill>
                <a:latin typeface="Lucida Sans Unicode" panose="020B0602030504020204" pitchFamily="34" charset="0"/>
              </a:rPr>
              <a:t>J. Applied Polymer Science, 87 1329-1338 (2003).</a:t>
            </a:r>
          </a:p>
        </p:txBody>
      </p:sp>
      <p:sp>
        <p:nvSpPr>
          <p:cNvPr id="2" name="Slide Number Placeholder 1"/>
          <p:cNvSpPr>
            <a:spLocks noGrp="1"/>
          </p:cNvSpPr>
          <p:nvPr>
            <p:ph type="sldNum" sz="quarter" idx="4"/>
          </p:nvPr>
        </p:nvSpPr>
        <p:spPr/>
        <p:txBody>
          <a:bodyPr/>
          <a:lstStyle/>
          <a:p>
            <a:fld id="{B6F15528-21DE-4FAA-801E-634DDDAF4B2B}" type="slidenum">
              <a:rPr lang="en-US" smtClean="0"/>
              <a:pPr/>
              <a:t>16</a:t>
            </a:fld>
            <a:endParaRPr lang="en-US" dirty="0"/>
          </a:p>
        </p:txBody>
      </p:sp>
    </p:spTree>
    <p:extLst>
      <p:ext uri="{BB962C8B-B14F-4D97-AF65-F5344CB8AC3E}">
        <p14:creationId xmlns:p14="http://schemas.microsoft.com/office/powerpoint/2010/main" val="2036974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5605">
                                            <p:txEl>
                                              <p:pRg st="1" end="1"/>
                                            </p:txEl>
                                          </p:spTgt>
                                        </p:tgtEl>
                                        <p:attrNameLst>
                                          <p:attrName>style.visibility</p:attrName>
                                        </p:attrNameLst>
                                      </p:cBhvr>
                                      <p:to>
                                        <p:strVal val="visible"/>
                                      </p:to>
                                    </p:set>
                                    <p:animEffect transition="in" filter="blinds(horizontal)">
                                      <p:cBhvr>
                                        <p:cTn id="7" dur="500"/>
                                        <p:tgtEl>
                                          <p:spTgt spid="2560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5605">
                                            <p:txEl>
                                              <p:pRg st="2" end="2"/>
                                            </p:txEl>
                                          </p:spTgt>
                                        </p:tgtEl>
                                        <p:attrNameLst>
                                          <p:attrName>style.visibility</p:attrName>
                                        </p:attrNameLst>
                                      </p:cBhvr>
                                      <p:to>
                                        <p:strVal val="visible"/>
                                      </p:to>
                                    </p:set>
                                    <p:animEffect transition="in" filter="blinds(horizontal)">
                                      <p:cBhvr>
                                        <p:cTn id="12" dur="500"/>
                                        <p:tgtEl>
                                          <p:spTgt spid="25605">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5605">
                                            <p:txEl>
                                              <p:pRg st="3" end="3"/>
                                            </p:txEl>
                                          </p:spTgt>
                                        </p:tgtEl>
                                        <p:attrNameLst>
                                          <p:attrName>style.visibility</p:attrName>
                                        </p:attrNameLst>
                                      </p:cBhvr>
                                      <p:to>
                                        <p:strVal val="visible"/>
                                      </p:to>
                                    </p:set>
                                    <p:animEffect transition="in" filter="blinds(horizontal)">
                                      <p:cBhvr>
                                        <p:cTn id="15" dur="500"/>
                                        <p:tgtEl>
                                          <p:spTgt spid="25605">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5605">
                                            <p:txEl>
                                              <p:pRg st="4" end="4"/>
                                            </p:txEl>
                                          </p:spTgt>
                                        </p:tgtEl>
                                        <p:attrNameLst>
                                          <p:attrName>style.visibility</p:attrName>
                                        </p:attrNameLst>
                                      </p:cBhvr>
                                      <p:to>
                                        <p:strVal val="visible"/>
                                      </p:to>
                                    </p:set>
                                    <p:animEffect transition="in" filter="blinds(horizontal)">
                                      <p:cBhvr>
                                        <p:cTn id="18" dur="500"/>
                                        <p:tgtEl>
                                          <p:spTgt spid="2560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1"/>
          <p:cNvSpPr>
            <a:spLocks noGrp="1"/>
          </p:cNvSpPr>
          <p:nvPr>
            <p:ph type="title" idx="4294967295"/>
          </p:nvPr>
        </p:nvSpPr>
        <p:spPr>
          <a:xfrm>
            <a:off x="-1277938" y="0"/>
            <a:ext cx="10421938" cy="471488"/>
          </a:xfrm>
          <a:prstGeom prst="rect">
            <a:avLst/>
          </a:prstGeom>
        </p:spPr>
        <p:txBody>
          <a:bodyPr>
            <a:noAutofit/>
          </a:bodyPr>
          <a:lstStyle/>
          <a:p>
            <a:pPr algn="ctr" eaLnBrk="1" fontAlgn="auto" hangingPunct="1">
              <a:spcAft>
                <a:spcPts val="0"/>
              </a:spcAft>
              <a:defRPr/>
            </a:pPr>
            <a:r>
              <a:rPr lang="en-US" sz="3200" dirty="0" smtClean="0">
                <a:solidFill>
                  <a:srgbClr val="00FFFF"/>
                </a:solidFill>
                <a:latin typeface="Times New Roman" panose="02020603050405020304" pitchFamily="18" charset="0"/>
                <a:cs typeface="Times New Roman" panose="02020603050405020304" pitchFamily="18" charset="0"/>
              </a:rPr>
              <a:t>Polymer-Layered Silicate </a:t>
            </a:r>
            <a:r>
              <a:rPr lang="en-US" sz="3200" dirty="0" err="1" smtClean="0">
                <a:solidFill>
                  <a:srgbClr val="00FFFF"/>
                </a:solidFill>
                <a:latin typeface="Times New Roman" panose="02020603050405020304" pitchFamily="18" charset="0"/>
                <a:cs typeface="Times New Roman" panose="02020603050405020304" pitchFamily="18" charset="0"/>
              </a:rPr>
              <a:t>Nanocomposites</a:t>
            </a:r>
            <a:endParaRPr lang="en-US" sz="3200" dirty="0" smtClean="0">
              <a:solidFill>
                <a:srgbClr val="00FFFF"/>
              </a:solidFill>
              <a:latin typeface="Times New Roman" panose="02020603050405020304" pitchFamily="18" charset="0"/>
              <a:cs typeface="Times New Roman" panose="02020603050405020304" pitchFamily="18" charset="0"/>
            </a:endParaRPr>
          </a:p>
        </p:txBody>
      </p:sp>
      <p:pic>
        <p:nvPicPr>
          <p:cNvPr id="184322" name="Picture 2"/>
          <p:cNvPicPr>
            <a:picLocks noChangeAspect="1" noChangeArrowheads="1"/>
          </p:cNvPicPr>
          <p:nvPr/>
        </p:nvPicPr>
        <p:blipFill>
          <a:blip r:embed="rId3"/>
          <a:srcRect/>
          <a:stretch>
            <a:fillRect/>
          </a:stretch>
        </p:blipFill>
        <p:spPr bwMode="auto">
          <a:xfrm>
            <a:off x="4529138" y="1741488"/>
            <a:ext cx="3286125" cy="4400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6628" name="Rectangle 10"/>
          <p:cNvSpPr>
            <a:spLocks noChangeArrowheads="1"/>
          </p:cNvSpPr>
          <p:nvPr/>
        </p:nvSpPr>
        <p:spPr bwMode="auto">
          <a:xfrm>
            <a:off x="0" y="582613"/>
            <a:ext cx="4343400" cy="564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3838" indent="-22383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spcAft>
                <a:spcPct val="30000"/>
              </a:spcAft>
              <a:buFont typeface="Symbol" panose="05050102010706020507" pitchFamily="18" charset="2"/>
              <a:buChar char="·"/>
            </a:pPr>
            <a:r>
              <a:rPr lang="en-US" altLang="en-US" sz="1800" baseline="0" dirty="0">
                <a:solidFill>
                  <a:srgbClr val="FFC000"/>
                </a:solidFill>
                <a:latin typeface="Lucida Sans Unicode" panose="020B0602030504020204" pitchFamily="34" charset="0"/>
              </a:rPr>
              <a:t>In the author’s own words:</a:t>
            </a:r>
          </a:p>
          <a:p>
            <a:pPr algn="just" eaLnBrk="1" hangingPunct="1">
              <a:lnSpc>
                <a:spcPct val="115000"/>
              </a:lnSpc>
              <a:spcAft>
                <a:spcPct val="30000"/>
              </a:spcAft>
            </a:pPr>
            <a:r>
              <a:rPr lang="en-US" altLang="en-US" sz="1800" baseline="0" dirty="0">
                <a:solidFill>
                  <a:srgbClr val="FFC000"/>
                </a:solidFill>
                <a:latin typeface="Lucida Sans Unicode" panose="020B0602030504020204" pitchFamily="34" charset="0"/>
              </a:rPr>
              <a:t>“The majority of PLSNs that we investigated were best described as </a:t>
            </a:r>
            <a:r>
              <a:rPr lang="en-US" altLang="en-US" sz="1800" b="1" i="1" baseline="0" dirty="0">
                <a:solidFill>
                  <a:srgbClr val="FFC000"/>
                </a:solidFill>
                <a:latin typeface="Lucida Sans Unicode" panose="020B0602030504020204" pitchFamily="34" charset="0"/>
              </a:rPr>
              <a:t>intercalated/exfoliated</a:t>
            </a:r>
            <a:r>
              <a:rPr lang="en-US" altLang="en-US" sz="1800" baseline="0" dirty="0">
                <a:solidFill>
                  <a:srgbClr val="FFC000"/>
                </a:solidFill>
                <a:latin typeface="Lucida Sans Unicode" panose="020B0602030504020204" pitchFamily="34" charset="0"/>
              </a:rPr>
              <a:t>.  </a:t>
            </a:r>
            <a:r>
              <a:rPr lang="en-US" altLang="en-US" sz="1800" i="1" baseline="0" dirty="0">
                <a:solidFill>
                  <a:srgbClr val="FFC000"/>
                </a:solidFill>
                <a:latin typeface="Lucida Sans Unicode" panose="020B0602030504020204" pitchFamily="34" charset="0"/>
              </a:rPr>
              <a:t>By XRD, they would be simply defined as intercalated</a:t>
            </a:r>
            <a:r>
              <a:rPr lang="en-US" altLang="en-US" sz="1800" baseline="0" dirty="0">
                <a:solidFill>
                  <a:srgbClr val="FFC000"/>
                </a:solidFill>
                <a:latin typeface="Lucida Sans Unicode" panose="020B0602030504020204" pitchFamily="34" charset="0"/>
              </a:rPr>
              <a:t>, in that there was an observed increase in the d-spacing as compared to the original clay d-spacing.  However, the TEM images showed that although there were indeed intercalated multilayer crystallites present, single exfoliated silicate layers were also prevalent, hence, the designation of an intercalated/exfoliated type of PLSNs.”</a:t>
            </a:r>
          </a:p>
        </p:txBody>
      </p:sp>
      <p:sp>
        <p:nvSpPr>
          <p:cNvPr id="26629" name="Text Box 6"/>
          <p:cNvSpPr txBox="1">
            <a:spLocks noChangeArrowheads="1"/>
          </p:cNvSpPr>
          <p:nvPr/>
        </p:nvSpPr>
        <p:spPr bwMode="auto">
          <a:xfrm>
            <a:off x="4419600" y="457200"/>
            <a:ext cx="3636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i="1" baseline="0" dirty="0">
                <a:solidFill>
                  <a:srgbClr val="FFC000"/>
                </a:solidFill>
              </a:rPr>
              <a:t>TEM Image of an Intercalated/Exfoliated PS Nanocomposite</a:t>
            </a:r>
          </a:p>
        </p:txBody>
      </p:sp>
      <p:cxnSp>
        <p:nvCxnSpPr>
          <p:cNvPr id="19462" name="Straight Arrow Connector 15"/>
          <p:cNvCxnSpPr>
            <a:cxnSpLocks noChangeShapeType="1"/>
          </p:cNvCxnSpPr>
          <p:nvPr/>
        </p:nvCxnSpPr>
        <p:spPr bwMode="auto">
          <a:xfrm>
            <a:off x="5375275" y="4451350"/>
            <a:ext cx="1487488" cy="401638"/>
          </a:xfrm>
          <a:prstGeom prst="straightConnector1">
            <a:avLst/>
          </a:prstGeom>
          <a:noFill/>
          <a:ln w="25400" algn="ctr">
            <a:noFill/>
            <a:round/>
            <a:headEnd/>
            <a:tailEnd type="arrow" w="med" len="med"/>
          </a:ln>
        </p:spPr>
      </p:cxnSp>
      <p:cxnSp>
        <p:nvCxnSpPr>
          <p:cNvPr id="19463" name="Straight Arrow Connector 16"/>
          <p:cNvCxnSpPr>
            <a:cxnSpLocks noChangeShapeType="1"/>
          </p:cNvCxnSpPr>
          <p:nvPr/>
        </p:nvCxnSpPr>
        <p:spPr bwMode="auto">
          <a:xfrm>
            <a:off x="6319838" y="2782888"/>
            <a:ext cx="944562" cy="473075"/>
          </a:xfrm>
          <a:prstGeom prst="straightConnector1">
            <a:avLst/>
          </a:prstGeom>
          <a:noFill/>
          <a:ln w="25400" algn="ctr">
            <a:solidFill>
              <a:schemeClr val="bg2">
                <a:lumMod val="50000"/>
              </a:schemeClr>
            </a:solidFill>
            <a:round/>
            <a:headEnd/>
            <a:tailEnd type="arrow" w="med" len="med"/>
          </a:ln>
        </p:spPr>
      </p:cxnSp>
      <p:sp>
        <p:nvSpPr>
          <p:cNvPr id="19464" name="TextBox 18"/>
          <p:cNvSpPr txBox="1">
            <a:spLocks noChangeArrowheads="1"/>
          </p:cNvSpPr>
          <p:nvPr/>
        </p:nvSpPr>
        <p:spPr bwMode="auto">
          <a:xfrm>
            <a:off x="6908800" y="4516438"/>
            <a:ext cx="1698625" cy="666750"/>
          </a:xfrm>
          <a:prstGeom prst="rect">
            <a:avLst/>
          </a:prstGeom>
          <a:noFill/>
          <a:ln w="25400">
            <a:noFill/>
            <a:miter lim="800000"/>
            <a:headEnd/>
            <a:tailEnd/>
          </a:ln>
        </p:spPr>
        <p:txBody>
          <a:bodyPr>
            <a:spAutoFit/>
          </a:bodyPr>
          <a:lstStyle/>
          <a:p>
            <a:pPr algn="ctr" eaLnBrk="1" fontAlgn="auto" hangingPunct="1">
              <a:spcBef>
                <a:spcPts val="0"/>
              </a:spcBef>
              <a:spcAft>
                <a:spcPts val="0"/>
              </a:spcAft>
              <a:defRPr/>
            </a:pPr>
            <a:r>
              <a:rPr lang="en-US" sz="1800" b="1" baseline="0" dirty="0">
                <a:solidFill>
                  <a:srgbClr val="FF0000"/>
                </a:solidFill>
                <a:latin typeface="Lucida Sans Unicode"/>
              </a:rPr>
              <a:t>Exfoliated Single Layers</a:t>
            </a:r>
          </a:p>
        </p:txBody>
      </p:sp>
      <p:sp>
        <p:nvSpPr>
          <p:cNvPr id="19465" name="TextBox 19"/>
          <p:cNvSpPr txBox="1">
            <a:spLocks noChangeArrowheads="1"/>
          </p:cNvSpPr>
          <p:nvPr/>
        </p:nvSpPr>
        <p:spPr bwMode="auto">
          <a:xfrm>
            <a:off x="6788150" y="3300413"/>
            <a:ext cx="2230438" cy="666750"/>
          </a:xfrm>
          <a:prstGeom prst="rect">
            <a:avLst/>
          </a:prstGeom>
          <a:noFill/>
          <a:ln w="25400">
            <a:noFill/>
            <a:miter lim="800000"/>
            <a:headEnd/>
            <a:tailEnd/>
          </a:ln>
        </p:spPr>
        <p:txBody>
          <a:bodyPr>
            <a:spAutoFit/>
          </a:bodyPr>
          <a:lstStyle/>
          <a:p>
            <a:pPr algn="ctr" eaLnBrk="1" fontAlgn="auto" hangingPunct="1">
              <a:spcBef>
                <a:spcPts val="0"/>
              </a:spcBef>
              <a:spcAft>
                <a:spcPts val="0"/>
              </a:spcAft>
              <a:defRPr/>
            </a:pPr>
            <a:r>
              <a:rPr lang="en-US" sz="1800" b="1" baseline="0" dirty="0">
                <a:solidFill>
                  <a:srgbClr val="FF0000"/>
                </a:solidFill>
                <a:latin typeface="Lucida Sans Unicode"/>
              </a:rPr>
              <a:t>Small Intercalated Clay Layers</a:t>
            </a:r>
          </a:p>
        </p:txBody>
      </p:sp>
      <p:sp>
        <p:nvSpPr>
          <p:cNvPr id="26634" name="Text Box 9"/>
          <p:cNvSpPr txBox="1">
            <a:spLocks noChangeArrowheads="1"/>
          </p:cNvSpPr>
          <p:nvPr/>
        </p:nvSpPr>
        <p:spPr bwMode="auto">
          <a:xfrm>
            <a:off x="4572000" y="6550025"/>
            <a:ext cx="457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ct val="75000"/>
              </a:spcAft>
            </a:pPr>
            <a:r>
              <a:rPr lang="en-US" altLang="en-US" sz="1400" b="1" baseline="0">
                <a:solidFill>
                  <a:srgbClr val="FF0000"/>
                </a:solidFill>
                <a:latin typeface="Lucida Sans Unicode" panose="020B0602030504020204" pitchFamily="34" charset="0"/>
              </a:rPr>
              <a:t>J. Applied Polymer Science, 87 1329-1338 (2003).</a:t>
            </a:r>
          </a:p>
        </p:txBody>
      </p:sp>
      <p:sp>
        <p:nvSpPr>
          <p:cNvPr id="2" name="Slide Number Placeholder 1"/>
          <p:cNvSpPr>
            <a:spLocks noGrp="1"/>
          </p:cNvSpPr>
          <p:nvPr>
            <p:ph type="sldNum" sz="quarter" idx="4"/>
          </p:nvPr>
        </p:nvSpPr>
        <p:spPr/>
        <p:txBody>
          <a:bodyPr/>
          <a:lstStyle/>
          <a:p>
            <a:fld id="{B6F15528-21DE-4FAA-801E-634DDDAF4B2B}" type="slidenum">
              <a:rPr lang="en-US" smtClean="0"/>
              <a:pPr/>
              <a:t>17</a:t>
            </a:fld>
            <a:endParaRPr lang="en-US" dirty="0"/>
          </a:p>
        </p:txBody>
      </p:sp>
    </p:spTree>
    <p:extLst>
      <p:ext uri="{BB962C8B-B14F-4D97-AF65-F5344CB8AC3E}">
        <p14:creationId xmlns:p14="http://schemas.microsoft.com/office/powerpoint/2010/main" val="1894799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242888" y="1252538"/>
            <a:ext cx="8702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endParaRPr lang="en-US" altLang="en-US" sz="1800" baseline="0">
              <a:solidFill>
                <a:prstClr val="black"/>
              </a:solidFill>
              <a:latin typeface="Lucida Sans Unicode" panose="020B0602030504020204" pitchFamily="34" charset="0"/>
            </a:endParaRPr>
          </a:p>
        </p:txBody>
      </p:sp>
      <p:sp>
        <p:nvSpPr>
          <p:cNvPr id="27651" name="Rectangle 10"/>
          <p:cNvSpPr>
            <a:spLocks noChangeArrowheads="1"/>
          </p:cNvSpPr>
          <p:nvPr/>
        </p:nvSpPr>
        <p:spPr bwMode="auto">
          <a:xfrm>
            <a:off x="120650" y="4138613"/>
            <a:ext cx="902335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3838" indent="-22383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Symbol" panose="05050102010706020507" pitchFamily="18" charset="2"/>
              <a:buChar char="·"/>
            </a:pPr>
            <a:r>
              <a:rPr lang="en-US" altLang="en-US" sz="1800" baseline="0" dirty="0">
                <a:solidFill>
                  <a:srgbClr val="FFC000"/>
                </a:solidFill>
                <a:latin typeface="Lucida Sans Unicode" panose="020B0602030504020204" pitchFamily="34" charset="0"/>
              </a:rPr>
              <a:t>Change of basal spacing of </a:t>
            </a:r>
            <a:r>
              <a:rPr lang="en-US" altLang="en-US" sz="1800" baseline="0" dirty="0" err="1">
                <a:solidFill>
                  <a:srgbClr val="FFC000"/>
                </a:solidFill>
                <a:latin typeface="Lucida Sans Unicode" panose="020B0602030504020204" pitchFamily="34" charset="0"/>
              </a:rPr>
              <a:t>organo</a:t>
            </a:r>
            <a:r>
              <a:rPr lang="en-US" altLang="en-US" sz="1800" baseline="0" dirty="0">
                <a:solidFill>
                  <a:srgbClr val="FFC000"/>
                </a:solidFill>
                <a:latin typeface="Lucida Sans Unicode" panose="020B0602030504020204" pitchFamily="34" charset="0"/>
              </a:rPr>
              <a:t>-clay nanocomposites during processing of epoxy/clay nanocomposites by the sonication technique</a:t>
            </a:r>
          </a:p>
          <a:p>
            <a:pPr eaLnBrk="1" hangingPunct="1">
              <a:spcBef>
                <a:spcPct val="20000"/>
              </a:spcBef>
              <a:buFont typeface="Symbol" panose="05050102010706020507" pitchFamily="18" charset="2"/>
              <a:buChar char="·"/>
            </a:pPr>
            <a:r>
              <a:rPr lang="en-US" altLang="en-US" sz="1800" baseline="0" dirty="0">
                <a:solidFill>
                  <a:srgbClr val="FFC000"/>
                </a:solidFill>
                <a:latin typeface="Lucida Sans Unicode" panose="020B0602030504020204" pitchFamily="34" charset="0"/>
              </a:rPr>
              <a:t>TEM images of </a:t>
            </a:r>
            <a:r>
              <a:rPr lang="en-US" altLang="en-US" sz="1800" baseline="0" dirty="0" err="1">
                <a:solidFill>
                  <a:srgbClr val="FFC000"/>
                </a:solidFill>
                <a:latin typeface="Lucida Sans Unicode" panose="020B0602030504020204" pitchFamily="34" charset="0"/>
              </a:rPr>
              <a:t>nanoclay</a:t>
            </a:r>
            <a:r>
              <a:rPr lang="en-US" altLang="en-US" sz="1800" baseline="0" dirty="0">
                <a:solidFill>
                  <a:srgbClr val="FFC000"/>
                </a:solidFill>
                <a:latin typeface="Lucida Sans Unicode" panose="020B0602030504020204" pitchFamily="34" charset="0"/>
              </a:rPr>
              <a:t> in different epoxy systems showing intercalated(white arrows)/exfoliated (black arrows) nanocomposite hybrids</a:t>
            </a:r>
          </a:p>
          <a:p>
            <a:pPr eaLnBrk="1" hangingPunct="1">
              <a:spcBef>
                <a:spcPct val="20000"/>
              </a:spcBef>
              <a:buFont typeface="Symbol" panose="05050102010706020507" pitchFamily="18" charset="2"/>
              <a:buChar char="·"/>
            </a:pPr>
            <a:r>
              <a:rPr lang="en-US" altLang="en-US" sz="1800" baseline="0" dirty="0">
                <a:solidFill>
                  <a:srgbClr val="FFC000"/>
                </a:solidFill>
                <a:latin typeface="Lucida Sans Unicode" panose="020B0602030504020204" pitchFamily="34" charset="0"/>
              </a:rPr>
              <a:t>Increase in basal d-</a:t>
            </a:r>
            <a:r>
              <a:rPr lang="en-US" altLang="en-US" sz="1800" baseline="0" dirty="0" err="1">
                <a:solidFill>
                  <a:srgbClr val="FFC000"/>
                </a:solidFill>
                <a:latin typeface="Lucida Sans Unicode" panose="020B0602030504020204" pitchFamily="34" charset="0"/>
              </a:rPr>
              <a:t>spacings</a:t>
            </a:r>
            <a:r>
              <a:rPr lang="en-US" altLang="en-US" sz="1800" baseline="0" dirty="0">
                <a:solidFill>
                  <a:srgbClr val="FFC000"/>
                </a:solidFill>
                <a:latin typeface="Lucida Sans Unicode" panose="020B0602030504020204" pitchFamily="34" charset="0"/>
              </a:rPr>
              <a:t> in </a:t>
            </a:r>
            <a:r>
              <a:rPr lang="en-US" altLang="en-US" sz="1800" baseline="0" dirty="0" err="1">
                <a:solidFill>
                  <a:srgbClr val="FFC000"/>
                </a:solidFill>
                <a:latin typeface="Lucida Sans Unicode" panose="020B0602030504020204" pitchFamily="34" charset="0"/>
              </a:rPr>
              <a:t>nanoclay</a:t>
            </a:r>
            <a:r>
              <a:rPr lang="en-US" altLang="en-US" sz="1800" baseline="0" dirty="0">
                <a:solidFill>
                  <a:srgbClr val="FFC000"/>
                </a:solidFill>
                <a:latin typeface="Lucida Sans Unicode" panose="020B0602030504020204" pitchFamily="34" charset="0"/>
              </a:rPr>
              <a:t> platelets observed by TEM and XRD</a:t>
            </a:r>
          </a:p>
          <a:p>
            <a:pPr lvl="1" eaLnBrk="1" hangingPunct="1">
              <a:spcBef>
                <a:spcPct val="20000"/>
              </a:spcBef>
              <a:buFont typeface="Symbol" panose="05050102010706020507" pitchFamily="18" charset="2"/>
              <a:buChar char="-"/>
            </a:pPr>
            <a:r>
              <a:rPr lang="en-US" altLang="en-US" sz="1800" baseline="0" dirty="0">
                <a:solidFill>
                  <a:srgbClr val="FFC000"/>
                </a:solidFill>
                <a:latin typeface="Lucida Sans Unicode" panose="020B0602030504020204" pitchFamily="34" charset="0"/>
              </a:rPr>
              <a:t>In some cases from 1.8 nm up to 8.72 nm </a:t>
            </a:r>
          </a:p>
        </p:txBody>
      </p:sp>
      <p:pic>
        <p:nvPicPr>
          <p:cNvPr id="182274" name="Picture 2"/>
          <p:cNvPicPr>
            <a:picLocks noChangeAspect="1" noChangeArrowheads="1"/>
          </p:cNvPicPr>
          <p:nvPr/>
        </p:nvPicPr>
        <p:blipFill>
          <a:blip r:embed="rId3"/>
          <a:srcRect b="66487"/>
          <a:stretch>
            <a:fillRect/>
          </a:stretch>
        </p:blipFill>
        <p:spPr bwMode="auto">
          <a:xfrm>
            <a:off x="66675" y="685800"/>
            <a:ext cx="2840038" cy="3108325"/>
          </a:xfrm>
          <a:prstGeom prst="rect">
            <a:avLst/>
          </a:prstGeom>
          <a:noFill/>
          <a:ln w="38100" cap="sq">
            <a:solidFill>
              <a:srgbClr val="000000"/>
            </a:solidFill>
            <a:miter lim="800000"/>
            <a:headEnd/>
            <a:tailEnd/>
          </a:ln>
          <a:effectLst>
            <a:outerShdw dist="38100" dir="2700000" algn="tl" rotWithShape="0">
              <a:srgbClr val="000000">
                <a:alpha val="42999"/>
              </a:srgbClr>
            </a:outerShdw>
          </a:effectLst>
        </p:spPr>
      </p:pic>
      <p:sp>
        <p:nvSpPr>
          <p:cNvPr id="27653" name="Text Box 9"/>
          <p:cNvSpPr txBox="1">
            <a:spLocks noChangeArrowheads="1"/>
          </p:cNvSpPr>
          <p:nvPr/>
        </p:nvSpPr>
        <p:spPr bwMode="auto">
          <a:xfrm>
            <a:off x="4038600" y="6324600"/>
            <a:ext cx="510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ct val="75000"/>
              </a:spcAft>
            </a:pPr>
            <a:r>
              <a:rPr lang="en-US" altLang="en-US" sz="1400" b="1" baseline="0">
                <a:solidFill>
                  <a:srgbClr val="FF0000"/>
                </a:solidFill>
                <a:latin typeface="Lucida Sans Unicode" panose="020B0602030504020204" pitchFamily="34" charset="0"/>
              </a:rPr>
              <a:t>Polymer Engineering and Science, 46(4) 452-463 (2006).</a:t>
            </a:r>
          </a:p>
        </p:txBody>
      </p:sp>
      <p:pic>
        <p:nvPicPr>
          <p:cNvPr id="7" name="Picture 2"/>
          <p:cNvPicPr>
            <a:picLocks noChangeAspect="1" noChangeArrowheads="1"/>
          </p:cNvPicPr>
          <p:nvPr/>
        </p:nvPicPr>
        <p:blipFill>
          <a:blip r:embed="rId3"/>
          <a:srcRect t="33498" b="32735"/>
          <a:stretch>
            <a:fillRect/>
          </a:stretch>
        </p:blipFill>
        <p:spPr bwMode="auto">
          <a:xfrm>
            <a:off x="3121025" y="685800"/>
            <a:ext cx="2822575" cy="3108325"/>
          </a:xfrm>
          <a:prstGeom prst="rect">
            <a:avLst/>
          </a:prstGeom>
          <a:noFill/>
          <a:ln w="38100" cap="sq">
            <a:solidFill>
              <a:srgbClr val="000000"/>
            </a:solidFill>
            <a:miter lim="800000"/>
            <a:headEnd/>
            <a:tailEnd/>
          </a:ln>
          <a:effectLst>
            <a:outerShdw dist="38100" dir="2700000" algn="tl" rotWithShape="0">
              <a:srgbClr val="000000">
                <a:alpha val="42999"/>
              </a:srgbClr>
            </a:outerShdw>
          </a:effectLst>
        </p:spPr>
      </p:pic>
      <p:pic>
        <p:nvPicPr>
          <p:cNvPr id="8" name="Picture 2"/>
          <p:cNvPicPr>
            <a:picLocks noChangeAspect="1" noChangeArrowheads="1"/>
          </p:cNvPicPr>
          <p:nvPr/>
        </p:nvPicPr>
        <p:blipFill>
          <a:blip r:embed="rId3"/>
          <a:srcRect t="67252"/>
          <a:stretch>
            <a:fillRect/>
          </a:stretch>
        </p:blipFill>
        <p:spPr bwMode="auto">
          <a:xfrm>
            <a:off x="6157913" y="685800"/>
            <a:ext cx="2916237" cy="3114675"/>
          </a:xfrm>
          <a:prstGeom prst="rect">
            <a:avLst/>
          </a:prstGeom>
          <a:noFill/>
          <a:ln w="38100" cap="sq">
            <a:solidFill>
              <a:srgbClr val="000000"/>
            </a:solidFill>
            <a:miter lim="800000"/>
            <a:headEnd/>
            <a:tailEnd/>
          </a:ln>
          <a:effectLst>
            <a:outerShdw dist="38100" dir="2700000" algn="tl" rotWithShape="0">
              <a:srgbClr val="000000">
                <a:alpha val="42999"/>
              </a:srgbClr>
            </a:outerShdw>
          </a:effectLst>
        </p:spPr>
      </p:pic>
      <p:sp>
        <p:nvSpPr>
          <p:cNvPr id="14" name="Text Box 6"/>
          <p:cNvSpPr txBox="1">
            <a:spLocks noChangeArrowheads="1"/>
          </p:cNvSpPr>
          <p:nvPr/>
        </p:nvSpPr>
        <p:spPr bwMode="auto">
          <a:xfrm>
            <a:off x="66675" y="0"/>
            <a:ext cx="8228920" cy="584775"/>
          </a:xfrm>
          <a:prstGeom prst="rect">
            <a:avLst/>
          </a:prstGeom>
          <a:noFill/>
          <a:ln w="9525">
            <a:noFill/>
            <a:miter lim="800000"/>
            <a:headEnd/>
            <a:tailEnd/>
          </a:ln>
          <a:effectLst/>
        </p:spPr>
        <p:txBody>
          <a:bodyPr wrap="square">
            <a:spAutoFit/>
          </a:bodyPr>
          <a:lstStyle/>
          <a:p>
            <a:pPr algn="r" eaLnBrk="1" fontAlgn="auto" hangingPunct="1">
              <a:spcBef>
                <a:spcPct val="50000"/>
              </a:spcBef>
              <a:spcAft>
                <a:spcPts val="0"/>
              </a:spcAft>
              <a:defRPr/>
            </a:pPr>
            <a:r>
              <a:rPr lang="en-US" sz="3200" b="1" i="1" baseline="0" dirty="0">
                <a:solidFill>
                  <a:srgbClr val="00FFFF"/>
                </a:solidFill>
                <a:effectLst>
                  <a:outerShdw blurRad="38100" dist="38100" dir="2700000" algn="tl">
                    <a:srgbClr val="000000"/>
                  </a:outerShdw>
                </a:effectLst>
                <a:cs typeface="Times New Roman" panose="02020603050405020304" pitchFamily="18" charset="0"/>
              </a:rPr>
              <a:t>TEM Images of Clay/Epoxy </a:t>
            </a:r>
            <a:r>
              <a:rPr lang="en-US" sz="3200" b="1" i="1" baseline="0" dirty="0" err="1">
                <a:solidFill>
                  <a:srgbClr val="00FFFF"/>
                </a:solidFill>
                <a:effectLst>
                  <a:outerShdw blurRad="38100" dist="38100" dir="2700000" algn="tl">
                    <a:srgbClr val="000000"/>
                  </a:outerShdw>
                </a:effectLst>
                <a:cs typeface="Times New Roman" panose="02020603050405020304" pitchFamily="18" charset="0"/>
              </a:rPr>
              <a:t>Nanocomposites</a:t>
            </a:r>
            <a:endParaRPr lang="en-US" sz="3200" b="1" i="1" baseline="0" dirty="0">
              <a:solidFill>
                <a:srgbClr val="00FFFF"/>
              </a:solidFill>
              <a:effectLst>
                <a:outerShdw blurRad="38100" dist="38100" dir="2700000" algn="tl">
                  <a:srgbClr val="000000"/>
                </a:outerShdw>
              </a:effectLst>
              <a:cs typeface="Times New Roman" panose="02020603050405020304" pitchFamily="18" charset="0"/>
            </a:endParaRPr>
          </a:p>
        </p:txBody>
      </p:sp>
      <p:sp>
        <p:nvSpPr>
          <p:cNvPr id="2" name="Slide Number Placeholder 1"/>
          <p:cNvSpPr>
            <a:spLocks noGrp="1"/>
          </p:cNvSpPr>
          <p:nvPr>
            <p:ph type="sldNum" sz="quarter" idx="4"/>
          </p:nvPr>
        </p:nvSpPr>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1818978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blinds(horizontal)">
                                      <p:cBhvr>
                                        <p:cTn id="7" dur="500"/>
                                        <p:tgtEl>
                                          <p:spTgt spid="2765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7651">
                                            <p:txEl>
                                              <p:pRg st="2" end="2"/>
                                            </p:txEl>
                                          </p:spTgt>
                                        </p:tgtEl>
                                        <p:attrNameLst>
                                          <p:attrName>style.visibility</p:attrName>
                                        </p:attrNameLst>
                                      </p:cBhvr>
                                      <p:to>
                                        <p:strVal val="visible"/>
                                      </p:to>
                                    </p:set>
                                    <p:animEffect transition="in" filter="blinds(horizontal)">
                                      <p:cBhvr>
                                        <p:cTn id="12" dur="500"/>
                                        <p:tgtEl>
                                          <p:spTgt spid="27651">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animEffect transition="in" filter="blinds(horizontal)">
                                      <p:cBhvr>
                                        <p:cTn id="15" dur="500"/>
                                        <p:tgtEl>
                                          <p:spTgt spid="276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242888" y="1531938"/>
            <a:ext cx="8702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endParaRPr lang="en-US" altLang="en-US" sz="1800" baseline="0">
              <a:solidFill>
                <a:srgbClr val="FFC000"/>
              </a:solidFill>
              <a:latin typeface="Lucida Sans Unicode" panose="020B0602030504020204" pitchFamily="34" charset="0"/>
            </a:endParaRPr>
          </a:p>
        </p:txBody>
      </p:sp>
      <p:sp>
        <p:nvSpPr>
          <p:cNvPr id="21507" name="Title 11"/>
          <p:cNvSpPr>
            <a:spLocks noGrp="1"/>
          </p:cNvSpPr>
          <p:nvPr>
            <p:ph type="title" idx="4294967295"/>
          </p:nvPr>
        </p:nvSpPr>
        <p:spPr>
          <a:xfrm>
            <a:off x="242888" y="0"/>
            <a:ext cx="8901112" cy="471488"/>
          </a:xfrm>
          <a:prstGeom prst="rect">
            <a:avLst/>
          </a:prstGeom>
        </p:spPr>
        <p:txBody>
          <a:bodyPr>
            <a:noAutofit/>
          </a:bodyPr>
          <a:lstStyle/>
          <a:p>
            <a:pPr algn="ctr" eaLnBrk="1" fontAlgn="auto" hangingPunct="1">
              <a:spcAft>
                <a:spcPts val="0"/>
              </a:spcAft>
              <a:defRPr/>
            </a:pPr>
            <a:r>
              <a:rPr lang="en-US" sz="2800" dirty="0" smtClean="0">
                <a:solidFill>
                  <a:srgbClr val="00FFFF"/>
                </a:solidFill>
                <a:latin typeface="Times New Roman" panose="02020603050405020304" pitchFamily="18" charset="0"/>
                <a:cs typeface="Times New Roman" panose="02020603050405020304" pitchFamily="18" charset="0"/>
              </a:rPr>
              <a:t>Carbon </a:t>
            </a:r>
            <a:r>
              <a:rPr lang="en-US" sz="2800" dirty="0" err="1" smtClean="0">
                <a:solidFill>
                  <a:srgbClr val="00FFFF"/>
                </a:solidFill>
                <a:latin typeface="Times New Roman" panose="02020603050405020304" pitchFamily="18" charset="0"/>
                <a:cs typeface="Times New Roman" panose="02020603050405020304" pitchFamily="18" charset="0"/>
              </a:rPr>
              <a:t>Nanotube</a:t>
            </a:r>
            <a:r>
              <a:rPr lang="en-US" sz="2800" dirty="0" smtClean="0">
                <a:solidFill>
                  <a:srgbClr val="00FFFF"/>
                </a:solidFill>
                <a:latin typeface="Times New Roman" panose="02020603050405020304" pitchFamily="18" charset="0"/>
                <a:cs typeface="Times New Roman" panose="02020603050405020304" pitchFamily="18" charset="0"/>
              </a:rPr>
              <a:t>/Polymer </a:t>
            </a:r>
            <a:r>
              <a:rPr lang="en-US" sz="2800" dirty="0" err="1" smtClean="0">
                <a:solidFill>
                  <a:srgbClr val="00FFFF"/>
                </a:solidFill>
                <a:latin typeface="Times New Roman" panose="02020603050405020304" pitchFamily="18" charset="0"/>
                <a:cs typeface="Times New Roman" panose="02020603050405020304" pitchFamily="18" charset="0"/>
              </a:rPr>
              <a:t>Nanocomposites</a:t>
            </a:r>
            <a:endParaRPr lang="en-US" sz="2800" dirty="0" smtClean="0">
              <a:solidFill>
                <a:srgbClr val="00FFFF"/>
              </a:solidFill>
              <a:latin typeface="Times New Roman" panose="02020603050405020304" pitchFamily="18" charset="0"/>
              <a:cs typeface="Times New Roman" panose="02020603050405020304" pitchFamily="18" charset="0"/>
            </a:endParaRPr>
          </a:p>
        </p:txBody>
      </p:sp>
      <p:sp>
        <p:nvSpPr>
          <p:cNvPr id="28676" name="Text Box 9"/>
          <p:cNvSpPr txBox="1">
            <a:spLocks noChangeArrowheads="1"/>
          </p:cNvSpPr>
          <p:nvPr/>
        </p:nvSpPr>
        <p:spPr bwMode="auto">
          <a:xfrm>
            <a:off x="2231571" y="5929879"/>
            <a:ext cx="3429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ct val="75000"/>
              </a:spcAft>
            </a:pPr>
            <a:r>
              <a:rPr lang="en-US" altLang="en-US" sz="1400" b="1" baseline="0" dirty="0">
                <a:solidFill>
                  <a:srgbClr val="FFC000"/>
                </a:solidFill>
                <a:latin typeface="Lucida Sans Unicode" panose="020B0602030504020204" pitchFamily="34" charset="0"/>
              </a:rPr>
              <a:t>J. Appl. Phys., 83 2928-2930 (2003).</a:t>
            </a:r>
          </a:p>
        </p:txBody>
      </p:sp>
      <p:pic>
        <p:nvPicPr>
          <p:cNvPr id="286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4225" y="786606"/>
            <a:ext cx="2501900" cy="54483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678" name="Rectangle 12"/>
          <p:cNvSpPr>
            <a:spLocks noChangeArrowheads="1"/>
          </p:cNvSpPr>
          <p:nvPr/>
        </p:nvSpPr>
        <p:spPr bwMode="auto">
          <a:xfrm>
            <a:off x="-9525" y="50165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800" b="1" i="1" baseline="0">
                <a:solidFill>
                  <a:srgbClr val="FFC000"/>
                </a:solidFill>
                <a:latin typeface="Lucida Sans Unicode" panose="020B0602030504020204" pitchFamily="34" charset="0"/>
              </a:rPr>
              <a:t>Surface and cross-sectional SEM images of (5 wt % SWNTs)/polystyrene composite film</a:t>
            </a:r>
          </a:p>
        </p:txBody>
      </p:sp>
      <p:sp>
        <p:nvSpPr>
          <p:cNvPr id="28679" name="Rectangle 14"/>
          <p:cNvSpPr>
            <a:spLocks noChangeArrowheads="1"/>
          </p:cNvSpPr>
          <p:nvPr/>
        </p:nvSpPr>
        <p:spPr bwMode="auto">
          <a:xfrm>
            <a:off x="0" y="1371600"/>
            <a:ext cx="601980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5000"/>
              </a:lnSpc>
              <a:spcBef>
                <a:spcPct val="100000"/>
              </a:spcBef>
              <a:buFont typeface="Symbol" panose="05050102010706020507" pitchFamily="18" charset="2"/>
              <a:buChar char="·"/>
            </a:pPr>
            <a:r>
              <a:rPr lang="en-US" altLang="en-US" sz="1800" baseline="0" dirty="0">
                <a:solidFill>
                  <a:srgbClr val="FFC000"/>
                </a:solidFill>
                <a:latin typeface="Lucida Sans Unicode" panose="020B0602030504020204" pitchFamily="34" charset="0"/>
              </a:rPr>
              <a:t>SWNTs solubilized in chloroform with poly(</a:t>
            </a:r>
            <a:r>
              <a:rPr lang="en-US" altLang="en-US" sz="1800" baseline="0" dirty="0" err="1">
                <a:solidFill>
                  <a:srgbClr val="FFC000"/>
                </a:solidFill>
                <a:latin typeface="Lucida Sans Unicode" panose="020B0602030504020204" pitchFamily="34" charset="0"/>
              </a:rPr>
              <a:t>phenyleneethynylene</a:t>
            </a:r>
            <a:r>
              <a:rPr lang="en-US" altLang="en-US" sz="1800" baseline="0" dirty="0">
                <a:solidFill>
                  <a:srgbClr val="FFC000"/>
                </a:solidFill>
                <a:latin typeface="Lucida Sans Unicode" panose="020B0602030504020204" pitchFamily="34" charset="0"/>
              </a:rPr>
              <a:t>)s (PPE) along with vigorous shaking and/or short bath sonication</a:t>
            </a:r>
          </a:p>
          <a:p>
            <a:pPr eaLnBrk="1" hangingPunct="1">
              <a:lnSpc>
                <a:spcPct val="125000"/>
              </a:lnSpc>
              <a:spcBef>
                <a:spcPct val="100000"/>
              </a:spcBef>
              <a:buFont typeface="Symbol" panose="05050102010706020507" pitchFamily="18" charset="2"/>
              <a:buChar char="·"/>
            </a:pPr>
            <a:r>
              <a:rPr lang="en-US" altLang="en-US" sz="1800" baseline="0" dirty="0">
                <a:solidFill>
                  <a:srgbClr val="FFC000"/>
                </a:solidFill>
                <a:latin typeface="Lucida Sans Unicode" panose="020B0602030504020204" pitchFamily="34" charset="0"/>
              </a:rPr>
              <a:t>The functionalized SWNT solution mixed with a host polymer (polycarbonate or polystyrene) solution in chloroform to produce a nanotube/polymer composite solution</a:t>
            </a:r>
          </a:p>
          <a:p>
            <a:pPr eaLnBrk="1" hangingPunct="1">
              <a:lnSpc>
                <a:spcPct val="125000"/>
              </a:lnSpc>
              <a:spcBef>
                <a:spcPct val="100000"/>
              </a:spcBef>
              <a:buFont typeface="Symbol" panose="05050102010706020507" pitchFamily="18" charset="2"/>
              <a:buChar char="·"/>
            </a:pPr>
            <a:r>
              <a:rPr lang="en-US" altLang="en-US" sz="1800" baseline="0" dirty="0">
                <a:solidFill>
                  <a:srgbClr val="FFC000"/>
                </a:solidFill>
                <a:latin typeface="Lucida Sans Unicode" panose="020B0602030504020204" pitchFamily="34" charset="0"/>
              </a:rPr>
              <a:t>Composite film prepared from this solution on a silicon wafer either by drop casting or by slow-speed spin coating</a:t>
            </a:r>
          </a:p>
        </p:txBody>
      </p:sp>
      <p:sp>
        <p:nvSpPr>
          <p:cNvPr id="2" name="Slide Number Placeholder 1"/>
          <p:cNvSpPr>
            <a:spLocks noGrp="1"/>
          </p:cNvSpPr>
          <p:nvPr>
            <p:ph type="sldNum" sz="quarter" idx="4"/>
          </p:nvPr>
        </p:nvSpPr>
        <p:spPr/>
        <p:txBody>
          <a:bodyPr/>
          <a:lstStyle/>
          <a:p>
            <a:fld id="{B6F15528-21DE-4FAA-801E-634DDDAF4B2B}" type="slidenum">
              <a:rPr lang="en-US" smtClean="0"/>
              <a:pPr/>
              <a:t>19</a:t>
            </a:fld>
            <a:endParaRPr lang="en-US" dirty="0"/>
          </a:p>
        </p:txBody>
      </p:sp>
    </p:spTree>
    <p:extLst>
      <p:ext uri="{BB962C8B-B14F-4D97-AF65-F5344CB8AC3E}">
        <p14:creationId xmlns:p14="http://schemas.microsoft.com/office/powerpoint/2010/main" val="27981983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8679">
                                            <p:txEl>
                                              <p:pRg st="1" end="1"/>
                                            </p:txEl>
                                          </p:spTgt>
                                        </p:tgtEl>
                                        <p:attrNameLst>
                                          <p:attrName>style.visibility</p:attrName>
                                        </p:attrNameLst>
                                      </p:cBhvr>
                                      <p:to>
                                        <p:strVal val="visible"/>
                                      </p:to>
                                    </p:set>
                                    <p:animEffect transition="in" filter="blinds(horizontal)">
                                      <p:cBhvr>
                                        <p:cTn id="7" dur="500"/>
                                        <p:tgtEl>
                                          <p:spTgt spid="286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8679">
                                            <p:txEl>
                                              <p:pRg st="2" end="2"/>
                                            </p:txEl>
                                          </p:spTgt>
                                        </p:tgtEl>
                                        <p:attrNameLst>
                                          <p:attrName>style.visibility</p:attrName>
                                        </p:attrNameLst>
                                      </p:cBhvr>
                                      <p:to>
                                        <p:strVal val="visible"/>
                                      </p:to>
                                    </p:set>
                                    <p:animEffect transition="in" filter="blinds(horizontal)">
                                      <p:cBhvr>
                                        <p:cTn id="12" dur="500"/>
                                        <p:tgtEl>
                                          <p:spTgt spid="286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457200" y="0"/>
            <a:ext cx="8229600" cy="715963"/>
          </a:xfrm>
          <a:prstGeom prst="rect">
            <a:avLst/>
          </a:prstGeom>
        </p:spPr>
        <p:txBody>
          <a:bodyPr>
            <a:normAutofit/>
          </a:bodyPr>
          <a:lstStyle/>
          <a:p>
            <a:pPr algn="ctr" eaLnBrk="1" fontAlgn="auto" hangingPunct="1">
              <a:spcAft>
                <a:spcPts val="0"/>
              </a:spcAft>
              <a:defRPr/>
            </a:pPr>
            <a:r>
              <a:rPr lang="en-US" sz="3200" dirty="0" smtClean="0">
                <a:solidFill>
                  <a:srgbClr val="00FFFF"/>
                </a:solidFill>
                <a:latin typeface="Times New Roman" panose="02020603050405020304" pitchFamily="18" charset="0"/>
                <a:cs typeface="Times New Roman" panose="02020603050405020304" pitchFamily="18" charset="0"/>
              </a:rPr>
              <a:t>Nanocomposites</a:t>
            </a:r>
          </a:p>
        </p:txBody>
      </p:sp>
      <p:sp>
        <p:nvSpPr>
          <p:cNvPr id="12291" name="Text Box 3"/>
          <p:cNvSpPr txBox="1">
            <a:spLocks noChangeArrowheads="1"/>
          </p:cNvSpPr>
          <p:nvPr/>
        </p:nvSpPr>
        <p:spPr bwMode="auto">
          <a:xfrm>
            <a:off x="242888" y="1531938"/>
            <a:ext cx="8702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endParaRPr lang="en-US" altLang="en-US" sz="1800" baseline="0">
              <a:solidFill>
                <a:prstClr val="black"/>
              </a:solidFill>
              <a:latin typeface="Lucida Sans Unicode" panose="020B0602030504020204" pitchFamily="34" charset="0"/>
            </a:endParaRPr>
          </a:p>
        </p:txBody>
      </p:sp>
      <p:sp>
        <p:nvSpPr>
          <p:cNvPr id="12292" name="Text Box 6"/>
          <p:cNvSpPr txBox="1">
            <a:spLocks noChangeArrowheads="1"/>
          </p:cNvSpPr>
          <p:nvPr/>
        </p:nvSpPr>
        <p:spPr bwMode="auto">
          <a:xfrm>
            <a:off x="653142" y="1427163"/>
            <a:ext cx="8490857" cy="445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6538" indent="-236538" eaLnBrk="0" hangingPunct="0">
              <a:defRPr>
                <a:solidFill>
                  <a:schemeClr val="tx1"/>
                </a:solidFill>
                <a:latin typeface="Arial" panose="020B0604020202020204" pitchFamily="34" charset="0"/>
              </a:defRPr>
            </a:lvl1pPr>
            <a:lvl2pPr marL="693738" indent="-236538"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5000"/>
              </a:lnSpc>
              <a:spcAft>
                <a:spcPct val="100000"/>
              </a:spcAft>
              <a:buFont typeface="Symbol" panose="05050102010706020507" pitchFamily="18" charset="2"/>
              <a:buChar char="·"/>
            </a:pPr>
            <a:r>
              <a:rPr lang="en-US" altLang="en-US" sz="2000" b="1" i="1" baseline="0" dirty="0">
                <a:solidFill>
                  <a:srgbClr val="FFC000"/>
                </a:solidFill>
                <a:latin typeface="Lucida Sans Unicode" panose="020B0602030504020204" pitchFamily="34" charset="0"/>
              </a:rPr>
              <a:t>Nanocomposites</a:t>
            </a:r>
            <a:r>
              <a:rPr lang="en-US" altLang="en-US" sz="2000" baseline="0" dirty="0">
                <a:solidFill>
                  <a:srgbClr val="FFC000"/>
                </a:solidFill>
                <a:latin typeface="Lucida Sans Unicode" panose="020B0602030504020204" pitchFamily="34" charset="0"/>
              </a:rPr>
              <a:t>  are a broad range of materials consisting of two or more components, with at least one component having dimensions in the nm regime (</a:t>
            </a:r>
            <a:r>
              <a:rPr lang="en-US" altLang="en-US" sz="2000" i="1" baseline="0" dirty="0">
                <a:solidFill>
                  <a:srgbClr val="FFC000"/>
                </a:solidFill>
                <a:latin typeface="Lucida Sans Unicode" panose="020B0602030504020204" pitchFamily="34" charset="0"/>
              </a:rPr>
              <a:t>i.e.</a:t>
            </a:r>
            <a:r>
              <a:rPr lang="en-US" altLang="en-US" sz="2000" baseline="0" dirty="0">
                <a:solidFill>
                  <a:srgbClr val="FFC000"/>
                </a:solidFill>
                <a:latin typeface="Lucida Sans Unicode" panose="020B0602030504020204" pitchFamily="34" charset="0"/>
              </a:rPr>
              <a:t> between 1 and 100 nm)</a:t>
            </a:r>
          </a:p>
          <a:p>
            <a:pPr eaLnBrk="1" hangingPunct="1">
              <a:lnSpc>
                <a:spcPct val="125000"/>
              </a:lnSpc>
              <a:spcAft>
                <a:spcPct val="100000"/>
              </a:spcAft>
              <a:buFont typeface="Symbol" panose="05050102010706020507" pitchFamily="18" charset="2"/>
              <a:buChar char="·"/>
            </a:pPr>
            <a:r>
              <a:rPr lang="en-US" altLang="en-US" sz="2000" baseline="0" dirty="0">
                <a:solidFill>
                  <a:srgbClr val="FFC000"/>
                </a:solidFill>
                <a:latin typeface="Lucida Sans Unicode" panose="020B0602030504020204" pitchFamily="34" charset="0"/>
              </a:rPr>
              <a:t>Typically consists of a macroscopic </a:t>
            </a:r>
            <a:r>
              <a:rPr lang="en-US" altLang="en-US" sz="2000" b="1" i="1" baseline="0" dirty="0">
                <a:solidFill>
                  <a:srgbClr val="FFC000"/>
                </a:solidFill>
                <a:latin typeface="Lucida Sans Unicode" panose="020B0602030504020204" pitchFamily="34" charset="0"/>
              </a:rPr>
              <a:t>matrix</a:t>
            </a:r>
            <a:r>
              <a:rPr lang="en-US" altLang="en-US" sz="2000" baseline="0" dirty="0">
                <a:solidFill>
                  <a:srgbClr val="FFC000"/>
                </a:solidFill>
                <a:latin typeface="Lucida Sans Unicode" panose="020B0602030504020204" pitchFamily="34" charset="0"/>
              </a:rPr>
              <a:t> or host with the addition of nanometer-sized particulates or </a:t>
            </a:r>
            <a:r>
              <a:rPr lang="en-US" altLang="en-US" sz="2000" b="1" i="1" baseline="0" dirty="0">
                <a:solidFill>
                  <a:srgbClr val="FFC000"/>
                </a:solidFill>
                <a:latin typeface="Lucida Sans Unicode" panose="020B0602030504020204" pitchFamily="34" charset="0"/>
              </a:rPr>
              <a:t>filler</a:t>
            </a:r>
          </a:p>
          <a:p>
            <a:pPr lvl="1" eaLnBrk="1" hangingPunct="1">
              <a:lnSpc>
                <a:spcPct val="125000"/>
              </a:lnSpc>
              <a:spcAft>
                <a:spcPct val="100000"/>
              </a:spcAft>
              <a:buFont typeface="Symbol" panose="05050102010706020507" pitchFamily="18" charset="2"/>
              <a:buChar char=""/>
            </a:pPr>
            <a:r>
              <a:rPr lang="en-US" altLang="en-US" sz="2000" baseline="0" dirty="0">
                <a:solidFill>
                  <a:srgbClr val="FFC000"/>
                </a:solidFill>
                <a:latin typeface="Lucida Sans Unicode" panose="020B0602030504020204" pitchFamily="34" charset="0"/>
              </a:rPr>
              <a:t>Filler can be: 0 D (</a:t>
            </a:r>
            <a:r>
              <a:rPr lang="en-US" altLang="en-US" sz="2000" baseline="0" dirty="0" err="1">
                <a:solidFill>
                  <a:srgbClr val="FFC000"/>
                </a:solidFill>
                <a:latin typeface="Lucida Sans Unicode" panose="020B0602030504020204" pitchFamily="34" charset="0"/>
              </a:rPr>
              <a:t>nano</a:t>
            </a:r>
            <a:r>
              <a:rPr lang="en-US" altLang="en-US" sz="2000" baseline="0" dirty="0">
                <a:solidFill>
                  <a:srgbClr val="FFC000"/>
                </a:solidFill>
                <a:latin typeface="Lucida Sans Unicode" panose="020B0602030504020204" pitchFamily="34" charset="0"/>
              </a:rPr>
              <a:t>-particles), 1 D (</a:t>
            </a:r>
            <a:r>
              <a:rPr lang="en-US" altLang="en-US" sz="2000" baseline="0" dirty="0" err="1">
                <a:solidFill>
                  <a:srgbClr val="FFC000"/>
                </a:solidFill>
                <a:latin typeface="Lucida Sans Unicode" panose="020B0602030504020204" pitchFamily="34" charset="0"/>
              </a:rPr>
              <a:t>nano</a:t>
            </a:r>
            <a:r>
              <a:rPr lang="en-US" altLang="en-US" sz="2000" baseline="0" dirty="0">
                <a:solidFill>
                  <a:srgbClr val="FFC000"/>
                </a:solidFill>
                <a:latin typeface="Lucida Sans Unicode" panose="020B0602030504020204" pitchFamily="34" charset="0"/>
              </a:rPr>
              <a:t>-wires, </a:t>
            </a:r>
            <a:r>
              <a:rPr lang="en-US" altLang="en-US" sz="2000" baseline="0" dirty="0" err="1">
                <a:solidFill>
                  <a:srgbClr val="FFC000"/>
                </a:solidFill>
                <a:latin typeface="Lucida Sans Unicode" panose="020B0602030504020204" pitchFamily="34" charset="0"/>
              </a:rPr>
              <a:t>nano</a:t>
            </a:r>
            <a:r>
              <a:rPr lang="en-US" altLang="en-US" sz="2000" baseline="0" dirty="0">
                <a:solidFill>
                  <a:srgbClr val="FFC000"/>
                </a:solidFill>
                <a:latin typeface="Lucida Sans Unicode" panose="020B0602030504020204" pitchFamily="34" charset="0"/>
              </a:rPr>
              <a:t>-tubes), 2 D (thin film coatings, quantum wells), or 3 D (embedded networks, co-polymers)</a:t>
            </a:r>
          </a:p>
          <a:p>
            <a:pPr lvl="1" eaLnBrk="1" hangingPunct="1">
              <a:lnSpc>
                <a:spcPct val="125000"/>
              </a:lnSpc>
              <a:spcAft>
                <a:spcPct val="100000"/>
              </a:spcAft>
              <a:buFont typeface="Symbol" panose="05050102010706020507" pitchFamily="18" charset="2"/>
              <a:buChar char=""/>
            </a:pPr>
            <a:r>
              <a:rPr lang="en-US" altLang="en-US" sz="2000" i="1" baseline="0" dirty="0">
                <a:solidFill>
                  <a:srgbClr val="FFC000"/>
                </a:solidFill>
                <a:latin typeface="Lucida Sans Unicode" panose="020B0602030504020204" pitchFamily="34" charset="0"/>
              </a:rPr>
              <a:t>e.g. </a:t>
            </a:r>
            <a:r>
              <a:rPr lang="en-US" altLang="en-US" sz="2000" baseline="0" dirty="0">
                <a:solidFill>
                  <a:srgbClr val="FFC000"/>
                </a:solidFill>
                <a:latin typeface="Lucida Sans Unicode" panose="020B0602030504020204" pitchFamily="34" charset="0"/>
              </a:rPr>
              <a:t>CNTs in a polymer matrix</a:t>
            </a:r>
          </a:p>
        </p:txBody>
      </p:sp>
      <p:sp>
        <p:nvSpPr>
          <p:cNvPr id="2" name="Slide Number Placeholder 1"/>
          <p:cNvSpPr>
            <a:spLocks noGrp="1"/>
          </p:cNvSpPr>
          <p:nvPr>
            <p:ph type="sldNum" sz="quarter" idx="4"/>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645825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Effect transition="in" filter="blinds(horizontal)">
                                      <p:cBhvr>
                                        <p:cTn id="7" dur="500"/>
                                        <p:tgtEl>
                                          <p:spTgt spid="122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292">
                                            <p:txEl>
                                              <p:pRg st="1" end="1"/>
                                            </p:txEl>
                                          </p:spTgt>
                                        </p:tgtEl>
                                        <p:attrNameLst>
                                          <p:attrName>style.visibility</p:attrName>
                                        </p:attrNameLst>
                                      </p:cBhvr>
                                      <p:to>
                                        <p:strVal val="visible"/>
                                      </p:to>
                                    </p:set>
                                    <p:animEffect transition="in" filter="blinds(horizontal)">
                                      <p:cBhvr>
                                        <p:cTn id="12" dur="500"/>
                                        <p:tgtEl>
                                          <p:spTgt spid="1229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2292">
                                            <p:txEl>
                                              <p:pRg st="2" end="2"/>
                                            </p:txEl>
                                          </p:spTgt>
                                        </p:tgtEl>
                                        <p:attrNameLst>
                                          <p:attrName>style.visibility</p:attrName>
                                        </p:attrNameLst>
                                      </p:cBhvr>
                                      <p:to>
                                        <p:strVal val="visible"/>
                                      </p:to>
                                    </p:set>
                                    <p:animEffect transition="in" filter="blinds(horizontal)">
                                      <p:cBhvr>
                                        <p:cTn id="17" dur="500"/>
                                        <p:tgtEl>
                                          <p:spTgt spid="1229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2292">
                                            <p:txEl>
                                              <p:pRg st="3" end="3"/>
                                            </p:txEl>
                                          </p:spTgt>
                                        </p:tgtEl>
                                        <p:attrNameLst>
                                          <p:attrName>style.visibility</p:attrName>
                                        </p:attrNameLst>
                                      </p:cBhvr>
                                      <p:to>
                                        <p:strVal val="visible"/>
                                      </p:to>
                                    </p:set>
                                    <p:animEffect transition="in" filter="blinds(horizontal)">
                                      <p:cBhvr>
                                        <p:cTn id="22" dur="500"/>
                                        <p:tgtEl>
                                          <p:spTgt spid="1229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p:cNvSpPr txBox="1">
            <a:spLocks noChangeArrowheads="1"/>
          </p:cNvSpPr>
          <p:nvPr/>
        </p:nvSpPr>
        <p:spPr bwMode="auto">
          <a:xfrm>
            <a:off x="242888" y="1531938"/>
            <a:ext cx="8702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endParaRPr lang="en-US" altLang="en-US" sz="1800" baseline="0">
              <a:solidFill>
                <a:prstClr val="black"/>
              </a:solidFill>
              <a:latin typeface="Lucida Sans Unicode" panose="020B0602030504020204" pitchFamily="34" charset="0"/>
            </a:endParaRPr>
          </a:p>
        </p:txBody>
      </p:sp>
      <p:sp>
        <p:nvSpPr>
          <p:cNvPr id="22531" name="Title 11"/>
          <p:cNvSpPr>
            <a:spLocks noGrp="1"/>
          </p:cNvSpPr>
          <p:nvPr>
            <p:ph type="title" idx="4294967295"/>
          </p:nvPr>
        </p:nvSpPr>
        <p:spPr>
          <a:xfrm>
            <a:off x="0" y="0"/>
            <a:ext cx="9144000" cy="471488"/>
          </a:xfrm>
          <a:prstGeom prst="rect">
            <a:avLst/>
          </a:prstGeom>
        </p:spPr>
        <p:txBody>
          <a:bodyPr>
            <a:noAutofit/>
          </a:bodyPr>
          <a:lstStyle/>
          <a:p>
            <a:pPr algn="ctr" eaLnBrk="1" fontAlgn="auto" hangingPunct="1">
              <a:spcAft>
                <a:spcPts val="0"/>
              </a:spcAft>
              <a:defRPr/>
            </a:pPr>
            <a:r>
              <a:rPr lang="en-US" sz="3200" dirty="0" smtClean="0">
                <a:solidFill>
                  <a:srgbClr val="00FFFF"/>
                </a:solidFill>
                <a:latin typeface="Times New Roman" panose="02020603050405020304" pitchFamily="18" charset="0"/>
                <a:cs typeface="Times New Roman" panose="02020603050405020304" pitchFamily="18" charset="0"/>
              </a:rPr>
              <a:t>Carbon </a:t>
            </a:r>
            <a:r>
              <a:rPr lang="en-US" sz="3200" dirty="0" err="1" smtClean="0">
                <a:solidFill>
                  <a:srgbClr val="00FFFF"/>
                </a:solidFill>
                <a:latin typeface="Times New Roman" panose="02020603050405020304" pitchFamily="18" charset="0"/>
                <a:cs typeface="Times New Roman" panose="02020603050405020304" pitchFamily="18" charset="0"/>
              </a:rPr>
              <a:t>Nanotube</a:t>
            </a:r>
            <a:r>
              <a:rPr lang="en-US" sz="3200" dirty="0" smtClean="0">
                <a:solidFill>
                  <a:srgbClr val="00FFFF"/>
                </a:solidFill>
                <a:latin typeface="Times New Roman" panose="02020603050405020304" pitchFamily="18" charset="0"/>
                <a:cs typeface="Times New Roman" panose="02020603050405020304" pitchFamily="18" charset="0"/>
              </a:rPr>
              <a:t>/Polymer </a:t>
            </a:r>
            <a:r>
              <a:rPr lang="en-US" sz="3200" dirty="0" err="1" smtClean="0">
                <a:solidFill>
                  <a:srgbClr val="00FFFF"/>
                </a:solidFill>
                <a:latin typeface="Times New Roman" panose="02020603050405020304" pitchFamily="18" charset="0"/>
                <a:cs typeface="Times New Roman" panose="02020603050405020304" pitchFamily="18" charset="0"/>
              </a:rPr>
              <a:t>Nanocomposites</a:t>
            </a:r>
            <a:endParaRPr lang="en-US" sz="3200" dirty="0" smtClean="0">
              <a:solidFill>
                <a:srgbClr val="00FFFF"/>
              </a:solidFill>
              <a:latin typeface="Times New Roman" panose="02020603050405020304" pitchFamily="18" charset="0"/>
              <a:cs typeface="Times New Roman" panose="02020603050405020304" pitchFamily="18" charset="0"/>
            </a:endParaRPr>
          </a:p>
        </p:txBody>
      </p:sp>
      <p:sp>
        <p:nvSpPr>
          <p:cNvPr id="29700" name="Text Box 9"/>
          <p:cNvSpPr txBox="1">
            <a:spLocks noChangeArrowheads="1"/>
          </p:cNvSpPr>
          <p:nvPr/>
        </p:nvSpPr>
        <p:spPr bwMode="auto">
          <a:xfrm>
            <a:off x="5638800" y="6550025"/>
            <a:ext cx="350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ct val="75000"/>
              </a:spcAft>
            </a:pPr>
            <a:r>
              <a:rPr lang="en-US" altLang="en-US" sz="1400" b="1" baseline="0">
                <a:solidFill>
                  <a:srgbClr val="FF0000"/>
                </a:solidFill>
                <a:latin typeface="Lucida Sans Unicode" panose="020B0602030504020204" pitchFamily="34" charset="0"/>
              </a:rPr>
              <a:t>J. Appl. Phys., 83 2928-2930 (2003).</a:t>
            </a:r>
          </a:p>
        </p:txBody>
      </p:sp>
      <p:pic>
        <p:nvPicPr>
          <p:cNvPr id="35845" name="Picture 2"/>
          <p:cNvPicPr>
            <a:picLocks noChangeAspect="1" noChangeArrowheads="1"/>
          </p:cNvPicPr>
          <p:nvPr/>
        </p:nvPicPr>
        <p:blipFill>
          <a:blip r:embed="rId3"/>
          <a:srcRect b="36757"/>
          <a:stretch>
            <a:fillRect/>
          </a:stretch>
        </p:blipFill>
        <p:spPr bwMode="auto">
          <a:xfrm>
            <a:off x="4920994" y="1204686"/>
            <a:ext cx="4054731" cy="3491139"/>
          </a:xfrm>
          <a:prstGeom prst="rect">
            <a:avLst/>
          </a:prstGeom>
          <a:noFill/>
          <a:ln w="38100" cap="sq">
            <a:solidFill>
              <a:srgbClr val="000000"/>
            </a:solidFill>
            <a:miter lim="800000"/>
            <a:headEnd/>
            <a:tailEnd/>
          </a:ln>
          <a:effectLst>
            <a:outerShdw dist="38100" dir="2700000" algn="tl" rotWithShape="0">
              <a:srgbClr val="000000">
                <a:alpha val="42998"/>
              </a:srgbClr>
            </a:outerShdw>
          </a:effectLst>
        </p:spPr>
      </p:pic>
      <p:sp>
        <p:nvSpPr>
          <p:cNvPr id="29702" name="Text Box 6"/>
          <p:cNvSpPr txBox="1">
            <a:spLocks noChangeArrowheads="1"/>
          </p:cNvSpPr>
          <p:nvPr/>
        </p:nvSpPr>
        <p:spPr bwMode="auto">
          <a:xfrm>
            <a:off x="144463" y="822325"/>
            <a:ext cx="4940300" cy="4768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5000"/>
              </a:lnSpc>
              <a:spcAft>
                <a:spcPct val="100000"/>
              </a:spcAft>
              <a:buFont typeface="Symbol" panose="05050102010706020507" pitchFamily="18" charset="2"/>
              <a:buChar char="·"/>
            </a:pPr>
            <a:r>
              <a:rPr lang="en-US" altLang="en-US" sz="1800" b="1" baseline="0" dirty="0">
                <a:solidFill>
                  <a:srgbClr val="FFC000"/>
                </a:solidFill>
                <a:latin typeface="Times New Roman" panose="02020603050405020304" pitchFamily="18" charset="0"/>
                <a:cs typeface="Times New Roman" panose="02020603050405020304" pitchFamily="18" charset="0"/>
              </a:rPr>
              <a:t>The conductivity of pure polystyrene is about 10</a:t>
            </a:r>
            <a:r>
              <a:rPr lang="en-US" altLang="en-US" sz="1800" b="1" baseline="30000" dirty="0">
                <a:solidFill>
                  <a:srgbClr val="FFC000"/>
                </a:solidFill>
                <a:latin typeface="Times New Roman" panose="02020603050405020304" pitchFamily="18" charset="0"/>
                <a:cs typeface="Times New Roman" panose="02020603050405020304" pitchFamily="18" charset="0"/>
              </a:rPr>
              <a:t>-14</a:t>
            </a:r>
            <a:r>
              <a:rPr lang="en-US" altLang="en-US" sz="1800" b="1" baseline="0" dirty="0">
                <a:solidFill>
                  <a:srgbClr val="FFC000"/>
                </a:solidFill>
                <a:latin typeface="Times New Roman" panose="02020603050405020304" pitchFamily="18" charset="0"/>
                <a:cs typeface="Times New Roman" panose="02020603050405020304" pitchFamily="18" charset="0"/>
              </a:rPr>
              <a:t> S/m  (The conductivity of pristine </a:t>
            </a:r>
            <a:r>
              <a:rPr lang="en-US" altLang="en-US" sz="1800" b="1" baseline="0" dirty="0" err="1">
                <a:solidFill>
                  <a:srgbClr val="FFC000"/>
                </a:solidFill>
                <a:latin typeface="Times New Roman" panose="02020603050405020304" pitchFamily="18" charset="0"/>
                <a:cs typeface="Times New Roman" panose="02020603050405020304" pitchFamily="18" charset="0"/>
              </a:rPr>
              <a:t>HiPCO</a:t>
            </a:r>
            <a:r>
              <a:rPr lang="en-US" altLang="en-US" sz="1800" b="1" baseline="0" dirty="0">
                <a:solidFill>
                  <a:srgbClr val="FFC000"/>
                </a:solidFill>
                <a:latin typeface="Times New Roman" panose="02020603050405020304" pitchFamily="18" charset="0"/>
                <a:cs typeface="Times New Roman" panose="02020603050405020304" pitchFamily="18" charset="0"/>
              </a:rPr>
              <a:t>-SWNT </a:t>
            </a:r>
            <a:r>
              <a:rPr lang="en-US" altLang="en-US" sz="1800" b="1" baseline="0" dirty="0" err="1">
                <a:solidFill>
                  <a:srgbClr val="FFC000"/>
                </a:solidFill>
                <a:latin typeface="Times New Roman" panose="02020603050405020304" pitchFamily="18" charset="0"/>
                <a:cs typeface="Times New Roman" panose="02020603050405020304" pitchFamily="18" charset="0"/>
              </a:rPr>
              <a:t>buckypaper</a:t>
            </a:r>
            <a:r>
              <a:rPr lang="en-US" altLang="en-US" sz="1800" b="1" baseline="0" dirty="0">
                <a:solidFill>
                  <a:srgbClr val="FFC000"/>
                </a:solidFill>
                <a:latin typeface="Times New Roman" panose="02020603050405020304" pitchFamily="18" charset="0"/>
                <a:cs typeface="Times New Roman" panose="02020603050405020304" pitchFamily="18" charset="0"/>
              </a:rPr>
              <a:t> is about 5.1X10</a:t>
            </a:r>
            <a:r>
              <a:rPr lang="en-US" altLang="en-US" sz="1800" b="1" baseline="30000" dirty="0">
                <a:solidFill>
                  <a:srgbClr val="FFC000"/>
                </a:solidFill>
                <a:latin typeface="Times New Roman" panose="02020603050405020304" pitchFamily="18" charset="0"/>
                <a:cs typeface="Times New Roman" panose="02020603050405020304" pitchFamily="18" charset="0"/>
              </a:rPr>
              <a:t>4</a:t>
            </a:r>
            <a:r>
              <a:rPr lang="en-US" altLang="en-US" sz="1800" b="1" baseline="0" dirty="0">
                <a:solidFill>
                  <a:srgbClr val="FFC000"/>
                </a:solidFill>
                <a:latin typeface="Times New Roman" panose="02020603050405020304" pitchFamily="18" charset="0"/>
                <a:cs typeface="Times New Roman" panose="02020603050405020304" pitchFamily="18" charset="0"/>
              </a:rPr>
              <a:t> S/m)</a:t>
            </a:r>
          </a:p>
          <a:p>
            <a:pPr eaLnBrk="1" hangingPunct="1">
              <a:lnSpc>
                <a:spcPct val="125000"/>
              </a:lnSpc>
              <a:spcAft>
                <a:spcPct val="100000"/>
              </a:spcAft>
              <a:buFont typeface="Symbol" panose="05050102010706020507" pitchFamily="18" charset="2"/>
              <a:buChar char="·"/>
            </a:pPr>
            <a:r>
              <a:rPr lang="en-US" altLang="en-US" sz="1800" b="1" baseline="0" dirty="0">
                <a:solidFill>
                  <a:srgbClr val="FFC000"/>
                </a:solidFill>
                <a:latin typeface="Times New Roman" panose="02020603050405020304" pitchFamily="18" charset="0"/>
                <a:cs typeface="Times New Roman" panose="02020603050405020304" pitchFamily="18" charset="0"/>
              </a:rPr>
              <a:t>Conductivity of composite increases sharply between 0.02 and 0.05 </a:t>
            </a:r>
            <a:r>
              <a:rPr lang="en-US" altLang="en-US" sz="1800" b="1" baseline="0" dirty="0" err="1">
                <a:solidFill>
                  <a:srgbClr val="FFC000"/>
                </a:solidFill>
                <a:latin typeface="Times New Roman" panose="02020603050405020304" pitchFamily="18" charset="0"/>
                <a:cs typeface="Times New Roman" panose="02020603050405020304" pitchFamily="18" charset="0"/>
              </a:rPr>
              <a:t>wt</a:t>
            </a:r>
            <a:r>
              <a:rPr lang="en-US" altLang="en-US" sz="1800" b="1" baseline="0" dirty="0">
                <a:solidFill>
                  <a:srgbClr val="FFC000"/>
                </a:solidFill>
                <a:latin typeface="Times New Roman" panose="02020603050405020304" pitchFamily="18" charset="0"/>
                <a:cs typeface="Times New Roman" panose="02020603050405020304" pitchFamily="18" charset="0"/>
              </a:rPr>
              <a:t>% SWNT loading indicating the formation of a percolating network</a:t>
            </a:r>
          </a:p>
          <a:p>
            <a:pPr eaLnBrk="1" hangingPunct="1">
              <a:lnSpc>
                <a:spcPct val="125000"/>
              </a:lnSpc>
              <a:spcAft>
                <a:spcPct val="100000"/>
              </a:spcAft>
              <a:buFont typeface="Symbol" panose="05050102010706020507" pitchFamily="18" charset="2"/>
              <a:buChar char="·"/>
            </a:pPr>
            <a:r>
              <a:rPr lang="en-US" altLang="en-US" sz="1800" b="1" baseline="0" dirty="0">
                <a:solidFill>
                  <a:srgbClr val="FFC000"/>
                </a:solidFill>
                <a:latin typeface="Times New Roman" panose="02020603050405020304" pitchFamily="18" charset="0"/>
                <a:cs typeface="Times New Roman" panose="02020603050405020304" pitchFamily="18" charset="0"/>
              </a:rPr>
              <a:t>Rapid increase in electrical conductivity of composite materials takes place when the conductive filler forms an infinite network of connected paths through the insulating matrix</a:t>
            </a:r>
          </a:p>
        </p:txBody>
      </p:sp>
      <p:sp>
        <p:nvSpPr>
          <p:cNvPr id="2" name="Slide Number Placeholder 1"/>
          <p:cNvSpPr>
            <a:spLocks noGrp="1"/>
          </p:cNvSpPr>
          <p:nvPr>
            <p:ph type="sldNum" sz="quarter" idx="4"/>
          </p:nvPr>
        </p:nvSpPr>
        <p:spPr/>
        <p:txBody>
          <a:bodyPr/>
          <a:lstStyle/>
          <a:p>
            <a:fld id="{B6F15528-21DE-4FAA-801E-634DDDAF4B2B}" type="slidenum">
              <a:rPr lang="en-US" smtClean="0"/>
              <a:pPr/>
              <a:t>20</a:t>
            </a:fld>
            <a:endParaRPr lang="en-US" dirty="0"/>
          </a:p>
        </p:txBody>
      </p:sp>
    </p:spTree>
    <p:extLst>
      <p:ext uri="{BB962C8B-B14F-4D97-AF65-F5344CB8AC3E}">
        <p14:creationId xmlns:p14="http://schemas.microsoft.com/office/powerpoint/2010/main" val="2645184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9702">
                                            <p:txEl>
                                              <p:pRg st="1" end="1"/>
                                            </p:txEl>
                                          </p:spTgt>
                                        </p:tgtEl>
                                        <p:attrNameLst>
                                          <p:attrName>style.visibility</p:attrName>
                                        </p:attrNameLst>
                                      </p:cBhvr>
                                      <p:to>
                                        <p:strVal val="visible"/>
                                      </p:to>
                                    </p:set>
                                    <p:animEffect transition="in" filter="blinds(horizontal)">
                                      <p:cBhvr>
                                        <p:cTn id="7" dur="500"/>
                                        <p:tgtEl>
                                          <p:spTgt spid="2970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9702">
                                            <p:txEl>
                                              <p:pRg st="2" end="2"/>
                                            </p:txEl>
                                          </p:spTgt>
                                        </p:tgtEl>
                                        <p:attrNameLst>
                                          <p:attrName>style.visibility</p:attrName>
                                        </p:attrNameLst>
                                      </p:cBhvr>
                                      <p:to>
                                        <p:strVal val="visible"/>
                                      </p:to>
                                    </p:set>
                                    <p:animEffect transition="in" filter="blinds(horizontal)">
                                      <p:cBhvr>
                                        <p:cTn id="12" dur="500"/>
                                        <p:tgtEl>
                                          <p:spTgt spid="297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242888" y="1531938"/>
            <a:ext cx="8702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endParaRPr lang="en-US" altLang="en-US" sz="1800" baseline="0">
              <a:solidFill>
                <a:srgbClr val="FFC000"/>
              </a:solidFill>
              <a:latin typeface="Lucida Sans Unicode" panose="020B0602030504020204" pitchFamily="34" charset="0"/>
            </a:endParaRPr>
          </a:p>
        </p:txBody>
      </p:sp>
      <p:sp>
        <p:nvSpPr>
          <p:cNvPr id="23555" name="Title 11"/>
          <p:cNvSpPr>
            <a:spLocks noGrp="1"/>
          </p:cNvSpPr>
          <p:nvPr>
            <p:ph type="title" idx="4294967295"/>
          </p:nvPr>
        </p:nvSpPr>
        <p:spPr>
          <a:xfrm>
            <a:off x="478970" y="0"/>
            <a:ext cx="8665029" cy="471488"/>
          </a:xfrm>
          <a:prstGeom prst="rect">
            <a:avLst/>
          </a:prstGeom>
        </p:spPr>
        <p:txBody>
          <a:bodyPr>
            <a:noAutofit/>
          </a:bodyPr>
          <a:lstStyle/>
          <a:p>
            <a:pPr algn="ctr" eaLnBrk="1" fontAlgn="auto" hangingPunct="1">
              <a:spcAft>
                <a:spcPts val="0"/>
              </a:spcAft>
              <a:defRPr/>
            </a:pPr>
            <a:r>
              <a:rPr lang="en-US" sz="3200" dirty="0" err="1" smtClean="0">
                <a:solidFill>
                  <a:srgbClr val="00FFFF"/>
                </a:solidFill>
                <a:latin typeface="Times New Roman" panose="02020603050405020304" pitchFamily="18" charset="0"/>
                <a:cs typeface="Times New Roman" panose="02020603050405020304" pitchFamily="18" charset="0"/>
              </a:rPr>
              <a:t>Graphene</a:t>
            </a:r>
            <a:r>
              <a:rPr lang="en-US" sz="3200" dirty="0" smtClean="0">
                <a:solidFill>
                  <a:srgbClr val="00FFFF"/>
                </a:solidFill>
                <a:latin typeface="Times New Roman" panose="02020603050405020304" pitchFamily="18" charset="0"/>
                <a:cs typeface="Times New Roman" panose="02020603050405020304" pitchFamily="18" charset="0"/>
              </a:rPr>
              <a:t>-Based Polymer </a:t>
            </a:r>
            <a:r>
              <a:rPr lang="en-US" sz="3200" dirty="0" err="1" smtClean="0">
                <a:solidFill>
                  <a:srgbClr val="00FFFF"/>
                </a:solidFill>
                <a:latin typeface="Times New Roman" panose="02020603050405020304" pitchFamily="18" charset="0"/>
                <a:cs typeface="Times New Roman" panose="02020603050405020304" pitchFamily="18" charset="0"/>
              </a:rPr>
              <a:t>Nanocomposites</a:t>
            </a:r>
            <a:endParaRPr lang="en-US" sz="3200" dirty="0" smtClean="0">
              <a:solidFill>
                <a:srgbClr val="00FFFF"/>
              </a:solidFill>
              <a:latin typeface="Times New Roman" panose="02020603050405020304" pitchFamily="18" charset="0"/>
              <a:cs typeface="Times New Roman" panose="02020603050405020304" pitchFamily="18" charset="0"/>
            </a:endParaRPr>
          </a:p>
        </p:txBody>
      </p:sp>
      <p:sp>
        <p:nvSpPr>
          <p:cNvPr id="30724" name="Rectangle 10"/>
          <p:cNvSpPr>
            <a:spLocks noChangeArrowheads="1"/>
          </p:cNvSpPr>
          <p:nvPr/>
        </p:nvSpPr>
        <p:spPr bwMode="auto">
          <a:xfrm>
            <a:off x="0" y="457200"/>
            <a:ext cx="5094288"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3838" indent="-22383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spcBef>
                <a:spcPct val="20000"/>
              </a:spcBef>
              <a:spcAft>
                <a:spcPct val="100000"/>
              </a:spcAft>
              <a:buFont typeface="Symbol" panose="05050102010706020507" pitchFamily="18" charset="2"/>
              <a:buChar char="·"/>
            </a:pPr>
            <a:r>
              <a:rPr lang="en-US" altLang="en-US" sz="1800" baseline="0">
                <a:solidFill>
                  <a:srgbClr val="FFC000"/>
                </a:solidFill>
                <a:latin typeface="Lucida Sans Unicode" panose="020B0602030504020204" pitchFamily="34" charset="0"/>
              </a:rPr>
              <a:t>Polystyrene/chemically modified graphene composite made by solution based processing technique followed by hot pressing or injection molding to form continuous specimens</a:t>
            </a:r>
          </a:p>
          <a:p>
            <a:pPr eaLnBrk="1" hangingPunct="1">
              <a:lnSpc>
                <a:spcPct val="115000"/>
              </a:lnSpc>
              <a:spcBef>
                <a:spcPct val="20000"/>
              </a:spcBef>
              <a:spcAft>
                <a:spcPct val="100000"/>
              </a:spcAft>
              <a:buFont typeface="Symbol" panose="05050102010706020507" pitchFamily="18" charset="2"/>
              <a:buChar char="·"/>
            </a:pPr>
            <a:r>
              <a:rPr lang="en-US" altLang="en-US" sz="1800" baseline="0">
                <a:solidFill>
                  <a:srgbClr val="FFC000"/>
                </a:solidFill>
                <a:latin typeface="Lucida Sans Unicode" panose="020B0602030504020204" pitchFamily="34" charset="0"/>
              </a:rPr>
              <a:t>SEM images shows sheets of graphene are crumpled, wrinkled, and at times folded</a:t>
            </a:r>
          </a:p>
          <a:p>
            <a:pPr eaLnBrk="1" hangingPunct="1">
              <a:lnSpc>
                <a:spcPct val="115000"/>
              </a:lnSpc>
              <a:spcBef>
                <a:spcPct val="20000"/>
              </a:spcBef>
              <a:spcAft>
                <a:spcPct val="100000"/>
              </a:spcAft>
              <a:buFont typeface="Symbol" panose="05050102010706020507" pitchFamily="18" charset="2"/>
              <a:buChar char="·"/>
            </a:pPr>
            <a:r>
              <a:rPr lang="en-US" altLang="en-US" sz="1800" baseline="0">
                <a:solidFill>
                  <a:srgbClr val="FFC000"/>
                </a:solidFill>
                <a:latin typeface="Lucida Sans Unicode" panose="020B0602030504020204" pitchFamily="34" charset="0"/>
              </a:rPr>
              <a:t>At 2.4 Vol % the composite appears to be almost entirely filled with the graphene sheets even though 97.6 Vol % is still filled by the polymer</a:t>
            </a:r>
          </a:p>
          <a:p>
            <a:pPr lvl="1" eaLnBrk="1" hangingPunct="1">
              <a:lnSpc>
                <a:spcPct val="115000"/>
              </a:lnSpc>
              <a:spcBef>
                <a:spcPct val="20000"/>
              </a:spcBef>
              <a:spcAft>
                <a:spcPct val="100000"/>
              </a:spcAft>
              <a:buFont typeface="Symbol" panose="05050102010706020507" pitchFamily="18" charset="2"/>
              <a:buChar char="-"/>
            </a:pPr>
            <a:r>
              <a:rPr lang="en-US" altLang="en-US" sz="1800" baseline="0">
                <a:solidFill>
                  <a:srgbClr val="FFC000"/>
                </a:solidFill>
                <a:latin typeface="Lucida Sans Unicode" panose="020B0602030504020204" pitchFamily="34" charset="0"/>
              </a:rPr>
              <a:t>This visual effect is due to the enormous surface area of the sheets</a:t>
            </a:r>
          </a:p>
        </p:txBody>
      </p:sp>
      <p:sp>
        <p:nvSpPr>
          <p:cNvPr id="30725" name="Text Box 9"/>
          <p:cNvSpPr txBox="1">
            <a:spLocks noChangeArrowheads="1"/>
          </p:cNvSpPr>
          <p:nvPr/>
        </p:nvSpPr>
        <p:spPr bwMode="auto">
          <a:xfrm>
            <a:off x="5224463" y="5933591"/>
            <a:ext cx="2895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ct val="75000"/>
              </a:spcAft>
            </a:pPr>
            <a:r>
              <a:rPr lang="en-US" altLang="en-US" sz="1400" b="1" baseline="0">
                <a:solidFill>
                  <a:srgbClr val="FFC000"/>
                </a:solidFill>
                <a:latin typeface="Lucida Sans Unicode" panose="020B0602030504020204" pitchFamily="34" charset="0"/>
              </a:rPr>
              <a:t>Nature 442 282-286 (2006).</a:t>
            </a:r>
          </a:p>
        </p:txBody>
      </p:sp>
      <p:sp>
        <p:nvSpPr>
          <p:cNvPr id="30726" name="Text Box 6"/>
          <p:cNvSpPr txBox="1">
            <a:spLocks noChangeArrowheads="1"/>
          </p:cNvSpPr>
          <p:nvPr/>
        </p:nvSpPr>
        <p:spPr bwMode="auto">
          <a:xfrm>
            <a:off x="5157788" y="920750"/>
            <a:ext cx="37909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200" b="1" i="1" baseline="0">
                <a:solidFill>
                  <a:srgbClr val="FFC000"/>
                </a:solidFill>
              </a:rPr>
              <a:t>SEM Images of 2.4 Vol % Graphene Nanocomposites</a:t>
            </a:r>
          </a:p>
        </p:txBody>
      </p:sp>
      <p:grpSp>
        <p:nvGrpSpPr>
          <p:cNvPr id="30727" name="Group 11"/>
          <p:cNvGrpSpPr>
            <a:grpSpLocks noChangeAspect="1"/>
          </p:cNvGrpSpPr>
          <p:nvPr/>
        </p:nvGrpSpPr>
        <p:grpSpPr bwMode="auto">
          <a:xfrm>
            <a:off x="5224463" y="2106613"/>
            <a:ext cx="3698875" cy="3536950"/>
            <a:chOff x="3356" y="785"/>
            <a:chExt cx="2140" cy="2046"/>
          </a:xfrm>
        </p:grpSpPr>
        <p:pic>
          <p:nvPicPr>
            <p:cNvPr id="36869" name="Picture 3"/>
            <p:cNvPicPr>
              <a:picLocks noChangeAspect="1" noChangeArrowheads="1"/>
            </p:cNvPicPr>
            <p:nvPr/>
          </p:nvPicPr>
          <p:blipFill>
            <a:blip r:embed="rId3"/>
            <a:srcRect/>
            <a:stretch>
              <a:fillRect/>
            </a:stretch>
          </p:blipFill>
          <p:spPr bwMode="auto">
            <a:xfrm>
              <a:off x="3399" y="785"/>
              <a:ext cx="2097" cy="2046"/>
            </a:xfrm>
            <a:prstGeom prst="rect">
              <a:avLst/>
            </a:prstGeom>
            <a:noFill/>
            <a:ln w="38100" cap="sq">
              <a:solidFill>
                <a:srgbClr val="000000"/>
              </a:solidFill>
              <a:miter lim="800000"/>
              <a:headEnd/>
              <a:tailEnd/>
            </a:ln>
            <a:effectLst>
              <a:outerShdw dist="38100" dir="2700000" algn="tl" rotWithShape="0">
                <a:srgbClr val="000000">
                  <a:alpha val="42998"/>
                </a:srgbClr>
              </a:outerShdw>
            </a:effectLst>
          </p:spPr>
        </p:pic>
        <p:sp>
          <p:nvSpPr>
            <p:cNvPr id="30729" name="Text Box 9"/>
            <p:cNvSpPr txBox="1">
              <a:spLocks noChangeAspect="1" noChangeArrowheads="1"/>
            </p:cNvSpPr>
            <p:nvPr/>
          </p:nvSpPr>
          <p:spPr bwMode="auto">
            <a:xfrm>
              <a:off x="3363" y="1610"/>
              <a:ext cx="388"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baseline="0">
                  <a:solidFill>
                    <a:srgbClr val="FFC000"/>
                  </a:solidFill>
                  <a:latin typeface="Lucida Sans Unicode" panose="020B0602030504020204" pitchFamily="34" charset="0"/>
                </a:rPr>
                <a:t>1 </a:t>
              </a:r>
              <a:r>
                <a:rPr lang="en-US" altLang="en-US" b="1" baseline="0">
                  <a:solidFill>
                    <a:srgbClr val="FFC000"/>
                  </a:solidFill>
                  <a:latin typeface="Symbol" panose="05050102010706020507" pitchFamily="18" charset="2"/>
                </a:rPr>
                <a:t>m</a:t>
              </a:r>
              <a:r>
                <a:rPr lang="en-US" altLang="en-US" b="1" baseline="0">
                  <a:solidFill>
                    <a:srgbClr val="FFC000"/>
                  </a:solidFill>
                  <a:latin typeface="Lucida Sans Unicode" panose="020B0602030504020204" pitchFamily="34" charset="0"/>
                </a:rPr>
                <a:t>m</a:t>
              </a:r>
            </a:p>
          </p:txBody>
        </p:sp>
        <p:sp>
          <p:nvSpPr>
            <p:cNvPr id="30730" name="Text Box 10"/>
            <p:cNvSpPr txBox="1">
              <a:spLocks noChangeAspect="1" noChangeArrowheads="1"/>
            </p:cNvSpPr>
            <p:nvPr/>
          </p:nvSpPr>
          <p:spPr bwMode="auto">
            <a:xfrm>
              <a:off x="3356" y="2639"/>
              <a:ext cx="564"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baseline="0">
                  <a:solidFill>
                    <a:srgbClr val="FFC000"/>
                  </a:solidFill>
                  <a:latin typeface="Lucida Sans Unicode" panose="020B0602030504020204" pitchFamily="34" charset="0"/>
                </a:rPr>
                <a:t>500 nm</a:t>
              </a:r>
            </a:p>
          </p:txBody>
        </p:sp>
      </p:grpSp>
      <p:sp>
        <p:nvSpPr>
          <p:cNvPr id="2" name="Slide Number Placeholder 1"/>
          <p:cNvSpPr>
            <a:spLocks noGrp="1"/>
          </p:cNvSpPr>
          <p:nvPr>
            <p:ph type="sldNum" sz="quarter" idx="4"/>
          </p:nvPr>
        </p:nvSpPr>
        <p:spPr/>
        <p:txBody>
          <a:bodyPr/>
          <a:lstStyle/>
          <a:p>
            <a:fld id="{B6F15528-21DE-4FAA-801E-634DDDAF4B2B}" type="slidenum">
              <a:rPr lang="en-US" smtClean="0"/>
              <a:pPr/>
              <a:t>21</a:t>
            </a:fld>
            <a:endParaRPr lang="en-US" dirty="0"/>
          </a:p>
        </p:txBody>
      </p:sp>
    </p:spTree>
    <p:extLst>
      <p:ext uri="{BB962C8B-B14F-4D97-AF65-F5344CB8AC3E}">
        <p14:creationId xmlns:p14="http://schemas.microsoft.com/office/powerpoint/2010/main" val="1675366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24">
                                            <p:txEl>
                                              <p:pRg st="1" end="1"/>
                                            </p:txEl>
                                          </p:spTgt>
                                        </p:tgtEl>
                                        <p:attrNameLst>
                                          <p:attrName>style.visibility</p:attrName>
                                        </p:attrNameLst>
                                      </p:cBhvr>
                                      <p:to>
                                        <p:strVal val="visible"/>
                                      </p:to>
                                    </p:set>
                                    <p:animEffect transition="in" filter="blinds(horizontal)">
                                      <p:cBhvr>
                                        <p:cTn id="7" dur="500"/>
                                        <p:tgtEl>
                                          <p:spTgt spid="30724">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0724">
                                            <p:txEl>
                                              <p:pRg st="2" end="2"/>
                                            </p:txEl>
                                          </p:spTgt>
                                        </p:tgtEl>
                                        <p:attrNameLst>
                                          <p:attrName>style.visibility</p:attrName>
                                        </p:attrNameLst>
                                      </p:cBhvr>
                                      <p:to>
                                        <p:strVal val="visible"/>
                                      </p:to>
                                    </p:set>
                                    <p:animEffect transition="in" filter="blinds(horizontal)">
                                      <p:cBhvr>
                                        <p:cTn id="10" dur="500"/>
                                        <p:tgtEl>
                                          <p:spTgt spid="30724">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0724">
                                            <p:txEl>
                                              <p:pRg st="3" end="3"/>
                                            </p:txEl>
                                          </p:spTgt>
                                        </p:tgtEl>
                                        <p:attrNameLst>
                                          <p:attrName>style.visibility</p:attrName>
                                        </p:attrNameLst>
                                      </p:cBhvr>
                                      <p:to>
                                        <p:strVal val="visible"/>
                                      </p:to>
                                    </p:set>
                                    <p:animEffect transition="in" filter="blinds(horizontal)">
                                      <p:cBhvr>
                                        <p:cTn id="15" dur="500"/>
                                        <p:tgtEl>
                                          <p:spTgt spid="307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1"/>
          <p:cNvSpPr>
            <a:spLocks noGrp="1"/>
          </p:cNvSpPr>
          <p:nvPr>
            <p:ph type="title" idx="4294967295"/>
          </p:nvPr>
        </p:nvSpPr>
        <p:spPr>
          <a:xfrm>
            <a:off x="419100" y="239486"/>
            <a:ext cx="8443913" cy="471488"/>
          </a:xfrm>
          <a:prstGeom prst="rect">
            <a:avLst/>
          </a:prstGeom>
        </p:spPr>
        <p:txBody>
          <a:bodyPr>
            <a:noAutofit/>
          </a:bodyPr>
          <a:lstStyle/>
          <a:p>
            <a:pPr algn="ctr" eaLnBrk="1" fontAlgn="auto" hangingPunct="1">
              <a:spcAft>
                <a:spcPts val="0"/>
              </a:spcAft>
              <a:defRPr/>
            </a:pPr>
            <a:r>
              <a:rPr lang="en-US" sz="3200" dirty="0" smtClean="0">
                <a:solidFill>
                  <a:srgbClr val="00FFFF"/>
                </a:solidFill>
                <a:latin typeface="Times New Roman" panose="02020603050405020304" pitchFamily="18" charset="0"/>
                <a:cs typeface="Times New Roman" panose="02020603050405020304" pitchFamily="18" charset="0"/>
              </a:rPr>
              <a:t>Polymer-Layered Silicate </a:t>
            </a:r>
            <a:r>
              <a:rPr lang="en-US" sz="3200" dirty="0" err="1" smtClean="0">
                <a:solidFill>
                  <a:srgbClr val="00FFFF"/>
                </a:solidFill>
                <a:latin typeface="Times New Roman" panose="02020603050405020304" pitchFamily="18" charset="0"/>
                <a:cs typeface="Times New Roman" panose="02020603050405020304" pitchFamily="18" charset="0"/>
              </a:rPr>
              <a:t>Nanocomposites</a:t>
            </a:r>
            <a:endParaRPr lang="en-US" sz="3200" dirty="0" smtClean="0">
              <a:solidFill>
                <a:srgbClr val="00FFFF"/>
              </a:solidFill>
              <a:latin typeface="Times New Roman" panose="02020603050405020304" pitchFamily="18" charset="0"/>
              <a:cs typeface="Times New Roman" panose="02020603050405020304" pitchFamily="18" charset="0"/>
            </a:endParaRPr>
          </a:p>
        </p:txBody>
      </p:sp>
      <p:sp>
        <p:nvSpPr>
          <p:cNvPr id="31747" name="Rectangle 10"/>
          <p:cNvSpPr>
            <a:spLocks noChangeArrowheads="1"/>
          </p:cNvSpPr>
          <p:nvPr/>
        </p:nvSpPr>
        <p:spPr bwMode="auto">
          <a:xfrm>
            <a:off x="667658" y="1799771"/>
            <a:ext cx="8345714"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3838" indent="-22383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spcBef>
                <a:spcPts val="300"/>
              </a:spcBef>
              <a:buFont typeface="Symbol" panose="05050102010706020507" pitchFamily="18" charset="2"/>
              <a:buChar char="·"/>
            </a:pPr>
            <a:r>
              <a:rPr lang="en-US" altLang="en-US" sz="2000" b="1" baseline="0">
                <a:solidFill>
                  <a:srgbClr val="FFC000"/>
                </a:solidFill>
                <a:latin typeface="Lucida Sans Unicode" panose="020B0602030504020204" pitchFamily="34" charset="0"/>
              </a:rPr>
              <a:t>Consideration of architecture (cyclic vs. linear) and kinetics (medium viscosity and shear) is critical for nanocomposite formation</a:t>
            </a:r>
          </a:p>
          <a:p>
            <a:pPr eaLnBrk="1" hangingPunct="1">
              <a:lnSpc>
                <a:spcPct val="110000"/>
              </a:lnSpc>
              <a:spcBef>
                <a:spcPts val="300"/>
              </a:spcBef>
              <a:buFont typeface="Symbol" panose="05050102010706020507" pitchFamily="18" charset="2"/>
              <a:buChar char="·"/>
            </a:pPr>
            <a:r>
              <a:rPr lang="en-US" altLang="en-US" sz="2000" b="1" baseline="0">
                <a:solidFill>
                  <a:srgbClr val="FFC000"/>
                </a:solidFill>
                <a:latin typeface="Lucida Sans Unicode" panose="020B0602030504020204" pitchFamily="34" charset="0"/>
              </a:rPr>
              <a:t>Important consequence of the charged nature of the clays is that they are generally highly hydrophilic and therefore incompatible with a wide range of polymer types</a:t>
            </a:r>
          </a:p>
          <a:p>
            <a:pPr eaLnBrk="1" hangingPunct="1">
              <a:lnSpc>
                <a:spcPct val="110000"/>
              </a:lnSpc>
              <a:spcBef>
                <a:spcPts val="300"/>
              </a:spcBef>
              <a:buFont typeface="Symbol" panose="05050102010706020507" pitchFamily="18" charset="2"/>
              <a:buChar char="·"/>
            </a:pPr>
            <a:r>
              <a:rPr lang="en-US" altLang="en-US" sz="2000" b="1" baseline="0">
                <a:solidFill>
                  <a:srgbClr val="FFC000"/>
                </a:solidFill>
                <a:latin typeface="Lucida Sans Unicode" panose="020B0602030504020204" pitchFamily="34" charset="0"/>
              </a:rPr>
              <a:t>Organophilic clay can be produced by ion exchange with an organic cation</a:t>
            </a:r>
          </a:p>
          <a:p>
            <a:pPr lvl="1" eaLnBrk="1" hangingPunct="1">
              <a:lnSpc>
                <a:spcPct val="110000"/>
              </a:lnSpc>
              <a:spcBef>
                <a:spcPts val="300"/>
              </a:spcBef>
              <a:buFont typeface="Symbol" panose="05050102010706020507" pitchFamily="18" charset="2"/>
              <a:buChar char="-"/>
            </a:pPr>
            <a:r>
              <a:rPr lang="en-US" altLang="en-US" sz="2000" b="1" i="1" baseline="0">
                <a:solidFill>
                  <a:srgbClr val="FFC000"/>
                </a:solidFill>
                <a:latin typeface="Lucida Sans Unicode" panose="020B0602030504020204" pitchFamily="34" charset="0"/>
              </a:rPr>
              <a:t>e.g.</a:t>
            </a:r>
            <a:r>
              <a:rPr lang="en-US" altLang="en-US" sz="2000" b="1" baseline="0">
                <a:solidFill>
                  <a:srgbClr val="FFC000"/>
                </a:solidFill>
                <a:latin typeface="Lucida Sans Unicode" panose="020B0602030504020204" pitchFamily="34" charset="0"/>
              </a:rPr>
              <a:t> in Montmorillonite the sodium ions in the clay can be exchanged for an amino acid such as 12-aminododecanoic acid (ADA) to make clay hydrophobic and potentially more compatible with polymers</a:t>
            </a:r>
          </a:p>
          <a:p>
            <a:pPr eaLnBrk="1" hangingPunct="1">
              <a:lnSpc>
                <a:spcPct val="110000"/>
              </a:lnSpc>
              <a:spcBef>
                <a:spcPts val="300"/>
              </a:spcBef>
              <a:buFont typeface="Symbol" panose="05050102010706020507" pitchFamily="18" charset="2"/>
              <a:buChar char="·"/>
            </a:pPr>
            <a:endParaRPr lang="en-US" altLang="en-US" sz="2000" b="1" baseline="0">
              <a:solidFill>
                <a:srgbClr val="FFC000"/>
              </a:solidFill>
              <a:latin typeface="Lucida Sans Unicode" panose="020B0602030504020204" pitchFamily="34" charset="0"/>
            </a:endParaRPr>
          </a:p>
        </p:txBody>
      </p:sp>
      <p:sp>
        <p:nvSpPr>
          <p:cNvPr id="2" name="Slide Number Placeholder 1"/>
          <p:cNvSpPr>
            <a:spLocks noGrp="1"/>
          </p:cNvSpPr>
          <p:nvPr>
            <p:ph type="sldNum" sz="quarter" idx="4"/>
          </p:nvPr>
        </p:nvSpPr>
        <p:spPr/>
        <p:txBody>
          <a:bodyPr/>
          <a:lstStyle/>
          <a:p>
            <a:fld id="{B6F15528-21DE-4FAA-801E-634DDDAF4B2B}" type="slidenum">
              <a:rPr lang="en-US" smtClean="0"/>
              <a:pPr/>
              <a:t>22</a:t>
            </a:fld>
            <a:endParaRPr lang="en-US" dirty="0"/>
          </a:p>
        </p:txBody>
      </p:sp>
    </p:spTree>
    <p:extLst>
      <p:ext uri="{BB962C8B-B14F-4D97-AF65-F5344CB8AC3E}">
        <p14:creationId xmlns:p14="http://schemas.microsoft.com/office/powerpoint/2010/main" val="4051760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animEffect transition="in" filter="blinds(horizontal)">
                                      <p:cBhvr>
                                        <p:cTn id="7" dur="500"/>
                                        <p:tgtEl>
                                          <p:spTgt spid="317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1747">
                                            <p:txEl>
                                              <p:pRg st="2" end="2"/>
                                            </p:txEl>
                                          </p:spTgt>
                                        </p:tgtEl>
                                        <p:attrNameLst>
                                          <p:attrName>style.visibility</p:attrName>
                                        </p:attrNameLst>
                                      </p:cBhvr>
                                      <p:to>
                                        <p:strVal val="visible"/>
                                      </p:to>
                                    </p:set>
                                    <p:animEffect transition="in" filter="blinds(horizontal)">
                                      <p:cBhvr>
                                        <p:cTn id="12" dur="500"/>
                                        <p:tgtEl>
                                          <p:spTgt spid="31747">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1747">
                                            <p:txEl>
                                              <p:pRg st="3" end="3"/>
                                            </p:txEl>
                                          </p:spTgt>
                                        </p:tgtEl>
                                        <p:attrNameLst>
                                          <p:attrName>style.visibility</p:attrName>
                                        </p:attrNameLst>
                                      </p:cBhvr>
                                      <p:to>
                                        <p:strVal val="visible"/>
                                      </p:to>
                                    </p:set>
                                    <p:animEffect transition="in" filter="blinds(horizontal)">
                                      <p:cBhvr>
                                        <p:cTn id="15" dur="500"/>
                                        <p:tgtEl>
                                          <p:spTgt spid="317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4294967295"/>
          </p:nvPr>
        </p:nvSpPr>
        <p:spPr>
          <a:xfrm>
            <a:off x="725715" y="1510166"/>
            <a:ext cx="8229600" cy="4525962"/>
          </a:xfrm>
          <a:prstGeom prst="rect">
            <a:avLst/>
          </a:prstGeom>
        </p:spPr>
        <p:txBody>
          <a:bodyPr/>
          <a:lstStyle/>
          <a:p>
            <a:pPr marL="223838" indent="-223838" eaLnBrk="1" hangingPunct="1">
              <a:lnSpc>
                <a:spcPct val="110000"/>
              </a:lnSpc>
              <a:spcBef>
                <a:spcPts val="300"/>
              </a:spcBef>
              <a:buFont typeface="Symbol" panose="05050102010706020507" pitchFamily="18" charset="2"/>
              <a:buChar char="·"/>
            </a:pPr>
            <a:r>
              <a:rPr lang="en-US" altLang="en-US" sz="2000" b="1" dirty="0" smtClean="0">
                <a:solidFill>
                  <a:srgbClr val="FFC000"/>
                </a:solidFill>
                <a:latin typeface="Times New Roman" panose="02020603050405020304" pitchFamily="18" charset="0"/>
                <a:cs typeface="Times New Roman" panose="02020603050405020304" pitchFamily="18" charset="0"/>
              </a:rPr>
              <a:t>Modifiers used for the layered silicate that participate in the polymerization (functional groups such as initiators, </a:t>
            </a:r>
            <a:r>
              <a:rPr lang="en-US" altLang="en-US" sz="2000" b="1" dirty="0" err="1" smtClean="0">
                <a:solidFill>
                  <a:srgbClr val="FFC000"/>
                </a:solidFill>
                <a:latin typeface="Times New Roman" panose="02020603050405020304" pitchFamily="18" charset="0"/>
                <a:cs typeface="Times New Roman" panose="02020603050405020304" pitchFamily="18" charset="0"/>
              </a:rPr>
              <a:t>comonomers</a:t>
            </a:r>
            <a:r>
              <a:rPr lang="en-US" altLang="en-US" sz="2000" b="1" dirty="0" smtClean="0">
                <a:solidFill>
                  <a:srgbClr val="FFC000"/>
                </a:solidFill>
                <a:latin typeface="Times New Roman" panose="02020603050405020304" pitchFamily="18" charset="0"/>
                <a:cs typeface="Times New Roman" panose="02020603050405020304" pitchFamily="18" charset="0"/>
              </a:rPr>
              <a:t>, and chain transfer agents)</a:t>
            </a:r>
          </a:p>
          <a:p>
            <a:pPr marL="742950" lvl="1" indent="-285750" eaLnBrk="1" hangingPunct="1">
              <a:lnSpc>
                <a:spcPct val="110000"/>
              </a:lnSpc>
              <a:spcBef>
                <a:spcPts val="300"/>
              </a:spcBef>
              <a:buFont typeface="Symbol" panose="05050102010706020507" pitchFamily="18" charset="2"/>
              <a:buChar char="-"/>
            </a:pPr>
            <a:r>
              <a:rPr lang="en-US" altLang="en-US" sz="2000" b="1" dirty="0" smtClean="0">
                <a:solidFill>
                  <a:srgbClr val="FFC000"/>
                </a:solidFill>
                <a:latin typeface="Times New Roman" panose="02020603050405020304" pitchFamily="18" charset="0"/>
                <a:cs typeface="Times New Roman" panose="02020603050405020304" pitchFamily="18" charset="0"/>
              </a:rPr>
              <a:t>Suggested that these participating modifiers create tethered polymer chains that maintain stable exfoliation before and after melt processing</a:t>
            </a:r>
          </a:p>
          <a:p>
            <a:pPr marL="223838" indent="-223838" eaLnBrk="1" hangingPunct="1">
              <a:lnSpc>
                <a:spcPct val="110000"/>
              </a:lnSpc>
              <a:spcBef>
                <a:spcPts val="300"/>
              </a:spcBef>
              <a:buFont typeface="Symbol" panose="05050102010706020507" pitchFamily="18" charset="2"/>
              <a:buChar char="·"/>
            </a:pPr>
            <a:r>
              <a:rPr lang="en-US" altLang="en-US" sz="2000" b="1" dirty="0" smtClean="0">
                <a:solidFill>
                  <a:srgbClr val="FFC000"/>
                </a:solidFill>
                <a:latin typeface="Times New Roman" panose="02020603050405020304" pitchFamily="18" charset="0"/>
                <a:cs typeface="Times New Roman" panose="02020603050405020304" pitchFamily="18" charset="0"/>
              </a:rPr>
              <a:t>Often silicate (not organically modified) added in post polymerization step</a:t>
            </a:r>
          </a:p>
          <a:p>
            <a:pPr marL="223838" indent="-223838" eaLnBrk="1" hangingPunct="1">
              <a:lnSpc>
                <a:spcPct val="110000"/>
              </a:lnSpc>
              <a:spcBef>
                <a:spcPts val="300"/>
              </a:spcBef>
              <a:buFont typeface="Symbol" panose="05050102010706020507" pitchFamily="18" charset="2"/>
              <a:buChar char="·"/>
            </a:pPr>
            <a:r>
              <a:rPr lang="en-US" altLang="en-US" sz="2000" b="1" dirty="0" smtClean="0">
                <a:solidFill>
                  <a:srgbClr val="FFC000"/>
                </a:solidFill>
                <a:latin typeface="Times New Roman" panose="02020603050405020304" pitchFamily="18" charset="0"/>
                <a:cs typeface="Times New Roman" panose="02020603050405020304" pitchFamily="18" charset="0"/>
              </a:rPr>
              <a:t>Latex particles have cationic surface charges (arising from choice of emulsifier) and the silicate layers have anionic charges, electrostatic forces promote an interaction between the silicate and polymer particles</a:t>
            </a:r>
            <a:endParaRPr lang="en-US" altLang="en-US" b="1" dirty="0" smtClean="0">
              <a:solidFill>
                <a:srgbClr val="FFC000"/>
              </a:solidFill>
              <a:latin typeface="Times New Roman" panose="02020603050405020304" pitchFamily="18" charset="0"/>
              <a:cs typeface="Times New Roman" panose="02020603050405020304" pitchFamily="18" charset="0"/>
            </a:endParaRPr>
          </a:p>
        </p:txBody>
      </p:sp>
      <p:sp>
        <p:nvSpPr>
          <p:cNvPr id="4" name="Title 11"/>
          <p:cNvSpPr>
            <a:spLocks noGrp="1"/>
          </p:cNvSpPr>
          <p:nvPr>
            <p:ph type="title" idx="4294967295"/>
          </p:nvPr>
        </p:nvSpPr>
        <p:spPr>
          <a:xfrm>
            <a:off x="725715" y="130629"/>
            <a:ext cx="8229600" cy="1143000"/>
          </a:xfrm>
          <a:prstGeom prst="rect">
            <a:avLst/>
          </a:prstGeom>
        </p:spPr>
        <p:txBody>
          <a:bodyPr>
            <a:normAutofit/>
          </a:bodyPr>
          <a:lstStyle/>
          <a:p>
            <a:pPr algn="ctr" eaLnBrk="1" fontAlgn="auto" hangingPunct="1">
              <a:spcAft>
                <a:spcPts val="0"/>
              </a:spcAft>
              <a:defRPr/>
            </a:pPr>
            <a:r>
              <a:rPr lang="en-US" sz="3200" dirty="0" smtClean="0">
                <a:solidFill>
                  <a:srgbClr val="00FFFF"/>
                </a:solidFill>
                <a:latin typeface="Times New Roman" panose="02020603050405020304" pitchFamily="18" charset="0"/>
                <a:cs typeface="Times New Roman" panose="02020603050405020304" pitchFamily="18" charset="0"/>
              </a:rPr>
              <a:t>Polymer-Layered Silicate </a:t>
            </a:r>
            <a:r>
              <a:rPr lang="en-US" sz="3200" dirty="0" err="1" smtClean="0">
                <a:solidFill>
                  <a:srgbClr val="00FFFF"/>
                </a:solidFill>
                <a:latin typeface="Times New Roman" panose="02020603050405020304" pitchFamily="18" charset="0"/>
                <a:cs typeface="Times New Roman" panose="02020603050405020304" pitchFamily="18" charset="0"/>
              </a:rPr>
              <a:t>Nanocomposites</a:t>
            </a:r>
            <a:endParaRPr lang="en-US" sz="3200" dirty="0" smtClean="0">
              <a:solidFill>
                <a:srgbClr val="00FFFF"/>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4"/>
          </p:nvPr>
        </p:nvSpPr>
        <p:spPr/>
        <p:txBody>
          <a:bodyPr/>
          <a:lstStyle/>
          <a:p>
            <a:fld id="{B6F15528-21DE-4FAA-801E-634DDDAF4B2B}" type="slidenum">
              <a:rPr lang="en-US" smtClean="0"/>
              <a:pPr/>
              <a:t>23</a:t>
            </a:fld>
            <a:endParaRPr lang="en-US" dirty="0"/>
          </a:p>
        </p:txBody>
      </p:sp>
    </p:spTree>
    <p:extLst>
      <p:ext uri="{BB962C8B-B14F-4D97-AF65-F5344CB8AC3E}">
        <p14:creationId xmlns:p14="http://schemas.microsoft.com/office/powerpoint/2010/main" val="3876824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2770">
                                            <p:txEl>
                                              <p:pRg st="1" end="1"/>
                                            </p:txEl>
                                          </p:spTgt>
                                        </p:tgtEl>
                                        <p:attrNameLst>
                                          <p:attrName>style.visibility</p:attrName>
                                        </p:attrNameLst>
                                      </p:cBhvr>
                                      <p:to>
                                        <p:strVal val="visible"/>
                                      </p:to>
                                    </p:set>
                                    <p:animEffect transition="in" filter="blinds(horizontal)">
                                      <p:cBhvr>
                                        <p:cTn id="7" dur="500"/>
                                        <p:tgtEl>
                                          <p:spTgt spid="3277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2770">
                                            <p:txEl>
                                              <p:pRg st="2" end="2"/>
                                            </p:txEl>
                                          </p:spTgt>
                                        </p:tgtEl>
                                        <p:attrNameLst>
                                          <p:attrName>style.visibility</p:attrName>
                                        </p:attrNameLst>
                                      </p:cBhvr>
                                      <p:to>
                                        <p:strVal val="visible"/>
                                      </p:to>
                                    </p:set>
                                    <p:animEffect transition="in" filter="blinds(horizontal)">
                                      <p:cBhvr>
                                        <p:cTn id="12" dur="500"/>
                                        <p:tgtEl>
                                          <p:spTgt spid="3277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2770">
                                            <p:txEl>
                                              <p:pRg st="3" end="3"/>
                                            </p:txEl>
                                          </p:spTgt>
                                        </p:tgtEl>
                                        <p:attrNameLst>
                                          <p:attrName>style.visibility</p:attrName>
                                        </p:attrNameLst>
                                      </p:cBhvr>
                                      <p:to>
                                        <p:strVal val="visible"/>
                                      </p:to>
                                    </p:set>
                                    <p:animEffect transition="in" filter="blinds(horizontal)">
                                      <p:cBhvr>
                                        <p:cTn id="17" dur="500"/>
                                        <p:tgtEl>
                                          <p:spTgt spid="327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1"/>
          <p:cNvSpPr>
            <a:spLocks noGrp="1"/>
          </p:cNvSpPr>
          <p:nvPr>
            <p:ph type="title" idx="4294967295"/>
          </p:nvPr>
        </p:nvSpPr>
        <p:spPr>
          <a:xfrm>
            <a:off x="0" y="0"/>
            <a:ext cx="8443913" cy="1219200"/>
          </a:xfrm>
          <a:prstGeom prst="rect">
            <a:avLst/>
          </a:prstGeom>
        </p:spPr>
        <p:txBody>
          <a:bodyPr>
            <a:normAutofit/>
          </a:bodyPr>
          <a:lstStyle/>
          <a:p>
            <a:pPr algn="ctr" eaLnBrk="1" fontAlgn="auto" hangingPunct="1">
              <a:spcAft>
                <a:spcPts val="0"/>
              </a:spcAft>
              <a:defRPr/>
            </a:pPr>
            <a:r>
              <a:rPr lang="en-US" sz="3200" dirty="0" smtClean="0">
                <a:solidFill>
                  <a:srgbClr val="00FFFF"/>
                </a:solidFill>
                <a:latin typeface="Times New Roman" panose="02020603050405020304" pitchFamily="18" charset="0"/>
                <a:cs typeface="Times New Roman" panose="02020603050405020304" pitchFamily="18" charset="0"/>
              </a:rPr>
              <a:t>Polymer-Layered Silicate </a:t>
            </a:r>
            <a:r>
              <a:rPr lang="en-US" sz="3200" dirty="0" err="1" smtClean="0">
                <a:solidFill>
                  <a:srgbClr val="00FFFF"/>
                </a:solidFill>
                <a:latin typeface="Times New Roman" panose="02020603050405020304" pitchFamily="18" charset="0"/>
                <a:cs typeface="Times New Roman" panose="02020603050405020304" pitchFamily="18" charset="0"/>
              </a:rPr>
              <a:t>Nanocomposites</a:t>
            </a:r>
            <a:endParaRPr lang="en-US" sz="3200" dirty="0" smtClean="0">
              <a:solidFill>
                <a:srgbClr val="00FFFF"/>
              </a:solidFill>
              <a:latin typeface="Times New Roman" panose="02020603050405020304" pitchFamily="18" charset="0"/>
              <a:cs typeface="Times New Roman" panose="02020603050405020304" pitchFamily="18" charset="0"/>
            </a:endParaRPr>
          </a:p>
        </p:txBody>
      </p:sp>
      <p:sp>
        <p:nvSpPr>
          <p:cNvPr id="33795" name="Rectangle 10"/>
          <p:cNvSpPr>
            <a:spLocks noChangeArrowheads="1"/>
          </p:cNvSpPr>
          <p:nvPr/>
        </p:nvSpPr>
        <p:spPr bwMode="auto">
          <a:xfrm>
            <a:off x="0" y="2133600"/>
            <a:ext cx="5257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3838" indent="-22383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5000"/>
              </a:lnSpc>
              <a:spcBef>
                <a:spcPct val="20000"/>
              </a:spcBef>
              <a:buFont typeface="Symbol" panose="05050102010706020507" pitchFamily="18" charset="2"/>
              <a:buChar char="·"/>
            </a:pPr>
            <a:r>
              <a:rPr lang="en-US" altLang="en-US" sz="2000" b="1" baseline="0">
                <a:solidFill>
                  <a:srgbClr val="FFC000"/>
                </a:solidFill>
                <a:latin typeface="Times New Roman" panose="02020603050405020304" pitchFamily="18" charset="0"/>
                <a:cs typeface="Times New Roman" panose="02020603050405020304" pitchFamily="18" charset="0"/>
              </a:rPr>
              <a:t>Platelet thickness ~ 1nm, aspect ratios ~ 100-1500, and surface areas ~ 200 m</a:t>
            </a:r>
            <a:r>
              <a:rPr lang="en-US" altLang="en-US" sz="2000" b="1" baseline="30000">
                <a:solidFill>
                  <a:srgbClr val="FFC000"/>
                </a:solidFill>
                <a:latin typeface="Times New Roman" panose="02020603050405020304" pitchFamily="18" charset="0"/>
                <a:cs typeface="Times New Roman" panose="02020603050405020304" pitchFamily="18" charset="0"/>
              </a:rPr>
              <a:t>2</a:t>
            </a:r>
            <a:r>
              <a:rPr lang="en-US" altLang="en-US" sz="2000" b="1" baseline="0">
                <a:solidFill>
                  <a:srgbClr val="FFC000"/>
                </a:solidFill>
                <a:latin typeface="Times New Roman" panose="02020603050405020304" pitchFamily="18" charset="0"/>
                <a:cs typeface="Times New Roman" panose="02020603050405020304" pitchFamily="18" charset="0"/>
              </a:rPr>
              <a:t>/gram</a:t>
            </a:r>
          </a:p>
        </p:txBody>
      </p:sp>
      <p:pic>
        <p:nvPicPr>
          <p:cNvPr id="33796" name="Picture 5" descr="Kaolinite 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0813" y="914400"/>
            <a:ext cx="391318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6"/>
          <p:cNvSpPr>
            <a:spLocks noChangeArrowheads="1"/>
          </p:cNvSpPr>
          <p:nvPr/>
        </p:nvSpPr>
        <p:spPr bwMode="auto">
          <a:xfrm>
            <a:off x="0" y="3505200"/>
            <a:ext cx="8763000" cy="1878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5000"/>
              </a:lnSpc>
              <a:spcBef>
                <a:spcPct val="20000"/>
              </a:spcBef>
              <a:buFont typeface="Symbol" panose="05050102010706020507" pitchFamily="18" charset="2"/>
              <a:buChar char="·"/>
            </a:pPr>
            <a:r>
              <a:rPr lang="en-US" altLang="en-US" sz="1800" b="1" baseline="0" dirty="0">
                <a:solidFill>
                  <a:srgbClr val="FFC000"/>
                </a:solidFill>
                <a:latin typeface="Times New Roman" panose="02020603050405020304" pitchFamily="18" charset="0"/>
                <a:cs typeface="Times New Roman" panose="02020603050405020304" pitchFamily="18" charset="0"/>
              </a:rPr>
              <a:t>Important to understand the factors which affect delamination of the clay:  ion-dipole interactions, use of </a:t>
            </a:r>
            <a:r>
              <a:rPr lang="en-US" altLang="en-US" sz="1800" b="1" baseline="0" dirty="0" err="1">
                <a:solidFill>
                  <a:srgbClr val="FFC000"/>
                </a:solidFill>
                <a:latin typeface="Times New Roman" panose="02020603050405020304" pitchFamily="18" charset="0"/>
                <a:cs typeface="Times New Roman" panose="02020603050405020304" pitchFamily="18" charset="0"/>
              </a:rPr>
              <a:t>silane</a:t>
            </a:r>
            <a:r>
              <a:rPr lang="en-US" altLang="en-US" sz="1800" b="1" baseline="0" dirty="0">
                <a:solidFill>
                  <a:srgbClr val="FFC000"/>
                </a:solidFill>
                <a:latin typeface="Times New Roman" panose="02020603050405020304" pitchFamily="18" charset="0"/>
                <a:cs typeface="Times New Roman" panose="02020603050405020304" pitchFamily="18" charset="0"/>
              </a:rPr>
              <a:t> coupling agents and use of block copolymers</a:t>
            </a:r>
          </a:p>
          <a:p>
            <a:pPr eaLnBrk="1" hangingPunct="1">
              <a:lnSpc>
                <a:spcPct val="125000"/>
              </a:lnSpc>
              <a:spcBef>
                <a:spcPct val="20000"/>
              </a:spcBef>
              <a:buFont typeface="Symbol" panose="05050102010706020507" pitchFamily="18" charset="2"/>
              <a:buChar char="·"/>
            </a:pPr>
            <a:r>
              <a:rPr lang="en-US" altLang="en-US" sz="1800" b="1" baseline="0" dirty="0">
                <a:solidFill>
                  <a:srgbClr val="FFC000"/>
                </a:solidFill>
                <a:latin typeface="Times New Roman" panose="02020603050405020304" pitchFamily="18" charset="0"/>
                <a:cs typeface="Times New Roman" panose="02020603050405020304" pitchFamily="18" charset="0"/>
              </a:rPr>
              <a:t>Example of ion-dipole interactions is the intercalation of a small molecule such as </a:t>
            </a:r>
            <a:r>
              <a:rPr lang="en-US" altLang="en-US" sz="1800" b="1" baseline="0" dirty="0" err="1">
                <a:solidFill>
                  <a:srgbClr val="FFC000"/>
                </a:solidFill>
                <a:latin typeface="Times New Roman" panose="02020603050405020304" pitchFamily="18" charset="0"/>
                <a:cs typeface="Times New Roman" panose="02020603050405020304" pitchFamily="18" charset="0"/>
              </a:rPr>
              <a:t>dodecylpyrrolidone</a:t>
            </a:r>
            <a:r>
              <a:rPr lang="en-US" altLang="en-US" sz="1800" b="1" baseline="0" dirty="0">
                <a:solidFill>
                  <a:srgbClr val="FFC000"/>
                </a:solidFill>
                <a:latin typeface="Times New Roman" panose="02020603050405020304" pitchFamily="18" charset="0"/>
                <a:cs typeface="Times New Roman" panose="02020603050405020304" pitchFamily="18" charset="0"/>
              </a:rPr>
              <a:t> in the clay.  </a:t>
            </a:r>
            <a:r>
              <a:rPr lang="en-US" altLang="en-US" sz="1800" b="1" baseline="0" dirty="0" err="1">
                <a:solidFill>
                  <a:srgbClr val="FFC000"/>
                </a:solidFill>
                <a:latin typeface="Times New Roman" panose="02020603050405020304" pitchFamily="18" charset="0"/>
                <a:cs typeface="Times New Roman" panose="02020603050405020304" pitchFamily="18" charset="0"/>
              </a:rPr>
              <a:t>Entropically</a:t>
            </a:r>
            <a:r>
              <a:rPr lang="en-US" altLang="en-US" sz="1800" b="1" baseline="0" dirty="0">
                <a:solidFill>
                  <a:srgbClr val="FFC000"/>
                </a:solidFill>
                <a:latin typeface="Times New Roman" panose="02020603050405020304" pitchFamily="18" charset="0"/>
                <a:cs typeface="Times New Roman" panose="02020603050405020304" pitchFamily="18" charset="0"/>
              </a:rPr>
              <a:t>-driven displacement of the small molecules then provides a route to introducing polymer molecules</a:t>
            </a:r>
          </a:p>
        </p:txBody>
      </p:sp>
      <p:sp>
        <p:nvSpPr>
          <p:cNvPr id="2" name="Slide Number Placeholder 1"/>
          <p:cNvSpPr>
            <a:spLocks noGrp="1"/>
          </p:cNvSpPr>
          <p:nvPr>
            <p:ph type="sldNum" sz="quarter" idx="4"/>
          </p:nvPr>
        </p:nvSpPr>
        <p:spPr/>
        <p:txBody>
          <a:bodyPr/>
          <a:lstStyle/>
          <a:p>
            <a:fld id="{B6F15528-21DE-4FAA-801E-634DDDAF4B2B}" type="slidenum">
              <a:rPr lang="en-US" smtClean="0"/>
              <a:pPr/>
              <a:t>24</a:t>
            </a:fld>
            <a:endParaRPr lang="en-US" dirty="0"/>
          </a:p>
        </p:txBody>
      </p:sp>
    </p:spTree>
    <p:extLst>
      <p:ext uri="{BB962C8B-B14F-4D97-AF65-F5344CB8AC3E}">
        <p14:creationId xmlns:p14="http://schemas.microsoft.com/office/powerpoint/2010/main" val="36980068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653143" y="1857828"/>
            <a:ext cx="8229600" cy="3319463"/>
          </a:xfrm>
          <a:prstGeom prst="rect">
            <a:avLst/>
          </a:prstGeom>
        </p:spPr>
        <p:txBody>
          <a:bodyPr>
            <a:normAutofit/>
          </a:bodyPr>
          <a:lstStyle/>
          <a:p>
            <a:pPr marL="223838" indent="-223838" eaLnBrk="1" fontAlgn="auto" hangingPunct="1">
              <a:lnSpc>
                <a:spcPct val="125000"/>
              </a:lnSpc>
              <a:spcBef>
                <a:spcPct val="20000"/>
              </a:spcBef>
              <a:spcAft>
                <a:spcPts val="0"/>
              </a:spcAft>
              <a:buFont typeface="Symbol" pitchFamily="18" charset="2"/>
              <a:buChar char="·"/>
              <a:defRPr/>
            </a:pPr>
            <a:r>
              <a:rPr lang="en-US" sz="2400" b="1" dirty="0" err="1" smtClean="0">
                <a:solidFill>
                  <a:srgbClr val="FFC000"/>
                </a:solidFill>
                <a:effectLst/>
                <a:latin typeface="Times New Roman" panose="02020603050405020304" pitchFamily="18" charset="0"/>
                <a:cs typeface="Times New Roman" panose="02020603050405020304" pitchFamily="18" charset="0"/>
              </a:rPr>
              <a:t>Unfavourable</a:t>
            </a:r>
            <a:r>
              <a:rPr lang="en-US" sz="2400" b="1" dirty="0" smtClean="0">
                <a:solidFill>
                  <a:srgbClr val="FFC000"/>
                </a:solidFill>
                <a:effectLst/>
                <a:latin typeface="Times New Roman" panose="02020603050405020304" pitchFamily="18" charset="0"/>
                <a:cs typeface="Times New Roman" panose="02020603050405020304" pitchFamily="18" charset="0"/>
              </a:rPr>
              <a:t> interactions of clay edges with polymers can be overcome by use of </a:t>
            </a:r>
            <a:r>
              <a:rPr lang="en-US" sz="2400" b="1" dirty="0" err="1" smtClean="0">
                <a:solidFill>
                  <a:srgbClr val="FFC000"/>
                </a:solidFill>
                <a:effectLst/>
                <a:latin typeface="Times New Roman" panose="02020603050405020304" pitchFamily="18" charset="0"/>
                <a:cs typeface="Times New Roman" panose="02020603050405020304" pitchFamily="18" charset="0"/>
              </a:rPr>
              <a:t>silane</a:t>
            </a:r>
            <a:r>
              <a:rPr lang="en-US" sz="2400" b="1" dirty="0" smtClean="0">
                <a:solidFill>
                  <a:srgbClr val="FFC000"/>
                </a:solidFill>
                <a:effectLst/>
                <a:latin typeface="Times New Roman" panose="02020603050405020304" pitchFamily="18" charset="0"/>
                <a:cs typeface="Times New Roman" panose="02020603050405020304" pitchFamily="18" charset="0"/>
              </a:rPr>
              <a:t> coupling agents to modify the edges</a:t>
            </a:r>
          </a:p>
          <a:p>
            <a:pPr marL="223838" indent="-223838" eaLnBrk="1" fontAlgn="auto" hangingPunct="1">
              <a:lnSpc>
                <a:spcPct val="125000"/>
              </a:lnSpc>
              <a:spcBef>
                <a:spcPct val="20000"/>
              </a:spcBef>
              <a:spcAft>
                <a:spcPts val="0"/>
              </a:spcAft>
              <a:buFont typeface="Symbol" pitchFamily="18" charset="2"/>
              <a:buChar char="·"/>
              <a:defRPr/>
            </a:pPr>
            <a:r>
              <a:rPr lang="en-US" sz="2400" b="1" i="1" dirty="0" smtClean="0">
                <a:solidFill>
                  <a:srgbClr val="FFC000"/>
                </a:solidFill>
                <a:effectLst/>
                <a:latin typeface="Times New Roman" panose="02020603050405020304" pitchFamily="18" charset="0"/>
                <a:cs typeface="Times New Roman" panose="02020603050405020304" pitchFamily="18" charset="0"/>
              </a:rPr>
              <a:t>Block copolymers</a:t>
            </a:r>
            <a:r>
              <a:rPr lang="en-US" sz="2400" b="1" dirty="0" smtClean="0">
                <a:solidFill>
                  <a:srgbClr val="FFC000"/>
                </a:solidFill>
                <a:effectLst/>
                <a:latin typeface="Times New Roman" panose="02020603050405020304" pitchFamily="18" charset="0"/>
                <a:cs typeface="Times New Roman" panose="02020603050405020304" pitchFamily="18" charset="0"/>
              </a:rPr>
              <a:t>:  One component of the copolymer is compatible with the clay and the other with the polymer matrix</a:t>
            </a:r>
          </a:p>
          <a:p>
            <a:pPr marL="365760" indent="-256032" eaLnBrk="1" fontAlgn="auto" hangingPunct="1">
              <a:spcAft>
                <a:spcPts val="0"/>
              </a:spcAft>
              <a:buFont typeface="Wingdings 3"/>
              <a:buChar char=""/>
              <a:defRPr/>
            </a:pPr>
            <a:endParaRPr lang="en-US" sz="2400" b="1" dirty="0">
              <a:solidFill>
                <a:srgbClr val="FFC000"/>
              </a:solidFill>
              <a:effectLst/>
              <a:latin typeface="Times New Roman" panose="02020603050405020304" pitchFamily="18" charset="0"/>
              <a:cs typeface="Times New Roman" panose="02020603050405020304" pitchFamily="18" charset="0"/>
            </a:endParaRPr>
          </a:p>
        </p:txBody>
      </p:sp>
      <p:sp>
        <p:nvSpPr>
          <p:cNvPr id="4" name="Title 11"/>
          <p:cNvSpPr>
            <a:spLocks noGrp="1"/>
          </p:cNvSpPr>
          <p:nvPr>
            <p:ph type="title" idx="4294967295"/>
          </p:nvPr>
        </p:nvSpPr>
        <p:spPr>
          <a:xfrm>
            <a:off x="0" y="0"/>
            <a:ext cx="8443913" cy="1219200"/>
          </a:xfrm>
          <a:prstGeom prst="rect">
            <a:avLst/>
          </a:prstGeom>
        </p:spPr>
        <p:txBody>
          <a:bodyPr>
            <a:normAutofit/>
          </a:bodyPr>
          <a:lstStyle/>
          <a:p>
            <a:pPr algn="ctr" eaLnBrk="1" fontAlgn="auto" hangingPunct="1">
              <a:spcAft>
                <a:spcPts val="0"/>
              </a:spcAft>
              <a:defRPr/>
            </a:pPr>
            <a:r>
              <a:rPr lang="en-US" sz="3200" dirty="0" smtClean="0">
                <a:solidFill>
                  <a:srgbClr val="00FFFF"/>
                </a:solidFill>
                <a:latin typeface="Times New Roman" panose="02020603050405020304" pitchFamily="18" charset="0"/>
                <a:cs typeface="Times New Roman" panose="02020603050405020304" pitchFamily="18" charset="0"/>
              </a:rPr>
              <a:t>Polymer-Layered Silicate </a:t>
            </a:r>
            <a:r>
              <a:rPr lang="en-US" sz="3200" dirty="0" err="1" smtClean="0">
                <a:solidFill>
                  <a:srgbClr val="00FFFF"/>
                </a:solidFill>
                <a:latin typeface="Times New Roman" panose="02020603050405020304" pitchFamily="18" charset="0"/>
                <a:cs typeface="Times New Roman" panose="02020603050405020304" pitchFamily="18" charset="0"/>
              </a:rPr>
              <a:t>Nanocomposites</a:t>
            </a:r>
            <a:endParaRPr lang="en-US" sz="3200" dirty="0" smtClean="0">
              <a:solidFill>
                <a:srgbClr val="00FFFF"/>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4"/>
          </p:nvPr>
        </p:nvSpPr>
        <p:spPr/>
        <p:txBody>
          <a:bodyPr/>
          <a:lstStyle/>
          <a:p>
            <a:fld id="{B6F15528-21DE-4FAA-801E-634DDDAF4B2B}" type="slidenum">
              <a:rPr lang="en-US" smtClean="0"/>
              <a:pPr/>
              <a:t>25</a:t>
            </a:fld>
            <a:endParaRPr lang="en-US" dirty="0"/>
          </a:p>
        </p:txBody>
      </p:sp>
    </p:spTree>
    <p:extLst>
      <p:ext uri="{BB962C8B-B14F-4D97-AF65-F5344CB8AC3E}">
        <p14:creationId xmlns:p14="http://schemas.microsoft.com/office/powerpoint/2010/main" val="2059691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609600" y="1690915"/>
            <a:ext cx="8229600" cy="4525963"/>
          </a:xfrm>
          <a:prstGeom prst="rect">
            <a:avLst/>
          </a:prstGeom>
        </p:spPr>
        <p:txBody>
          <a:bodyPr>
            <a:normAutofit fontScale="70000" lnSpcReduction="20000"/>
          </a:bodyPr>
          <a:lstStyle/>
          <a:p>
            <a:pPr marL="365760" indent="-256032" eaLnBrk="1" fontAlgn="auto" hangingPunct="1">
              <a:lnSpc>
                <a:spcPct val="120000"/>
              </a:lnSpc>
              <a:spcAft>
                <a:spcPts val="0"/>
              </a:spcAft>
              <a:buFont typeface="Wingdings 3"/>
              <a:buChar char=""/>
              <a:defRPr/>
            </a:pPr>
            <a:r>
              <a:rPr lang="en-US" b="1" dirty="0" smtClean="0">
                <a:solidFill>
                  <a:srgbClr val="FFC000"/>
                </a:solidFill>
                <a:effectLst/>
                <a:latin typeface="Times New Roman" panose="02020603050405020304" pitchFamily="18" charset="0"/>
                <a:cs typeface="Times New Roman" panose="02020603050405020304" pitchFamily="18" charset="0"/>
              </a:rPr>
              <a:t>Cellulose is one of the most important natural polymers, an almost inexhaustible raw material, and a key source of sustainable materials on an industrial scale. </a:t>
            </a:r>
          </a:p>
          <a:p>
            <a:pPr marL="365760" indent="-256032" eaLnBrk="1" fontAlgn="auto" hangingPunct="1">
              <a:lnSpc>
                <a:spcPct val="120000"/>
              </a:lnSpc>
              <a:spcAft>
                <a:spcPts val="0"/>
              </a:spcAft>
              <a:buFont typeface="Wingdings 3"/>
              <a:buChar char=""/>
              <a:defRPr/>
            </a:pPr>
            <a:endParaRPr lang="en-US" b="1" dirty="0" smtClean="0">
              <a:solidFill>
                <a:srgbClr val="FFC000"/>
              </a:solidFill>
              <a:effectLst/>
              <a:latin typeface="Times New Roman" panose="02020603050405020304" pitchFamily="18" charset="0"/>
              <a:cs typeface="Times New Roman" panose="02020603050405020304" pitchFamily="18" charset="0"/>
            </a:endParaRPr>
          </a:p>
          <a:p>
            <a:pPr marL="365760" indent="-256032" eaLnBrk="1" fontAlgn="auto" hangingPunct="1">
              <a:lnSpc>
                <a:spcPct val="120000"/>
              </a:lnSpc>
              <a:spcAft>
                <a:spcPts val="0"/>
              </a:spcAft>
              <a:buFont typeface="Wingdings 3"/>
              <a:buChar char=""/>
              <a:defRPr/>
            </a:pPr>
            <a:r>
              <a:rPr lang="en-US" b="1" dirty="0" smtClean="0">
                <a:solidFill>
                  <a:srgbClr val="FFC000"/>
                </a:solidFill>
                <a:effectLst/>
                <a:latin typeface="Times New Roman" panose="02020603050405020304" pitchFamily="18" charset="0"/>
                <a:cs typeface="Times New Roman" panose="02020603050405020304" pitchFamily="18" charset="0"/>
              </a:rPr>
              <a:t>Novel methods for </a:t>
            </a:r>
            <a:r>
              <a:rPr lang="en-US" b="1" dirty="0" err="1" smtClean="0">
                <a:solidFill>
                  <a:srgbClr val="FFC000"/>
                </a:solidFill>
                <a:effectLst/>
                <a:latin typeface="Times New Roman" panose="02020603050405020304" pitchFamily="18" charset="0"/>
                <a:cs typeface="Times New Roman" panose="02020603050405020304" pitchFamily="18" charset="0"/>
              </a:rPr>
              <a:t>nanocellulose</a:t>
            </a:r>
            <a:r>
              <a:rPr lang="en-US" b="1" dirty="0" smtClean="0">
                <a:solidFill>
                  <a:srgbClr val="FFC000"/>
                </a:solidFill>
                <a:effectLst/>
                <a:latin typeface="Times New Roman" panose="02020603050405020304" pitchFamily="18" charset="0"/>
                <a:cs typeface="Times New Roman" panose="02020603050405020304" pitchFamily="18" charset="0"/>
              </a:rPr>
              <a:t> production range from top-down methods involving enzymatic/chemical/physical methodologies for their isolation from wood and forest/agricultural residues to the bottom-up production of cellulose </a:t>
            </a:r>
            <a:r>
              <a:rPr lang="en-US" b="1" dirty="0" err="1" smtClean="0">
                <a:solidFill>
                  <a:srgbClr val="FFC000"/>
                </a:solidFill>
                <a:effectLst/>
                <a:latin typeface="Times New Roman" panose="02020603050405020304" pitchFamily="18" charset="0"/>
                <a:cs typeface="Times New Roman" panose="02020603050405020304" pitchFamily="18" charset="0"/>
              </a:rPr>
              <a:t>nanofibrils</a:t>
            </a:r>
            <a:r>
              <a:rPr lang="en-US" b="1" dirty="0" smtClean="0">
                <a:solidFill>
                  <a:srgbClr val="FFC000"/>
                </a:solidFill>
                <a:effectLst/>
                <a:latin typeface="Times New Roman" panose="02020603050405020304" pitchFamily="18" charset="0"/>
                <a:cs typeface="Times New Roman" panose="02020603050405020304" pitchFamily="18" charset="0"/>
              </a:rPr>
              <a:t> from glucose by bacteria.</a:t>
            </a:r>
          </a:p>
          <a:p>
            <a:pPr marL="365760" indent="-256032" eaLnBrk="1" fontAlgn="auto" hangingPunct="1">
              <a:lnSpc>
                <a:spcPct val="120000"/>
              </a:lnSpc>
              <a:spcAft>
                <a:spcPts val="0"/>
              </a:spcAft>
              <a:buFont typeface="Wingdings 3"/>
              <a:buChar char=""/>
              <a:defRPr/>
            </a:pPr>
            <a:endParaRPr lang="en-US" b="1" dirty="0" smtClean="0">
              <a:solidFill>
                <a:srgbClr val="FFC000"/>
              </a:solidFill>
              <a:effectLst/>
              <a:latin typeface="Times New Roman" panose="02020603050405020304" pitchFamily="18" charset="0"/>
              <a:cs typeface="Times New Roman" panose="02020603050405020304" pitchFamily="18" charset="0"/>
            </a:endParaRPr>
          </a:p>
          <a:p>
            <a:pPr marL="365760" indent="-256032" eaLnBrk="1" fontAlgn="auto" hangingPunct="1">
              <a:lnSpc>
                <a:spcPct val="120000"/>
              </a:lnSpc>
              <a:spcAft>
                <a:spcPts val="0"/>
              </a:spcAft>
              <a:buFont typeface="Wingdings 3"/>
              <a:buChar char=""/>
              <a:defRPr/>
            </a:pPr>
            <a:r>
              <a:rPr lang="en-US" b="1" dirty="0" smtClean="0">
                <a:solidFill>
                  <a:srgbClr val="FFC000"/>
                </a:solidFill>
                <a:effectLst/>
                <a:latin typeface="Times New Roman" panose="02020603050405020304" pitchFamily="18" charset="0"/>
                <a:cs typeface="Times New Roman" panose="02020603050405020304" pitchFamily="18" charset="0"/>
              </a:rPr>
              <a:t>Such isolated cellulosic materials with one dimension in the nanometer range are referred to generically as </a:t>
            </a:r>
            <a:r>
              <a:rPr lang="en-US" b="1" dirty="0" err="1" smtClean="0">
                <a:solidFill>
                  <a:srgbClr val="FFC000"/>
                </a:solidFill>
                <a:effectLst/>
                <a:latin typeface="Times New Roman" panose="02020603050405020304" pitchFamily="18" charset="0"/>
                <a:cs typeface="Times New Roman" panose="02020603050405020304" pitchFamily="18" charset="0"/>
              </a:rPr>
              <a:t>nanocelluloses</a:t>
            </a:r>
            <a:r>
              <a:rPr lang="en-US" b="1" dirty="0" smtClean="0">
                <a:solidFill>
                  <a:srgbClr val="FFC000"/>
                </a:solidFill>
                <a:effectLst/>
                <a:latin typeface="Times New Roman" panose="02020603050405020304" pitchFamily="18" charset="0"/>
                <a:cs typeface="Times New Roman" panose="02020603050405020304" pitchFamily="18" charset="0"/>
              </a:rPr>
              <a:t>.</a:t>
            </a:r>
            <a:endParaRPr lang="en-US" b="1" dirty="0">
              <a:solidFill>
                <a:srgbClr val="FFC000"/>
              </a:solidFill>
              <a:effectLst/>
              <a:latin typeface="Times New Roman" panose="02020603050405020304" pitchFamily="18" charset="0"/>
              <a:cs typeface="Times New Roman" panose="02020603050405020304" pitchFamily="18" charset="0"/>
            </a:endParaRPr>
          </a:p>
        </p:txBody>
      </p:sp>
      <p:sp>
        <p:nvSpPr>
          <p:cNvPr id="3" name="Title 2"/>
          <p:cNvSpPr>
            <a:spLocks noGrp="1"/>
          </p:cNvSpPr>
          <p:nvPr>
            <p:ph type="title" idx="4294967295"/>
          </p:nvPr>
        </p:nvSpPr>
        <p:spPr>
          <a:xfrm>
            <a:off x="0" y="0"/>
            <a:ext cx="8229600" cy="1143000"/>
          </a:xfrm>
          <a:prstGeom prst="rect">
            <a:avLst/>
          </a:prstGeom>
        </p:spPr>
        <p:txBody>
          <a:bodyPr/>
          <a:lstStyle/>
          <a:p>
            <a:pPr algn="ctr" eaLnBrk="1" fontAlgn="auto" hangingPunct="1">
              <a:spcAft>
                <a:spcPts val="0"/>
              </a:spcAft>
              <a:defRPr/>
            </a:pPr>
            <a:r>
              <a:rPr lang="en-US" sz="3200" dirty="0" smtClean="0">
                <a:solidFill>
                  <a:srgbClr val="00FFFF"/>
                </a:solidFill>
                <a:latin typeface="Times New Roman" panose="02020603050405020304" pitchFamily="18" charset="0"/>
                <a:cs typeface="Times New Roman" panose="02020603050405020304" pitchFamily="18" charset="0"/>
              </a:rPr>
              <a:t>Cellulose</a:t>
            </a:r>
            <a:endParaRPr lang="en-US" sz="3200" dirty="0">
              <a:solidFill>
                <a:srgbClr val="00FFFF"/>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B6F15528-21DE-4FAA-801E-634DDDAF4B2B}" type="slidenum">
              <a:rPr lang="en-US" smtClean="0"/>
              <a:pPr/>
              <a:t>26</a:t>
            </a:fld>
            <a:endParaRPr lang="en-US" dirty="0"/>
          </a:p>
        </p:txBody>
      </p:sp>
    </p:spTree>
    <p:extLst>
      <p:ext uri="{BB962C8B-B14F-4D97-AF65-F5344CB8AC3E}">
        <p14:creationId xmlns:p14="http://schemas.microsoft.com/office/powerpoint/2010/main" val="20569396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linds(horizontal)">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74638"/>
            <a:ext cx="8229600" cy="1143000"/>
          </a:xfrm>
          <a:prstGeom prst="rect">
            <a:avLst/>
          </a:prstGeom>
        </p:spPr>
        <p:txBody>
          <a:bodyPr>
            <a:normAutofit/>
          </a:bodyPr>
          <a:lstStyle/>
          <a:p>
            <a:pPr algn="ctr" eaLnBrk="1" fontAlgn="auto" hangingPunct="1">
              <a:spcAft>
                <a:spcPts val="0"/>
              </a:spcAft>
              <a:defRPr/>
            </a:pPr>
            <a:r>
              <a:rPr lang="en-US" sz="3200" dirty="0" smtClean="0">
                <a:solidFill>
                  <a:srgbClr val="00FFFF"/>
                </a:solidFill>
                <a:latin typeface="Times New Roman" panose="02020603050405020304" pitchFamily="18" charset="0"/>
                <a:cs typeface="Times New Roman" panose="02020603050405020304" pitchFamily="18" charset="0"/>
              </a:rPr>
              <a:t>Family of </a:t>
            </a:r>
            <a:r>
              <a:rPr lang="en-US" sz="3200" dirty="0" err="1" smtClean="0">
                <a:solidFill>
                  <a:srgbClr val="00FFFF"/>
                </a:solidFill>
                <a:latin typeface="Times New Roman" panose="02020603050405020304" pitchFamily="18" charset="0"/>
                <a:cs typeface="Times New Roman" panose="02020603050405020304" pitchFamily="18" charset="0"/>
              </a:rPr>
              <a:t>Nanocellulose</a:t>
            </a:r>
            <a:r>
              <a:rPr lang="en-US" sz="3200" dirty="0" smtClean="0">
                <a:solidFill>
                  <a:srgbClr val="00FFFF"/>
                </a:solidFill>
                <a:latin typeface="Times New Roman" panose="02020603050405020304" pitchFamily="18" charset="0"/>
                <a:cs typeface="Times New Roman" panose="02020603050405020304" pitchFamily="18" charset="0"/>
              </a:rPr>
              <a:t> Materials</a:t>
            </a:r>
            <a:endParaRPr lang="en-US" sz="3200" dirty="0">
              <a:solidFill>
                <a:srgbClr val="00FFFF"/>
              </a:solidFill>
              <a:latin typeface="Times New Roman" panose="02020603050405020304" pitchFamily="18" charset="0"/>
              <a:cs typeface="Times New Roman" panose="02020603050405020304" pitchFamily="18" charset="0"/>
            </a:endParaRPr>
          </a:p>
        </p:txBody>
      </p:sp>
      <p:grpSp>
        <p:nvGrpSpPr>
          <p:cNvPr id="36867" name="Group 5"/>
          <p:cNvGrpSpPr>
            <a:grpSpLocks/>
          </p:cNvGrpSpPr>
          <p:nvPr/>
        </p:nvGrpSpPr>
        <p:grpSpPr bwMode="auto">
          <a:xfrm>
            <a:off x="0" y="1524000"/>
            <a:ext cx="9144000" cy="4191000"/>
            <a:chOff x="457200" y="2209800"/>
            <a:chExt cx="8804478" cy="3781425"/>
          </a:xfrm>
        </p:grpSpPr>
        <p:pic>
          <p:nvPicPr>
            <p:cNvPr id="36869" name="Picture 2"/>
            <p:cNvPicPr>
              <a:picLocks noChangeAspect="1" noChangeArrowheads="1"/>
            </p:cNvPicPr>
            <p:nvPr/>
          </p:nvPicPr>
          <p:blipFill>
            <a:blip r:embed="rId2">
              <a:extLst>
                <a:ext uri="{28A0092B-C50C-407E-A947-70E740481C1C}">
                  <a14:useLocalDpi xmlns:a14="http://schemas.microsoft.com/office/drawing/2010/main" val="0"/>
                </a:ext>
              </a:extLst>
            </a:blip>
            <a:srcRect t="5701" r="23254"/>
            <a:stretch>
              <a:fillRect/>
            </a:stretch>
          </p:blipFill>
          <p:spPr bwMode="auto">
            <a:xfrm>
              <a:off x="457200" y="2209800"/>
              <a:ext cx="868680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2"/>
            <p:cNvPicPr>
              <a:picLocks noChangeAspect="1" noChangeArrowheads="1"/>
            </p:cNvPicPr>
            <p:nvPr/>
          </p:nvPicPr>
          <p:blipFill>
            <a:blip r:embed="rId2">
              <a:extLst>
                <a:ext uri="{28A0092B-C50C-407E-A947-70E740481C1C}">
                  <a14:useLocalDpi xmlns:a14="http://schemas.microsoft.com/office/drawing/2010/main" val="0"/>
                </a:ext>
              </a:extLst>
            </a:blip>
            <a:srcRect l="33659" t="5701"/>
            <a:stretch>
              <a:fillRect/>
            </a:stretch>
          </p:blipFill>
          <p:spPr bwMode="auto">
            <a:xfrm>
              <a:off x="1752600" y="2209800"/>
              <a:ext cx="7509078"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68" name="Text Box 4"/>
          <p:cNvSpPr txBox="1">
            <a:spLocks noChangeArrowheads="1"/>
          </p:cNvSpPr>
          <p:nvPr/>
        </p:nvSpPr>
        <p:spPr bwMode="auto">
          <a:xfrm>
            <a:off x="2971800" y="6434138"/>
            <a:ext cx="61722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9620" rIns="81639" bIns="40820"/>
          <a:lstStyle>
            <a:lvl1pPr eaLnBrk="0" hangingPunct="0">
              <a:tabLst>
                <a:tab pos="655638" algn="l"/>
                <a:tab pos="1312863" algn="l"/>
                <a:tab pos="1968500" algn="l"/>
                <a:tab pos="2625725" algn="l"/>
                <a:tab pos="3282950" algn="l"/>
                <a:tab pos="3938588" algn="l"/>
                <a:tab pos="4595813" algn="l"/>
                <a:tab pos="5253038" algn="l"/>
                <a:tab pos="5908675" algn="l"/>
              </a:tabLst>
              <a:defRPr>
                <a:solidFill>
                  <a:schemeClr val="tx1"/>
                </a:solidFill>
                <a:latin typeface="Arial" panose="020B0604020202020204" pitchFamily="34" charset="0"/>
              </a:defRPr>
            </a:lvl1pPr>
            <a:lvl2pPr marL="742950" indent="-285750" eaLnBrk="0" hangingPunct="0">
              <a:tabLst>
                <a:tab pos="655638" algn="l"/>
                <a:tab pos="1312863" algn="l"/>
                <a:tab pos="1968500" algn="l"/>
                <a:tab pos="2625725" algn="l"/>
                <a:tab pos="3282950" algn="l"/>
                <a:tab pos="3938588" algn="l"/>
                <a:tab pos="4595813" algn="l"/>
                <a:tab pos="5253038" algn="l"/>
                <a:tab pos="5908675" algn="l"/>
              </a:tabLst>
              <a:defRPr>
                <a:solidFill>
                  <a:schemeClr val="tx1"/>
                </a:solidFill>
                <a:latin typeface="Arial" panose="020B0604020202020204" pitchFamily="34" charset="0"/>
              </a:defRPr>
            </a:lvl2pPr>
            <a:lvl3pPr marL="1143000" indent="-228600" eaLnBrk="0" hangingPunct="0">
              <a:tabLst>
                <a:tab pos="655638" algn="l"/>
                <a:tab pos="1312863" algn="l"/>
                <a:tab pos="1968500" algn="l"/>
                <a:tab pos="2625725" algn="l"/>
                <a:tab pos="3282950" algn="l"/>
                <a:tab pos="3938588" algn="l"/>
                <a:tab pos="4595813" algn="l"/>
                <a:tab pos="5253038" algn="l"/>
                <a:tab pos="5908675" algn="l"/>
              </a:tabLst>
              <a:defRPr>
                <a:solidFill>
                  <a:schemeClr val="tx1"/>
                </a:solidFill>
                <a:latin typeface="Arial" panose="020B0604020202020204" pitchFamily="34" charset="0"/>
              </a:defRPr>
            </a:lvl3pPr>
            <a:lvl4pPr marL="1600200" indent="-228600" eaLnBrk="0" hangingPunct="0">
              <a:tabLst>
                <a:tab pos="655638" algn="l"/>
                <a:tab pos="1312863" algn="l"/>
                <a:tab pos="1968500" algn="l"/>
                <a:tab pos="2625725" algn="l"/>
                <a:tab pos="3282950" algn="l"/>
                <a:tab pos="3938588" algn="l"/>
                <a:tab pos="4595813" algn="l"/>
                <a:tab pos="5253038" algn="l"/>
                <a:tab pos="5908675" algn="l"/>
              </a:tabLst>
              <a:defRPr>
                <a:solidFill>
                  <a:schemeClr val="tx1"/>
                </a:solidFill>
                <a:latin typeface="Arial" panose="020B0604020202020204" pitchFamily="34" charset="0"/>
              </a:defRPr>
            </a:lvl4pPr>
            <a:lvl5pPr marL="2057400" indent="-228600" eaLnBrk="0" hangingPunct="0">
              <a:tabLst>
                <a:tab pos="655638" algn="l"/>
                <a:tab pos="1312863" algn="l"/>
                <a:tab pos="1968500" algn="l"/>
                <a:tab pos="2625725" algn="l"/>
                <a:tab pos="3282950" algn="l"/>
                <a:tab pos="3938588" algn="l"/>
                <a:tab pos="4595813" algn="l"/>
                <a:tab pos="5253038" algn="l"/>
                <a:tab pos="59086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Lst>
              <a:defRPr>
                <a:solidFill>
                  <a:schemeClr val="tx1"/>
                </a:solidFill>
                <a:latin typeface="Arial" panose="020B0604020202020204" pitchFamily="34" charset="0"/>
              </a:defRPr>
            </a:lvl9pPr>
          </a:lstStyle>
          <a:p>
            <a:pPr eaLnBrk="1" hangingPunct="1"/>
            <a:r>
              <a:rPr lang="en-GB" altLang="en-US" sz="1000" b="1" baseline="0">
                <a:solidFill>
                  <a:prstClr val="black"/>
                </a:solidFill>
                <a:latin typeface="Lucida Sans Unicode" panose="020B0602030504020204" pitchFamily="34" charset="0"/>
              </a:rPr>
              <a:t>Angewandte Chemie International Edition</a:t>
            </a:r>
            <a:r>
              <a:rPr lang="en-GB" altLang="en-US" sz="1000" baseline="0">
                <a:solidFill>
                  <a:prstClr val="black"/>
                </a:solidFill>
                <a:latin typeface="Lucida Sans Unicode" panose="020B0602030504020204" pitchFamily="34" charset="0"/>
              </a:rPr>
              <a:t> </a:t>
            </a:r>
            <a:r>
              <a:rPr lang="en-GB" altLang="en-US" sz="1000" baseline="0">
                <a:solidFill>
                  <a:prstClr val="black"/>
                </a:solidFill>
                <a:latin typeface="Lucida Sans Unicode" panose="020B0602030504020204" pitchFamily="34" charset="0"/>
                <a:hlinkClick r:id="rId3"/>
              </a:rPr>
              <a:t>Volume 50, Issue 24, </a:t>
            </a:r>
            <a:r>
              <a:rPr lang="en-GB" altLang="en-US" sz="1000" baseline="0">
                <a:solidFill>
                  <a:prstClr val="black"/>
                </a:solidFill>
                <a:latin typeface="Lucida Sans Unicode" panose="020B0602030504020204" pitchFamily="34" charset="0"/>
              </a:rPr>
              <a:t>pages 5438-5466, 20 MAY 2011</a:t>
            </a:r>
            <a:endParaRPr lang="en-GB" altLang="en-US" sz="1000" baseline="0">
              <a:solidFill>
                <a:prstClr val="black"/>
              </a:solidFill>
              <a:latin typeface="Lucida Sans Unicode" panose="020B0602030504020204" pitchFamily="34" charset="0"/>
              <a:hlinkClick r:id="rId4"/>
            </a:endParaRPr>
          </a:p>
        </p:txBody>
      </p:sp>
      <p:sp>
        <p:nvSpPr>
          <p:cNvPr id="2" name="Slide Number Placeholder 1"/>
          <p:cNvSpPr>
            <a:spLocks noGrp="1"/>
          </p:cNvSpPr>
          <p:nvPr>
            <p:ph type="sldNum" sz="quarter" idx="4"/>
          </p:nvPr>
        </p:nvSpPr>
        <p:spPr/>
        <p:txBody>
          <a:bodyPr/>
          <a:lstStyle/>
          <a:p>
            <a:fld id="{B6F15528-21DE-4FAA-801E-634DDDAF4B2B}" type="slidenum">
              <a:rPr lang="en-US" smtClean="0"/>
              <a:pPr/>
              <a:t>27</a:t>
            </a:fld>
            <a:endParaRPr lang="en-US" dirty="0"/>
          </a:p>
        </p:txBody>
      </p:sp>
    </p:spTree>
    <p:extLst>
      <p:ext uri="{BB962C8B-B14F-4D97-AF65-F5344CB8AC3E}">
        <p14:creationId xmlns:p14="http://schemas.microsoft.com/office/powerpoint/2010/main" val="24338861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idx="4294967295"/>
          </p:nvPr>
        </p:nvSpPr>
        <p:spPr>
          <a:xfrm>
            <a:off x="0" y="533400"/>
            <a:ext cx="8228013" cy="723900"/>
          </a:xfrm>
          <a:prstGeom prst="rect">
            <a:avLst/>
          </a:prstGeom>
        </p:spPr>
        <p:txBody>
          <a:bodyPr tIns="12801">
            <a:noAutofit/>
          </a:bodyPr>
          <a:lstStyle/>
          <a:p>
            <a:pPr algn="ctr" eaLnBrk="1" fontAlgn="auto" hangingPunct="1">
              <a:spcAft>
                <a:spcPts val="0"/>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GB" sz="3200" dirty="0" err="1" smtClean="0">
                <a:solidFill>
                  <a:srgbClr val="00FFFF"/>
                </a:solidFill>
                <a:latin typeface="Times New Roman" panose="02020603050405020304" pitchFamily="18" charset="0"/>
                <a:cs typeface="Times New Roman" panose="02020603050405020304" pitchFamily="18" charset="0"/>
              </a:rPr>
              <a:t>Nanocelluloses</a:t>
            </a:r>
            <a:r>
              <a:rPr lang="en-GB" sz="3200" dirty="0" smtClean="0">
                <a:solidFill>
                  <a:srgbClr val="00FFFF"/>
                </a:solidFill>
                <a:latin typeface="Times New Roman" panose="02020603050405020304" pitchFamily="18" charset="0"/>
                <a:cs typeface="Times New Roman" panose="02020603050405020304" pitchFamily="18" charset="0"/>
              </a:rPr>
              <a:t>: A New Family of Nature‐Based Materials</a:t>
            </a:r>
          </a:p>
        </p:txBody>
      </p:sp>
      <p:pic>
        <p:nvPicPr>
          <p:cNvPr id="378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49513"/>
            <a:ext cx="8697913"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789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7893" name="Text Box 4"/>
          <p:cNvSpPr txBox="1">
            <a:spLocks noChangeArrowheads="1"/>
          </p:cNvSpPr>
          <p:nvPr/>
        </p:nvSpPr>
        <p:spPr bwMode="auto">
          <a:xfrm>
            <a:off x="2971800" y="6434138"/>
            <a:ext cx="61722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9620" rIns="81639" bIns="40820"/>
          <a:lstStyle>
            <a:lvl1pPr eaLnBrk="0" hangingPunct="0">
              <a:tabLst>
                <a:tab pos="655638" algn="l"/>
                <a:tab pos="1312863" algn="l"/>
                <a:tab pos="1968500" algn="l"/>
                <a:tab pos="2625725" algn="l"/>
                <a:tab pos="3282950" algn="l"/>
                <a:tab pos="3938588" algn="l"/>
                <a:tab pos="4595813" algn="l"/>
                <a:tab pos="5253038" algn="l"/>
                <a:tab pos="5908675" algn="l"/>
              </a:tabLst>
              <a:defRPr>
                <a:solidFill>
                  <a:schemeClr val="tx1"/>
                </a:solidFill>
                <a:latin typeface="Arial" panose="020B0604020202020204" pitchFamily="34" charset="0"/>
              </a:defRPr>
            </a:lvl1pPr>
            <a:lvl2pPr marL="742950" indent="-285750" eaLnBrk="0" hangingPunct="0">
              <a:tabLst>
                <a:tab pos="655638" algn="l"/>
                <a:tab pos="1312863" algn="l"/>
                <a:tab pos="1968500" algn="l"/>
                <a:tab pos="2625725" algn="l"/>
                <a:tab pos="3282950" algn="l"/>
                <a:tab pos="3938588" algn="l"/>
                <a:tab pos="4595813" algn="l"/>
                <a:tab pos="5253038" algn="l"/>
                <a:tab pos="5908675" algn="l"/>
              </a:tabLst>
              <a:defRPr>
                <a:solidFill>
                  <a:schemeClr val="tx1"/>
                </a:solidFill>
                <a:latin typeface="Arial" panose="020B0604020202020204" pitchFamily="34" charset="0"/>
              </a:defRPr>
            </a:lvl2pPr>
            <a:lvl3pPr marL="1143000" indent="-228600" eaLnBrk="0" hangingPunct="0">
              <a:tabLst>
                <a:tab pos="655638" algn="l"/>
                <a:tab pos="1312863" algn="l"/>
                <a:tab pos="1968500" algn="l"/>
                <a:tab pos="2625725" algn="l"/>
                <a:tab pos="3282950" algn="l"/>
                <a:tab pos="3938588" algn="l"/>
                <a:tab pos="4595813" algn="l"/>
                <a:tab pos="5253038" algn="l"/>
                <a:tab pos="5908675" algn="l"/>
              </a:tabLst>
              <a:defRPr>
                <a:solidFill>
                  <a:schemeClr val="tx1"/>
                </a:solidFill>
                <a:latin typeface="Arial" panose="020B0604020202020204" pitchFamily="34" charset="0"/>
              </a:defRPr>
            </a:lvl3pPr>
            <a:lvl4pPr marL="1600200" indent="-228600" eaLnBrk="0" hangingPunct="0">
              <a:tabLst>
                <a:tab pos="655638" algn="l"/>
                <a:tab pos="1312863" algn="l"/>
                <a:tab pos="1968500" algn="l"/>
                <a:tab pos="2625725" algn="l"/>
                <a:tab pos="3282950" algn="l"/>
                <a:tab pos="3938588" algn="l"/>
                <a:tab pos="4595813" algn="l"/>
                <a:tab pos="5253038" algn="l"/>
                <a:tab pos="5908675" algn="l"/>
              </a:tabLst>
              <a:defRPr>
                <a:solidFill>
                  <a:schemeClr val="tx1"/>
                </a:solidFill>
                <a:latin typeface="Arial" panose="020B0604020202020204" pitchFamily="34" charset="0"/>
              </a:defRPr>
            </a:lvl4pPr>
            <a:lvl5pPr marL="2057400" indent="-228600" eaLnBrk="0" hangingPunct="0">
              <a:tabLst>
                <a:tab pos="655638" algn="l"/>
                <a:tab pos="1312863" algn="l"/>
                <a:tab pos="1968500" algn="l"/>
                <a:tab pos="2625725" algn="l"/>
                <a:tab pos="3282950" algn="l"/>
                <a:tab pos="3938588" algn="l"/>
                <a:tab pos="4595813" algn="l"/>
                <a:tab pos="5253038" algn="l"/>
                <a:tab pos="59086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Lst>
              <a:defRPr>
                <a:solidFill>
                  <a:schemeClr val="tx1"/>
                </a:solidFill>
                <a:latin typeface="Arial" panose="020B0604020202020204" pitchFamily="34" charset="0"/>
              </a:defRPr>
            </a:lvl9pPr>
          </a:lstStyle>
          <a:p>
            <a:pPr eaLnBrk="1" hangingPunct="1"/>
            <a:r>
              <a:rPr lang="en-GB" altLang="en-US" sz="1000" b="1" baseline="0">
                <a:solidFill>
                  <a:prstClr val="black"/>
                </a:solidFill>
                <a:latin typeface="Lucida Sans Unicode" panose="020B0602030504020204" pitchFamily="34" charset="0"/>
              </a:rPr>
              <a:t>Angewandte Chemie International Edition</a:t>
            </a:r>
            <a:r>
              <a:rPr lang="en-GB" altLang="en-US" sz="1000" baseline="0">
                <a:solidFill>
                  <a:prstClr val="black"/>
                </a:solidFill>
                <a:latin typeface="Lucida Sans Unicode" panose="020B0602030504020204" pitchFamily="34" charset="0"/>
              </a:rPr>
              <a:t> </a:t>
            </a:r>
            <a:r>
              <a:rPr lang="en-GB" altLang="en-US" sz="1000" baseline="0">
                <a:solidFill>
                  <a:prstClr val="black"/>
                </a:solidFill>
                <a:latin typeface="Lucida Sans Unicode" panose="020B0602030504020204" pitchFamily="34" charset="0"/>
                <a:hlinkClick r:id="rId5"/>
              </a:rPr>
              <a:t>Volume 50, Issue 24, </a:t>
            </a:r>
            <a:r>
              <a:rPr lang="en-GB" altLang="en-US" sz="1000" baseline="0">
                <a:solidFill>
                  <a:prstClr val="black"/>
                </a:solidFill>
                <a:latin typeface="Lucida Sans Unicode" panose="020B0602030504020204" pitchFamily="34" charset="0"/>
              </a:rPr>
              <a:t>pages 5438-5466, 20 MAY 2011</a:t>
            </a:r>
            <a:endParaRPr lang="en-GB" altLang="en-US" sz="1000" baseline="0">
              <a:solidFill>
                <a:prstClr val="black"/>
              </a:solidFill>
              <a:latin typeface="Lucida Sans Unicode" panose="020B0602030504020204" pitchFamily="34" charset="0"/>
              <a:hlinkClick r:id="rId6"/>
            </a:endParaRPr>
          </a:p>
        </p:txBody>
      </p:sp>
      <p:sp>
        <p:nvSpPr>
          <p:cNvPr id="2" name="Slide Number Placeholder 1"/>
          <p:cNvSpPr>
            <a:spLocks noGrp="1"/>
          </p:cNvSpPr>
          <p:nvPr>
            <p:ph type="sldNum" sz="quarter" idx="4"/>
          </p:nvPr>
        </p:nvSpPr>
        <p:spPr/>
        <p:txBody>
          <a:bodyPr/>
          <a:lstStyle/>
          <a:p>
            <a:fld id="{B6F15528-21DE-4FAA-801E-634DDDAF4B2B}" type="slidenum">
              <a:rPr lang="en-US" smtClean="0"/>
              <a:pPr/>
              <a:t>28</a:t>
            </a:fld>
            <a:endParaRPr lang="en-US" dirty="0"/>
          </a:p>
        </p:txBody>
      </p:sp>
    </p:spTree>
    <p:extLst>
      <p:ext uri="{BB962C8B-B14F-4D97-AF65-F5344CB8AC3E}">
        <p14:creationId xmlns:p14="http://schemas.microsoft.com/office/powerpoint/2010/main" val="32914227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101600" y="3127828"/>
            <a:ext cx="8915400" cy="2514600"/>
          </a:xfrm>
          <a:prstGeom prst="rect">
            <a:avLst/>
          </a:prstGeom>
        </p:spPr>
        <p:txBody>
          <a:bodyPr>
            <a:noAutofit/>
          </a:bodyPr>
          <a:lstStyle/>
          <a:p>
            <a:pPr marL="365760" indent="-256032" algn="just" eaLnBrk="1" fontAlgn="auto" hangingPunct="1">
              <a:lnSpc>
                <a:spcPct val="120000"/>
              </a:lnSpc>
              <a:spcAft>
                <a:spcPts val="0"/>
              </a:spcAft>
              <a:buFont typeface="Wingdings 3"/>
              <a:buChar char=""/>
              <a:defRPr/>
            </a:pPr>
            <a:r>
              <a:rPr lang="en-US" sz="1600" b="1" dirty="0" smtClean="0">
                <a:solidFill>
                  <a:srgbClr val="FFC000"/>
                </a:solidFill>
                <a:effectLst/>
                <a:latin typeface="Times New Roman" panose="02020603050405020304" pitchFamily="18" charset="0"/>
                <a:cs typeface="Times New Roman" panose="02020603050405020304" pitchFamily="18" charset="0"/>
              </a:rPr>
              <a:t>The forcing of suspensions of wood-based cellulose fibers through mechanical devices, such as high-pressure homogenizers, produces </a:t>
            </a:r>
            <a:r>
              <a:rPr lang="en-US" sz="1600" b="1" dirty="0">
                <a:solidFill>
                  <a:srgbClr val="FFC000"/>
                </a:solidFill>
                <a:effectLst/>
                <a:latin typeface="Times New Roman" panose="02020603050405020304" pitchFamily="18" charset="0"/>
                <a:cs typeface="Times New Roman" panose="02020603050405020304" pitchFamily="18" charset="0"/>
              </a:rPr>
              <a:t>microfiber </a:t>
            </a:r>
            <a:r>
              <a:rPr lang="en-US" sz="1600" b="1" dirty="0" smtClean="0">
                <a:solidFill>
                  <a:srgbClr val="FFC000"/>
                </a:solidFill>
                <a:effectLst/>
                <a:latin typeface="Times New Roman" panose="02020603050405020304" pitchFamily="18" charset="0"/>
                <a:cs typeface="Times New Roman" panose="02020603050405020304" pitchFamily="18" charset="0"/>
              </a:rPr>
              <a:t>composite (MFC). This mechanical treatment delaminates the fibers and liberates the </a:t>
            </a:r>
            <a:r>
              <a:rPr lang="en-US" sz="1600" b="1" dirty="0" err="1" smtClean="0">
                <a:solidFill>
                  <a:srgbClr val="FFC000"/>
                </a:solidFill>
                <a:effectLst/>
                <a:latin typeface="Times New Roman" panose="02020603050405020304" pitchFamily="18" charset="0"/>
                <a:cs typeface="Times New Roman" panose="02020603050405020304" pitchFamily="18" charset="0"/>
              </a:rPr>
              <a:t>microfibrils</a:t>
            </a:r>
            <a:r>
              <a:rPr lang="en-US" sz="1600" b="1" dirty="0" smtClean="0">
                <a:solidFill>
                  <a:srgbClr val="FFC000"/>
                </a:solidFill>
                <a:effectLst/>
                <a:latin typeface="Times New Roman" panose="02020603050405020304" pitchFamily="18" charset="0"/>
                <a:cs typeface="Times New Roman" panose="02020603050405020304" pitchFamily="18" charset="0"/>
              </a:rPr>
              <a:t> (around 20 nm wide, Figure a). The </a:t>
            </a:r>
            <a:r>
              <a:rPr lang="en-US" sz="1600" b="1" dirty="0" err="1" smtClean="0">
                <a:solidFill>
                  <a:srgbClr val="FFC000"/>
                </a:solidFill>
                <a:effectLst/>
                <a:latin typeface="Times New Roman" panose="02020603050405020304" pitchFamily="18" charset="0"/>
                <a:cs typeface="Times New Roman" panose="02020603050405020304" pitchFamily="18" charset="0"/>
              </a:rPr>
              <a:t>microfibrils</a:t>
            </a:r>
            <a:r>
              <a:rPr lang="en-US" sz="1600" b="1" dirty="0" smtClean="0">
                <a:solidFill>
                  <a:srgbClr val="FFC000"/>
                </a:solidFill>
                <a:effectLst/>
                <a:latin typeface="Times New Roman" panose="02020603050405020304" pitchFamily="18" charset="0"/>
                <a:cs typeface="Times New Roman" panose="02020603050405020304" pitchFamily="18" charset="0"/>
              </a:rPr>
              <a:t> have a high aspect ratio and exhibit gel-like characteristics in water (Figure b), with </a:t>
            </a:r>
            <a:r>
              <a:rPr lang="en-US" sz="1600" b="1" dirty="0" err="1" smtClean="0">
                <a:solidFill>
                  <a:srgbClr val="FFC000"/>
                </a:solidFill>
                <a:effectLst/>
                <a:latin typeface="Times New Roman" panose="02020603050405020304" pitchFamily="18" charset="0"/>
                <a:cs typeface="Times New Roman" panose="02020603050405020304" pitchFamily="18" charset="0"/>
              </a:rPr>
              <a:t>pseudoplastic</a:t>
            </a:r>
            <a:r>
              <a:rPr lang="en-US" sz="1600" b="1" dirty="0" smtClean="0">
                <a:solidFill>
                  <a:srgbClr val="FFC000"/>
                </a:solidFill>
                <a:effectLst/>
                <a:latin typeface="Times New Roman" panose="02020603050405020304" pitchFamily="18" charset="0"/>
                <a:cs typeface="Times New Roman" panose="02020603050405020304" pitchFamily="18" charset="0"/>
              </a:rPr>
              <a:t> and thixotropic properties.</a:t>
            </a:r>
          </a:p>
          <a:p>
            <a:pPr marL="365760" indent="-256032" algn="just" eaLnBrk="1" fontAlgn="auto" hangingPunct="1">
              <a:lnSpc>
                <a:spcPct val="120000"/>
              </a:lnSpc>
              <a:spcAft>
                <a:spcPts val="0"/>
              </a:spcAft>
              <a:buFont typeface="Wingdings 3"/>
              <a:buChar char=""/>
              <a:defRPr/>
            </a:pPr>
            <a:endParaRPr lang="en-US" sz="1600" b="1" dirty="0">
              <a:solidFill>
                <a:srgbClr val="FFC000"/>
              </a:solidFill>
              <a:effectLst/>
              <a:latin typeface="Times New Roman" panose="02020603050405020304" pitchFamily="18" charset="0"/>
              <a:cs typeface="Times New Roman" panose="02020603050405020304" pitchFamily="18" charset="0"/>
            </a:endParaRPr>
          </a:p>
          <a:p>
            <a:pPr marL="365760" indent="-256032" algn="just" eaLnBrk="1" fontAlgn="auto" hangingPunct="1">
              <a:lnSpc>
                <a:spcPct val="120000"/>
              </a:lnSpc>
              <a:spcAft>
                <a:spcPts val="0"/>
              </a:spcAft>
              <a:buFont typeface="Wingdings 3"/>
              <a:buChar char=""/>
              <a:defRPr/>
            </a:pPr>
            <a:r>
              <a:rPr lang="en-US" sz="1600" b="1" dirty="0" err="1">
                <a:solidFill>
                  <a:srgbClr val="FFC000"/>
                </a:solidFill>
                <a:effectLst/>
                <a:latin typeface="Times New Roman" panose="02020603050405020304" pitchFamily="18" charset="0"/>
                <a:cs typeface="Times New Roman" panose="02020603050405020304" pitchFamily="18" charset="0"/>
              </a:rPr>
              <a:t>Thixotropy</a:t>
            </a:r>
            <a:r>
              <a:rPr lang="en-US" sz="1600" b="1" dirty="0">
                <a:solidFill>
                  <a:srgbClr val="FFC000"/>
                </a:solidFill>
                <a:effectLst/>
                <a:latin typeface="Times New Roman" panose="02020603050405020304" pitchFamily="18" charset="0"/>
                <a:cs typeface="Times New Roman" panose="02020603050405020304" pitchFamily="18" charset="0"/>
              </a:rPr>
              <a:t> is a time-dependent shear thinning property. Certain gels or fluids that are thick (viscous) under static conditions will flow (become thin, less viscous) over time when shaken, agitated, or otherwise stressed (time dependent viscosity). They then take a fixed time to return to a more viscous state.</a:t>
            </a:r>
          </a:p>
        </p:txBody>
      </p:sp>
      <p:pic>
        <p:nvPicPr>
          <p:cNvPr id="389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0"/>
            <a:ext cx="5929313"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B6F15528-21DE-4FAA-801E-634DDDAF4B2B}" type="slidenum">
              <a:rPr lang="en-US" smtClean="0"/>
              <a:pPr/>
              <a:t>29</a:t>
            </a:fld>
            <a:endParaRPr lang="en-US" dirty="0"/>
          </a:p>
        </p:txBody>
      </p:sp>
    </p:spTree>
    <p:extLst>
      <p:ext uri="{BB962C8B-B14F-4D97-AF65-F5344CB8AC3E}">
        <p14:creationId xmlns:p14="http://schemas.microsoft.com/office/powerpoint/2010/main" val="1691778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93485" y="1389743"/>
            <a:ext cx="8534401" cy="4525963"/>
          </a:xfrm>
          <a:prstGeom prst="rect">
            <a:avLst/>
          </a:prstGeom>
        </p:spPr>
        <p:txBody>
          <a:bodyPr>
            <a:noAutofit/>
          </a:bodyPr>
          <a:lstStyle/>
          <a:p>
            <a:pPr marL="365760" indent="-256032" eaLnBrk="1" fontAlgn="auto" hangingPunct="1">
              <a:lnSpc>
                <a:spcPct val="110000"/>
              </a:lnSpc>
              <a:spcAft>
                <a:spcPts val="0"/>
              </a:spcAft>
              <a:buFont typeface="Wingdings 3"/>
              <a:buChar char=""/>
              <a:defRPr/>
            </a:pPr>
            <a:r>
              <a:rPr lang="en-US" sz="2400" b="1" dirty="0" smtClean="0">
                <a:solidFill>
                  <a:srgbClr val="FFC000"/>
                </a:solidFill>
                <a:effectLst/>
                <a:latin typeface="Times New Roman" panose="02020603050405020304" pitchFamily="18" charset="0"/>
                <a:cs typeface="Times New Roman" panose="02020603050405020304" pitchFamily="18" charset="0"/>
              </a:rPr>
              <a:t>Common matrix </a:t>
            </a:r>
            <a:r>
              <a:rPr lang="en-US" sz="2400" b="1" dirty="0">
                <a:solidFill>
                  <a:srgbClr val="FFC000"/>
                </a:solidFill>
                <a:effectLst/>
                <a:latin typeface="Times New Roman" panose="02020603050405020304" pitchFamily="18" charset="0"/>
                <a:cs typeface="Times New Roman" panose="02020603050405020304" pitchFamily="18" charset="0"/>
              </a:rPr>
              <a:t>materials </a:t>
            </a:r>
            <a:r>
              <a:rPr lang="en-US" sz="2400" b="1" dirty="0" smtClean="0">
                <a:solidFill>
                  <a:srgbClr val="FFC000"/>
                </a:solidFill>
                <a:effectLst/>
                <a:latin typeface="Times New Roman" panose="02020603050405020304" pitchFamily="18" charset="0"/>
                <a:cs typeface="Times New Roman" panose="02020603050405020304" pitchFamily="18" charset="0"/>
              </a:rPr>
              <a:t>are rubber</a:t>
            </a:r>
            <a:r>
              <a:rPr lang="en-US" sz="2400" b="1" dirty="0">
                <a:solidFill>
                  <a:srgbClr val="FFC000"/>
                </a:solidFill>
                <a:effectLst/>
                <a:latin typeface="Times New Roman" panose="02020603050405020304" pitchFamily="18" charset="0"/>
                <a:cs typeface="Times New Roman" panose="02020603050405020304" pitchFamily="18" charset="0"/>
              </a:rPr>
              <a:t>, engineering plastics </a:t>
            </a:r>
            <a:r>
              <a:rPr lang="en-US" sz="2400" b="1" dirty="0" smtClean="0">
                <a:solidFill>
                  <a:srgbClr val="FFC000"/>
                </a:solidFill>
                <a:effectLst/>
                <a:latin typeface="Times New Roman" panose="02020603050405020304" pitchFamily="18" charset="0"/>
                <a:cs typeface="Times New Roman" panose="02020603050405020304" pitchFamily="18" charset="0"/>
              </a:rPr>
              <a:t>or </a:t>
            </a:r>
            <a:r>
              <a:rPr lang="en-US" sz="2400" b="1" dirty="0" err="1" smtClean="0">
                <a:solidFill>
                  <a:srgbClr val="FFC000"/>
                </a:solidFill>
                <a:effectLst/>
                <a:latin typeface="Times New Roman" panose="02020603050405020304" pitchFamily="18" charset="0"/>
                <a:cs typeface="Times New Roman" panose="02020603050405020304" pitchFamily="18" charset="0"/>
              </a:rPr>
              <a:t>polyolefines</a:t>
            </a:r>
            <a:r>
              <a:rPr lang="en-US" sz="2400" b="1" dirty="0" smtClean="0">
                <a:solidFill>
                  <a:srgbClr val="FFC000"/>
                </a:solidFill>
                <a:effectLst/>
                <a:latin typeface="Times New Roman" panose="02020603050405020304" pitchFamily="18" charset="0"/>
                <a:cs typeface="Times New Roman" panose="02020603050405020304" pitchFamily="18" charset="0"/>
              </a:rPr>
              <a:t> </a:t>
            </a:r>
            <a:r>
              <a:rPr lang="en-US" sz="2400" b="1" dirty="0">
                <a:solidFill>
                  <a:srgbClr val="FFC000"/>
                </a:solidFill>
                <a:effectLst/>
                <a:latin typeface="Times New Roman" panose="02020603050405020304" pitchFamily="18" charset="0"/>
                <a:cs typeface="Times New Roman" panose="02020603050405020304" pitchFamily="18" charset="0"/>
              </a:rPr>
              <a:t>with a small content of </a:t>
            </a:r>
            <a:r>
              <a:rPr lang="en-US" sz="2400" b="1" dirty="0" err="1">
                <a:solidFill>
                  <a:srgbClr val="FFC000"/>
                </a:solidFill>
                <a:effectLst/>
                <a:latin typeface="Times New Roman" panose="02020603050405020304" pitchFamily="18" charset="0"/>
                <a:cs typeface="Times New Roman" panose="02020603050405020304" pitchFamily="18" charset="0"/>
              </a:rPr>
              <a:t>nanoscale</a:t>
            </a:r>
            <a:r>
              <a:rPr lang="en-US" sz="2400" b="1" dirty="0">
                <a:solidFill>
                  <a:srgbClr val="FFC000"/>
                </a:solidFill>
                <a:effectLst/>
                <a:latin typeface="Times New Roman" panose="02020603050405020304" pitchFamily="18" charset="0"/>
                <a:cs typeface="Times New Roman" panose="02020603050405020304" pitchFamily="18" charset="0"/>
              </a:rPr>
              <a:t> materials. Usually less than 5% </a:t>
            </a:r>
            <a:r>
              <a:rPr lang="en-US" sz="2400" b="1" dirty="0" smtClean="0">
                <a:solidFill>
                  <a:srgbClr val="FFC000"/>
                </a:solidFill>
                <a:effectLst/>
                <a:latin typeface="Times New Roman" panose="02020603050405020304" pitchFamily="18" charset="0"/>
                <a:cs typeface="Times New Roman" panose="02020603050405020304" pitchFamily="18" charset="0"/>
              </a:rPr>
              <a:t>of </a:t>
            </a:r>
            <a:r>
              <a:rPr lang="en-US" sz="2400" b="1" dirty="0" err="1" smtClean="0">
                <a:solidFill>
                  <a:srgbClr val="FFC000"/>
                </a:solidFill>
                <a:effectLst/>
                <a:latin typeface="Times New Roman" panose="02020603050405020304" pitchFamily="18" charset="0"/>
                <a:cs typeface="Times New Roman" panose="02020603050405020304" pitchFamily="18" charset="0"/>
              </a:rPr>
              <a:t>nanomaterials</a:t>
            </a:r>
            <a:r>
              <a:rPr lang="en-US" sz="2400" b="1" dirty="0" smtClean="0">
                <a:solidFill>
                  <a:srgbClr val="FFC000"/>
                </a:solidFill>
                <a:effectLst/>
                <a:latin typeface="Times New Roman" panose="02020603050405020304" pitchFamily="18" charset="0"/>
                <a:cs typeface="Times New Roman" panose="02020603050405020304" pitchFamily="18" charset="0"/>
              </a:rPr>
              <a:t> </a:t>
            </a:r>
            <a:r>
              <a:rPr lang="en-US" sz="2400" b="1" dirty="0">
                <a:solidFill>
                  <a:srgbClr val="FFC000"/>
                </a:solidFill>
                <a:effectLst/>
                <a:latin typeface="Times New Roman" panose="02020603050405020304" pitchFamily="18" charset="0"/>
                <a:cs typeface="Times New Roman" panose="02020603050405020304" pitchFamily="18" charset="0"/>
              </a:rPr>
              <a:t>are used to improve thermal or mechanical </a:t>
            </a:r>
            <a:r>
              <a:rPr lang="en-US" sz="2400" b="1" dirty="0" smtClean="0">
                <a:solidFill>
                  <a:srgbClr val="FFC000"/>
                </a:solidFill>
                <a:effectLst/>
                <a:latin typeface="Times New Roman" panose="02020603050405020304" pitchFamily="18" charset="0"/>
                <a:cs typeface="Times New Roman" panose="02020603050405020304" pitchFamily="18" charset="0"/>
              </a:rPr>
              <a:t>properties</a:t>
            </a:r>
          </a:p>
          <a:p>
            <a:pPr marL="365760" indent="-256032" eaLnBrk="1" fontAlgn="auto" hangingPunct="1">
              <a:lnSpc>
                <a:spcPct val="110000"/>
              </a:lnSpc>
              <a:spcAft>
                <a:spcPts val="0"/>
              </a:spcAft>
              <a:buFont typeface="Wingdings 3"/>
              <a:buNone/>
              <a:defRPr/>
            </a:pPr>
            <a:endParaRPr lang="en-US" sz="2400" b="1" dirty="0">
              <a:solidFill>
                <a:srgbClr val="FFC000"/>
              </a:solidFill>
              <a:effectLst/>
              <a:latin typeface="Times New Roman" panose="02020603050405020304" pitchFamily="18" charset="0"/>
              <a:cs typeface="Times New Roman" panose="02020603050405020304" pitchFamily="18" charset="0"/>
            </a:endParaRPr>
          </a:p>
          <a:p>
            <a:pPr marL="365760" indent="-256032" eaLnBrk="1" fontAlgn="auto" hangingPunct="1">
              <a:lnSpc>
                <a:spcPct val="110000"/>
              </a:lnSpc>
              <a:spcAft>
                <a:spcPts val="0"/>
              </a:spcAft>
              <a:buFont typeface="Wingdings 3"/>
              <a:buChar char=""/>
              <a:defRPr/>
            </a:pPr>
            <a:r>
              <a:rPr lang="en-US" sz="2400" b="1" dirty="0" smtClean="0">
                <a:solidFill>
                  <a:srgbClr val="FFC000"/>
                </a:solidFill>
                <a:effectLst/>
                <a:latin typeface="Times New Roman" panose="02020603050405020304" pitchFamily="18" charset="0"/>
                <a:cs typeface="Times New Roman" panose="02020603050405020304" pitchFamily="18" charset="0"/>
              </a:rPr>
              <a:t>Typical </a:t>
            </a:r>
            <a:r>
              <a:rPr lang="en-US" sz="2400" b="1" dirty="0">
                <a:solidFill>
                  <a:srgbClr val="FFC000"/>
                </a:solidFill>
                <a:effectLst/>
                <a:latin typeface="Times New Roman" panose="02020603050405020304" pitchFamily="18" charset="0"/>
                <a:cs typeface="Times New Roman" panose="02020603050405020304" pitchFamily="18" charset="0"/>
              </a:rPr>
              <a:t>ways to produce </a:t>
            </a:r>
            <a:r>
              <a:rPr lang="en-US" sz="2400" b="1" dirty="0" err="1">
                <a:solidFill>
                  <a:srgbClr val="FFC000"/>
                </a:solidFill>
                <a:effectLst/>
                <a:latin typeface="Times New Roman" panose="02020603050405020304" pitchFamily="18" charset="0"/>
                <a:cs typeface="Times New Roman" panose="02020603050405020304" pitchFamily="18" charset="0"/>
              </a:rPr>
              <a:t>Nanocomposites</a:t>
            </a:r>
            <a:r>
              <a:rPr lang="en-US" sz="2400" b="1" dirty="0">
                <a:solidFill>
                  <a:srgbClr val="FFC000"/>
                </a:solidFill>
                <a:effectLst/>
                <a:latin typeface="Times New Roman" panose="02020603050405020304" pitchFamily="18" charset="0"/>
                <a:cs typeface="Times New Roman" panose="02020603050405020304" pitchFamily="18" charset="0"/>
              </a:rPr>
              <a:t> are In-Situ-Polymerization and </a:t>
            </a:r>
            <a:r>
              <a:rPr lang="en-US" sz="2400" b="1" dirty="0" smtClean="0">
                <a:solidFill>
                  <a:srgbClr val="FFC000"/>
                </a:solidFill>
                <a:effectLst/>
                <a:latin typeface="Times New Roman" panose="02020603050405020304" pitchFamily="18" charset="0"/>
                <a:cs typeface="Times New Roman" panose="02020603050405020304" pitchFamily="18" charset="0"/>
              </a:rPr>
              <a:t>melt blending </a:t>
            </a:r>
            <a:r>
              <a:rPr lang="en-US" sz="2400" b="1" dirty="0">
                <a:solidFill>
                  <a:srgbClr val="FFC000"/>
                </a:solidFill>
                <a:effectLst/>
                <a:latin typeface="Times New Roman" panose="02020603050405020304" pitchFamily="18" charset="0"/>
                <a:cs typeface="Times New Roman" panose="02020603050405020304" pitchFamily="18" charset="0"/>
              </a:rPr>
              <a:t>/ </a:t>
            </a:r>
            <a:r>
              <a:rPr lang="en-US" sz="2400" b="1" dirty="0" smtClean="0">
                <a:solidFill>
                  <a:srgbClr val="FFC000"/>
                </a:solidFill>
                <a:effectLst/>
                <a:latin typeface="Times New Roman" panose="02020603050405020304" pitchFamily="18" charset="0"/>
                <a:cs typeface="Times New Roman" panose="02020603050405020304" pitchFamily="18" charset="0"/>
              </a:rPr>
              <a:t>compounding</a:t>
            </a:r>
          </a:p>
          <a:p>
            <a:pPr marL="365760" indent="-256032" eaLnBrk="1" fontAlgn="auto" hangingPunct="1">
              <a:lnSpc>
                <a:spcPct val="110000"/>
              </a:lnSpc>
              <a:spcAft>
                <a:spcPts val="0"/>
              </a:spcAft>
              <a:buFont typeface="Wingdings 3"/>
              <a:buNone/>
              <a:defRPr/>
            </a:pPr>
            <a:endParaRPr lang="en-US" sz="2400" b="1" dirty="0">
              <a:solidFill>
                <a:srgbClr val="FFC000"/>
              </a:solidFill>
              <a:effectLst/>
              <a:latin typeface="Times New Roman" panose="02020603050405020304" pitchFamily="18" charset="0"/>
              <a:cs typeface="Times New Roman" panose="02020603050405020304" pitchFamily="18" charset="0"/>
            </a:endParaRPr>
          </a:p>
          <a:p>
            <a:pPr marL="365760" indent="-256032" eaLnBrk="1" fontAlgn="auto" hangingPunct="1">
              <a:lnSpc>
                <a:spcPct val="110000"/>
              </a:lnSpc>
              <a:spcAft>
                <a:spcPts val="0"/>
              </a:spcAft>
              <a:buFont typeface="Wingdings 3"/>
              <a:buChar char=""/>
              <a:defRPr/>
            </a:pPr>
            <a:r>
              <a:rPr lang="en-US" sz="2400" b="1" dirty="0" smtClean="0">
                <a:solidFill>
                  <a:srgbClr val="FFC000"/>
                </a:solidFill>
                <a:effectLst/>
                <a:latin typeface="Times New Roman" panose="02020603050405020304" pitchFamily="18" charset="0"/>
                <a:cs typeface="Times New Roman" panose="02020603050405020304" pitchFamily="18" charset="0"/>
              </a:rPr>
              <a:t>Three </a:t>
            </a:r>
            <a:r>
              <a:rPr lang="en-US" sz="2400" b="1" dirty="0">
                <a:solidFill>
                  <a:srgbClr val="FFC000"/>
                </a:solidFill>
                <a:effectLst/>
                <a:latin typeface="Times New Roman" panose="02020603050405020304" pitchFamily="18" charset="0"/>
                <a:cs typeface="Times New Roman" panose="02020603050405020304" pitchFamily="18" charset="0"/>
              </a:rPr>
              <a:t>types of </a:t>
            </a:r>
            <a:r>
              <a:rPr lang="en-US" sz="2400" b="1" dirty="0" err="1">
                <a:solidFill>
                  <a:srgbClr val="FFC000"/>
                </a:solidFill>
                <a:effectLst/>
                <a:latin typeface="Times New Roman" panose="02020603050405020304" pitchFamily="18" charset="0"/>
                <a:cs typeface="Times New Roman" panose="02020603050405020304" pitchFamily="18" charset="0"/>
              </a:rPr>
              <a:t>nano</a:t>
            </a:r>
            <a:r>
              <a:rPr lang="en-US" sz="2400" b="1" dirty="0">
                <a:solidFill>
                  <a:srgbClr val="FFC000"/>
                </a:solidFill>
                <a:effectLst/>
                <a:latin typeface="Times New Roman" panose="02020603050405020304" pitchFamily="18" charset="0"/>
                <a:cs typeface="Times New Roman" panose="02020603050405020304" pitchFamily="18" charset="0"/>
              </a:rPr>
              <a:t> material are commonly melt blended with plastics: </a:t>
            </a:r>
            <a:r>
              <a:rPr lang="en-US" sz="2400" b="1" dirty="0" err="1">
                <a:solidFill>
                  <a:srgbClr val="FFC000"/>
                </a:solidFill>
                <a:effectLst/>
                <a:latin typeface="Times New Roman" panose="02020603050405020304" pitchFamily="18" charset="0"/>
                <a:cs typeface="Times New Roman" panose="02020603050405020304" pitchFamily="18" charset="0"/>
              </a:rPr>
              <a:t>Nano</a:t>
            </a:r>
            <a:r>
              <a:rPr lang="en-US" sz="2400" b="1" dirty="0">
                <a:solidFill>
                  <a:srgbClr val="FFC000"/>
                </a:solidFill>
                <a:effectLst/>
                <a:latin typeface="Times New Roman" panose="02020603050405020304" pitchFamily="18" charset="0"/>
                <a:cs typeface="Times New Roman" panose="02020603050405020304" pitchFamily="18" charset="0"/>
              </a:rPr>
              <a:t> </a:t>
            </a:r>
            <a:r>
              <a:rPr lang="en-US" sz="2400" b="1" dirty="0" smtClean="0">
                <a:solidFill>
                  <a:srgbClr val="FFC000"/>
                </a:solidFill>
                <a:effectLst/>
                <a:latin typeface="Times New Roman" panose="02020603050405020304" pitchFamily="18" charset="0"/>
                <a:cs typeface="Times New Roman" panose="02020603050405020304" pitchFamily="18" charset="0"/>
              </a:rPr>
              <a:t>clay, </a:t>
            </a:r>
            <a:r>
              <a:rPr lang="en-US" sz="2400" b="1" dirty="0" err="1" smtClean="0">
                <a:solidFill>
                  <a:srgbClr val="FFC000"/>
                </a:solidFill>
                <a:effectLst/>
                <a:latin typeface="Times New Roman" panose="02020603050405020304" pitchFamily="18" charset="0"/>
                <a:cs typeface="Times New Roman" panose="02020603050405020304" pitchFamily="18" charset="0"/>
              </a:rPr>
              <a:t>nano</a:t>
            </a:r>
            <a:r>
              <a:rPr lang="en-US" sz="2400" b="1" dirty="0" smtClean="0">
                <a:solidFill>
                  <a:srgbClr val="FFC000"/>
                </a:solidFill>
                <a:effectLst/>
                <a:latin typeface="Times New Roman" panose="02020603050405020304" pitchFamily="18" charset="0"/>
                <a:cs typeface="Times New Roman" panose="02020603050405020304" pitchFamily="18" charset="0"/>
              </a:rPr>
              <a:t> </a:t>
            </a:r>
            <a:r>
              <a:rPr lang="en-US" sz="2400" b="1" dirty="0">
                <a:solidFill>
                  <a:srgbClr val="FFC000"/>
                </a:solidFill>
                <a:effectLst/>
                <a:latin typeface="Times New Roman" panose="02020603050405020304" pitchFamily="18" charset="0"/>
                <a:cs typeface="Times New Roman" panose="02020603050405020304" pitchFamily="18" charset="0"/>
              </a:rPr>
              <a:t>tubes and </a:t>
            </a:r>
            <a:r>
              <a:rPr lang="en-US" sz="2400" b="1" dirty="0" err="1">
                <a:solidFill>
                  <a:srgbClr val="FFC000"/>
                </a:solidFill>
                <a:effectLst/>
                <a:latin typeface="Times New Roman" panose="02020603050405020304" pitchFamily="18" charset="0"/>
                <a:cs typeface="Times New Roman" panose="02020603050405020304" pitchFamily="18" charset="0"/>
              </a:rPr>
              <a:t>nano</a:t>
            </a:r>
            <a:r>
              <a:rPr lang="en-US" sz="2400" b="1" dirty="0">
                <a:solidFill>
                  <a:srgbClr val="FFC000"/>
                </a:solidFill>
                <a:effectLst/>
                <a:latin typeface="Times New Roman" panose="02020603050405020304" pitchFamily="18" charset="0"/>
                <a:cs typeface="Times New Roman" panose="02020603050405020304" pitchFamily="18" charset="0"/>
              </a:rPr>
              <a:t> scale particles (SiO</a:t>
            </a:r>
            <a:r>
              <a:rPr lang="en-US" sz="2400" b="1" baseline="-25000" dirty="0">
                <a:solidFill>
                  <a:srgbClr val="FFC000"/>
                </a:solidFill>
                <a:effectLst/>
                <a:latin typeface="Times New Roman" panose="02020603050405020304" pitchFamily="18" charset="0"/>
                <a:cs typeface="Times New Roman" panose="02020603050405020304" pitchFamily="18" charset="0"/>
              </a:rPr>
              <a:t>2</a:t>
            </a:r>
            <a:r>
              <a:rPr lang="en-US" sz="2400" b="1" dirty="0">
                <a:solidFill>
                  <a:srgbClr val="FFC000"/>
                </a:solidFill>
                <a:effectLst/>
                <a:latin typeface="Times New Roman" panose="02020603050405020304" pitchFamily="18" charset="0"/>
                <a:cs typeface="Times New Roman" panose="02020603050405020304" pitchFamily="18" charset="0"/>
              </a:rPr>
              <a:t>, ZrO</a:t>
            </a:r>
            <a:r>
              <a:rPr lang="en-US" sz="2400" b="1" baseline="-25000" dirty="0">
                <a:solidFill>
                  <a:srgbClr val="FFC000"/>
                </a:solidFill>
                <a:effectLst/>
                <a:latin typeface="Times New Roman" panose="02020603050405020304" pitchFamily="18" charset="0"/>
                <a:cs typeface="Times New Roman" panose="02020603050405020304" pitchFamily="18" charset="0"/>
              </a:rPr>
              <a:t>2</a:t>
            </a:r>
            <a:r>
              <a:rPr lang="en-US" sz="2400" b="1" dirty="0">
                <a:solidFill>
                  <a:srgbClr val="FFC000"/>
                </a:solidFill>
                <a:effectLst/>
                <a:latin typeface="Times New Roman" panose="02020603050405020304" pitchFamily="18" charset="0"/>
                <a:cs typeface="Times New Roman" panose="02020603050405020304" pitchFamily="18" charset="0"/>
              </a:rPr>
              <a:t>, Ag)</a:t>
            </a:r>
          </a:p>
        </p:txBody>
      </p:sp>
      <p:sp>
        <p:nvSpPr>
          <p:cNvPr id="2" name="Title 1"/>
          <p:cNvSpPr>
            <a:spLocks noGrp="1"/>
          </p:cNvSpPr>
          <p:nvPr>
            <p:ph type="title" idx="4294967295"/>
          </p:nvPr>
        </p:nvSpPr>
        <p:spPr>
          <a:xfrm>
            <a:off x="493485" y="29029"/>
            <a:ext cx="8229600" cy="1143000"/>
          </a:xfrm>
          <a:prstGeom prst="rect">
            <a:avLst/>
          </a:prstGeom>
        </p:spPr>
        <p:txBody>
          <a:bodyPr/>
          <a:lstStyle/>
          <a:p>
            <a:pPr algn="ctr" eaLnBrk="1" fontAlgn="auto" hangingPunct="1">
              <a:spcAft>
                <a:spcPts val="0"/>
              </a:spcAft>
              <a:defRPr/>
            </a:pPr>
            <a:r>
              <a:rPr lang="en-US" sz="3200" dirty="0" err="1" smtClean="0">
                <a:solidFill>
                  <a:srgbClr val="00FFFF"/>
                </a:solidFill>
                <a:latin typeface="Times New Roman" panose="02020603050405020304" pitchFamily="18" charset="0"/>
                <a:cs typeface="Times New Roman" panose="02020603050405020304" pitchFamily="18" charset="0"/>
              </a:rPr>
              <a:t>Nanocomposites</a:t>
            </a:r>
            <a:endParaRPr lang="en-US" sz="3200" dirty="0">
              <a:solidFill>
                <a:srgbClr val="00FFFF"/>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4057500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p:cNvSpPr>
            <a:spLocks noGrp="1"/>
          </p:cNvSpPr>
          <p:nvPr>
            <p:ph idx="4294967295"/>
          </p:nvPr>
        </p:nvSpPr>
        <p:spPr>
          <a:xfrm>
            <a:off x="566057" y="2055813"/>
            <a:ext cx="8229600" cy="4525962"/>
          </a:xfrm>
          <a:prstGeom prst="rect">
            <a:avLst/>
          </a:prstGeom>
        </p:spPr>
        <p:txBody>
          <a:bodyPr/>
          <a:lstStyle/>
          <a:p>
            <a:pPr eaLnBrk="1" hangingPunct="1"/>
            <a:r>
              <a:rPr lang="en-US" altLang="en-US" sz="2400" b="1" dirty="0" err="1" smtClean="0">
                <a:solidFill>
                  <a:srgbClr val="FFC000"/>
                </a:solidFill>
                <a:effectLst/>
                <a:latin typeface="Times New Roman" panose="02020603050405020304" pitchFamily="18" charset="0"/>
                <a:cs typeface="Times New Roman" panose="02020603050405020304" pitchFamily="18" charset="0"/>
              </a:rPr>
              <a:t>Nanocellulose</a:t>
            </a:r>
            <a:r>
              <a:rPr lang="en-US" altLang="en-US" sz="2400" b="1" dirty="0" smtClean="0">
                <a:solidFill>
                  <a:srgbClr val="FFC000"/>
                </a:solidFill>
                <a:effectLst/>
                <a:latin typeface="Times New Roman" panose="02020603050405020304" pitchFamily="18" charset="0"/>
                <a:cs typeface="Times New Roman" panose="02020603050405020304" pitchFamily="18" charset="0"/>
              </a:rPr>
              <a:t> has been reported to improve the mechanical properties of e.g. thermosetting resins, </a:t>
            </a:r>
            <a:r>
              <a:rPr lang="en-US" altLang="en-US" sz="2400" b="1" dirty="0" smtClean="0">
                <a:solidFill>
                  <a:srgbClr val="FFC000"/>
                </a:solidFill>
                <a:effectLst/>
                <a:latin typeface="Times New Roman" panose="02020603050405020304" pitchFamily="18" charset="0"/>
                <a:cs typeface="Times New Roman" panose="02020603050405020304" pitchFamily="18" charset="0"/>
                <a:hlinkClick r:id="rId2" action="ppaction://hlinkfile" tooltip="Starch"/>
              </a:rPr>
              <a:t>starch</a:t>
            </a:r>
            <a:r>
              <a:rPr lang="en-US" altLang="en-US" sz="2400" b="1" dirty="0" smtClean="0">
                <a:solidFill>
                  <a:srgbClr val="FFC000"/>
                </a:solidFill>
                <a:effectLst/>
                <a:latin typeface="Times New Roman" panose="02020603050405020304" pitchFamily="18" charset="0"/>
                <a:cs typeface="Times New Roman" panose="02020603050405020304" pitchFamily="18" charset="0"/>
              </a:rPr>
              <a:t>-based matrixes, </a:t>
            </a:r>
            <a:r>
              <a:rPr lang="en-US" altLang="en-US" sz="2400" b="1" dirty="0" smtClean="0">
                <a:solidFill>
                  <a:srgbClr val="FFC000"/>
                </a:solidFill>
                <a:effectLst/>
                <a:latin typeface="Times New Roman" panose="02020603050405020304" pitchFamily="18" charset="0"/>
                <a:cs typeface="Times New Roman" panose="02020603050405020304" pitchFamily="18" charset="0"/>
                <a:hlinkClick r:id="rId3" action="ppaction://hlinkfile" tooltip="Soy protein"/>
              </a:rPr>
              <a:t>soy protein</a:t>
            </a:r>
            <a:r>
              <a:rPr lang="en-US" altLang="en-US" sz="2400" b="1" dirty="0" smtClean="0">
                <a:solidFill>
                  <a:srgbClr val="FFC000"/>
                </a:solidFill>
                <a:effectLst/>
                <a:latin typeface="Times New Roman" panose="02020603050405020304" pitchFamily="18" charset="0"/>
                <a:cs typeface="Times New Roman" panose="02020603050405020304" pitchFamily="18" charset="0"/>
              </a:rPr>
              <a:t>, </a:t>
            </a:r>
            <a:r>
              <a:rPr lang="en-US" altLang="en-US" sz="2400" b="1" dirty="0" smtClean="0">
                <a:solidFill>
                  <a:srgbClr val="FFC000"/>
                </a:solidFill>
                <a:effectLst/>
                <a:latin typeface="Times New Roman" panose="02020603050405020304" pitchFamily="18" charset="0"/>
                <a:cs typeface="Times New Roman" panose="02020603050405020304" pitchFamily="18" charset="0"/>
                <a:hlinkClick r:id="rId4" action="ppaction://hlinkfile" tooltip="Rubber latex"/>
              </a:rPr>
              <a:t>rubber latex</a:t>
            </a:r>
            <a:r>
              <a:rPr lang="en-US" altLang="en-US" sz="2400" b="1" dirty="0" smtClean="0">
                <a:solidFill>
                  <a:srgbClr val="FFC000"/>
                </a:solidFill>
                <a:effectLst/>
                <a:latin typeface="Times New Roman" panose="02020603050405020304" pitchFamily="18" charset="0"/>
                <a:cs typeface="Times New Roman" panose="02020603050405020304" pitchFamily="18" charset="0"/>
              </a:rPr>
              <a:t>, </a:t>
            </a:r>
            <a:r>
              <a:rPr lang="en-US" altLang="en-US" sz="2400" b="1" dirty="0" smtClean="0">
                <a:solidFill>
                  <a:srgbClr val="FFC000"/>
                </a:solidFill>
                <a:effectLst/>
                <a:latin typeface="Times New Roman" panose="02020603050405020304" pitchFamily="18" charset="0"/>
                <a:cs typeface="Times New Roman" panose="02020603050405020304" pitchFamily="18" charset="0"/>
                <a:hlinkClick r:id="rId5" action="ppaction://hlinkfile" tooltip="Polylactic acid"/>
              </a:rPr>
              <a:t>poly(</a:t>
            </a:r>
            <a:r>
              <a:rPr lang="en-US" altLang="en-US" sz="2400" b="1" dirty="0" err="1" smtClean="0">
                <a:solidFill>
                  <a:srgbClr val="FFC000"/>
                </a:solidFill>
                <a:effectLst/>
                <a:latin typeface="Times New Roman" panose="02020603050405020304" pitchFamily="18" charset="0"/>
                <a:cs typeface="Times New Roman" panose="02020603050405020304" pitchFamily="18" charset="0"/>
                <a:hlinkClick r:id="rId5" action="ppaction://hlinkfile" tooltip="Polylactic acid"/>
              </a:rPr>
              <a:t>lactide</a:t>
            </a:r>
            <a:r>
              <a:rPr lang="en-US" altLang="en-US" sz="2400" b="1" dirty="0" smtClean="0">
                <a:solidFill>
                  <a:srgbClr val="FFC000"/>
                </a:solidFill>
                <a:effectLst/>
                <a:latin typeface="Times New Roman" panose="02020603050405020304" pitchFamily="18" charset="0"/>
                <a:cs typeface="Times New Roman" panose="02020603050405020304" pitchFamily="18" charset="0"/>
                <a:hlinkClick r:id="rId5" action="ppaction://hlinkfile" tooltip="Polylactic acid"/>
              </a:rPr>
              <a:t>)</a:t>
            </a:r>
            <a:r>
              <a:rPr lang="en-US" altLang="en-US" sz="2400" b="1" dirty="0" smtClean="0">
                <a:solidFill>
                  <a:srgbClr val="FFC000"/>
                </a:solidFill>
                <a:effectLst/>
                <a:latin typeface="Times New Roman" panose="02020603050405020304" pitchFamily="18" charset="0"/>
                <a:cs typeface="Times New Roman" panose="02020603050405020304" pitchFamily="18" charset="0"/>
              </a:rPr>
              <a:t>. </a:t>
            </a:r>
          </a:p>
          <a:p>
            <a:pPr eaLnBrk="1" hangingPunct="1"/>
            <a:endParaRPr lang="en-US" altLang="en-US" sz="2400" b="1" dirty="0" smtClean="0">
              <a:solidFill>
                <a:srgbClr val="FFC000"/>
              </a:solidFill>
              <a:effectLst/>
              <a:latin typeface="Times New Roman" panose="02020603050405020304" pitchFamily="18" charset="0"/>
              <a:cs typeface="Times New Roman" panose="02020603050405020304" pitchFamily="18" charset="0"/>
            </a:endParaRPr>
          </a:p>
          <a:p>
            <a:pPr eaLnBrk="1" hangingPunct="1"/>
            <a:r>
              <a:rPr lang="en-US" altLang="en-US" sz="2400" b="1" dirty="0" smtClean="0">
                <a:solidFill>
                  <a:srgbClr val="FFC000"/>
                </a:solidFill>
                <a:effectLst/>
                <a:latin typeface="Times New Roman" panose="02020603050405020304" pitchFamily="18" charset="0"/>
                <a:cs typeface="Times New Roman" panose="02020603050405020304" pitchFamily="18" charset="0"/>
              </a:rPr>
              <a:t>The composite applications may be for use as coatings and films, paints, foams, packaging.</a:t>
            </a:r>
          </a:p>
        </p:txBody>
      </p:sp>
      <p:sp>
        <p:nvSpPr>
          <p:cNvPr id="3" name="Title 2"/>
          <p:cNvSpPr>
            <a:spLocks noGrp="1"/>
          </p:cNvSpPr>
          <p:nvPr>
            <p:ph type="title" idx="4294967295"/>
          </p:nvPr>
        </p:nvSpPr>
        <p:spPr>
          <a:xfrm>
            <a:off x="566057" y="187552"/>
            <a:ext cx="8229600" cy="1143000"/>
          </a:xfrm>
          <a:prstGeom prst="rect">
            <a:avLst/>
          </a:prstGeom>
        </p:spPr>
        <p:txBody>
          <a:bodyPr>
            <a:normAutofit/>
          </a:bodyPr>
          <a:lstStyle/>
          <a:p>
            <a:pPr algn="ctr" eaLnBrk="1" fontAlgn="auto" hangingPunct="1">
              <a:spcAft>
                <a:spcPts val="0"/>
              </a:spcAft>
              <a:defRPr/>
            </a:pPr>
            <a:r>
              <a:rPr lang="en-US" sz="3200" dirty="0" err="1" smtClean="0">
                <a:solidFill>
                  <a:srgbClr val="00FFFF"/>
                </a:solidFill>
                <a:latin typeface="Times New Roman" panose="02020603050405020304" pitchFamily="18" charset="0"/>
                <a:cs typeface="Times New Roman" panose="02020603050405020304" pitchFamily="18" charset="0"/>
              </a:rPr>
              <a:t>Nanocellulose</a:t>
            </a:r>
            <a:r>
              <a:rPr lang="en-US" sz="3200" dirty="0" smtClean="0">
                <a:solidFill>
                  <a:srgbClr val="00FFFF"/>
                </a:solidFill>
                <a:latin typeface="Times New Roman" panose="02020603050405020304" pitchFamily="18" charset="0"/>
                <a:cs typeface="Times New Roman" panose="02020603050405020304" pitchFamily="18" charset="0"/>
              </a:rPr>
              <a:t> Application in Composites</a:t>
            </a:r>
            <a:endParaRPr lang="en-US" sz="3200" dirty="0">
              <a:solidFill>
                <a:srgbClr val="00FFFF"/>
              </a:solidFill>
              <a:latin typeface="Times New Roman" panose="02020603050405020304" pitchFamily="18" charset="0"/>
              <a:cs typeface="Times New Roman" panose="02020603050405020304" pitchFamily="18" charset="0"/>
            </a:endParaRPr>
          </a:p>
        </p:txBody>
      </p:sp>
      <p:sp>
        <p:nvSpPr>
          <p:cNvPr id="39940" name="Rectangle 3"/>
          <p:cNvSpPr>
            <a:spLocks noChangeArrowheads="1"/>
          </p:cNvSpPr>
          <p:nvPr/>
        </p:nvSpPr>
        <p:spPr bwMode="auto">
          <a:xfrm>
            <a:off x="5638800" y="6581775"/>
            <a:ext cx="5257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0">
                <a:solidFill>
                  <a:prstClr val="black"/>
                </a:solidFill>
                <a:latin typeface="Lucida Sans Unicode" panose="020B0602030504020204" pitchFamily="34" charset="0"/>
              </a:rPr>
              <a:t>http://en.wikipedia.org/wiki/Nanocellulose</a:t>
            </a:r>
          </a:p>
        </p:txBody>
      </p:sp>
      <p:sp>
        <p:nvSpPr>
          <p:cNvPr id="2" name="Slide Number Placeholder 1"/>
          <p:cNvSpPr>
            <a:spLocks noGrp="1"/>
          </p:cNvSpPr>
          <p:nvPr>
            <p:ph type="sldNum" sz="quarter" idx="4"/>
          </p:nvPr>
        </p:nvSpPr>
        <p:spPr/>
        <p:txBody>
          <a:bodyPr/>
          <a:lstStyle/>
          <a:p>
            <a:fld id="{B6F15528-21DE-4FAA-801E-634DDDAF4B2B}" type="slidenum">
              <a:rPr lang="en-US" smtClean="0"/>
              <a:pPr/>
              <a:t>30</a:t>
            </a:fld>
            <a:endParaRPr lang="en-US" dirty="0"/>
          </a:p>
        </p:txBody>
      </p:sp>
    </p:spTree>
    <p:extLst>
      <p:ext uri="{BB962C8B-B14F-4D97-AF65-F5344CB8AC3E}">
        <p14:creationId xmlns:p14="http://schemas.microsoft.com/office/powerpoint/2010/main" val="541013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9938">
                                            <p:txEl>
                                              <p:pRg st="2" end="2"/>
                                            </p:txEl>
                                          </p:spTgt>
                                        </p:tgtEl>
                                        <p:attrNameLst>
                                          <p:attrName>style.visibility</p:attrName>
                                        </p:attrNameLst>
                                      </p:cBhvr>
                                      <p:to>
                                        <p:strVal val="visible"/>
                                      </p:to>
                                    </p:set>
                                    <p:animEffect transition="in" filter="blinds(horizontal)">
                                      <p:cBhvr>
                                        <p:cTn id="7" dur="500"/>
                                        <p:tgtEl>
                                          <p:spTgt spid="399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4294967295"/>
          </p:nvPr>
        </p:nvSpPr>
        <p:spPr>
          <a:xfrm>
            <a:off x="595085" y="1839686"/>
            <a:ext cx="8229600" cy="4648200"/>
          </a:xfrm>
          <a:prstGeom prst="rect">
            <a:avLst/>
          </a:prstGeom>
        </p:spPr>
        <p:txBody>
          <a:bodyPr/>
          <a:lstStyle/>
          <a:p>
            <a:pPr eaLnBrk="1" hangingPunct="1"/>
            <a:r>
              <a:rPr lang="en-US" altLang="en-US" sz="2000" b="1" dirty="0" smtClean="0">
                <a:solidFill>
                  <a:srgbClr val="FFC000"/>
                </a:solidFill>
                <a:effectLst/>
                <a:latin typeface="Times New Roman" panose="02020603050405020304" pitchFamily="18" charset="0"/>
                <a:cs typeface="Times New Roman" panose="02020603050405020304" pitchFamily="18" charset="0"/>
              </a:rPr>
              <a:t>Casting of aqueous MFC dispersions by using water-soluble matrix materials, such as starches (the simplest method)</a:t>
            </a:r>
          </a:p>
          <a:p>
            <a:pPr eaLnBrk="1" hangingPunct="1">
              <a:buFont typeface="Wingdings 3" panose="05040102010807070707" pitchFamily="18" charset="2"/>
              <a:buNone/>
            </a:pPr>
            <a:endParaRPr lang="en-US" altLang="en-US" sz="2000" b="1" dirty="0" smtClean="0">
              <a:solidFill>
                <a:srgbClr val="FFC000"/>
              </a:solidFill>
              <a:effectLst/>
              <a:latin typeface="Times New Roman" panose="02020603050405020304" pitchFamily="18" charset="0"/>
              <a:cs typeface="Times New Roman" panose="02020603050405020304" pitchFamily="18" charset="0"/>
            </a:endParaRPr>
          </a:p>
          <a:p>
            <a:pPr eaLnBrk="1" hangingPunct="1"/>
            <a:r>
              <a:rPr lang="en-US" altLang="en-US" sz="2000" b="1" dirty="0" smtClean="0">
                <a:solidFill>
                  <a:srgbClr val="FFC000"/>
                </a:solidFill>
                <a:effectLst/>
                <a:latin typeface="Times New Roman" panose="02020603050405020304" pitchFamily="18" charset="0"/>
                <a:cs typeface="Times New Roman" panose="02020603050405020304" pitchFamily="18" charset="0"/>
              </a:rPr>
              <a:t>Casting of MFC dispersions to which a latex dispersion has been added (the latex enables the use of a hydrophobic matrix, and good dispersion may be attained)</a:t>
            </a:r>
          </a:p>
          <a:p>
            <a:pPr eaLnBrk="1" hangingPunct="1"/>
            <a:endParaRPr lang="en-US" altLang="en-US" sz="2000" b="1" dirty="0" smtClean="0">
              <a:solidFill>
                <a:srgbClr val="FFC000"/>
              </a:solidFill>
              <a:effectLst/>
              <a:latin typeface="Times New Roman" panose="02020603050405020304" pitchFamily="18" charset="0"/>
              <a:cs typeface="Times New Roman" panose="02020603050405020304" pitchFamily="18" charset="0"/>
            </a:endParaRPr>
          </a:p>
          <a:p>
            <a:pPr eaLnBrk="1" hangingPunct="1"/>
            <a:r>
              <a:rPr lang="en-US" altLang="en-US" sz="2000" b="1" dirty="0" smtClean="0">
                <a:solidFill>
                  <a:srgbClr val="FFC000"/>
                </a:solidFill>
                <a:effectLst/>
                <a:latin typeface="Times New Roman" panose="02020603050405020304" pitchFamily="18" charset="0"/>
                <a:cs typeface="Times New Roman" panose="02020603050405020304" pitchFamily="18" charset="0"/>
              </a:rPr>
              <a:t>Dispersion of MFC and casting of films from a solvent in which the matrix material can be dissolved (this method usually requires surface modification of the MFC for good dispersion)</a:t>
            </a:r>
          </a:p>
          <a:p>
            <a:pPr eaLnBrk="1" hangingPunct="1"/>
            <a:endParaRPr lang="en-US" altLang="en-US" sz="2000" b="1" dirty="0" smtClean="0">
              <a:solidFill>
                <a:srgbClr val="FFC000"/>
              </a:solidFill>
              <a:effectLst/>
              <a:latin typeface="Times New Roman" panose="02020603050405020304" pitchFamily="18" charset="0"/>
              <a:cs typeface="Times New Roman" panose="02020603050405020304" pitchFamily="18" charset="0"/>
            </a:endParaRPr>
          </a:p>
        </p:txBody>
      </p:sp>
      <p:sp>
        <p:nvSpPr>
          <p:cNvPr id="3" name="Title 2"/>
          <p:cNvSpPr>
            <a:spLocks noGrp="1"/>
          </p:cNvSpPr>
          <p:nvPr>
            <p:ph type="title" idx="4294967295"/>
          </p:nvPr>
        </p:nvSpPr>
        <p:spPr>
          <a:xfrm>
            <a:off x="-304800" y="0"/>
            <a:ext cx="9448800" cy="1143000"/>
          </a:xfrm>
          <a:prstGeom prst="rect">
            <a:avLst/>
          </a:prstGeom>
        </p:spPr>
        <p:txBody>
          <a:bodyPr>
            <a:normAutofit/>
          </a:bodyPr>
          <a:lstStyle/>
          <a:p>
            <a:pPr algn="ctr" eaLnBrk="1" fontAlgn="auto" hangingPunct="1">
              <a:spcAft>
                <a:spcPts val="0"/>
              </a:spcAft>
              <a:defRPr/>
            </a:pPr>
            <a:r>
              <a:rPr lang="en-US" sz="3200" dirty="0" smtClean="0">
                <a:solidFill>
                  <a:srgbClr val="00FFFF"/>
                </a:solidFill>
                <a:latin typeface="Times New Roman" panose="02020603050405020304" pitchFamily="18" charset="0"/>
                <a:cs typeface="Times New Roman" panose="02020603050405020304" pitchFamily="18" charset="0"/>
              </a:rPr>
              <a:t>Production of cellulose </a:t>
            </a:r>
            <a:r>
              <a:rPr lang="en-US" sz="3200" dirty="0" err="1" smtClean="0">
                <a:solidFill>
                  <a:srgbClr val="00FFFF"/>
                </a:solidFill>
                <a:latin typeface="Times New Roman" panose="02020603050405020304" pitchFamily="18" charset="0"/>
                <a:cs typeface="Times New Roman" panose="02020603050405020304" pitchFamily="18" charset="0"/>
              </a:rPr>
              <a:t>nanocomposites</a:t>
            </a:r>
            <a:endParaRPr lang="en-US" sz="3200" dirty="0">
              <a:solidFill>
                <a:srgbClr val="00FFFF"/>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4"/>
          </p:nvPr>
        </p:nvSpPr>
        <p:spPr/>
        <p:txBody>
          <a:bodyPr/>
          <a:lstStyle/>
          <a:p>
            <a:fld id="{B6F15528-21DE-4FAA-801E-634DDDAF4B2B}" type="slidenum">
              <a:rPr lang="en-US" smtClean="0"/>
              <a:pPr/>
              <a:t>31</a:t>
            </a:fld>
            <a:endParaRPr lang="en-US" dirty="0"/>
          </a:p>
        </p:txBody>
      </p:sp>
    </p:spTree>
    <p:extLst>
      <p:ext uri="{BB962C8B-B14F-4D97-AF65-F5344CB8AC3E}">
        <p14:creationId xmlns:p14="http://schemas.microsoft.com/office/powerpoint/2010/main" val="30001280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62">
                                            <p:txEl>
                                              <p:pRg st="2" end="2"/>
                                            </p:txEl>
                                          </p:spTgt>
                                        </p:tgtEl>
                                        <p:attrNameLst>
                                          <p:attrName>style.visibility</p:attrName>
                                        </p:attrNameLst>
                                      </p:cBhvr>
                                      <p:to>
                                        <p:strVal val="visible"/>
                                      </p:to>
                                    </p:set>
                                    <p:animEffect transition="in" filter="blinds(horizontal)">
                                      <p:cBhvr>
                                        <p:cTn id="7" dur="500"/>
                                        <p:tgtEl>
                                          <p:spTgt spid="4096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0962">
                                            <p:txEl>
                                              <p:pRg st="4" end="4"/>
                                            </p:txEl>
                                          </p:spTgt>
                                        </p:tgtEl>
                                        <p:attrNameLst>
                                          <p:attrName>style.visibility</p:attrName>
                                        </p:attrNameLst>
                                      </p:cBhvr>
                                      <p:to>
                                        <p:strVal val="visible"/>
                                      </p:to>
                                    </p:set>
                                    <p:animEffect transition="in" filter="blinds(horizontal)">
                                      <p:cBhvr>
                                        <p:cTn id="12" dur="500"/>
                                        <p:tgtEl>
                                          <p:spTgt spid="409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537028" y="1785938"/>
            <a:ext cx="8229600" cy="4525962"/>
          </a:xfrm>
          <a:prstGeom prst="rect">
            <a:avLst/>
          </a:prstGeom>
        </p:spPr>
        <p:txBody>
          <a:bodyPr>
            <a:normAutofit lnSpcReduction="10000"/>
          </a:bodyPr>
          <a:lstStyle/>
          <a:p>
            <a:pPr marL="365760" indent="-256032" eaLnBrk="1" fontAlgn="auto" hangingPunct="1">
              <a:spcAft>
                <a:spcPts val="0"/>
              </a:spcAft>
              <a:buFont typeface="Wingdings 3"/>
              <a:buChar char=""/>
              <a:defRPr/>
            </a:pPr>
            <a:r>
              <a:rPr lang="en-US" sz="2800" b="1" dirty="0" smtClean="0">
                <a:solidFill>
                  <a:srgbClr val="FFC000"/>
                </a:solidFill>
                <a:effectLst/>
                <a:latin typeface="Times New Roman" panose="02020603050405020304" pitchFamily="18" charset="0"/>
                <a:cs typeface="Times New Roman" panose="02020603050405020304" pitchFamily="18" charset="0"/>
              </a:rPr>
              <a:t>Dispersion of dried MFC (modified or not) into a hydrophobic matrix</a:t>
            </a:r>
          </a:p>
          <a:p>
            <a:pPr marL="365760" indent="-256032" eaLnBrk="1" fontAlgn="auto" hangingPunct="1">
              <a:spcAft>
                <a:spcPts val="0"/>
              </a:spcAft>
              <a:buFont typeface="Wingdings 3"/>
              <a:buChar char=""/>
              <a:defRPr/>
            </a:pPr>
            <a:endParaRPr lang="en-US" sz="2800" b="1" dirty="0" smtClean="0">
              <a:solidFill>
                <a:srgbClr val="FFC000"/>
              </a:solidFill>
              <a:effectLst/>
              <a:latin typeface="Times New Roman" panose="02020603050405020304" pitchFamily="18" charset="0"/>
              <a:cs typeface="Times New Roman" panose="02020603050405020304" pitchFamily="18" charset="0"/>
            </a:endParaRPr>
          </a:p>
          <a:p>
            <a:pPr marL="365760" indent="-256032" eaLnBrk="1" fontAlgn="auto" hangingPunct="1">
              <a:spcAft>
                <a:spcPts val="0"/>
              </a:spcAft>
              <a:buFont typeface="Wingdings 3"/>
              <a:buChar char=""/>
              <a:defRPr/>
            </a:pPr>
            <a:r>
              <a:rPr lang="en-US" sz="2800" b="1" dirty="0" smtClean="0">
                <a:solidFill>
                  <a:srgbClr val="FFC000"/>
                </a:solidFill>
                <a:effectLst/>
                <a:latin typeface="Times New Roman" panose="02020603050405020304" pitchFamily="18" charset="0"/>
                <a:cs typeface="Times New Roman" panose="02020603050405020304" pitchFamily="18" charset="0"/>
              </a:rPr>
              <a:t>Reinforcement of porous MFC films with an agent to improve their properties</a:t>
            </a:r>
          </a:p>
          <a:p>
            <a:pPr marL="365760" indent="-256032" eaLnBrk="1" fontAlgn="auto" hangingPunct="1">
              <a:spcAft>
                <a:spcPts val="0"/>
              </a:spcAft>
              <a:buFont typeface="Wingdings 3"/>
              <a:buNone/>
              <a:defRPr/>
            </a:pPr>
            <a:endParaRPr lang="en-US" sz="2800" b="1" dirty="0" smtClean="0">
              <a:solidFill>
                <a:srgbClr val="FFC000"/>
              </a:solidFill>
              <a:effectLst/>
              <a:latin typeface="Times New Roman" panose="02020603050405020304" pitchFamily="18" charset="0"/>
              <a:cs typeface="Times New Roman" panose="02020603050405020304" pitchFamily="18" charset="0"/>
            </a:endParaRPr>
          </a:p>
          <a:p>
            <a:pPr marL="365760" indent="-256032" eaLnBrk="1" fontAlgn="auto" hangingPunct="1">
              <a:spcAft>
                <a:spcPts val="0"/>
              </a:spcAft>
              <a:buFont typeface="Wingdings 3"/>
              <a:buChar char=""/>
              <a:defRPr/>
            </a:pPr>
            <a:r>
              <a:rPr lang="en-US" sz="2800" b="1" dirty="0" smtClean="0">
                <a:solidFill>
                  <a:srgbClr val="FFC000"/>
                </a:solidFill>
                <a:effectLst/>
                <a:latin typeface="Times New Roman" panose="02020603050405020304" pitchFamily="18" charset="0"/>
                <a:cs typeface="Times New Roman" panose="02020603050405020304" pitchFamily="18" charset="0"/>
              </a:rPr>
              <a:t>Use of aqueous MFC dispersions to form composite materials with the matrix in the form of fibers by papermaking, pressing, and press molding</a:t>
            </a:r>
          </a:p>
          <a:p>
            <a:pPr marL="365760" indent="-256032" eaLnBrk="1" fontAlgn="auto" hangingPunct="1">
              <a:spcAft>
                <a:spcPts val="0"/>
              </a:spcAft>
              <a:buFont typeface="Wingdings 3"/>
              <a:buChar char=""/>
              <a:defRPr/>
            </a:pPr>
            <a:endParaRPr lang="en-US" sz="2800" b="1" dirty="0" smtClean="0">
              <a:solidFill>
                <a:srgbClr val="FFC000"/>
              </a:solidFill>
              <a:effectLst/>
              <a:latin typeface="Times New Roman" panose="02020603050405020304" pitchFamily="18" charset="0"/>
              <a:cs typeface="Times New Roman" panose="02020603050405020304" pitchFamily="18" charset="0"/>
            </a:endParaRPr>
          </a:p>
          <a:p>
            <a:pPr marL="365760" indent="-256032" eaLnBrk="1" fontAlgn="auto" hangingPunct="1">
              <a:spcAft>
                <a:spcPts val="0"/>
              </a:spcAft>
              <a:buFont typeface="Wingdings 3"/>
              <a:buChar char=""/>
              <a:defRPr/>
            </a:pPr>
            <a:endParaRPr lang="en-US" b="1" dirty="0">
              <a:solidFill>
                <a:srgbClr val="FFC000"/>
              </a:solidFill>
              <a:effectLst/>
              <a:latin typeface="Times New Roman" panose="02020603050405020304" pitchFamily="18" charset="0"/>
              <a:cs typeface="Times New Roman" panose="02020603050405020304" pitchFamily="18" charset="0"/>
            </a:endParaRPr>
          </a:p>
        </p:txBody>
      </p:sp>
      <p:sp>
        <p:nvSpPr>
          <p:cNvPr id="4" name="Title 2"/>
          <p:cNvSpPr>
            <a:spLocks noGrp="1"/>
          </p:cNvSpPr>
          <p:nvPr>
            <p:ph type="title" idx="4294967295"/>
          </p:nvPr>
        </p:nvSpPr>
        <p:spPr>
          <a:xfrm>
            <a:off x="0" y="0"/>
            <a:ext cx="8915400" cy="1143000"/>
          </a:xfrm>
          <a:prstGeom prst="rect">
            <a:avLst/>
          </a:prstGeom>
        </p:spPr>
        <p:txBody>
          <a:bodyPr>
            <a:normAutofit/>
          </a:bodyPr>
          <a:lstStyle/>
          <a:p>
            <a:pPr algn="ctr" eaLnBrk="1" fontAlgn="auto" hangingPunct="1">
              <a:spcAft>
                <a:spcPts val="0"/>
              </a:spcAft>
              <a:defRPr/>
            </a:pPr>
            <a:r>
              <a:rPr lang="en-US" sz="3200" dirty="0" smtClean="0">
                <a:solidFill>
                  <a:srgbClr val="00FFFF"/>
                </a:solidFill>
                <a:latin typeface="Times New Roman" panose="02020603050405020304" pitchFamily="18" charset="0"/>
                <a:cs typeface="Times New Roman" panose="02020603050405020304" pitchFamily="18" charset="0"/>
              </a:rPr>
              <a:t>Production of cellulose </a:t>
            </a:r>
            <a:r>
              <a:rPr lang="en-US" sz="3200" dirty="0" err="1" smtClean="0">
                <a:solidFill>
                  <a:srgbClr val="00FFFF"/>
                </a:solidFill>
                <a:latin typeface="Times New Roman" panose="02020603050405020304" pitchFamily="18" charset="0"/>
                <a:cs typeface="Times New Roman" panose="02020603050405020304" pitchFamily="18" charset="0"/>
              </a:rPr>
              <a:t>nanocomposites</a:t>
            </a:r>
            <a:endParaRPr lang="en-US" sz="3200" dirty="0">
              <a:solidFill>
                <a:srgbClr val="00FFFF"/>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4"/>
          </p:nvPr>
        </p:nvSpPr>
        <p:spPr/>
        <p:txBody>
          <a:bodyPr/>
          <a:lstStyle/>
          <a:p>
            <a:fld id="{B6F15528-21DE-4FAA-801E-634DDDAF4B2B}" type="slidenum">
              <a:rPr lang="en-US" smtClean="0"/>
              <a:pPr/>
              <a:t>32</a:t>
            </a:fld>
            <a:endParaRPr lang="en-US" dirty="0"/>
          </a:p>
        </p:txBody>
      </p:sp>
    </p:spTree>
    <p:extLst>
      <p:ext uri="{BB962C8B-B14F-4D97-AF65-F5344CB8AC3E}">
        <p14:creationId xmlns:p14="http://schemas.microsoft.com/office/powerpoint/2010/main" val="1533005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linds(horizontal)">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p:cNvSpPr>
            <a:spLocks noGrp="1"/>
          </p:cNvSpPr>
          <p:nvPr>
            <p:ph idx="4294967295"/>
          </p:nvPr>
        </p:nvSpPr>
        <p:spPr>
          <a:xfrm>
            <a:off x="638629" y="1843996"/>
            <a:ext cx="8229600" cy="4525962"/>
          </a:xfrm>
          <a:prstGeom prst="rect">
            <a:avLst/>
          </a:prstGeom>
        </p:spPr>
        <p:txBody>
          <a:bodyPr/>
          <a:lstStyle/>
          <a:p>
            <a:pPr eaLnBrk="1" hangingPunct="1"/>
            <a:r>
              <a:rPr lang="en-US" altLang="en-US" sz="2400" b="1" dirty="0" smtClean="0">
                <a:solidFill>
                  <a:srgbClr val="FFC000"/>
                </a:solidFill>
                <a:effectLst/>
                <a:latin typeface="Times New Roman" panose="02020603050405020304" pitchFamily="18" charset="0"/>
                <a:cs typeface="Times New Roman" panose="02020603050405020304" pitchFamily="18" charset="0"/>
              </a:rPr>
              <a:t>They used cellulose </a:t>
            </a:r>
            <a:r>
              <a:rPr lang="en-US" altLang="en-US" sz="2400" b="1" dirty="0" err="1" smtClean="0">
                <a:solidFill>
                  <a:srgbClr val="FFC000"/>
                </a:solidFill>
                <a:effectLst/>
                <a:latin typeface="Times New Roman" panose="02020603050405020304" pitchFamily="18" charset="0"/>
                <a:cs typeface="Times New Roman" panose="02020603050405020304" pitchFamily="18" charset="0"/>
              </a:rPr>
              <a:t>nanowhiskers</a:t>
            </a:r>
            <a:r>
              <a:rPr lang="en-US" altLang="en-US" sz="2400" b="1" dirty="0" smtClean="0">
                <a:solidFill>
                  <a:srgbClr val="FFC000"/>
                </a:solidFill>
                <a:effectLst/>
                <a:latin typeface="Times New Roman" panose="02020603050405020304" pitchFamily="18" charset="0"/>
                <a:cs typeface="Times New Roman" panose="02020603050405020304" pitchFamily="18" charset="0"/>
              </a:rPr>
              <a:t>, but from sources that gave nanocrystals whose length was comparable to that of MFC. </a:t>
            </a:r>
          </a:p>
          <a:p>
            <a:pPr eaLnBrk="1" hangingPunct="1"/>
            <a:r>
              <a:rPr lang="en-US" altLang="en-US" sz="2400" b="1" dirty="0" smtClean="0">
                <a:solidFill>
                  <a:srgbClr val="FFC000"/>
                </a:solidFill>
                <a:effectLst/>
                <a:latin typeface="Times New Roman" panose="02020603050405020304" pitchFamily="18" charset="0"/>
                <a:cs typeface="Times New Roman" panose="02020603050405020304" pitchFamily="18" charset="0"/>
              </a:rPr>
              <a:t>Such sources included </a:t>
            </a:r>
            <a:r>
              <a:rPr lang="en-US" altLang="en-US" sz="2400" b="1" dirty="0" err="1" smtClean="0">
                <a:solidFill>
                  <a:srgbClr val="FFC000"/>
                </a:solidFill>
                <a:effectLst/>
                <a:latin typeface="Times New Roman" panose="02020603050405020304" pitchFamily="18" charset="0"/>
                <a:cs typeface="Times New Roman" panose="02020603050405020304" pitchFamily="18" charset="0"/>
              </a:rPr>
              <a:t>tunicin</a:t>
            </a:r>
            <a:r>
              <a:rPr lang="en-US" altLang="en-US" sz="2400" b="1" dirty="0" smtClean="0">
                <a:solidFill>
                  <a:srgbClr val="FFC000"/>
                </a:solidFill>
                <a:effectLst/>
                <a:latin typeface="Times New Roman" panose="02020603050405020304" pitchFamily="18" charset="0"/>
                <a:cs typeface="Times New Roman" panose="02020603050405020304" pitchFamily="18" charset="0"/>
              </a:rPr>
              <a:t> and parenchyma cell walls from agricultural residues, such as sugar beet and potato tubers. </a:t>
            </a:r>
          </a:p>
          <a:p>
            <a:pPr eaLnBrk="1" hangingPunct="1"/>
            <a:r>
              <a:rPr lang="en-US" altLang="en-US" sz="2400" b="1" dirty="0" smtClean="0">
                <a:solidFill>
                  <a:srgbClr val="FFC000"/>
                </a:solidFill>
                <a:effectLst/>
                <a:latin typeface="Times New Roman" panose="02020603050405020304" pitchFamily="18" charset="0"/>
                <a:cs typeface="Times New Roman" panose="02020603050405020304" pitchFamily="18" charset="0"/>
              </a:rPr>
              <a:t>The matrix material was typically a poly(styrene-</a:t>
            </a:r>
            <a:r>
              <a:rPr lang="en-US" altLang="en-US" sz="2400" b="1" i="1" dirty="0" smtClean="0">
                <a:solidFill>
                  <a:srgbClr val="FFC000"/>
                </a:solidFill>
                <a:effectLst/>
                <a:latin typeface="Times New Roman" panose="02020603050405020304" pitchFamily="18" charset="0"/>
                <a:cs typeface="Times New Roman" panose="02020603050405020304" pitchFamily="18" charset="0"/>
              </a:rPr>
              <a:t>co</a:t>
            </a:r>
            <a:r>
              <a:rPr lang="en-US" altLang="en-US" sz="2400" b="1" dirty="0" smtClean="0">
                <a:solidFill>
                  <a:srgbClr val="FFC000"/>
                </a:solidFill>
                <a:effectLst/>
                <a:latin typeface="Times New Roman" panose="02020603050405020304" pitchFamily="18" charset="0"/>
                <a:cs typeface="Times New Roman" panose="02020603050405020304" pitchFamily="18" charset="0"/>
              </a:rPr>
              <a:t>-</a:t>
            </a:r>
            <a:r>
              <a:rPr lang="en-US" altLang="en-US" sz="2400" b="1" i="1" dirty="0" smtClean="0">
                <a:solidFill>
                  <a:srgbClr val="FFC000"/>
                </a:solidFill>
                <a:effectLst/>
                <a:latin typeface="Times New Roman" panose="02020603050405020304" pitchFamily="18" charset="0"/>
                <a:cs typeface="Times New Roman" panose="02020603050405020304" pitchFamily="18" charset="0"/>
              </a:rPr>
              <a:t>n</a:t>
            </a:r>
            <a:r>
              <a:rPr lang="en-US" altLang="en-US" sz="2400" b="1" dirty="0" smtClean="0">
                <a:solidFill>
                  <a:srgbClr val="FFC000"/>
                </a:solidFill>
                <a:effectLst/>
                <a:latin typeface="Times New Roman" panose="02020603050405020304" pitchFamily="18" charset="0"/>
                <a:cs typeface="Times New Roman" panose="02020603050405020304" pitchFamily="18" charset="0"/>
              </a:rPr>
              <a:t>-butyl acrylate) (PBA) latex with a low glass-transition temperature. </a:t>
            </a:r>
          </a:p>
        </p:txBody>
      </p:sp>
      <p:sp>
        <p:nvSpPr>
          <p:cNvPr id="3" name="Title 2"/>
          <p:cNvSpPr>
            <a:spLocks noGrp="1"/>
          </p:cNvSpPr>
          <p:nvPr>
            <p:ph type="title" idx="4294967295"/>
          </p:nvPr>
        </p:nvSpPr>
        <p:spPr>
          <a:xfrm>
            <a:off x="0" y="274638"/>
            <a:ext cx="8229600" cy="1143000"/>
          </a:xfrm>
          <a:prstGeom prst="rect">
            <a:avLst/>
          </a:prstGeom>
        </p:spPr>
        <p:txBody>
          <a:bodyPr/>
          <a:lstStyle/>
          <a:p>
            <a:pPr eaLnBrk="1" fontAlgn="auto" hangingPunct="1">
              <a:spcAft>
                <a:spcPts val="0"/>
              </a:spcAft>
              <a:defRPr/>
            </a:pPr>
            <a:r>
              <a:rPr lang="en-US" sz="3200" dirty="0" err="1" smtClean="0">
                <a:solidFill>
                  <a:srgbClr val="00FF00"/>
                </a:solidFill>
                <a:latin typeface="Times New Roman" panose="02020603050405020304" pitchFamily="18" charset="0"/>
                <a:cs typeface="Times New Roman" panose="02020603050405020304" pitchFamily="18" charset="0"/>
              </a:rPr>
              <a:t>Dufresne</a:t>
            </a:r>
            <a:r>
              <a:rPr lang="en-US" sz="3200" dirty="0" smtClean="0">
                <a:solidFill>
                  <a:srgbClr val="00FF00"/>
                </a:solidFill>
                <a:latin typeface="Times New Roman" panose="02020603050405020304" pitchFamily="18" charset="0"/>
                <a:cs typeface="Times New Roman" panose="02020603050405020304" pitchFamily="18" charset="0"/>
              </a:rPr>
              <a:t> et al.</a:t>
            </a:r>
            <a:endParaRPr lang="en-US" sz="3200" dirty="0">
              <a:solidFill>
                <a:srgbClr val="00FF00"/>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4"/>
          </p:nvPr>
        </p:nvSpPr>
        <p:spPr/>
        <p:txBody>
          <a:bodyPr/>
          <a:lstStyle/>
          <a:p>
            <a:fld id="{B6F15528-21DE-4FAA-801E-634DDDAF4B2B}" type="slidenum">
              <a:rPr lang="en-US" smtClean="0"/>
              <a:pPr/>
              <a:t>33</a:t>
            </a:fld>
            <a:endParaRPr lang="en-US" dirty="0"/>
          </a:p>
        </p:txBody>
      </p:sp>
    </p:spTree>
    <p:extLst>
      <p:ext uri="{BB962C8B-B14F-4D97-AF65-F5344CB8AC3E}">
        <p14:creationId xmlns:p14="http://schemas.microsoft.com/office/powerpoint/2010/main" val="248074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3010">
                                            <p:txEl>
                                              <p:pRg st="1" end="1"/>
                                            </p:txEl>
                                          </p:spTgt>
                                        </p:tgtEl>
                                        <p:attrNameLst>
                                          <p:attrName>style.visibility</p:attrName>
                                        </p:attrNameLst>
                                      </p:cBhvr>
                                      <p:to>
                                        <p:strVal val="visible"/>
                                      </p:to>
                                    </p:set>
                                    <p:animEffect transition="in" filter="blinds(horizontal)">
                                      <p:cBhvr>
                                        <p:cTn id="7" dur="500"/>
                                        <p:tgtEl>
                                          <p:spTgt spid="4301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3010">
                                            <p:txEl>
                                              <p:pRg st="2" end="2"/>
                                            </p:txEl>
                                          </p:spTgt>
                                        </p:tgtEl>
                                        <p:attrNameLst>
                                          <p:attrName>style.visibility</p:attrName>
                                        </p:attrNameLst>
                                      </p:cBhvr>
                                      <p:to>
                                        <p:strVal val="visible"/>
                                      </p:to>
                                    </p:set>
                                    <p:animEffect transition="in" filter="blinds(horizontal)">
                                      <p:cBhvr>
                                        <p:cTn id="12" dur="500"/>
                                        <p:tgtEl>
                                          <p:spTgt spid="430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4294967295"/>
          </p:nvPr>
        </p:nvSpPr>
        <p:spPr>
          <a:xfrm>
            <a:off x="0" y="990600"/>
            <a:ext cx="5257800" cy="3929063"/>
          </a:xfrm>
          <a:prstGeom prst="rect">
            <a:avLst/>
          </a:prstGeom>
        </p:spPr>
        <p:txBody>
          <a:bodyPr/>
          <a:lstStyle/>
          <a:p>
            <a:pPr eaLnBrk="1" hangingPunct="1"/>
            <a:r>
              <a:rPr lang="en-US" altLang="en-US" sz="2400" b="1" dirty="0" err="1" smtClean="0">
                <a:solidFill>
                  <a:srgbClr val="FFC000"/>
                </a:solidFill>
                <a:effectLst/>
                <a:latin typeface="Times New Roman" panose="02020603050405020304" pitchFamily="18" charset="0"/>
                <a:cs typeface="Times New Roman" panose="02020603050405020304" pitchFamily="18" charset="0"/>
              </a:rPr>
              <a:t>Tunicin</a:t>
            </a:r>
            <a:r>
              <a:rPr lang="en-US" altLang="en-US" sz="2400" b="1" dirty="0" smtClean="0">
                <a:solidFill>
                  <a:srgbClr val="FFC000"/>
                </a:solidFill>
                <a:effectLst/>
                <a:latin typeface="Times New Roman" panose="02020603050405020304" pitchFamily="18" charset="0"/>
                <a:cs typeface="Times New Roman" panose="02020603050405020304" pitchFamily="18" charset="0"/>
              </a:rPr>
              <a:t> whiskers had an amazing reinforcing effect on the PBA latex; the reinforcing effect reached several orders of magnitude in the rubbery region of the polymer at low whisker concentrations.</a:t>
            </a:r>
          </a:p>
          <a:p>
            <a:pPr eaLnBrk="1" hangingPunct="1">
              <a:buFont typeface="Wingdings 3" panose="05040102010807070707" pitchFamily="18" charset="2"/>
              <a:buNone/>
            </a:pPr>
            <a:endParaRPr lang="en-US" altLang="en-US" sz="2400" b="1" dirty="0" smtClean="0">
              <a:solidFill>
                <a:srgbClr val="FFC000"/>
              </a:solidFill>
              <a:effectLst/>
              <a:latin typeface="Times New Roman" panose="02020603050405020304" pitchFamily="18" charset="0"/>
              <a:cs typeface="Times New Roman" panose="02020603050405020304" pitchFamily="18" charset="0"/>
            </a:endParaRPr>
          </a:p>
          <a:p>
            <a:pPr eaLnBrk="1" hangingPunct="1"/>
            <a:r>
              <a:rPr lang="en-US" altLang="en-US" sz="2400" b="1" dirty="0" smtClean="0">
                <a:solidFill>
                  <a:srgbClr val="FFC000"/>
                </a:solidFill>
                <a:effectLst/>
                <a:latin typeface="Times New Roman" panose="02020603050405020304" pitchFamily="18" charset="0"/>
                <a:cs typeface="Times New Roman" panose="02020603050405020304" pitchFamily="18" charset="0"/>
              </a:rPr>
              <a:t>The modulus of the composite with a loading level as low as 6 </a:t>
            </a:r>
            <a:r>
              <a:rPr lang="en-US" altLang="en-US" sz="2400" b="1" dirty="0" err="1" smtClean="0">
                <a:solidFill>
                  <a:srgbClr val="FFC000"/>
                </a:solidFill>
                <a:effectLst/>
                <a:latin typeface="Times New Roman" panose="02020603050405020304" pitchFamily="18" charset="0"/>
                <a:cs typeface="Times New Roman" panose="02020603050405020304" pitchFamily="18" charset="0"/>
              </a:rPr>
              <a:t>wt</a:t>
            </a:r>
            <a:r>
              <a:rPr lang="en-US" altLang="en-US" sz="2400" b="1" dirty="0" smtClean="0">
                <a:solidFill>
                  <a:srgbClr val="FFC000"/>
                </a:solidFill>
                <a:effectLst/>
                <a:latin typeface="Times New Roman" panose="02020603050405020304" pitchFamily="18" charset="0"/>
                <a:cs typeface="Times New Roman" panose="02020603050405020304" pitchFamily="18" charset="0"/>
              </a:rPr>
              <a:t> % is more than 2 order of magnitude higher than the one of the unfilled matrix.</a:t>
            </a:r>
          </a:p>
          <a:p>
            <a:pPr eaLnBrk="1" hangingPunct="1"/>
            <a:endParaRPr lang="en-US" altLang="en-US" sz="2400" b="1" dirty="0" smtClean="0">
              <a:solidFill>
                <a:srgbClr val="FFC000"/>
              </a:solidFill>
              <a:effectLst/>
              <a:latin typeface="Times New Roman" panose="02020603050405020304" pitchFamily="18" charset="0"/>
              <a:cs typeface="Times New Roman" panose="02020603050405020304" pitchFamily="18" charset="0"/>
            </a:endParaRPr>
          </a:p>
        </p:txBody>
      </p:sp>
      <p:sp>
        <p:nvSpPr>
          <p:cNvPr id="6" name="Title 2"/>
          <p:cNvSpPr>
            <a:spLocks noGrp="1"/>
          </p:cNvSpPr>
          <p:nvPr>
            <p:ph type="title" idx="4294967295"/>
          </p:nvPr>
        </p:nvSpPr>
        <p:spPr>
          <a:xfrm>
            <a:off x="0" y="0"/>
            <a:ext cx="8229600" cy="1143000"/>
          </a:xfrm>
          <a:prstGeom prst="rect">
            <a:avLst/>
          </a:prstGeom>
        </p:spPr>
        <p:txBody>
          <a:bodyPr/>
          <a:lstStyle/>
          <a:p>
            <a:pPr eaLnBrk="1" fontAlgn="auto" hangingPunct="1">
              <a:spcAft>
                <a:spcPts val="0"/>
              </a:spcAft>
              <a:defRPr/>
            </a:pPr>
            <a:r>
              <a:rPr lang="en-US" sz="3200" dirty="0" err="1" smtClean="0">
                <a:solidFill>
                  <a:srgbClr val="00FF00"/>
                </a:solidFill>
                <a:latin typeface="Times New Roman" panose="02020603050405020304" pitchFamily="18" charset="0"/>
                <a:cs typeface="Times New Roman" panose="02020603050405020304" pitchFamily="18" charset="0"/>
              </a:rPr>
              <a:t>Dufresne</a:t>
            </a:r>
            <a:r>
              <a:rPr lang="en-US" sz="3200" dirty="0" smtClean="0">
                <a:solidFill>
                  <a:srgbClr val="00FF00"/>
                </a:solidFill>
                <a:latin typeface="Times New Roman" panose="02020603050405020304" pitchFamily="18" charset="0"/>
                <a:cs typeface="Times New Roman" panose="02020603050405020304" pitchFamily="18" charset="0"/>
              </a:rPr>
              <a:t> et al.</a:t>
            </a:r>
            <a:endParaRPr lang="en-US" sz="3200" dirty="0">
              <a:solidFill>
                <a:srgbClr val="00FF00"/>
              </a:solidFill>
              <a:latin typeface="Times New Roman" panose="02020603050405020304" pitchFamily="18" charset="0"/>
              <a:cs typeface="Times New Roman" panose="02020603050405020304" pitchFamily="18" charset="0"/>
            </a:endParaRPr>
          </a:p>
        </p:txBody>
      </p:sp>
      <p:pic>
        <p:nvPicPr>
          <p:cNvPr id="440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7457" y="990600"/>
            <a:ext cx="3514725"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B6F15528-21DE-4FAA-801E-634DDDAF4B2B}" type="slidenum">
              <a:rPr lang="en-US" smtClean="0"/>
              <a:pPr/>
              <a:t>34</a:t>
            </a:fld>
            <a:endParaRPr lang="en-US" dirty="0"/>
          </a:p>
        </p:txBody>
      </p:sp>
    </p:spTree>
    <p:extLst>
      <p:ext uri="{BB962C8B-B14F-4D97-AF65-F5344CB8AC3E}">
        <p14:creationId xmlns:p14="http://schemas.microsoft.com/office/powerpoint/2010/main" val="9549323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034">
                                            <p:txEl>
                                              <p:pRg st="2" end="2"/>
                                            </p:txEl>
                                          </p:spTgt>
                                        </p:tgtEl>
                                        <p:attrNameLst>
                                          <p:attrName>style.visibility</p:attrName>
                                        </p:attrNameLst>
                                      </p:cBhvr>
                                      <p:to>
                                        <p:strVal val="visible"/>
                                      </p:to>
                                    </p:set>
                                    <p:animEffect transition="in" filter="blinds(horizontal)">
                                      <p:cBhvr>
                                        <p:cTn id="7" dur="500"/>
                                        <p:tgtEl>
                                          <p:spTgt spid="440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idx="4294967295"/>
          </p:nvPr>
        </p:nvSpPr>
        <p:spPr>
          <a:xfrm>
            <a:off x="22679" y="2743200"/>
            <a:ext cx="5791200" cy="990600"/>
          </a:xfrm>
          <a:prstGeom prst="rect">
            <a:avLst/>
          </a:prstGeom>
        </p:spPr>
        <p:txBody>
          <a:bodyPr/>
          <a:lstStyle/>
          <a:p>
            <a:pPr eaLnBrk="1" hangingPunct="1">
              <a:buFont typeface="Wingdings 3" panose="05040102010807070707" pitchFamily="18" charset="2"/>
              <a:buNone/>
            </a:pPr>
            <a:r>
              <a:rPr lang="en-US" altLang="en-US" sz="2000" b="1" dirty="0" smtClean="0">
                <a:solidFill>
                  <a:srgbClr val="FFC000"/>
                </a:solidFill>
                <a:effectLst/>
                <a:latin typeface="Times New Roman" panose="02020603050405020304" pitchFamily="18" charset="0"/>
                <a:cs typeface="Times New Roman" panose="02020603050405020304" pitchFamily="18" charset="0"/>
              </a:rPr>
              <a:t>  Representative micro CT images of the rabbit femoral condyle twelve weeks after the implantation of either a (a) PPF or (b) US-tube/PPF scaffold.</a:t>
            </a:r>
          </a:p>
        </p:txBody>
      </p:sp>
      <p:sp>
        <p:nvSpPr>
          <p:cNvPr id="3" name="Title 2"/>
          <p:cNvSpPr>
            <a:spLocks noGrp="1"/>
          </p:cNvSpPr>
          <p:nvPr>
            <p:ph type="title" idx="4294967295"/>
          </p:nvPr>
        </p:nvSpPr>
        <p:spPr>
          <a:xfrm>
            <a:off x="870856" y="228600"/>
            <a:ext cx="8273143" cy="1143000"/>
          </a:xfrm>
          <a:prstGeom prst="rect">
            <a:avLst/>
          </a:prstGeom>
        </p:spPr>
        <p:txBody>
          <a:bodyPr>
            <a:noAutofit/>
          </a:bodyPr>
          <a:lstStyle/>
          <a:p>
            <a:pPr algn="just" eaLnBrk="1" hangingPunct="1">
              <a:defRPr/>
            </a:pPr>
            <a:r>
              <a:rPr lang="en-US" sz="2400" dirty="0" smtClean="0">
                <a:solidFill>
                  <a:srgbClr val="00FFFF"/>
                </a:solidFill>
                <a:effectLst/>
                <a:latin typeface="Times New Roman" panose="02020603050405020304" pitchFamily="18" charset="0"/>
                <a:cs typeface="Times New Roman" panose="02020603050405020304" pitchFamily="18" charset="0"/>
              </a:rPr>
              <a:t>In vivo biocompatibility of ultra-short single-walled carbon </a:t>
            </a:r>
            <a:r>
              <a:rPr lang="en-US" sz="2400" dirty="0" err="1" smtClean="0">
                <a:solidFill>
                  <a:srgbClr val="00FFFF"/>
                </a:solidFill>
                <a:effectLst/>
                <a:latin typeface="Times New Roman" panose="02020603050405020304" pitchFamily="18" charset="0"/>
                <a:cs typeface="Times New Roman" panose="02020603050405020304" pitchFamily="18" charset="0"/>
              </a:rPr>
              <a:t>nanotube</a:t>
            </a:r>
            <a:r>
              <a:rPr lang="en-US" sz="2400" dirty="0" smtClean="0">
                <a:solidFill>
                  <a:srgbClr val="00FFFF"/>
                </a:solidFill>
                <a:effectLst/>
                <a:latin typeface="Times New Roman" panose="02020603050405020304" pitchFamily="18" charset="0"/>
                <a:cs typeface="Times New Roman" panose="02020603050405020304" pitchFamily="18" charset="0"/>
              </a:rPr>
              <a:t>/biodegradable polymer </a:t>
            </a:r>
            <a:r>
              <a:rPr lang="en-US" sz="2400" dirty="0" err="1" smtClean="0">
                <a:solidFill>
                  <a:srgbClr val="00FFFF"/>
                </a:solidFill>
                <a:effectLst/>
                <a:latin typeface="Times New Roman" panose="02020603050405020304" pitchFamily="18" charset="0"/>
                <a:cs typeface="Times New Roman" panose="02020603050405020304" pitchFamily="18" charset="0"/>
              </a:rPr>
              <a:t>nanocomposites</a:t>
            </a:r>
            <a:r>
              <a:rPr lang="en-US" sz="2400" dirty="0" smtClean="0">
                <a:solidFill>
                  <a:srgbClr val="00FFFF"/>
                </a:solidFill>
                <a:effectLst/>
                <a:latin typeface="Times New Roman" panose="02020603050405020304" pitchFamily="18" charset="0"/>
                <a:cs typeface="Times New Roman" panose="02020603050405020304" pitchFamily="18" charset="0"/>
              </a:rPr>
              <a:t> for bone tissue engineering</a:t>
            </a:r>
            <a:endParaRPr lang="en-US" sz="2400" dirty="0">
              <a:solidFill>
                <a:srgbClr val="00FFFF"/>
              </a:solidFill>
              <a:effectLst/>
              <a:latin typeface="Times New Roman" panose="02020603050405020304" pitchFamily="18" charset="0"/>
              <a:cs typeface="Times New Roman" panose="02020603050405020304" pitchFamily="18" charset="0"/>
            </a:endParaRPr>
          </a:p>
        </p:txBody>
      </p:sp>
      <p:pic>
        <p:nvPicPr>
          <p:cNvPr id="45060" name="Picture 2"/>
          <p:cNvPicPr>
            <a:picLocks noChangeAspect="1" noChangeArrowheads="1"/>
          </p:cNvPicPr>
          <p:nvPr/>
        </p:nvPicPr>
        <p:blipFill>
          <a:blip r:embed="rId2">
            <a:extLst>
              <a:ext uri="{28A0092B-C50C-407E-A947-70E740481C1C}">
                <a14:useLocalDpi xmlns:a14="http://schemas.microsoft.com/office/drawing/2010/main" val="0"/>
              </a:ext>
            </a:extLst>
          </a:blip>
          <a:srcRect l="16452" r="8710"/>
          <a:stretch>
            <a:fillRect/>
          </a:stretch>
        </p:blipFill>
        <p:spPr bwMode="auto">
          <a:xfrm>
            <a:off x="5262336" y="990600"/>
            <a:ext cx="27495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6600" y="5829981"/>
            <a:ext cx="2890838"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B6F15528-21DE-4FAA-801E-634DDDAF4B2B}" type="slidenum">
              <a:rPr lang="en-US" smtClean="0"/>
              <a:pPr/>
              <a:t>35</a:t>
            </a:fld>
            <a:endParaRPr lang="en-US" dirty="0"/>
          </a:p>
        </p:txBody>
      </p:sp>
    </p:spTree>
    <p:extLst>
      <p:ext uri="{BB962C8B-B14F-4D97-AF65-F5344CB8AC3E}">
        <p14:creationId xmlns:p14="http://schemas.microsoft.com/office/powerpoint/2010/main" val="4203970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4114800" y="2199238"/>
            <a:ext cx="1678793" cy="400110"/>
          </a:xfrm>
          <a:prstGeom prst="rect">
            <a:avLst/>
          </a:prstGeom>
          <a:noFill/>
          <a:ln w="9525">
            <a:noFill/>
            <a:miter lim="800000"/>
            <a:headEnd/>
            <a:tailEnd/>
          </a:ln>
        </p:spPr>
        <p:txBody>
          <a:bodyPr wrap="none">
            <a:spAutoFit/>
          </a:bodyPr>
          <a:lstStyle/>
          <a:p>
            <a:pPr algn="ctr" eaLnBrk="1" fontAlgn="auto" hangingPunct="1">
              <a:spcBef>
                <a:spcPts val="0"/>
              </a:spcBef>
              <a:spcAft>
                <a:spcPts val="0"/>
              </a:spcAft>
              <a:defRPr/>
            </a:pPr>
            <a:r>
              <a:rPr lang="en-US" sz="2000" b="1" i="1" baseline="0" dirty="0">
                <a:solidFill>
                  <a:srgbClr val="FFC000"/>
                </a:solidFill>
                <a:effectLst>
                  <a:outerShdw blurRad="38100" dist="38100" dir="2700000" algn="tl">
                    <a:srgbClr val="000000">
                      <a:alpha val="43137"/>
                    </a:srgbClr>
                  </a:outerShdw>
                </a:effectLst>
                <a:cs typeface="Times New Roman" panose="02020603050405020304" pitchFamily="18" charset="0"/>
              </a:rPr>
              <a:t>Lycurgus Cup</a:t>
            </a:r>
          </a:p>
        </p:txBody>
      </p:sp>
      <p:sp>
        <p:nvSpPr>
          <p:cNvPr id="14339" name="Text Box 6"/>
          <p:cNvSpPr txBox="1">
            <a:spLocks noChangeArrowheads="1"/>
          </p:cNvSpPr>
          <p:nvPr/>
        </p:nvSpPr>
        <p:spPr bwMode="auto">
          <a:xfrm>
            <a:off x="0" y="1084263"/>
            <a:ext cx="3516313"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6538" indent="-236538" eaLnBrk="0" hangingPunct="0">
              <a:defRPr>
                <a:solidFill>
                  <a:schemeClr val="tx1"/>
                </a:solidFill>
                <a:latin typeface="Arial" panose="020B0604020202020204" pitchFamily="34" charset="0"/>
              </a:defRPr>
            </a:lvl1pPr>
            <a:lvl2pPr marL="693738" indent="-236538"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5000"/>
              </a:lnSpc>
              <a:spcAft>
                <a:spcPct val="100000"/>
              </a:spcAft>
              <a:buFont typeface="Symbol" panose="05050102010706020507" pitchFamily="18" charset="2"/>
              <a:buChar char="·"/>
            </a:pPr>
            <a:r>
              <a:rPr lang="en-US" altLang="en-US" sz="2000" b="1" baseline="0">
                <a:solidFill>
                  <a:srgbClr val="FFC000"/>
                </a:solidFill>
                <a:latin typeface="Times New Roman" panose="02020603050405020304" pitchFamily="18" charset="0"/>
                <a:cs typeface="Times New Roman" panose="02020603050405020304" pitchFamily="18" charset="0"/>
              </a:rPr>
              <a:t>Resulting nanocomposite may exhibit drastically different (often </a:t>
            </a:r>
            <a:r>
              <a:rPr lang="en-US" altLang="en-US" sz="2000" b="1" i="1" baseline="0">
                <a:solidFill>
                  <a:srgbClr val="FFC000"/>
                </a:solidFill>
                <a:latin typeface="Times New Roman" panose="02020603050405020304" pitchFamily="18" charset="0"/>
                <a:cs typeface="Times New Roman" panose="02020603050405020304" pitchFamily="18" charset="0"/>
              </a:rPr>
              <a:t>enhanced</a:t>
            </a:r>
            <a:r>
              <a:rPr lang="en-US" altLang="en-US" sz="2000" b="1" baseline="0">
                <a:solidFill>
                  <a:srgbClr val="FFC000"/>
                </a:solidFill>
                <a:latin typeface="Times New Roman" panose="02020603050405020304" pitchFamily="18" charset="0"/>
                <a:cs typeface="Times New Roman" panose="02020603050405020304" pitchFamily="18" charset="0"/>
              </a:rPr>
              <a:t>) properties than the individual components</a:t>
            </a:r>
          </a:p>
          <a:p>
            <a:pPr lvl="1" eaLnBrk="1" hangingPunct="1">
              <a:lnSpc>
                <a:spcPct val="125000"/>
              </a:lnSpc>
              <a:spcAft>
                <a:spcPct val="100000"/>
              </a:spcAft>
              <a:buFont typeface="Symbol" panose="05050102010706020507" pitchFamily="18" charset="2"/>
              <a:buChar char="-"/>
            </a:pPr>
            <a:r>
              <a:rPr lang="en-US" altLang="en-US" sz="2000" b="1" baseline="0">
                <a:solidFill>
                  <a:srgbClr val="FFC000"/>
                </a:solidFill>
                <a:latin typeface="Times New Roman" panose="02020603050405020304" pitchFamily="18" charset="0"/>
                <a:cs typeface="Times New Roman" panose="02020603050405020304" pitchFamily="18" charset="0"/>
              </a:rPr>
              <a:t>Electrical, magnetic, electrochemical, catalytic, optical, structural, and mechanical properties</a:t>
            </a:r>
          </a:p>
        </p:txBody>
      </p:sp>
      <p:pic>
        <p:nvPicPr>
          <p:cNvPr id="14340" name="Picture 3" descr="cup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16625" y="128588"/>
            <a:ext cx="2646363"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descr="LycurgusR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76" y="2565267"/>
            <a:ext cx="2578100"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noChangeArrowheads="1"/>
          </p:cNvSpPr>
          <p:nvPr/>
        </p:nvSpPr>
        <p:spPr bwMode="auto">
          <a:xfrm>
            <a:off x="6081712" y="3717266"/>
            <a:ext cx="3062287" cy="1323439"/>
          </a:xfrm>
          <a:prstGeom prst="rect">
            <a:avLst/>
          </a:prstGeom>
          <a:noFill/>
          <a:ln w="9525">
            <a:noFill/>
            <a:miter lim="800000"/>
            <a:headEnd/>
            <a:tailEnd/>
          </a:ln>
          <a:effectLst/>
        </p:spPr>
        <p:txBody>
          <a:bodyPr wrap="square" anchor="ctr">
            <a:spAutoFit/>
          </a:bodyPr>
          <a:lstStyle/>
          <a:p>
            <a:pPr algn="ctr" fontAlgn="auto">
              <a:spcBef>
                <a:spcPts val="0"/>
              </a:spcBef>
              <a:spcAft>
                <a:spcPts val="0"/>
              </a:spcAft>
              <a:defRPr/>
            </a:pPr>
            <a:r>
              <a:rPr lang="en-US" sz="2000" b="1" baseline="0" dirty="0">
                <a:solidFill>
                  <a:srgbClr val="FFC000"/>
                </a:solidFill>
                <a:effectLst>
                  <a:outerShdw blurRad="38100" dist="38100" dir="2700000" algn="tl">
                    <a:srgbClr val="000000">
                      <a:alpha val="43137"/>
                    </a:srgbClr>
                  </a:outerShdw>
                </a:effectLst>
                <a:cs typeface="Times New Roman" panose="02020603050405020304" pitchFamily="18" charset="0"/>
              </a:rPr>
              <a:t>Lycurgus Cup is made of glass. </a:t>
            </a:r>
          </a:p>
          <a:p>
            <a:pPr algn="ctr" fontAlgn="auto">
              <a:spcBef>
                <a:spcPts val="0"/>
              </a:spcBef>
              <a:spcAft>
                <a:spcPts val="0"/>
              </a:spcAft>
              <a:defRPr/>
            </a:pPr>
            <a:r>
              <a:rPr lang="en-US" sz="2000" b="1" baseline="0" dirty="0">
                <a:solidFill>
                  <a:srgbClr val="FFC000"/>
                </a:solidFill>
                <a:effectLst>
                  <a:outerShdw blurRad="38100" dist="38100" dir="2700000" algn="tl">
                    <a:srgbClr val="000000">
                      <a:alpha val="43137"/>
                    </a:srgbClr>
                  </a:outerShdw>
                </a:effectLst>
                <a:cs typeface="Times New Roman" panose="02020603050405020304" pitchFamily="18" charset="0"/>
              </a:rPr>
              <a:t>Roman ~400 AD,</a:t>
            </a:r>
          </a:p>
          <a:p>
            <a:pPr algn="ctr" fontAlgn="auto">
              <a:spcBef>
                <a:spcPts val="0"/>
              </a:spcBef>
              <a:spcAft>
                <a:spcPts val="0"/>
              </a:spcAft>
              <a:defRPr/>
            </a:pPr>
            <a:r>
              <a:rPr lang="en-US" sz="2000" b="1" i="1" baseline="0" dirty="0">
                <a:solidFill>
                  <a:srgbClr val="FFC000"/>
                </a:solidFill>
                <a:effectLst>
                  <a:outerShdw blurRad="38100" dist="38100" dir="2700000" algn="tl">
                    <a:srgbClr val="000000">
                      <a:alpha val="43137"/>
                    </a:srgbClr>
                  </a:outerShdw>
                </a:effectLst>
                <a:cs typeface="Times New Roman" panose="02020603050405020304" pitchFamily="18" charset="0"/>
              </a:rPr>
              <a:t>Myth of King Lycurgus</a:t>
            </a:r>
          </a:p>
        </p:txBody>
      </p:sp>
      <p:sp>
        <p:nvSpPr>
          <p:cNvPr id="9223" name="Title 9"/>
          <p:cNvSpPr>
            <a:spLocks noGrp="1"/>
          </p:cNvSpPr>
          <p:nvPr>
            <p:ph type="title" idx="4294967295"/>
          </p:nvPr>
        </p:nvSpPr>
        <p:spPr>
          <a:xfrm>
            <a:off x="0" y="0"/>
            <a:ext cx="8229600" cy="1143000"/>
          </a:xfrm>
          <a:prstGeom prst="rect">
            <a:avLst/>
          </a:prstGeom>
        </p:spPr>
        <p:txBody>
          <a:bodyPr/>
          <a:lstStyle/>
          <a:p>
            <a:pPr algn="ctr" eaLnBrk="1" fontAlgn="auto" hangingPunct="1">
              <a:spcAft>
                <a:spcPts val="0"/>
              </a:spcAft>
              <a:defRPr/>
            </a:pPr>
            <a:r>
              <a:rPr lang="en-US" sz="3200" dirty="0" err="1" smtClean="0">
                <a:solidFill>
                  <a:srgbClr val="00FFFF"/>
                </a:solidFill>
                <a:latin typeface="Times New Roman" panose="02020603050405020304" pitchFamily="18" charset="0"/>
                <a:cs typeface="Times New Roman" panose="02020603050405020304" pitchFamily="18" charset="0"/>
              </a:rPr>
              <a:t>Nanocomposites</a:t>
            </a:r>
            <a:endParaRPr lang="en-US" sz="3200" dirty="0" smtClean="0">
              <a:solidFill>
                <a:srgbClr val="00FFFF"/>
              </a:solidFill>
              <a:latin typeface="Times New Roman" panose="02020603050405020304" pitchFamily="18" charset="0"/>
              <a:cs typeface="Times New Roman" panose="02020603050405020304" pitchFamily="18" charset="0"/>
            </a:endParaRPr>
          </a:p>
        </p:txBody>
      </p:sp>
      <p:sp>
        <p:nvSpPr>
          <p:cNvPr id="9224" name="Rectangle 7"/>
          <p:cNvSpPr>
            <a:spLocks noChangeArrowheads="1"/>
          </p:cNvSpPr>
          <p:nvPr/>
        </p:nvSpPr>
        <p:spPr bwMode="auto">
          <a:xfrm>
            <a:off x="228600" y="6061900"/>
            <a:ext cx="7924800" cy="261610"/>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a:spAutoFit/>
          </a:bodyPr>
          <a:lstStyle/>
          <a:p>
            <a:pPr marL="342900" indent="-342900" eaLnBrk="1" fontAlgn="auto" hangingPunct="1">
              <a:spcBef>
                <a:spcPts val="0"/>
              </a:spcBef>
              <a:spcAft>
                <a:spcPct val="75000"/>
              </a:spcAft>
              <a:defRPr/>
            </a:pPr>
            <a:r>
              <a:rPr lang="en-US" sz="1100" b="1" baseline="0" dirty="0">
                <a:solidFill>
                  <a:srgbClr val="00FF00"/>
                </a:solidFill>
                <a:latin typeface="Times New Roman" panose="02020603050405020304" pitchFamily="18" charset="0"/>
                <a:cs typeface="Times New Roman" panose="02020603050405020304" pitchFamily="18" charset="0"/>
              </a:rPr>
              <a:t>http://www.britishmuseum.org/explore/highlights/highlight_objects/pe_mla/t/the_lycurgus_cup.aspx</a:t>
            </a:r>
          </a:p>
        </p:txBody>
      </p:sp>
      <p:pic>
        <p:nvPicPr>
          <p:cNvPr id="9225" name="Picture 9"/>
          <p:cNvPicPr>
            <a:picLocks noChangeAspect="1" noChangeArrowheads="1"/>
          </p:cNvPicPr>
          <p:nvPr/>
        </p:nvPicPr>
        <p:blipFill>
          <a:blip r:embed="rId5"/>
          <a:srcRect/>
          <a:stretch>
            <a:fillRect/>
          </a:stretch>
        </p:blipFill>
        <p:spPr bwMode="auto">
          <a:xfrm>
            <a:off x="4191000" y="762000"/>
            <a:ext cx="1571625" cy="1470025"/>
          </a:xfrm>
          <a:prstGeom prst="rect">
            <a:avLst/>
          </a:prstGeom>
          <a:noFill/>
          <a:ln w="38100" cap="sq">
            <a:solidFill>
              <a:srgbClr val="000000"/>
            </a:solidFill>
            <a:miter lim="800000"/>
            <a:headEnd/>
            <a:tailEnd/>
          </a:ln>
          <a:effectLst>
            <a:outerShdw dist="38100" dir="2700000" algn="tl" rotWithShape="0">
              <a:srgbClr val="000000">
                <a:alpha val="42999"/>
              </a:srgbClr>
            </a:outerShdw>
          </a:effectLst>
        </p:spPr>
      </p:pic>
      <p:sp>
        <p:nvSpPr>
          <p:cNvPr id="10" name="Rectangle 9"/>
          <p:cNvSpPr/>
          <p:nvPr/>
        </p:nvSpPr>
        <p:spPr>
          <a:xfrm>
            <a:off x="6016625" y="5105400"/>
            <a:ext cx="2495550" cy="1323439"/>
          </a:xfrm>
          <a:prstGeom prst="rect">
            <a:avLst/>
          </a:prstGeom>
        </p:spPr>
        <p:txBody>
          <a:bodyPr wrap="square">
            <a:spAutoFit/>
          </a:bodyPr>
          <a:lstStyle/>
          <a:p>
            <a:pPr algn="ctr" fontAlgn="auto">
              <a:spcBef>
                <a:spcPts val="0"/>
              </a:spcBef>
              <a:spcAft>
                <a:spcPts val="0"/>
              </a:spcAft>
              <a:defRPr/>
            </a:pPr>
            <a:r>
              <a:rPr lang="en-US" sz="2000" b="1" baseline="0" dirty="0">
                <a:solidFill>
                  <a:srgbClr val="FFC000"/>
                </a:solidFill>
                <a:effectLst>
                  <a:outerShdw blurRad="38100" dist="38100" dir="2700000" algn="tl">
                    <a:srgbClr val="000000">
                      <a:alpha val="43137"/>
                    </a:srgbClr>
                  </a:outerShdw>
                </a:effectLst>
                <a:cs typeface="Times New Roman" panose="02020603050405020304" pitchFamily="18" charset="0"/>
              </a:rPr>
              <a:t>Appears green in reflected light and red in transmitted light</a:t>
            </a:r>
          </a:p>
        </p:txBody>
      </p:sp>
      <p:sp>
        <p:nvSpPr>
          <p:cNvPr id="2" name="Slide Number Placeholder 1"/>
          <p:cNvSpPr>
            <a:spLocks noGrp="1"/>
          </p:cNvSpPr>
          <p:nvPr>
            <p:ph type="sldNum" sz="quarter" idx="4"/>
          </p:nvPr>
        </p:nvSpPr>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14055808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blinds(horizontal)">
                                      <p:cBhvr>
                                        <p:cTn id="7" dur="500"/>
                                        <p:tgtEl>
                                          <p:spTgt spid="143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242888" y="1531938"/>
            <a:ext cx="8702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endParaRPr lang="en-US" altLang="en-US" sz="1800" baseline="0">
              <a:solidFill>
                <a:prstClr val="black"/>
              </a:solidFill>
              <a:latin typeface="Lucida Sans Unicode" panose="020B0602030504020204" pitchFamily="34" charset="0"/>
            </a:endParaRPr>
          </a:p>
        </p:txBody>
      </p:sp>
      <p:pic>
        <p:nvPicPr>
          <p:cNvPr id="1536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62" y="185880"/>
            <a:ext cx="6964761" cy="65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itle 11"/>
          <p:cNvSpPr>
            <a:spLocks noGrp="1"/>
          </p:cNvSpPr>
          <p:nvPr>
            <p:ph type="title" idx="4294967295"/>
          </p:nvPr>
        </p:nvSpPr>
        <p:spPr>
          <a:xfrm>
            <a:off x="76199" y="278062"/>
            <a:ext cx="6781800" cy="471488"/>
          </a:xfrm>
          <a:prstGeom prst="rect">
            <a:avLst/>
          </a:prstGeom>
        </p:spPr>
        <p:txBody>
          <a:bodyPr>
            <a:noAutofit/>
          </a:bodyPr>
          <a:lstStyle/>
          <a:p>
            <a:pPr algn="ctr" eaLnBrk="1" fontAlgn="auto" hangingPunct="1">
              <a:spcAft>
                <a:spcPts val="0"/>
              </a:spcAft>
              <a:defRPr/>
            </a:pPr>
            <a:r>
              <a:rPr lang="en-US" sz="3200" dirty="0" smtClean="0">
                <a:solidFill>
                  <a:srgbClr val="00FFFF"/>
                </a:solidFill>
                <a:latin typeface="Times New Roman" panose="02020603050405020304" pitchFamily="18" charset="0"/>
                <a:cs typeface="Times New Roman" panose="02020603050405020304" pitchFamily="18" charset="0"/>
              </a:rPr>
              <a:t>Nanocomposites</a:t>
            </a:r>
          </a:p>
        </p:txBody>
      </p:sp>
      <p:sp>
        <p:nvSpPr>
          <p:cNvPr id="15365" name="Text Box 6"/>
          <p:cNvSpPr txBox="1">
            <a:spLocks noChangeArrowheads="1"/>
          </p:cNvSpPr>
          <p:nvPr/>
        </p:nvSpPr>
        <p:spPr bwMode="auto">
          <a:xfrm>
            <a:off x="6858000" y="1676400"/>
            <a:ext cx="22860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6538" indent="-23653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5000"/>
              </a:lnSpc>
              <a:spcAft>
                <a:spcPct val="100000"/>
              </a:spcAft>
            </a:pPr>
            <a:r>
              <a:rPr lang="en-US" altLang="en-US" sz="2000" b="1" baseline="0" dirty="0">
                <a:solidFill>
                  <a:srgbClr val="FFC000"/>
                </a:solidFill>
                <a:latin typeface="Times New Roman" panose="02020603050405020304" pitchFamily="18" charset="0"/>
                <a:cs typeface="Times New Roman" panose="02020603050405020304" pitchFamily="18" charset="0"/>
              </a:rPr>
              <a:t>Technology re-discovered in the 1600s and used for colored stained glass windows</a:t>
            </a:r>
          </a:p>
        </p:txBody>
      </p:sp>
      <p:sp>
        <p:nvSpPr>
          <p:cNvPr id="15366" name="Rectangle 7"/>
          <p:cNvSpPr>
            <a:spLocks noChangeArrowheads="1"/>
          </p:cNvSpPr>
          <p:nvPr/>
        </p:nvSpPr>
        <p:spPr bwMode="auto">
          <a:xfrm>
            <a:off x="4244182" y="1422579"/>
            <a:ext cx="4800600" cy="276225"/>
          </a:xfrm>
          <a:prstGeom prst="rect">
            <a:avLst/>
          </a:prstGeom>
          <a:solidFill>
            <a:schemeClr val="accent2"/>
          </a:solidFill>
          <a:ln w="25400">
            <a:solidFill>
              <a:srgbClr val="FFFF00"/>
            </a:solidFill>
            <a:miter lim="800000"/>
            <a:headEnd/>
            <a:tailEnd/>
          </a:ln>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ct val="75000"/>
              </a:spcAft>
            </a:pPr>
            <a:r>
              <a:rPr lang="en-US" altLang="en-US" baseline="0">
                <a:solidFill>
                  <a:srgbClr val="000000"/>
                </a:solidFill>
                <a:latin typeface="Lucida Sans Unicode" panose="020B0602030504020204" pitchFamily="34" charset="0"/>
              </a:rPr>
              <a:t>The Institute of Nanotechnology </a:t>
            </a:r>
            <a:r>
              <a:rPr lang="en-US" altLang="en-US" baseline="0">
                <a:solidFill>
                  <a:srgbClr val="000000"/>
                </a:solidFill>
                <a:latin typeface="Lucida Sans Unicode" panose="020B0602030504020204" pitchFamily="34" charset="0"/>
                <a:hlinkClick r:id="rId4"/>
              </a:rPr>
              <a:t>http://www.nano.org.uk/</a:t>
            </a:r>
            <a:endParaRPr lang="en-US" altLang="en-US" baseline="0">
              <a:solidFill>
                <a:srgbClr val="000000"/>
              </a:solidFill>
              <a:latin typeface="Lucida Sans Unicode" panose="020B0602030504020204" pitchFamily="34" charset="0"/>
            </a:endParaRPr>
          </a:p>
        </p:txBody>
      </p:sp>
      <p:sp>
        <p:nvSpPr>
          <p:cNvPr id="2" name="Slide Number Placeholder 1"/>
          <p:cNvSpPr>
            <a:spLocks noGrp="1"/>
          </p:cNvSpPr>
          <p:nvPr>
            <p:ph type="sldNum" sz="quarter" idx="4"/>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1949745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242888" y="1531938"/>
            <a:ext cx="8702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endParaRPr lang="en-US" altLang="en-US" sz="1800" baseline="0">
              <a:solidFill>
                <a:prstClr val="black"/>
              </a:solidFill>
              <a:latin typeface="Lucida Sans Unicode" panose="020B0602030504020204" pitchFamily="34" charset="0"/>
            </a:endParaRPr>
          </a:p>
        </p:txBody>
      </p:sp>
      <p:sp>
        <p:nvSpPr>
          <p:cNvPr id="16387" name="Text Box 6"/>
          <p:cNvSpPr txBox="1">
            <a:spLocks noChangeArrowheads="1"/>
          </p:cNvSpPr>
          <p:nvPr/>
        </p:nvSpPr>
        <p:spPr bwMode="auto">
          <a:xfrm>
            <a:off x="595087" y="1898650"/>
            <a:ext cx="854891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6538" indent="-236538" eaLnBrk="0" hangingPunct="0">
              <a:defRPr>
                <a:solidFill>
                  <a:schemeClr val="tx1"/>
                </a:solidFill>
                <a:latin typeface="Arial" panose="020B0604020202020204" pitchFamily="34" charset="0"/>
              </a:defRPr>
            </a:lvl1pPr>
            <a:lvl2pPr marL="693738" indent="-236538"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ct val="100000"/>
              </a:spcAft>
              <a:buFont typeface="Symbol" panose="05050102010706020507" pitchFamily="18" charset="2"/>
              <a:buChar char="·"/>
            </a:pPr>
            <a:r>
              <a:rPr lang="en-US" altLang="en-US" sz="2400" b="1" baseline="0" dirty="0">
                <a:solidFill>
                  <a:srgbClr val="FFC000"/>
                </a:solidFill>
                <a:latin typeface="Times New Roman" panose="02020603050405020304" pitchFamily="18" charset="0"/>
                <a:cs typeface="Times New Roman" panose="02020603050405020304" pitchFamily="18" charset="0"/>
              </a:rPr>
              <a:t>Very high surface area to volume ratios in nanostructures</a:t>
            </a:r>
          </a:p>
          <a:p>
            <a:pPr lvl="1" eaLnBrk="1" hangingPunct="1">
              <a:spcAft>
                <a:spcPct val="100000"/>
              </a:spcAft>
              <a:buFont typeface="Symbol" panose="05050102010706020507" pitchFamily="18" charset="2"/>
              <a:buChar char="-"/>
            </a:pPr>
            <a:r>
              <a:rPr lang="en-US" altLang="en-US" sz="2400" b="1" baseline="0" dirty="0">
                <a:solidFill>
                  <a:srgbClr val="FFC000"/>
                </a:solidFill>
                <a:latin typeface="Times New Roman" panose="02020603050405020304" pitchFamily="18" charset="0"/>
                <a:cs typeface="Times New Roman" panose="02020603050405020304" pitchFamily="18" charset="0"/>
              </a:rPr>
              <a:t>Nanocomposites provide large interface areas between the constituent, intermixed phases</a:t>
            </a:r>
          </a:p>
          <a:p>
            <a:pPr lvl="1" eaLnBrk="1" hangingPunct="1">
              <a:spcAft>
                <a:spcPct val="100000"/>
              </a:spcAft>
              <a:buFont typeface="Symbol" panose="05050102010706020507" pitchFamily="18" charset="2"/>
              <a:buChar char="-"/>
            </a:pPr>
            <a:r>
              <a:rPr lang="en-US" altLang="en-US" sz="2400" b="1" baseline="0" dirty="0">
                <a:solidFill>
                  <a:srgbClr val="FFC000"/>
                </a:solidFill>
                <a:latin typeface="Times New Roman" panose="02020603050405020304" pitchFamily="18" charset="0"/>
                <a:cs typeface="Times New Roman" panose="02020603050405020304" pitchFamily="18" charset="0"/>
              </a:rPr>
              <a:t>Allow significant property improvements with very low loading levels (Traditional </a:t>
            </a:r>
            <a:r>
              <a:rPr lang="en-US" altLang="en-US" sz="2400" b="1" baseline="0" dirty="0" err="1">
                <a:solidFill>
                  <a:srgbClr val="FFC000"/>
                </a:solidFill>
                <a:latin typeface="Times New Roman" panose="02020603050405020304" pitchFamily="18" charset="0"/>
                <a:cs typeface="Times New Roman" panose="02020603050405020304" pitchFamily="18" charset="0"/>
              </a:rPr>
              <a:t>microparticle</a:t>
            </a:r>
            <a:r>
              <a:rPr lang="en-US" altLang="en-US" sz="2400" b="1" baseline="0" dirty="0">
                <a:solidFill>
                  <a:srgbClr val="FFC000"/>
                </a:solidFill>
                <a:latin typeface="Times New Roman" panose="02020603050405020304" pitchFamily="18" charset="0"/>
                <a:cs typeface="Times New Roman" panose="02020603050405020304" pitchFamily="18" charset="0"/>
              </a:rPr>
              <a:t> additives require much higher loading levels to achieve similar performance)</a:t>
            </a:r>
          </a:p>
        </p:txBody>
      </p:sp>
      <p:sp>
        <p:nvSpPr>
          <p:cNvPr id="7" name="Title 6"/>
          <p:cNvSpPr>
            <a:spLocks noGrp="1"/>
          </p:cNvSpPr>
          <p:nvPr>
            <p:ph type="title" idx="4294967295"/>
          </p:nvPr>
        </p:nvSpPr>
        <p:spPr>
          <a:xfrm>
            <a:off x="479425" y="0"/>
            <a:ext cx="8229600" cy="1143000"/>
          </a:xfrm>
          <a:prstGeom prst="rect">
            <a:avLst/>
          </a:prstGeom>
        </p:spPr>
        <p:txBody>
          <a:bodyPr/>
          <a:lstStyle/>
          <a:p>
            <a:pPr algn="ctr" eaLnBrk="1" fontAlgn="auto" hangingPunct="1">
              <a:spcAft>
                <a:spcPts val="0"/>
              </a:spcAft>
              <a:defRPr/>
            </a:pPr>
            <a:r>
              <a:rPr lang="en-US" sz="3200" dirty="0" err="1" smtClean="0">
                <a:solidFill>
                  <a:srgbClr val="00FFFF"/>
                </a:solidFill>
                <a:latin typeface="Times New Roman" panose="02020603050405020304" pitchFamily="18" charset="0"/>
                <a:cs typeface="Times New Roman" panose="02020603050405020304" pitchFamily="18" charset="0"/>
              </a:rPr>
              <a:t>Nano</a:t>
            </a:r>
            <a:r>
              <a:rPr lang="en-US" sz="3200" dirty="0" smtClean="0">
                <a:solidFill>
                  <a:srgbClr val="00FFFF"/>
                </a:solidFill>
                <a:latin typeface="Times New Roman" panose="02020603050405020304" pitchFamily="18" charset="0"/>
                <a:cs typeface="Times New Roman" panose="02020603050405020304" pitchFamily="18" charset="0"/>
              </a:rPr>
              <a:t> Effect</a:t>
            </a:r>
            <a:endParaRPr lang="en-US" sz="3200" dirty="0">
              <a:solidFill>
                <a:srgbClr val="00FFFF"/>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4"/>
          </p:nvPr>
        </p:nvSpPr>
        <p:spPr/>
        <p:txBody>
          <a:bodyPr/>
          <a:lstStyle/>
          <a:p>
            <a:fld id="{B6F15528-21DE-4FAA-801E-634DDDAF4B2B}" type="slidenum">
              <a:rPr lang="en-US" smtClean="0"/>
              <a:pPr/>
              <a:t>6</a:t>
            </a:fld>
            <a:endParaRPr lang="en-US" dirty="0"/>
          </a:p>
        </p:txBody>
      </p:sp>
    </p:spTree>
    <p:extLst>
      <p:ext uri="{BB962C8B-B14F-4D97-AF65-F5344CB8AC3E}">
        <p14:creationId xmlns:p14="http://schemas.microsoft.com/office/powerpoint/2010/main" val="3043654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blinds(horizontal)">
                                      <p:cBhvr>
                                        <p:cTn id="7" dur="500"/>
                                        <p:tgtEl>
                                          <p:spTgt spid="1638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blinds(horizontal)">
                                      <p:cBhvr>
                                        <p:cTn id="12"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4294967295"/>
          </p:nvPr>
        </p:nvSpPr>
        <p:spPr>
          <a:xfrm>
            <a:off x="0" y="1481138"/>
            <a:ext cx="8229600" cy="4525962"/>
          </a:xfrm>
          <a:prstGeom prst="rect">
            <a:avLst/>
          </a:prstGeom>
        </p:spPr>
        <p:txBody>
          <a:bodyPr/>
          <a:lstStyle/>
          <a:p>
            <a:pPr marL="236538" indent="-236538" eaLnBrk="1" hangingPunct="1">
              <a:spcAft>
                <a:spcPct val="100000"/>
              </a:spcAft>
              <a:buFont typeface="Symbol" panose="05050102010706020507" pitchFamily="18" charset="2"/>
              <a:buChar char="·"/>
            </a:pPr>
            <a:r>
              <a:rPr lang="en-US" altLang="en-US" sz="2400" smtClean="0"/>
              <a:t>Apart from the properties of the individual components in a nanocomposite, the interfaces play an important role in enhancing or limiting overall properties of system</a:t>
            </a:r>
          </a:p>
          <a:p>
            <a:pPr marL="693738" lvl="1" indent="-236538" eaLnBrk="1" hangingPunct="1">
              <a:spcAft>
                <a:spcPct val="100000"/>
              </a:spcAft>
              <a:buFont typeface="Symbol" panose="05050102010706020507" pitchFamily="18" charset="2"/>
              <a:buChar char="-"/>
            </a:pPr>
            <a:r>
              <a:rPr lang="en-US" altLang="en-US" sz="2400" smtClean="0"/>
              <a:t>Controls the degree of interaction between the filler and the matrix and thus influences the properties</a:t>
            </a:r>
          </a:p>
          <a:p>
            <a:pPr marL="693738" lvl="1" indent="-236538" eaLnBrk="1" hangingPunct="1">
              <a:spcAft>
                <a:spcPct val="100000"/>
              </a:spcAft>
              <a:buFont typeface="Symbol" panose="05050102010706020507" pitchFamily="18" charset="2"/>
              <a:buChar char="-"/>
            </a:pPr>
            <a:r>
              <a:rPr lang="en-US" altLang="en-US" sz="2400" smtClean="0"/>
              <a:t>Alters chemistry, polymer chain mobility, degree of cure, crystallinity, </a:t>
            </a:r>
            <a:r>
              <a:rPr lang="en-US" altLang="en-US" sz="2400" i="1" smtClean="0"/>
              <a:t>etc</a:t>
            </a:r>
            <a:r>
              <a:rPr lang="en-US" altLang="en-US" sz="2400" smtClean="0"/>
              <a:t>.</a:t>
            </a:r>
          </a:p>
        </p:txBody>
      </p:sp>
      <p:sp>
        <p:nvSpPr>
          <p:cNvPr id="3" name="Title 2"/>
          <p:cNvSpPr>
            <a:spLocks noGrp="1"/>
          </p:cNvSpPr>
          <p:nvPr>
            <p:ph type="title" idx="4294967295"/>
          </p:nvPr>
        </p:nvSpPr>
        <p:spPr>
          <a:xfrm>
            <a:off x="0" y="274638"/>
            <a:ext cx="8229600" cy="1143000"/>
          </a:xfrm>
          <a:prstGeom prst="rect">
            <a:avLst/>
          </a:prstGeom>
        </p:spPr>
        <p:txBody>
          <a:bodyPr/>
          <a:lstStyle/>
          <a:p>
            <a:pPr eaLnBrk="1" fontAlgn="auto" hangingPunct="1">
              <a:spcAft>
                <a:spcPts val="0"/>
              </a:spcAft>
              <a:defRPr/>
            </a:pPr>
            <a:r>
              <a:rPr lang="en-US" dirty="0" err="1" smtClean="0"/>
              <a:t>Nano</a:t>
            </a:r>
            <a:r>
              <a:rPr lang="en-US" dirty="0" smtClean="0"/>
              <a:t> Effect</a:t>
            </a:r>
            <a:endParaRPr lang="en-US" dirty="0"/>
          </a:p>
        </p:txBody>
      </p:sp>
      <p:sp>
        <p:nvSpPr>
          <p:cNvPr id="2" name="Slide Number Placeholder 1"/>
          <p:cNvSpPr>
            <a:spLocks noGrp="1"/>
          </p:cNvSpPr>
          <p:nvPr>
            <p:ph type="sldNum" sz="quarter" idx="4"/>
          </p:nvPr>
        </p:nvSpPr>
        <p:spPr/>
        <p:txBody>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2970500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blinds(horizontal)">
                                      <p:cBhvr>
                                        <p:cTn id="7" dur="500"/>
                                        <p:tgtEl>
                                          <p:spTgt spid="174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410">
                                            <p:txEl>
                                              <p:pRg st="1" end="1"/>
                                            </p:txEl>
                                          </p:spTgt>
                                        </p:tgtEl>
                                        <p:attrNameLst>
                                          <p:attrName>style.visibility</p:attrName>
                                        </p:attrNameLst>
                                      </p:cBhvr>
                                      <p:to>
                                        <p:strVal val="visible"/>
                                      </p:to>
                                    </p:set>
                                    <p:animEffect transition="in" filter="blinds(horizontal)">
                                      <p:cBhvr>
                                        <p:cTn id="12" dur="500"/>
                                        <p:tgtEl>
                                          <p:spTgt spid="174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7410">
                                            <p:txEl>
                                              <p:pRg st="2" end="2"/>
                                            </p:txEl>
                                          </p:spTgt>
                                        </p:tgtEl>
                                        <p:attrNameLst>
                                          <p:attrName>style.visibility</p:attrName>
                                        </p:attrNameLst>
                                      </p:cBhvr>
                                      <p:to>
                                        <p:strVal val="visible"/>
                                      </p:to>
                                    </p:set>
                                    <p:animEffect transition="in" filter="blinds(horizontal)">
                                      <p:cBhvr>
                                        <p:cTn id="17" dur="500"/>
                                        <p:tgtEl>
                                          <p:spTgt spid="174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body" idx="4294967295"/>
          </p:nvPr>
        </p:nvSpPr>
        <p:spPr>
          <a:xfrm>
            <a:off x="0" y="4343400"/>
            <a:ext cx="9144000" cy="2227263"/>
          </a:xfrm>
          <a:prstGeom prst="rect">
            <a:avLst/>
          </a:prstGeom>
        </p:spPr>
        <p:txBody>
          <a:bodyPr/>
          <a:lstStyle/>
          <a:p>
            <a:pPr eaLnBrk="1" hangingPunct="1">
              <a:lnSpc>
                <a:spcPct val="125000"/>
              </a:lnSpc>
              <a:buClr>
                <a:schemeClr val="tx1"/>
              </a:buClr>
              <a:buFont typeface="Symbol" panose="05050102010706020507" pitchFamily="18" charset="2"/>
              <a:buChar char="·"/>
            </a:pPr>
            <a:r>
              <a:rPr lang="en-US" altLang="en-US" sz="2000" dirty="0" smtClean="0">
                <a:solidFill>
                  <a:srgbClr val="FFC000"/>
                </a:solidFill>
                <a:effectLst/>
              </a:rPr>
              <a:t>Surface and interface properties (</a:t>
            </a:r>
            <a:r>
              <a:rPr lang="en-US" altLang="en-US" sz="2000" i="1" dirty="0" smtClean="0">
                <a:solidFill>
                  <a:srgbClr val="FFC000"/>
                </a:solidFill>
                <a:effectLst/>
              </a:rPr>
              <a:t>e.g.</a:t>
            </a:r>
            <a:r>
              <a:rPr lang="en-US" altLang="en-US" sz="2000" dirty="0" smtClean="0">
                <a:solidFill>
                  <a:srgbClr val="FFC000"/>
                </a:solidFill>
                <a:effectLst/>
              </a:rPr>
              <a:t> adhesive and frictional forces) become critical as materials become smaller </a:t>
            </a:r>
          </a:p>
          <a:p>
            <a:pPr eaLnBrk="1" hangingPunct="1">
              <a:lnSpc>
                <a:spcPct val="125000"/>
              </a:lnSpc>
              <a:buClr>
                <a:schemeClr val="tx1"/>
              </a:buClr>
              <a:buFont typeface="Symbol" panose="05050102010706020507" pitchFamily="18" charset="2"/>
              <a:buChar char="·"/>
            </a:pPr>
            <a:r>
              <a:rPr lang="en-US" altLang="en-US" sz="2000" dirty="0" smtClean="0">
                <a:solidFill>
                  <a:srgbClr val="FFC000"/>
                </a:solidFill>
                <a:effectLst/>
              </a:rPr>
              <a:t>High surface area materials have applications in: energy storage, catalysis, battery/capacitor elements, gas separation and filtering, biochemical separations, </a:t>
            </a:r>
            <a:r>
              <a:rPr lang="en-US" altLang="en-US" sz="2000" i="1" dirty="0" smtClean="0">
                <a:solidFill>
                  <a:srgbClr val="FFC000"/>
                </a:solidFill>
                <a:effectLst/>
              </a:rPr>
              <a:t>etc.</a:t>
            </a:r>
          </a:p>
        </p:txBody>
      </p:sp>
      <p:grpSp>
        <p:nvGrpSpPr>
          <p:cNvPr id="1028" name="Group 19"/>
          <p:cNvGrpSpPr>
            <a:grpSpLocks noChangeAspect="1"/>
          </p:cNvGrpSpPr>
          <p:nvPr/>
        </p:nvGrpSpPr>
        <p:grpSpPr bwMode="auto">
          <a:xfrm>
            <a:off x="581025" y="484188"/>
            <a:ext cx="5813425" cy="3783012"/>
            <a:chOff x="2996" y="1174"/>
            <a:chExt cx="2732" cy="1778"/>
          </a:xfrm>
        </p:grpSpPr>
        <p:sp>
          <p:nvSpPr>
            <p:cNvPr id="57364" name="Line 20"/>
            <p:cNvSpPr>
              <a:spLocks noChangeAspect="1" noChangeShapeType="1"/>
            </p:cNvSpPr>
            <p:nvPr/>
          </p:nvSpPr>
          <p:spPr bwMode="auto">
            <a:xfrm flipH="1">
              <a:off x="3091" y="2270"/>
              <a:ext cx="293" cy="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eaLnBrk="1" fontAlgn="auto" hangingPunct="1">
                <a:spcBef>
                  <a:spcPts val="0"/>
                </a:spcBef>
                <a:spcAft>
                  <a:spcPts val="0"/>
                </a:spcAft>
                <a:defRPr/>
              </a:pPr>
              <a:endParaRPr lang="en-US" sz="1800" baseline="0">
                <a:solidFill>
                  <a:prstClr val="black"/>
                </a:solidFill>
              </a:endParaRPr>
            </a:p>
          </p:txBody>
        </p:sp>
        <p:sp>
          <p:nvSpPr>
            <p:cNvPr id="57365" name="Line 21"/>
            <p:cNvSpPr>
              <a:spLocks noChangeAspect="1" noChangeShapeType="1"/>
            </p:cNvSpPr>
            <p:nvPr/>
          </p:nvSpPr>
          <p:spPr bwMode="auto">
            <a:xfrm>
              <a:off x="4383" y="2270"/>
              <a:ext cx="294" cy="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eaLnBrk="1" fontAlgn="auto" hangingPunct="1">
                <a:spcBef>
                  <a:spcPts val="0"/>
                </a:spcBef>
                <a:spcAft>
                  <a:spcPts val="0"/>
                </a:spcAft>
                <a:defRPr/>
              </a:pPr>
              <a:endParaRPr lang="en-US" sz="1800" baseline="0">
                <a:solidFill>
                  <a:prstClr val="black"/>
                </a:solidFill>
              </a:endParaRPr>
            </a:p>
          </p:txBody>
        </p:sp>
        <p:graphicFrame>
          <p:nvGraphicFramePr>
            <p:cNvPr id="1026" name="Object 2"/>
            <p:cNvGraphicFramePr>
              <a:graphicFrameLocks noChangeAspect="1"/>
            </p:cNvGraphicFramePr>
            <p:nvPr>
              <p:extLst>
                <p:ext uri="{D42A27DB-BD31-4B8C-83A1-F6EECF244321}">
                  <p14:modId xmlns:p14="http://schemas.microsoft.com/office/powerpoint/2010/main" val="2062583472"/>
                </p:ext>
              </p:extLst>
            </p:nvPr>
          </p:nvGraphicFramePr>
          <p:xfrm>
            <a:off x="2996" y="1174"/>
            <a:ext cx="2732" cy="1778"/>
          </p:xfrm>
          <a:graphic>
            <a:graphicData uri="http://schemas.openxmlformats.org/presentationml/2006/ole">
              <mc:AlternateContent xmlns:mc="http://schemas.openxmlformats.org/markup-compatibility/2006">
                <mc:Choice xmlns:v="urn:schemas-microsoft-com:vml" Requires="v">
                  <p:oleObj spid="_x0000_s2076" name="Graph" r:id="rId4" imgW="3794400" imgH="2946240" progId="Origin50.Graph">
                    <p:embed/>
                  </p:oleObj>
                </mc:Choice>
                <mc:Fallback>
                  <p:oleObj name="Graph" r:id="rId4" imgW="3794400" imgH="2946240" progId="Origin50.Grap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4820" t="4655" r="4820" b="7138"/>
                        <a:stretch>
                          <a:fillRect/>
                        </a:stretch>
                      </p:blipFill>
                      <p:spPr bwMode="auto">
                        <a:xfrm>
                          <a:off x="2996" y="1174"/>
                          <a:ext cx="2732" cy="1778"/>
                        </a:xfrm>
                        <a:prstGeom prst="rect">
                          <a:avLst/>
                        </a:prstGeom>
                        <a:solidFill>
                          <a:srgbClr val="CCFFFF"/>
                        </a:solidFill>
                        <a:ln w="25400">
                          <a:solidFill>
                            <a:srgbClr val="000000"/>
                          </a:solidFill>
                          <a:miter lim="800000"/>
                          <a:headEnd/>
                          <a:tailEnd/>
                        </a:ln>
                        <a:effectLst/>
                        <a:extLst/>
                      </p:spPr>
                    </p:pic>
                  </p:oleObj>
                </mc:Fallback>
              </mc:AlternateContent>
            </a:graphicData>
          </a:graphic>
        </p:graphicFrame>
      </p:grpSp>
      <p:sp>
        <p:nvSpPr>
          <p:cNvPr id="1029" name="Rectangle 30"/>
          <p:cNvSpPr>
            <a:spLocks noChangeArrowheads="1"/>
          </p:cNvSpPr>
          <p:nvPr/>
        </p:nvSpPr>
        <p:spPr bwMode="auto">
          <a:xfrm>
            <a:off x="1111250" y="587375"/>
            <a:ext cx="41973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15000"/>
              </a:spcBef>
              <a:spcAft>
                <a:spcPct val="15000"/>
              </a:spcAft>
              <a:buFont typeface="Symbol" panose="05050102010706020507" pitchFamily="18" charset="2"/>
              <a:buNone/>
            </a:pPr>
            <a:r>
              <a:rPr lang="en-US" altLang="en-US" sz="2000" b="1" baseline="0" dirty="0">
                <a:solidFill>
                  <a:srgbClr val="FF0000"/>
                </a:solidFill>
                <a:latin typeface="Times New Roman" panose="02020603050405020304" pitchFamily="18" charset="0"/>
              </a:rPr>
              <a:t>Si Cube with (100)-Directed Faces</a:t>
            </a:r>
          </a:p>
        </p:txBody>
      </p:sp>
      <p:graphicFrame>
        <p:nvGraphicFramePr>
          <p:cNvPr id="57566" name="Group 222"/>
          <p:cNvGraphicFramePr>
            <a:graphicFrameLocks noGrp="1"/>
          </p:cNvGraphicFramePr>
          <p:nvPr>
            <p:extLst>
              <p:ext uri="{D42A27DB-BD31-4B8C-83A1-F6EECF244321}">
                <p14:modId xmlns:p14="http://schemas.microsoft.com/office/powerpoint/2010/main" val="745996809"/>
              </p:ext>
            </p:extLst>
          </p:nvPr>
        </p:nvGraphicFramePr>
        <p:xfrm>
          <a:off x="6858000" y="685800"/>
          <a:ext cx="1862138" cy="3032182"/>
        </p:xfrm>
        <a:graphic>
          <a:graphicData uri="http://schemas.openxmlformats.org/drawingml/2006/table">
            <a:tbl>
              <a:tblPr/>
              <a:tblGrid>
                <a:gridCol w="912812"/>
                <a:gridCol w="949326"/>
              </a:tblGrid>
              <a:tr h="11749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Si Cube Volume</a:t>
                      </a:r>
                      <a:endParaRPr kumimoji="0" lang="en-US" sz="1400" b="0" i="0" u="none" strike="noStrike" cap="none" normalizeH="0" baseline="0" dirty="0" smtClean="0">
                        <a:ln>
                          <a:noFill/>
                        </a:ln>
                        <a:solidFill>
                          <a:srgbClr val="000000"/>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Surface-to-Volume Atomic Ratio</a:t>
                      </a:r>
                      <a:endParaRPr kumimoji="0" lang="en-US" sz="1400" b="0" i="0" u="none" strike="noStrike" cap="none" normalizeH="0" baseline="0" dirty="0" smtClean="0">
                        <a:ln>
                          <a:noFill/>
                        </a:ln>
                        <a:solidFill>
                          <a:srgbClr val="000000"/>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3253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(1 </a:t>
                      </a:r>
                      <a:r>
                        <a:rPr kumimoji="0" lang="en-US" sz="1400" b="0" i="0" u="none" strike="noStrike" cap="none" normalizeH="0" baseline="0" smtClean="0">
                          <a:ln>
                            <a:noFill/>
                          </a:ln>
                          <a:solidFill>
                            <a:srgbClr val="000000"/>
                          </a:solidFill>
                          <a:effectLst/>
                          <a:latin typeface="Symbol" pitchFamily="18" charset="2"/>
                          <a:cs typeface="Times New Roman" pitchFamily="18" charset="0"/>
                        </a:rPr>
                        <a:t>m</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m)</a:t>
                      </a:r>
                      <a:r>
                        <a:rPr kumimoji="0" lang="en-US" sz="1400" b="0" i="0" u="none" strike="noStrike" cap="none" normalizeH="0" baseline="30000" smtClean="0">
                          <a:ln>
                            <a:noFill/>
                          </a:ln>
                          <a:solidFill>
                            <a:srgbClr val="000000"/>
                          </a:solidFill>
                          <a:effectLst/>
                          <a:latin typeface="Times New Roman" pitchFamily="18" charset="0"/>
                          <a:cs typeface="Times New Roman" pitchFamily="18" charset="0"/>
                        </a:rPr>
                        <a:t>3</a:t>
                      </a:r>
                      <a:endParaRPr kumimoji="0" lang="en-US" sz="1400" b="0" i="0" u="none" strike="noStrike" cap="none" normalizeH="0" baseline="0" smtClean="0">
                        <a:ln>
                          <a:noFill/>
                        </a:ln>
                        <a:solidFill>
                          <a:srgbClr val="000000"/>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Times New Roman" pitchFamily="18" charset="0"/>
                        </a:rPr>
                        <a:t>0.081%</a:t>
                      </a:r>
                      <a:endParaRPr kumimoji="0" lang="en-US" sz="1400" b="0" i="0" u="none" strike="noStrike" cap="none" normalizeH="0" baseline="0" dirty="0" smtClean="0">
                        <a:ln>
                          <a:noFill/>
                        </a:ln>
                        <a:solidFill>
                          <a:srgbClr val="000000"/>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3047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(100 nm)</a:t>
                      </a:r>
                      <a:r>
                        <a:rPr kumimoji="0" lang="en-US" sz="1400" b="0" i="0" u="none" strike="noStrike" cap="none" normalizeH="0" baseline="30000" smtClean="0">
                          <a:ln>
                            <a:noFill/>
                          </a:ln>
                          <a:solidFill>
                            <a:srgbClr val="000000"/>
                          </a:solidFill>
                          <a:effectLst/>
                          <a:latin typeface="Times New Roman" pitchFamily="18" charset="0"/>
                          <a:cs typeface="Times New Roman" pitchFamily="18" charset="0"/>
                        </a:rPr>
                        <a:t>3</a:t>
                      </a:r>
                      <a:endParaRPr kumimoji="0" lang="en-US" sz="1400" b="0" i="0" u="none" strike="noStrike" cap="none" normalizeH="0" baseline="0" smtClean="0">
                        <a:ln>
                          <a:noFill/>
                        </a:ln>
                        <a:solidFill>
                          <a:srgbClr val="000000"/>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Times New Roman" pitchFamily="18" charset="0"/>
                        </a:rPr>
                        <a:t>0.81%</a:t>
                      </a:r>
                      <a:endParaRPr kumimoji="0" lang="en-US" sz="1400" b="0" i="0" u="none" strike="noStrike" cap="none" normalizeH="0" baseline="0" dirty="0" smtClean="0">
                        <a:ln>
                          <a:noFill/>
                        </a:ln>
                        <a:solidFill>
                          <a:srgbClr val="000000"/>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3047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(10 nm)</a:t>
                      </a:r>
                      <a:r>
                        <a:rPr kumimoji="0" lang="en-US" sz="1400" b="0" i="0" u="none" strike="noStrike" cap="none" normalizeH="0" baseline="30000" smtClean="0">
                          <a:ln>
                            <a:noFill/>
                          </a:ln>
                          <a:solidFill>
                            <a:srgbClr val="000000"/>
                          </a:solidFill>
                          <a:effectLst/>
                          <a:latin typeface="Times New Roman" pitchFamily="18" charset="0"/>
                          <a:cs typeface="Times New Roman" pitchFamily="18" charset="0"/>
                        </a:rPr>
                        <a:t>3</a:t>
                      </a:r>
                      <a:endParaRPr kumimoji="0" lang="en-US" sz="1400" b="0" i="0" u="none" strike="noStrike" cap="none" normalizeH="0" baseline="0" smtClean="0">
                        <a:ln>
                          <a:noFill/>
                        </a:ln>
                        <a:solidFill>
                          <a:srgbClr val="000000"/>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Times New Roman" pitchFamily="18" charset="0"/>
                        </a:rPr>
                        <a:t>8.1%</a:t>
                      </a:r>
                      <a:endParaRPr kumimoji="0" lang="en-US" sz="1400" b="0" i="0" u="none" strike="noStrike" cap="none" normalizeH="0" baseline="0" dirty="0" smtClean="0">
                        <a:ln>
                          <a:noFill/>
                        </a:ln>
                        <a:solidFill>
                          <a:srgbClr val="000000"/>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3063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(5 nm)</a:t>
                      </a:r>
                      <a:r>
                        <a:rPr kumimoji="0" lang="en-US" sz="1400" b="0" i="0" u="none" strike="noStrike" cap="none" normalizeH="0" baseline="30000" smtClean="0">
                          <a:ln>
                            <a:noFill/>
                          </a:ln>
                          <a:solidFill>
                            <a:srgbClr val="000000"/>
                          </a:solidFill>
                          <a:effectLst/>
                          <a:latin typeface="Times New Roman" pitchFamily="18" charset="0"/>
                          <a:cs typeface="Times New Roman" pitchFamily="18" charset="0"/>
                        </a:rPr>
                        <a:t>3</a:t>
                      </a:r>
                      <a:endParaRPr kumimoji="0" lang="en-US" sz="1400" b="0" i="0" u="none" strike="noStrike" cap="none" normalizeH="0" baseline="0" smtClean="0">
                        <a:ln>
                          <a:noFill/>
                        </a:ln>
                        <a:solidFill>
                          <a:srgbClr val="000000"/>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Times New Roman" pitchFamily="18" charset="0"/>
                        </a:rPr>
                        <a:t>16%</a:t>
                      </a:r>
                      <a:endParaRPr kumimoji="0" lang="en-US" sz="1400" b="0" i="0" u="none" strike="noStrike" cap="none" normalizeH="0" baseline="0" dirty="0" smtClean="0">
                        <a:ln>
                          <a:noFill/>
                        </a:ln>
                        <a:solidFill>
                          <a:srgbClr val="000000"/>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3079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(2 nm)</a:t>
                      </a:r>
                      <a:r>
                        <a:rPr kumimoji="0" lang="en-US" sz="1400" b="0" i="0" u="none" strike="noStrike" cap="none" normalizeH="0" baseline="30000" smtClean="0">
                          <a:ln>
                            <a:noFill/>
                          </a:ln>
                          <a:solidFill>
                            <a:srgbClr val="000000"/>
                          </a:solidFill>
                          <a:effectLst/>
                          <a:latin typeface="Times New Roman" pitchFamily="18" charset="0"/>
                          <a:cs typeface="Times New Roman" pitchFamily="18" charset="0"/>
                        </a:rPr>
                        <a:t>3</a:t>
                      </a:r>
                      <a:endParaRPr kumimoji="0" lang="en-US" sz="1400" b="0" i="0" u="none" strike="noStrike" cap="none" normalizeH="0" baseline="0" smtClean="0">
                        <a:ln>
                          <a:noFill/>
                        </a:ln>
                        <a:solidFill>
                          <a:srgbClr val="000000"/>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Times New Roman" pitchFamily="18" charset="0"/>
                        </a:rPr>
                        <a:t>41%</a:t>
                      </a:r>
                      <a:endParaRPr kumimoji="0" lang="en-US" sz="1400" b="0" i="0" u="none" strike="noStrike" cap="none" normalizeH="0" baseline="0" dirty="0" smtClean="0">
                        <a:ln>
                          <a:noFill/>
                        </a:ln>
                        <a:solidFill>
                          <a:srgbClr val="000000"/>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3079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Times New Roman" pitchFamily="18" charset="0"/>
                        </a:rPr>
                        <a:t>(1 nm)</a:t>
                      </a:r>
                      <a:r>
                        <a:rPr kumimoji="0" lang="en-US" sz="1400" b="0" i="0" u="none" strike="noStrike" cap="none" normalizeH="0" baseline="30000" dirty="0" smtClean="0">
                          <a:ln>
                            <a:noFill/>
                          </a:ln>
                          <a:solidFill>
                            <a:srgbClr val="000000"/>
                          </a:solidFill>
                          <a:effectLst/>
                          <a:latin typeface="Times New Roman" pitchFamily="18" charset="0"/>
                          <a:cs typeface="Times New Roman" pitchFamily="18" charset="0"/>
                        </a:rPr>
                        <a:t>3</a:t>
                      </a:r>
                      <a:endParaRPr kumimoji="0" lang="en-US" sz="1400" b="0" i="0" u="none" strike="noStrike" cap="none" normalizeH="0" baseline="0" dirty="0" smtClean="0">
                        <a:ln>
                          <a:noFill/>
                        </a:ln>
                        <a:solidFill>
                          <a:srgbClr val="000000"/>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Times New Roman" pitchFamily="18" charset="0"/>
                        </a:rPr>
                        <a:t>82%</a:t>
                      </a:r>
                      <a:endParaRPr kumimoji="0" lang="en-US" sz="1400" b="0" i="0" u="none" strike="noStrike" cap="none" normalizeH="0" baseline="0" dirty="0" smtClean="0">
                        <a:ln>
                          <a:noFill/>
                        </a:ln>
                        <a:solidFill>
                          <a:srgbClr val="000000"/>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bl>
          </a:graphicData>
        </a:graphic>
      </p:graphicFrame>
      <p:sp>
        <p:nvSpPr>
          <p:cNvPr id="10" name="Text Box 4"/>
          <p:cNvSpPr txBox="1">
            <a:spLocks noChangeArrowheads="1"/>
          </p:cNvSpPr>
          <p:nvPr/>
        </p:nvSpPr>
        <p:spPr bwMode="auto">
          <a:xfrm>
            <a:off x="1219200" y="0"/>
            <a:ext cx="3729038" cy="460375"/>
          </a:xfrm>
          <a:prstGeom prst="rect">
            <a:avLst/>
          </a:prstGeom>
          <a:noFill/>
          <a:ln w="9525">
            <a:noFill/>
            <a:miter lim="800000"/>
            <a:headEnd/>
            <a:tailEnd/>
          </a:ln>
        </p:spPr>
        <p:txBody>
          <a:bodyPr wrap="none">
            <a:spAutoFit/>
          </a:bodyPr>
          <a:lstStyle/>
          <a:p>
            <a:pPr algn="ctr" eaLnBrk="1" fontAlgn="auto" hangingPunct="1">
              <a:spcBef>
                <a:spcPts val="0"/>
              </a:spcBef>
              <a:spcAft>
                <a:spcPts val="0"/>
              </a:spcAft>
              <a:defRPr/>
            </a:pPr>
            <a:r>
              <a:rPr lang="en-US" sz="2400" b="1" i="1" baseline="0" dirty="0">
                <a:solidFill>
                  <a:srgbClr val="00FFFF"/>
                </a:solidFill>
                <a:effectLst>
                  <a:outerShdw blurRad="38100" dist="38100" dir="2700000" algn="tl">
                    <a:srgbClr val="000000">
                      <a:alpha val="43137"/>
                    </a:srgbClr>
                  </a:outerShdw>
                </a:effectLst>
                <a:latin typeface="Arial" charset="0"/>
              </a:rPr>
              <a:t>Surface to Volume Ratio</a:t>
            </a:r>
          </a:p>
        </p:txBody>
      </p:sp>
      <p:cxnSp>
        <p:nvCxnSpPr>
          <p:cNvPr id="12" name="Straight Arrow Connector 11"/>
          <p:cNvCxnSpPr/>
          <p:nvPr/>
        </p:nvCxnSpPr>
        <p:spPr bwMode="auto">
          <a:xfrm rot="10800000">
            <a:off x="1235075" y="2374900"/>
            <a:ext cx="341313" cy="1588"/>
          </a:xfrm>
          <a:prstGeom prst="straightConnector1">
            <a:avLst/>
          </a:prstGeom>
          <a:solidFill>
            <a:schemeClr val="accent1"/>
          </a:solidFill>
          <a:ln w="25400" cap="flat" cmpd="sng" algn="ctr">
            <a:solidFill>
              <a:schemeClr val="accent1">
                <a:lumMod val="75000"/>
              </a:schemeClr>
            </a:solidFill>
            <a:prstDash val="solid"/>
            <a:round/>
            <a:headEnd type="none" w="med" len="med"/>
            <a:tailEnd type="arrow"/>
          </a:ln>
          <a:effectLst/>
        </p:spPr>
      </p:cxnSp>
      <p:cxnSp>
        <p:nvCxnSpPr>
          <p:cNvPr id="1058" name="Straight Arrow Connector 14"/>
          <p:cNvCxnSpPr>
            <a:cxnSpLocks noChangeShapeType="1"/>
          </p:cNvCxnSpPr>
          <p:nvPr/>
        </p:nvCxnSpPr>
        <p:spPr bwMode="auto">
          <a:xfrm rot="10800000">
            <a:off x="3957638" y="2374900"/>
            <a:ext cx="341312" cy="1588"/>
          </a:xfrm>
          <a:prstGeom prst="straightConnector1">
            <a:avLst/>
          </a:prstGeom>
          <a:noFill/>
          <a:ln w="25400" algn="ctr">
            <a:solidFill>
              <a:srgbClr val="FF0000"/>
            </a:solidFill>
            <a:round/>
            <a:headEnd type="triangle" w="med" len="med"/>
            <a:tailEnd/>
          </a:ln>
          <a:extLst>
            <a:ext uri="{909E8E84-426E-40DD-AFC4-6F175D3DCCD1}">
              <a14:hiddenFill xmlns:a14="http://schemas.microsoft.com/office/drawing/2010/main">
                <a:noFill/>
              </a14:hiddenFill>
            </a:ext>
          </a:extLst>
        </p:spPr>
      </p:cxnSp>
      <p:sp>
        <p:nvSpPr>
          <p:cNvPr id="2" name="Slide Number Placeholder 1"/>
          <p:cNvSpPr>
            <a:spLocks noGrp="1"/>
          </p:cNvSpPr>
          <p:nvPr>
            <p:ph type="sldNum" sz="quarter" idx="4"/>
          </p:nvPr>
        </p:nvSpPr>
        <p:spPr/>
        <p:txBody>
          <a:bodyPr/>
          <a:lstStyle/>
          <a:p>
            <a:fld id="{B6F15528-21DE-4FAA-801E-634DDDAF4B2B}" type="slidenum">
              <a:rPr lang="en-US" smtClean="0"/>
              <a:pPr/>
              <a:t>8</a:t>
            </a:fld>
            <a:endParaRPr lang="en-US" dirty="0"/>
          </a:p>
        </p:txBody>
      </p:sp>
    </p:spTree>
    <p:extLst>
      <p:ext uri="{BB962C8B-B14F-4D97-AF65-F5344CB8AC3E}">
        <p14:creationId xmlns:p14="http://schemas.microsoft.com/office/powerpoint/2010/main" val="1640809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blinds(horizontal)">
                                      <p:cBhvr>
                                        <p:cTn id="7" dur="500"/>
                                        <p:tgtEl>
                                          <p:spTgt spid="1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Effect transition="in" filter="blinds(horizontal)">
                                      <p:cBhvr>
                                        <p:cTn id="12" dur="500"/>
                                        <p:tgtEl>
                                          <p:spTgt spid="10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242888" y="1531938"/>
            <a:ext cx="8702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endParaRPr lang="en-US" altLang="en-US" sz="1800" baseline="0">
              <a:solidFill>
                <a:prstClr val="black"/>
              </a:solidFill>
              <a:latin typeface="Lucida Sans Unicode" panose="020B0602030504020204" pitchFamily="34" charset="0"/>
            </a:endParaRPr>
          </a:p>
        </p:txBody>
      </p:sp>
      <p:sp>
        <p:nvSpPr>
          <p:cNvPr id="18435" name="Text Box 6"/>
          <p:cNvSpPr txBox="1">
            <a:spLocks noChangeArrowheads="1"/>
          </p:cNvSpPr>
          <p:nvPr/>
        </p:nvSpPr>
        <p:spPr bwMode="auto">
          <a:xfrm>
            <a:off x="638629" y="1401309"/>
            <a:ext cx="8505371"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6538" indent="-236538" eaLnBrk="0" hangingPunct="0">
              <a:defRPr>
                <a:solidFill>
                  <a:schemeClr val="tx1"/>
                </a:solidFill>
                <a:latin typeface="Arial" panose="020B0604020202020204" pitchFamily="34" charset="0"/>
              </a:defRPr>
            </a:lvl1pPr>
            <a:lvl2pPr marL="693738" indent="-236538"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5000"/>
              </a:lnSpc>
              <a:spcAft>
                <a:spcPts val="1800"/>
              </a:spcAft>
              <a:buFont typeface="Symbol" panose="05050102010706020507" pitchFamily="18" charset="2"/>
              <a:buChar char="·"/>
            </a:pPr>
            <a:r>
              <a:rPr lang="en-US" altLang="en-US" sz="2000" b="1" baseline="0" dirty="0">
                <a:solidFill>
                  <a:srgbClr val="FFC000"/>
                </a:solidFill>
                <a:latin typeface="Times New Roman" panose="02020603050405020304" pitchFamily="18" charset="0"/>
                <a:cs typeface="Times New Roman" panose="02020603050405020304" pitchFamily="18" charset="0"/>
              </a:rPr>
              <a:t>Interaction of phases at interface is key:</a:t>
            </a:r>
          </a:p>
          <a:p>
            <a:pPr lvl="1" eaLnBrk="1" hangingPunct="1">
              <a:lnSpc>
                <a:spcPct val="125000"/>
              </a:lnSpc>
              <a:spcAft>
                <a:spcPts val="1800"/>
              </a:spcAft>
              <a:buFont typeface="Symbol" panose="05050102010706020507" pitchFamily="18" charset="2"/>
              <a:buChar char="-"/>
            </a:pPr>
            <a:r>
              <a:rPr lang="en-US" altLang="en-US" sz="2000" b="1" baseline="0" dirty="0">
                <a:solidFill>
                  <a:srgbClr val="FFC000"/>
                </a:solidFill>
                <a:latin typeface="Times New Roman" panose="02020603050405020304" pitchFamily="18" charset="0"/>
                <a:cs typeface="Times New Roman" panose="02020603050405020304" pitchFamily="18" charset="0"/>
              </a:rPr>
              <a:t>Adding nanotubes to a polymer can improve the strength (due to superior mechanical properties of the NTs)</a:t>
            </a:r>
          </a:p>
          <a:p>
            <a:pPr lvl="1" eaLnBrk="1" hangingPunct="1">
              <a:lnSpc>
                <a:spcPct val="125000"/>
              </a:lnSpc>
              <a:spcAft>
                <a:spcPts val="1800"/>
              </a:spcAft>
              <a:buFont typeface="Symbol" panose="05050102010706020507" pitchFamily="18" charset="2"/>
              <a:buChar char="-"/>
            </a:pPr>
            <a:r>
              <a:rPr lang="en-US" altLang="en-US" sz="2000" b="1" baseline="0" dirty="0">
                <a:solidFill>
                  <a:srgbClr val="FFC000"/>
                </a:solidFill>
                <a:latin typeface="Times New Roman" panose="02020603050405020304" pitchFamily="18" charset="0"/>
                <a:cs typeface="Times New Roman" panose="02020603050405020304" pitchFamily="18" charset="0"/>
              </a:rPr>
              <a:t>A non-interacting interface serves only to create weak regions in the composite resulting in no enhancement</a:t>
            </a:r>
          </a:p>
          <a:p>
            <a:pPr eaLnBrk="1" hangingPunct="1">
              <a:lnSpc>
                <a:spcPct val="125000"/>
              </a:lnSpc>
              <a:spcAft>
                <a:spcPts val="1800"/>
              </a:spcAft>
              <a:buFont typeface="Symbol" panose="05050102010706020507" pitchFamily="18" charset="2"/>
              <a:buChar char="·"/>
            </a:pPr>
            <a:r>
              <a:rPr lang="en-US" altLang="en-US" sz="2000" b="1" baseline="0" dirty="0">
                <a:solidFill>
                  <a:srgbClr val="FFC000"/>
                </a:solidFill>
                <a:latin typeface="Times New Roman" panose="02020603050405020304" pitchFamily="18" charset="0"/>
                <a:cs typeface="Times New Roman" panose="02020603050405020304" pitchFamily="18" charset="0"/>
              </a:rPr>
              <a:t>Most </a:t>
            </a:r>
            <a:r>
              <a:rPr lang="en-US" altLang="en-US" sz="2000" b="1" baseline="0" dirty="0" err="1">
                <a:solidFill>
                  <a:srgbClr val="FFC000"/>
                </a:solidFill>
                <a:latin typeface="Times New Roman" panose="02020603050405020304" pitchFamily="18" charset="0"/>
                <a:cs typeface="Times New Roman" panose="02020603050405020304" pitchFamily="18" charset="0"/>
              </a:rPr>
              <a:t>nano</a:t>
            </a:r>
            <a:r>
              <a:rPr lang="en-US" altLang="en-US" sz="2000" b="1" baseline="0" dirty="0">
                <a:solidFill>
                  <a:srgbClr val="FFC000"/>
                </a:solidFill>
                <a:latin typeface="Times New Roman" panose="02020603050405020304" pitchFamily="18" charset="0"/>
                <a:cs typeface="Times New Roman" panose="02020603050405020304" pitchFamily="18" charset="0"/>
              </a:rPr>
              <a:t>-particles do not scatter light significantly </a:t>
            </a:r>
          </a:p>
          <a:p>
            <a:pPr lvl="1" eaLnBrk="1" hangingPunct="1">
              <a:lnSpc>
                <a:spcPct val="125000"/>
              </a:lnSpc>
              <a:spcAft>
                <a:spcPts val="1800"/>
              </a:spcAft>
              <a:buFont typeface="Symbol" panose="05050102010706020507" pitchFamily="18" charset="2"/>
              <a:buChar char="-"/>
            </a:pPr>
            <a:r>
              <a:rPr lang="en-US" altLang="en-US" sz="2000" b="1" baseline="0" dirty="0">
                <a:solidFill>
                  <a:srgbClr val="FFC000"/>
                </a:solidFill>
                <a:latin typeface="Times New Roman" panose="02020603050405020304" pitchFamily="18" charset="0"/>
                <a:cs typeface="Times New Roman" panose="02020603050405020304" pitchFamily="18" charset="0"/>
              </a:rPr>
              <a:t>Possible to make composites with altered electrical or mechanical properties while retaining optical clarity</a:t>
            </a:r>
          </a:p>
          <a:p>
            <a:pPr eaLnBrk="1" hangingPunct="1">
              <a:lnSpc>
                <a:spcPct val="125000"/>
              </a:lnSpc>
              <a:spcAft>
                <a:spcPts val="1800"/>
              </a:spcAft>
              <a:buFont typeface="Symbol" panose="05050102010706020507" pitchFamily="18" charset="2"/>
              <a:buChar char="·"/>
            </a:pPr>
            <a:r>
              <a:rPr lang="en-US" altLang="en-US" sz="2000" b="1" baseline="0" dirty="0">
                <a:solidFill>
                  <a:srgbClr val="FFC000"/>
                </a:solidFill>
                <a:latin typeface="Times New Roman" panose="02020603050405020304" pitchFamily="18" charset="0"/>
                <a:cs typeface="Times New Roman" panose="02020603050405020304" pitchFamily="18" charset="0"/>
              </a:rPr>
              <a:t>CNTs and other </a:t>
            </a:r>
            <a:r>
              <a:rPr lang="en-US" altLang="en-US" sz="2000" b="1" baseline="0" dirty="0" err="1">
                <a:solidFill>
                  <a:srgbClr val="FFC000"/>
                </a:solidFill>
                <a:latin typeface="Times New Roman" panose="02020603050405020304" pitchFamily="18" charset="0"/>
                <a:cs typeface="Times New Roman" panose="02020603050405020304" pitchFamily="18" charset="0"/>
              </a:rPr>
              <a:t>nano</a:t>
            </a:r>
            <a:r>
              <a:rPr lang="en-US" altLang="en-US" sz="2000" b="1" baseline="0" dirty="0">
                <a:solidFill>
                  <a:srgbClr val="FFC000"/>
                </a:solidFill>
                <a:latin typeface="Times New Roman" panose="02020603050405020304" pitchFamily="18" charset="0"/>
                <a:cs typeface="Times New Roman" panose="02020603050405020304" pitchFamily="18" charset="0"/>
              </a:rPr>
              <a:t>-particles are often essentially defect free</a:t>
            </a:r>
          </a:p>
        </p:txBody>
      </p:sp>
      <p:sp>
        <p:nvSpPr>
          <p:cNvPr id="12292" name="Title 5"/>
          <p:cNvSpPr>
            <a:spLocks noGrp="1"/>
          </p:cNvSpPr>
          <p:nvPr>
            <p:ph type="title" idx="4294967295"/>
          </p:nvPr>
        </p:nvSpPr>
        <p:spPr>
          <a:xfrm>
            <a:off x="0" y="-152400"/>
            <a:ext cx="8229600" cy="858838"/>
          </a:xfrm>
          <a:prstGeom prst="rect">
            <a:avLst/>
          </a:prstGeom>
        </p:spPr>
        <p:txBody>
          <a:bodyPr/>
          <a:lstStyle/>
          <a:p>
            <a:pPr algn="ctr" eaLnBrk="1" fontAlgn="auto" hangingPunct="1">
              <a:spcAft>
                <a:spcPts val="0"/>
              </a:spcAft>
              <a:defRPr/>
            </a:pPr>
            <a:r>
              <a:rPr lang="en-US" sz="3200" dirty="0" err="1" smtClean="0">
                <a:solidFill>
                  <a:srgbClr val="00FFFF"/>
                </a:solidFill>
                <a:latin typeface="Times New Roman" panose="02020603050405020304" pitchFamily="18" charset="0"/>
                <a:cs typeface="Times New Roman" panose="02020603050405020304" pitchFamily="18" charset="0"/>
              </a:rPr>
              <a:t>Nanocomposites</a:t>
            </a:r>
            <a:endParaRPr lang="en-US" sz="3200" dirty="0" smtClean="0">
              <a:solidFill>
                <a:srgbClr val="00FFFF"/>
              </a:solidFill>
              <a:latin typeface="Times New Roman" panose="02020603050405020304" pitchFamily="18" charset="0"/>
              <a:cs typeface="Times New Roman" panose="02020603050405020304" pitchFamily="18" charset="0"/>
            </a:endParaRPr>
          </a:p>
        </p:txBody>
      </p:sp>
      <p:sp>
        <p:nvSpPr>
          <p:cNvPr id="7" name="Text Box 4"/>
          <p:cNvSpPr txBox="1">
            <a:spLocks noChangeArrowheads="1"/>
          </p:cNvSpPr>
          <p:nvPr/>
        </p:nvSpPr>
        <p:spPr bwMode="auto">
          <a:xfrm>
            <a:off x="2386013" y="706438"/>
            <a:ext cx="4545012" cy="461962"/>
          </a:xfrm>
          <a:prstGeom prst="rect">
            <a:avLst/>
          </a:prstGeom>
          <a:noFill/>
          <a:ln w="9525">
            <a:noFill/>
            <a:miter lim="800000"/>
            <a:headEnd/>
            <a:tailEnd/>
          </a:ln>
        </p:spPr>
        <p:txBody>
          <a:bodyPr wrap="none">
            <a:spAutoFit/>
          </a:bodyPr>
          <a:lstStyle/>
          <a:p>
            <a:pPr algn="ctr" eaLnBrk="1" fontAlgn="auto" hangingPunct="1">
              <a:spcBef>
                <a:spcPts val="0"/>
              </a:spcBef>
              <a:spcAft>
                <a:spcPts val="0"/>
              </a:spcAft>
              <a:defRPr/>
            </a:pPr>
            <a:r>
              <a:rPr lang="en-US" sz="2400" b="1" i="1" baseline="0" dirty="0">
                <a:solidFill>
                  <a:srgbClr val="FFC000"/>
                </a:solidFill>
                <a:effectLst>
                  <a:outerShdw blurRad="38100" dist="38100" dir="2700000" algn="tl">
                    <a:srgbClr val="000000">
                      <a:alpha val="43137"/>
                    </a:srgbClr>
                  </a:outerShdw>
                </a:effectLst>
                <a:latin typeface="Arial" charset="0"/>
              </a:rPr>
              <a:t>Other Properties and Benefits</a:t>
            </a:r>
          </a:p>
        </p:txBody>
      </p:sp>
      <p:sp>
        <p:nvSpPr>
          <p:cNvPr id="2" name="Slide Number Placeholder 1"/>
          <p:cNvSpPr>
            <a:spLocks noGrp="1"/>
          </p:cNvSpPr>
          <p:nvPr>
            <p:ph type="sldNum" sz="quarter" idx="4"/>
          </p:nvPr>
        </p:nvSpPr>
        <p:spPr/>
        <p:txBody>
          <a:bodyPr/>
          <a:lstStyle/>
          <a:p>
            <a:fld id="{B6F15528-21DE-4FAA-801E-634DDDAF4B2B}" type="slidenum">
              <a:rPr lang="en-US" smtClean="0"/>
              <a:pPr/>
              <a:t>9</a:t>
            </a:fld>
            <a:endParaRPr lang="en-US" dirty="0"/>
          </a:p>
        </p:txBody>
      </p:sp>
    </p:spTree>
    <p:extLst>
      <p:ext uri="{BB962C8B-B14F-4D97-AF65-F5344CB8AC3E}">
        <p14:creationId xmlns:p14="http://schemas.microsoft.com/office/powerpoint/2010/main" val="2304904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linds(horizontal)">
                                      <p:cBhvr>
                                        <p:cTn id="7" dur="500"/>
                                        <p:tgtEl>
                                          <p:spTgt spid="1843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8435">
                                            <p:txEl>
                                              <p:pRg st="1" end="1"/>
                                            </p:txEl>
                                          </p:spTgt>
                                        </p:tgtEl>
                                        <p:attrNameLst>
                                          <p:attrName>style.visibility</p:attrName>
                                        </p:attrNameLst>
                                      </p:cBhvr>
                                      <p:to>
                                        <p:strVal val="visible"/>
                                      </p:to>
                                    </p:set>
                                    <p:animEffect transition="in" filter="blinds(horizontal)">
                                      <p:cBhvr>
                                        <p:cTn id="10" dur="500"/>
                                        <p:tgtEl>
                                          <p:spTgt spid="1843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animEffect transition="in" filter="blinds(horizontal)">
                                      <p:cBhvr>
                                        <p:cTn id="13" dur="500"/>
                                        <p:tgtEl>
                                          <p:spTgt spid="18435">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8435">
                                            <p:txEl>
                                              <p:pRg st="3" end="3"/>
                                            </p:txEl>
                                          </p:spTgt>
                                        </p:tgtEl>
                                        <p:attrNameLst>
                                          <p:attrName>style.visibility</p:attrName>
                                        </p:attrNameLst>
                                      </p:cBhvr>
                                      <p:to>
                                        <p:strVal val="visible"/>
                                      </p:to>
                                    </p:set>
                                    <p:animEffect transition="in" filter="blinds(horizontal)">
                                      <p:cBhvr>
                                        <p:cTn id="18" dur="500"/>
                                        <p:tgtEl>
                                          <p:spTgt spid="18435">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8435">
                                            <p:txEl>
                                              <p:pRg st="4" end="4"/>
                                            </p:txEl>
                                          </p:spTgt>
                                        </p:tgtEl>
                                        <p:attrNameLst>
                                          <p:attrName>style.visibility</p:attrName>
                                        </p:attrNameLst>
                                      </p:cBhvr>
                                      <p:to>
                                        <p:strVal val="visible"/>
                                      </p:to>
                                    </p:set>
                                    <p:animEffect transition="in" filter="blinds(horizontal)">
                                      <p:cBhvr>
                                        <p:cTn id="21" dur="500"/>
                                        <p:tgtEl>
                                          <p:spTgt spid="18435">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18435">
                                            <p:txEl>
                                              <p:pRg st="5" end="5"/>
                                            </p:txEl>
                                          </p:spTgt>
                                        </p:tgtEl>
                                        <p:attrNameLst>
                                          <p:attrName>style.visibility</p:attrName>
                                        </p:attrNameLst>
                                      </p:cBhvr>
                                      <p:to>
                                        <p:strVal val="visible"/>
                                      </p:to>
                                    </p:set>
                                    <p:animEffect transition="in" filter="blinds(horizontal)">
                                      <p:cBhvr>
                                        <p:cTn id="26" dur="500"/>
                                        <p:tgtEl>
                                          <p:spTgt spid="184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2500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25000" smtClean="0">
            <a:ln>
              <a:noFill/>
            </a:ln>
            <a:solidFill>
              <a:schemeClr val="tx1"/>
            </a:solidFill>
            <a:effectLst/>
            <a:latin typeface="Times New Roman" pitchFamily="18"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24524</TotalTime>
  <Words>2661</Words>
  <Application>Microsoft Office PowerPoint</Application>
  <PresentationFormat>On-screen Show (4:3)</PresentationFormat>
  <Paragraphs>321</Paragraphs>
  <Slides>35</Slides>
  <Notes>15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7" baseType="lpstr">
      <vt:lpstr>MS Mincho</vt:lpstr>
      <vt:lpstr>Arial</vt:lpstr>
      <vt:lpstr>Calibri</vt:lpstr>
      <vt:lpstr>DejaVu Sans</vt:lpstr>
      <vt:lpstr>Lucida Sans Unicode</vt:lpstr>
      <vt:lpstr>Symbol</vt:lpstr>
      <vt:lpstr>Tahoma</vt:lpstr>
      <vt:lpstr>Times New Roman</vt:lpstr>
      <vt:lpstr>Wingdings</vt:lpstr>
      <vt:lpstr>Wingdings 3</vt:lpstr>
      <vt:lpstr>1_Shimmer</vt:lpstr>
      <vt:lpstr>Graph</vt:lpstr>
      <vt:lpstr>PowerPoint Presentation</vt:lpstr>
      <vt:lpstr>Nanocomposites</vt:lpstr>
      <vt:lpstr>Nanocomposites</vt:lpstr>
      <vt:lpstr>Nanocomposites</vt:lpstr>
      <vt:lpstr>Nanocomposites</vt:lpstr>
      <vt:lpstr>Nano Effect</vt:lpstr>
      <vt:lpstr>Nano Effect</vt:lpstr>
      <vt:lpstr>PowerPoint Presentation</vt:lpstr>
      <vt:lpstr>Nanocomposites</vt:lpstr>
      <vt:lpstr>Nanocomposites and Potential Applications</vt:lpstr>
      <vt:lpstr>Nanotubes in Polymers</vt:lpstr>
      <vt:lpstr>Nanocomposites Characterization Techniques</vt:lpstr>
      <vt:lpstr>PowerPoint Presentation</vt:lpstr>
      <vt:lpstr>PowerPoint Presentation</vt:lpstr>
      <vt:lpstr>PowerPoint Presentation</vt:lpstr>
      <vt:lpstr>Polymer-Layered Silicate Nanocomposites</vt:lpstr>
      <vt:lpstr>Polymer-Layered Silicate Nanocomposites</vt:lpstr>
      <vt:lpstr>PowerPoint Presentation</vt:lpstr>
      <vt:lpstr>Carbon Nanotube/Polymer Nanocomposites</vt:lpstr>
      <vt:lpstr>Carbon Nanotube/Polymer Nanocomposites</vt:lpstr>
      <vt:lpstr>Graphene-Based Polymer Nanocomposites</vt:lpstr>
      <vt:lpstr>Polymer-Layered Silicate Nanocomposites</vt:lpstr>
      <vt:lpstr>Polymer-Layered Silicate Nanocomposites</vt:lpstr>
      <vt:lpstr>Polymer-Layered Silicate Nanocomposites</vt:lpstr>
      <vt:lpstr>Polymer-Layered Silicate Nanocomposites</vt:lpstr>
      <vt:lpstr>Cellulose</vt:lpstr>
      <vt:lpstr>Family of Nanocellulose Materials</vt:lpstr>
      <vt:lpstr>Nanocelluloses: A New Family of Nature‐Based Materials</vt:lpstr>
      <vt:lpstr>PowerPoint Presentation</vt:lpstr>
      <vt:lpstr>Nanocellulose Application in Composites</vt:lpstr>
      <vt:lpstr>Production of cellulose nanocomposites</vt:lpstr>
      <vt:lpstr>Production of cellulose nanocomposites</vt:lpstr>
      <vt:lpstr>Dufresne et al.</vt:lpstr>
      <vt:lpstr>Dufresne et al.</vt:lpstr>
      <vt:lpstr>In vivo biocompatibility of ultra-short single-walled carbon nanotube/biodegradable polymer nanocomposites for bone tissue engineering</vt:lpstr>
    </vt:vector>
  </TitlesOfParts>
  <Company>UiO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ponniahv</dc:creator>
  <cp:lastModifiedBy>Ravi</cp:lastModifiedBy>
  <cp:revision>342</cp:revision>
  <dcterms:created xsi:type="dcterms:W3CDTF">2004-08-26T20:29:50Z</dcterms:created>
  <dcterms:modified xsi:type="dcterms:W3CDTF">2016-11-12T10:25:14Z</dcterms:modified>
</cp:coreProperties>
</file>