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D2E88-B676-4202-8FB8-59D406A0C54C}" type="datetimeFigureOut">
              <a:rPr lang="en-US" smtClean="0"/>
              <a:t>10/28/2011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16955-9D0B-4E02-B14A-55CBEF2FA5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16955-9D0B-4E02-B14A-55CBEF2FA51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269A-40C5-4A43-9180-2AA1B9A18917}" type="datetimeFigureOut">
              <a:rPr lang="en-US" smtClean="0"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D7BE-4C02-4A0B-942D-2A25A8093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269A-40C5-4A43-9180-2AA1B9A18917}" type="datetimeFigureOut">
              <a:rPr lang="en-US" smtClean="0"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D7BE-4C02-4A0B-942D-2A25A8093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269A-40C5-4A43-9180-2AA1B9A18917}" type="datetimeFigureOut">
              <a:rPr lang="en-US" smtClean="0"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D7BE-4C02-4A0B-942D-2A25A8093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269A-40C5-4A43-9180-2AA1B9A18917}" type="datetimeFigureOut">
              <a:rPr lang="en-US" smtClean="0"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D7BE-4C02-4A0B-942D-2A25A80937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EP_MAVEN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47066" cy="609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269A-40C5-4A43-9180-2AA1B9A18917}" type="datetimeFigureOut">
              <a:rPr lang="en-US" smtClean="0"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D7BE-4C02-4A0B-942D-2A25A8093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269A-40C5-4A43-9180-2AA1B9A18917}" type="datetimeFigureOut">
              <a:rPr lang="en-US" smtClean="0"/>
              <a:t>10/27/2011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D7BE-4C02-4A0B-942D-2A25A8093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269A-40C5-4A43-9180-2AA1B9A18917}" type="datetimeFigureOut">
              <a:rPr lang="en-US" smtClean="0"/>
              <a:t>10/27/2011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D7BE-4C02-4A0B-942D-2A25A8093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269A-40C5-4A43-9180-2AA1B9A18917}" type="datetimeFigureOut">
              <a:rPr lang="en-US" smtClean="0"/>
              <a:t>10/27/2011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D7BE-4C02-4A0B-942D-2A25A8093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269A-40C5-4A43-9180-2AA1B9A18917}" type="datetimeFigureOut">
              <a:rPr lang="en-US" smtClean="0"/>
              <a:t>10/27/2011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D7BE-4C02-4A0B-942D-2A25A8093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269A-40C5-4A43-9180-2AA1B9A18917}" type="datetimeFigureOut">
              <a:rPr lang="en-US" smtClean="0"/>
              <a:t>10/27/2011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D7BE-4C02-4A0B-942D-2A25A8093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269A-40C5-4A43-9180-2AA1B9A18917}" type="datetimeFigureOut">
              <a:rPr lang="en-US" smtClean="0"/>
              <a:t>10/27/2011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D7BE-4C02-4A0B-942D-2A25A8093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A269A-40C5-4A43-9180-2AA1B9A18917}" type="datetimeFigureOut">
              <a:rPr lang="en-US" smtClean="0"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2D7BE-4C02-4A0B-942D-2A25A80937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Thickness of Aluminium coating on SEP silicon detectors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EP_MAVEN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533400"/>
            <a:ext cx="5254752" cy="14255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contamination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Photons with energies above the silicon </a:t>
            </a:r>
            <a:r>
              <a:rPr lang="en-US" dirty="0" err="1" smtClean="0"/>
              <a:t>bandgap</a:t>
            </a:r>
            <a:r>
              <a:rPr lang="en-US" dirty="0" smtClean="0"/>
              <a:t> (1.1 </a:t>
            </a:r>
            <a:r>
              <a:rPr lang="en-US" dirty="0" err="1" smtClean="0"/>
              <a:t>eV</a:t>
            </a:r>
            <a:r>
              <a:rPr lang="en-US" dirty="0" smtClean="0"/>
              <a:t>) excite electron-hole pairs, causing noise in a silicon detector.</a:t>
            </a:r>
          </a:p>
          <a:p>
            <a:r>
              <a:rPr lang="en-US" dirty="0" smtClean="0"/>
              <a:t>I.e., wavelengths below 1130 nm.</a:t>
            </a:r>
          </a:p>
          <a:p>
            <a:r>
              <a:rPr lang="en-US" dirty="0" smtClean="0"/>
              <a:t>Caused serious problems on STEREO STE.</a:t>
            </a:r>
          </a:p>
          <a:p>
            <a:r>
              <a:rPr lang="en-US" dirty="0" smtClean="0"/>
              <a:t>Light from sunlit lunar hemisphere causes substantial noise in lowest energy channels of ARTEMIS SST.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Solution: Aluminium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54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aluminium layer is vapor-deposited on the silicon detector in vacuum.</a:t>
            </a:r>
          </a:p>
          <a:p>
            <a:r>
              <a:rPr lang="en-US" sz="2400" dirty="0" smtClean="0"/>
              <a:t>This layer reflects light, reducing noise in the detector.</a:t>
            </a:r>
          </a:p>
          <a:p>
            <a:r>
              <a:rPr lang="en-US" sz="2400" dirty="0" smtClean="0"/>
              <a:t>Attenuation of light is given by:</a:t>
            </a:r>
          </a:p>
          <a:p>
            <a:pPr lvl="1">
              <a:buFont typeface="Symbol" pitchFamily="18" charset="2"/>
              <a:buChar char="a"/>
            </a:pPr>
            <a:r>
              <a:rPr lang="en-US" sz="2400" dirty="0" smtClean="0">
                <a:sym typeface="Symbol"/>
              </a:rPr>
              <a:t>is the attenuation coefficient, given by:</a:t>
            </a:r>
          </a:p>
          <a:p>
            <a:pPr lvl="1">
              <a:buNone/>
            </a:pPr>
            <a:r>
              <a:rPr lang="en-US" sz="2400" i="1" dirty="0" smtClean="0">
                <a:sym typeface="Symbol"/>
              </a:rPr>
              <a:t>n(</a:t>
            </a:r>
            <a:r>
              <a:rPr lang="en-US" sz="2400" i="1" dirty="0" smtClean="0">
                <a:latin typeface="Symbol" pitchFamily="18" charset="2"/>
                <a:sym typeface="Symbol"/>
              </a:rPr>
              <a:t>l</a:t>
            </a:r>
            <a:r>
              <a:rPr lang="en-US" sz="2400" i="1" dirty="0" smtClean="0">
                <a:sym typeface="Symbol"/>
              </a:rPr>
              <a:t>)</a:t>
            </a:r>
            <a:r>
              <a:rPr lang="en-US" sz="2400" dirty="0" smtClean="0">
                <a:sym typeface="Symbol"/>
              </a:rPr>
              <a:t> is the complex index of refraction, given by </a:t>
            </a:r>
            <a:r>
              <a:rPr lang="en-US" sz="2400" dirty="0" err="1" smtClean="0">
                <a:sym typeface="Symbol"/>
              </a:rPr>
              <a:t>Rakic</a:t>
            </a:r>
            <a:r>
              <a:rPr lang="en-US" sz="2400" dirty="0" smtClean="0">
                <a:sym typeface="Symbol"/>
              </a:rPr>
              <a:t> et al. [1995] &amp; www.refractiveindex.info. 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800600" y="2590800"/>
          <a:ext cx="1600200" cy="506314"/>
        </p:xfrm>
        <a:graphic>
          <a:graphicData uri="http://schemas.openxmlformats.org/presentationml/2006/ole">
            <p:oleObj spid="_x0000_s1026" name="Equation" r:id="rId3" imgW="761760" imgH="2412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248400" y="2895600"/>
          <a:ext cx="1791929" cy="685800"/>
        </p:xfrm>
        <a:graphic>
          <a:graphicData uri="http://schemas.openxmlformats.org/presentationml/2006/ole">
            <p:oleObj spid="_x0000_s1027" name="Equation" r:id="rId4" imgW="1028520" imgH="39348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24600" y="411480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 </a:t>
            </a:r>
            <a:r>
              <a:rPr lang="en-US" sz="1400" dirty="0" smtClean="0">
                <a:sym typeface="Symbol"/>
              </a:rPr>
              <a:t> </a:t>
            </a:r>
            <a:r>
              <a:rPr lang="en-US" sz="1400" dirty="0" err="1" smtClean="0">
                <a:sym typeface="Symbol"/>
              </a:rPr>
              <a:t>Im</a:t>
            </a:r>
            <a:r>
              <a:rPr lang="en-US" sz="1400" dirty="0" smtClean="0">
                <a:sym typeface="Symbol"/>
              </a:rPr>
              <a:t>[n(</a:t>
            </a:r>
            <a:r>
              <a:rPr lang="en-US" sz="1400" dirty="0" smtClean="0">
                <a:latin typeface="Symbol" pitchFamily="18" charset="2"/>
                <a:sym typeface="Symbol"/>
              </a:rPr>
              <a:t>l</a:t>
            </a:r>
            <a:r>
              <a:rPr lang="en-US" sz="1400" dirty="0" smtClean="0">
                <a:sym typeface="Symbol"/>
              </a:rPr>
              <a:t>)], the imaginary part of the complex refractive index, is also known as the extinction coefficient</a:t>
            </a:r>
            <a:endParaRPr lang="en-US" sz="1400" dirty="0"/>
          </a:p>
        </p:txBody>
      </p:sp>
      <p:pic>
        <p:nvPicPr>
          <p:cNvPr id="8" name="Picture 7" descr="proton_and_correct_photon_transmission_through_aluminium.jpg"/>
          <p:cNvPicPr>
            <a:picLocks noChangeAspect="1"/>
          </p:cNvPicPr>
          <p:nvPr/>
        </p:nvPicPr>
        <p:blipFill>
          <a:blip r:embed="rId5" cstate="print"/>
          <a:srcRect l="48246" t="24485" b="50035"/>
          <a:stretch>
            <a:fillRect/>
          </a:stretch>
        </p:blipFill>
        <p:spPr>
          <a:xfrm>
            <a:off x="2286000" y="4191000"/>
            <a:ext cx="3727472" cy="25198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52400" y="48006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Wavelength-dependent attenuation for different Al thicknesses</a:t>
            </a:r>
            <a:endParaRPr lang="en-US" sz="1600" dirty="0"/>
          </a:p>
        </p:txBody>
      </p:sp>
      <p:pic>
        <p:nvPicPr>
          <p:cNvPr id="6" name="Picture 5" descr="k_METALS_Aluminium_Rakic.png"/>
          <p:cNvPicPr>
            <a:picLocks noChangeAspect="1"/>
          </p:cNvPicPr>
          <p:nvPr/>
        </p:nvPicPr>
        <p:blipFill>
          <a:blip r:embed="rId6" cstate="print"/>
          <a:srcRect l="3840"/>
          <a:stretch>
            <a:fillRect/>
          </a:stretch>
        </p:blipFill>
        <p:spPr>
          <a:xfrm>
            <a:off x="6096000" y="5029200"/>
            <a:ext cx="2959453" cy="16619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Convolve the typical spectral radiance of Mars [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Tinetti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al., 2005]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thiswith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wavelength-dependent attenuation.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Integrate over the spectrum and multiply by the geometric factor of the detector (3.64 x 10</a:t>
            </a:r>
            <a:r>
              <a:rPr lang="en-US" sz="2400" baseline="30000" dirty="0" smtClean="0"/>
              <a:t>-5</a:t>
            </a:r>
            <a:r>
              <a:rPr lang="en-US" sz="2400" dirty="0" smtClean="0"/>
              <a:t> 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err="1" smtClean="0"/>
              <a:t>sr</a:t>
            </a:r>
            <a:r>
              <a:rPr lang="en-US" sz="2400" dirty="0" smtClean="0"/>
              <a:t>).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much light will reach the detector?</a:t>
            </a:r>
            <a:endParaRPr lang="en-US" sz="3600" dirty="0"/>
          </a:p>
        </p:txBody>
      </p:sp>
      <p:pic>
        <p:nvPicPr>
          <p:cNvPr id="4" name="Content Placeholder 3" descr="proton_and_correct_photon_transmission_through_alumini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5550" b="50035"/>
          <a:stretch>
            <a:fillRect/>
          </a:stretch>
        </p:blipFill>
        <p:spPr>
          <a:xfrm>
            <a:off x="1676400" y="2133600"/>
            <a:ext cx="5227161" cy="1752600"/>
          </a:xfrm>
        </p:spPr>
      </p:pic>
      <p:pic>
        <p:nvPicPr>
          <p:cNvPr id="7" name="Picture 6" descr="proton_and_correct_photon_transmission_through_aluminium.jpg"/>
          <p:cNvPicPr>
            <a:picLocks noChangeAspect="1"/>
          </p:cNvPicPr>
          <p:nvPr/>
        </p:nvPicPr>
        <p:blipFill>
          <a:blip r:embed="rId3" cstate="print"/>
          <a:srcRect t="50035" r="52632" b="24485"/>
          <a:stretch>
            <a:fillRect/>
          </a:stretch>
        </p:blipFill>
        <p:spPr>
          <a:xfrm>
            <a:off x="1905000" y="4648200"/>
            <a:ext cx="2594730" cy="19164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24400" y="4724400"/>
            <a:ext cx="2895599" cy="646331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Each extra 100 Å cuts light intensity by a factor of 3.5-4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5715000"/>
            <a:ext cx="3962400" cy="646331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Si: 1 amp/watt.  Want to keep current below 10 </a:t>
            </a:r>
            <a:r>
              <a:rPr lang="en-US" dirty="0" err="1" smtClean="0"/>
              <a:t>nA</a:t>
            </a:r>
            <a:r>
              <a:rPr lang="en-US" dirty="0" smtClean="0"/>
              <a:t>.  </a:t>
            </a:r>
            <a:r>
              <a:rPr lang="en-US" b="1" i="1" dirty="0" smtClean="0"/>
              <a:t>900 Å will do that.</a:t>
            </a:r>
            <a:endParaRPr lang="en-US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5105400"/>
            <a:ext cx="1524000" cy="91440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Assumes Mars fills detector FOV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this compare with SST?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SST has 200 Å Al and sees the sunlit moon.</a:t>
            </a:r>
          </a:p>
          <a:p>
            <a:r>
              <a:rPr lang="en-US" sz="2800" dirty="0" smtClean="0"/>
              <a:t>Moon/Mars </a:t>
            </a:r>
            <a:r>
              <a:rPr lang="en-US" sz="2800" dirty="0" err="1" smtClean="0"/>
              <a:t>albedo</a:t>
            </a:r>
            <a:r>
              <a:rPr lang="en-US" sz="2800" dirty="0" smtClean="0"/>
              <a:t> ratio = 0.12/0.15.</a:t>
            </a:r>
          </a:p>
          <a:p>
            <a:r>
              <a:rPr lang="en-US" sz="2800" dirty="0" smtClean="0"/>
              <a:t>Moon/Mars solar flux ratio = (1.0/1.5)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= 0.44</a:t>
            </a:r>
          </a:p>
          <a:p>
            <a:r>
              <a:rPr lang="en-US" sz="2800" dirty="0" smtClean="0"/>
              <a:t>Therefore, we can directly compare:</a:t>
            </a:r>
            <a:endParaRPr lang="en-US" sz="2800" dirty="0"/>
          </a:p>
        </p:txBody>
      </p:sp>
      <p:pic>
        <p:nvPicPr>
          <p:cNvPr id="6" name="Picture 5" descr="proton_and_correct_photon_transmission_through_aluminium.jpg"/>
          <p:cNvPicPr>
            <a:picLocks noChangeAspect="1"/>
          </p:cNvPicPr>
          <p:nvPr/>
        </p:nvPicPr>
        <p:blipFill>
          <a:blip r:embed="rId2" cstate="print"/>
          <a:srcRect l="46784" t="50035" r="1462" b="24485"/>
          <a:stretch>
            <a:fillRect/>
          </a:stretch>
        </p:blipFill>
        <p:spPr>
          <a:xfrm>
            <a:off x="990600" y="3581400"/>
            <a:ext cx="3886200" cy="26264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0" y="4038600"/>
            <a:ext cx="24349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 Å = factor of 10</a:t>
            </a:r>
          </a:p>
          <a:p>
            <a:r>
              <a:rPr lang="en-US" dirty="0" smtClean="0"/>
              <a:t>500 Å = factor of 100</a:t>
            </a:r>
          </a:p>
          <a:p>
            <a:r>
              <a:rPr lang="en-US" dirty="0" smtClean="0"/>
              <a:t>700 Å = factor of 1000</a:t>
            </a:r>
          </a:p>
          <a:p>
            <a:r>
              <a:rPr lang="en-US" dirty="0" smtClean="0"/>
              <a:t>900 Å = factor of 10,000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is proton sensitivity affected?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SRIM calculations tell us how much energy protons lose traversing aluminium layer + silicon dead layer.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We can assume a threshold of 20 keV for detection.</a:t>
            </a:r>
          </a:p>
          <a:p>
            <a:r>
              <a:rPr lang="en-US" sz="2800" dirty="0" smtClean="0"/>
              <a:t>Therefore, we can calculate the low-energy threshold for incident protons [e.g. see left panel: 36 keV for 1000 Å].</a:t>
            </a:r>
            <a:endParaRPr lang="en-US" sz="2800" dirty="0"/>
          </a:p>
        </p:txBody>
      </p:sp>
      <p:pic>
        <p:nvPicPr>
          <p:cNvPr id="4" name="Picture 3" descr="proton_and_correct_photon_transmission_through_aluminium.jpg"/>
          <p:cNvPicPr>
            <a:picLocks noChangeAspect="1"/>
          </p:cNvPicPr>
          <p:nvPr/>
        </p:nvPicPr>
        <p:blipFill>
          <a:blip r:embed="rId2" cstate="print"/>
          <a:srcRect b="74521"/>
          <a:stretch>
            <a:fillRect/>
          </a:stretch>
        </p:blipFill>
        <p:spPr>
          <a:xfrm>
            <a:off x="1435152" y="2286000"/>
            <a:ext cx="5880048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86600" y="2438400"/>
            <a:ext cx="5693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1000 Å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3581400"/>
            <a:ext cx="5004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2</a:t>
            </a:r>
            <a:r>
              <a:rPr lang="en-US" sz="1050" dirty="0" smtClean="0"/>
              <a:t>00 Å</a:t>
            </a:r>
            <a:endParaRPr 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2971800"/>
            <a:ext cx="5693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1000 Å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2590800"/>
            <a:ext cx="5004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2</a:t>
            </a:r>
            <a:r>
              <a:rPr lang="en-US" sz="1050" dirty="0" smtClean="0"/>
              <a:t>00 Å</a:t>
            </a:r>
            <a:endParaRPr lang="en-US" sz="10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Trade-off: proton threshold vs.  photocurrent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828800"/>
          <a:ext cx="4724400" cy="3905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524000"/>
                <a:gridCol w="1905000"/>
              </a:tblGrid>
              <a:tr h="390525">
                <a:tc>
                  <a:txBody>
                    <a:bodyPr/>
                    <a:lstStyle/>
                    <a:p>
                      <a:r>
                        <a:rPr lang="en-US" dirty="0" smtClean="0"/>
                        <a:t>Al layer</a:t>
                      </a:r>
                      <a:r>
                        <a:rPr lang="en-US" baseline="0" dirty="0" smtClean="0"/>
                        <a:t> (Å)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p cutoff (keV)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Photocurrent (W)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 x 10</a:t>
                      </a:r>
                      <a:r>
                        <a:rPr lang="en-US" baseline="30000" dirty="0" smtClean="0"/>
                        <a:t>-5</a:t>
                      </a:r>
                      <a:endParaRPr lang="en-US" baseline="30000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 </a:t>
                      </a:r>
                      <a:r>
                        <a:rPr lang="en-US" dirty="0" smtClean="0"/>
                        <a:t>x 10</a:t>
                      </a:r>
                      <a:r>
                        <a:rPr lang="en-US" baseline="30000" dirty="0" smtClean="0"/>
                        <a:t>-5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5.5 </a:t>
                      </a:r>
                      <a:r>
                        <a:rPr lang="en-US" dirty="0" smtClean="0"/>
                        <a:t>x 10</a:t>
                      </a:r>
                      <a:r>
                        <a:rPr lang="en-US" baseline="30000" dirty="0" smtClean="0"/>
                        <a:t>-6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 </a:t>
                      </a:r>
                      <a:r>
                        <a:rPr lang="en-US" dirty="0" smtClean="0"/>
                        <a:t>x 10</a:t>
                      </a:r>
                      <a:r>
                        <a:rPr lang="en-US" baseline="30000" dirty="0" smtClean="0"/>
                        <a:t>-6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dirty="0" smtClean="0"/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 </a:t>
                      </a:r>
                      <a:r>
                        <a:rPr lang="en-US" dirty="0" smtClean="0"/>
                        <a:t>x 10</a:t>
                      </a:r>
                      <a:r>
                        <a:rPr lang="en-US" baseline="30000" dirty="0" smtClean="0"/>
                        <a:t>-7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dirty="0" smtClean="0"/>
                        <a:t>700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 </a:t>
                      </a:r>
                      <a:r>
                        <a:rPr lang="en-US" dirty="0" smtClean="0"/>
                        <a:t>x 10</a:t>
                      </a:r>
                      <a:r>
                        <a:rPr lang="en-US" baseline="30000" dirty="0" smtClean="0"/>
                        <a:t>-7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dirty="0" smtClean="0"/>
                        <a:t>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 </a:t>
                      </a:r>
                      <a:r>
                        <a:rPr lang="en-US" dirty="0" smtClean="0"/>
                        <a:t>x 10</a:t>
                      </a:r>
                      <a:r>
                        <a:rPr lang="en-US" baseline="30000" dirty="0" smtClean="0"/>
                        <a:t>-8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dirty="0" smtClean="0"/>
                        <a:t>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</a:t>
                      </a:r>
                      <a:r>
                        <a:rPr lang="en-US" dirty="0" smtClean="0"/>
                        <a:t>x 10</a:t>
                      </a:r>
                      <a:r>
                        <a:rPr lang="en-US" baseline="30000" dirty="0" smtClean="0"/>
                        <a:t>-8</a:t>
                      </a:r>
                      <a:endParaRPr lang="en-US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 </a:t>
                      </a:r>
                      <a:r>
                        <a:rPr lang="en-US" dirty="0" smtClean="0"/>
                        <a:t>x 10</a:t>
                      </a:r>
                      <a:r>
                        <a:rPr lang="en-US" baseline="30000" dirty="0" smtClean="0"/>
                        <a:t>-9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proton_and_correct_photon_transmission_through_aluminium.jpg"/>
          <p:cNvPicPr>
            <a:picLocks noChangeAspect="1"/>
          </p:cNvPicPr>
          <p:nvPr/>
        </p:nvPicPr>
        <p:blipFill>
          <a:blip r:embed="rId3" cstate="print"/>
          <a:srcRect t="74516" r="47482" b="-887"/>
          <a:stretch>
            <a:fillRect/>
          </a:stretch>
        </p:blipFill>
        <p:spPr>
          <a:xfrm>
            <a:off x="5105400" y="1752600"/>
            <a:ext cx="3943506" cy="27183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Contamination will be worse for rear-facing detectors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4958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2 of the 4 FOVs are in the negative z-direction and will often see the sunlit side of Mars when the SC  is on the dayside.</a:t>
            </a:r>
          </a:p>
          <a:p>
            <a:r>
              <a:rPr lang="en-US" sz="2800" dirty="0" smtClean="0"/>
              <a:t>The positive z-direction FOVs will still sometimes see </a:t>
            </a:r>
            <a:r>
              <a:rPr lang="en-US" sz="2800" dirty="0" err="1" smtClean="0"/>
              <a:t>daylit</a:t>
            </a:r>
            <a:r>
              <a:rPr lang="en-US" sz="2800" dirty="0" smtClean="0"/>
              <a:t> Mars, but from a SZA of 135° &amp; always &lt;25% of the disk.</a:t>
            </a:r>
          </a:p>
          <a:p>
            <a:r>
              <a:rPr lang="en-US" sz="2800" dirty="0" smtClean="0"/>
              <a:t>Total light will be several times lower, so could accept thinner Al layer.</a:t>
            </a:r>
            <a:endParaRPr lang="en-US" sz="2800" dirty="0"/>
          </a:p>
        </p:txBody>
      </p:sp>
      <p:graphicFrame>
        <p:nvGraphicFramePr>
          <p:cNvPr id="2050" name="Object 18"/>
          <p:cNvGraphicFramePr>
            <a:graphicFrameLocks noChangeAspect="1"/>
          </p:cNvGraphicFramePr>
          <p:nvPr/>
        </p:nvGraphicFramePr>
        <p:xfrm>
          <a:off x="5943600" y="4572000"/>
          <a:ext cx="2743200" cy="2001520"/>
        </p:xfrm>
        <a:graphic>
          <a:graphicData uri="http://schemas.openxmlformats.org/presentationml/2006/ole">
            <p:oleObj spid="_x0000_s2050" name="Image" r:id="rId3" imgW="3428571" imgH="2501587" progId="">
              <p:embed/>
            </p:oleObj>
          </a:graphicData>
        </a:graphic>
      </p:graphicFrame>
      <p:pic>
        <p:nvPicPr>
          <p:cNvPr id="5" name="Picture 4" descr="overlay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715000" y="1752600"/>
            <a:ext cx="2971800" cy="2813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Conclusion: need at least 700 Å 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Preferably 900 Å on the rear-facing detectors.</a:t>
            </a:r>
          </a:p>
          <a:p>
            <a:r>
              <a:rPr lang="en-US" dirty="0" smtClean="0"/>
              <a:t>Might get away with 700 Å of the front </a:t>
            </a:r>
            <a:r>
              <a:rPr lang="en-US" smtClean="0"/>
              <a:t>facing detectors, </a:t>
            </a:r>
            <a:r>
              <a:rPr lang="en-US" dirty="0" smtClean="0"/>
              <a:t>but only gains 2.5 keV in proton low-energy threshold.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544</Words>
  <Application>Microsoft Office PowerPoint</Application>
  <PresentationFormat>On-screen Show (4:3)</PresentationFormat>
  <Paragraphs>84</Paragraphs>
  <Slides>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Microsoft Equation 3.0</vt:lpstr>
      <vt:lpstr>Image</vt:lpstr>
      <vt:lpstr>Thickness of Aluminium coating on SEP silicon detectors</vt:lpstr>
      <vt:lpstr>Light contamination</vt:lpstr>
      <vt:lpstr>Solution: Aluminium layer</vt:lpstr>
      <vt:lpstr>How much light will reach the detector?</vt:lpstr>
      <vt:lpstr>How does this compare with SST?</vt:lpstr>
      <vt:lpstr>How is proton sensitivity affected?</vt:lpstr>
      <vt:lpstr>Trade-off: proton threshold vs.  photocurrent</vt:lpstr>
      <vt:lpstr>Contamination will be worse for rear-facing detectors</vt:lpstr>
      <vt:lpstr>Conclusion: need at least 700 Å Al</vt:lpstr>
    </vt:vector>
  </TitlesOfParts>
  <Company>UC Berkeley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Thickness of Aluminium coating on SEP silicon detectors</dc:title>
  <dc:creator>Robert Lillis</dc:creator>
  <cp:lastModifiedBy>Robert Lillis</cp:lastModifiedBy>
  <cp:revision>15</cp:revision>
  <dcterms:created xsi:type="dcterms:W3CDTF">2011-10-27T17:12:02Z</dcterms:created>
  <dcterms:modified xsi:type="dcterms:W3CDTF">2011-10-28T17:56:52Z</dcterms:modified>
</cp:coreProperties>
</file>