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FCA4820-5C1F-4F7E-A2AC-D2699D6A4680}" type="datetimeFigureOut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D8F4C6-3BB0-4216-95E8-E1B749CC34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Silver </a:t>
            </a:r>
            <a:r>
              <a:rPr lang="en-US" dirty="0" err="1" smtClean="0"/>
              <a:t>Nanoparticles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Yip</a:t>
            </a:r>
          </a:p>
          <a:p>
            <a:r>
              <a:rPr lang="en-US" dirty="0" smtClean="0"/>
              <a:t>BIO 464</a:t>
            </a:r>
          </a:p>
          <a:p>
            <a:r>
              <a:rPr lang="en-US" dirty="0" err="1" smtClean="0"/>
              <a:t>TuTh</a:t>
            </a:r>
            <a:r>
              <a:rPr lang="en-US" dirty="0" smtClean="0"/>
              <a:t> 2 – 3:15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Toxicity to Aquatic Life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LC10 values at 0.8μg L</a:t>
            </a:r>
            <a:r>
              <a:rPr lang="en-US" baseline="30000" dirty="0"/>
              <a:t>-1</a:t>
            </a:r>
            <a:r>
              <a:rPr lang="en-US" dirty="0"/>
              <a:t> for certain freshwater fish species (ex. rainbow trout)</a:t>
            </a:r>
          </a:p>
          <a:p>
            <a:pPr lvl="0"/>
            <a:r>
              <a:rPr lang="en-US" dirty="0"/>
              <a:t>No Observed Effect Concentration (NOEC) as low as  0.001μg L</a:t>
            </a:r>
            <a:r>
              <a:rPr lang="en-US" baseline="30000" dirty="0"/>
              <a:t>-1 </a:t>
            </a:r>
            <a:r>
              <a:rPr lang="en-US" dirty="0"/>
              <a:t>(</a:t>
            </a:r>
            <a:r>
              <a:rPr lang="en-US" i="1" dirty="0" err="1"/>
              <a:t>Ceriodaphnia</a:t>
            </a:r>
            <a:r>
              <a:rPr lang="en-US" i="1" dirty="0"/>
              <a:t> </a:t>
            </a:r>
            <a:r>
              <a:rPr lang="en-US" i="1" dirty="0" err="1"/>
              <a:t>dubia</a:t>
            </a:r>
            <a:r>
              <a:rPr lang="en-US" dirty="0"/>
              <a:t>) compared to 2mg L</a:t>
            </a:r>
            <a:r>
              <a:rPr lang="en-US" baseline="30000" dirty="0"/>
              <a:t>-1</a:t>
            </a:r>
            <a:r>
              <a:rPr lang="en-US" dirty="0"/>
              <a:t> for freshwater/seawater algae</a:t>
            </a:r>
          </a:p>
          <a:p>
            <a:pPr lvl="0"/>
            <a:r>
              <a:rPr lang="en-US" dirty="0"/>
              <a:t>Ag ions can reach </a:t>
            </a:r>
            <a:r>
              <a:rPr lang="en-US" dirty="0" err="1"/>
              <a:t>branchial</a:t>
            </a:r>
            <a:r>
              <a:rPr lang="en-US" dirty="0"/>
              <a:t> epithelial cells by Na</a:t>
            </a:r>
            <a:r>
              <a:rPr lang="en-US" baseline="30000" dirty="0"/>
              <a:t>+</a:t>
            </a:r>
            <a:r>
              <a:rPr lang="en-US" dirty="0"/>
              <a:t> channels coupled to proton </a:t>
            </a:r>
            <a:r>
              <a:rPr lang="en-US" dirty="0" err="1"/>
              <a:t>ATPase</a:t>
            </a:r>
            <a:r>
              <a:rPr lang="en-US" dirty="0"/>
              <a:t> in apical membrane of gills, travel to the </a:t>
            </a:r>
            <a:r>
              <a:rPr lang="en-US" dirty="0" err="1"/>
              <a:t>basolateral</a:t>
            </a:r>
            <a:r>
              <a:rPr lang="en-US" dirty="0"/>
              <a:t> membrane and block Na</a:t>
            </a:r>
            <a:r>
              <a:rPr lang="en-US" baseline="30000" dirty="0"/>
              <a:t>+</a:t>
            </a:r>
            <a:r>
              <a:rPr lang="en-US" dirty="0"/>
              <a:t>/K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err="1"/>
              <a:t>ATPase</a:t>
            </a:r>
            <a:r>
              <a:rPr lang="en-US" dirty="0"/>
              <a:t> influencing </a:t>
            </a:r>
            <a:r>
              <a:rPr lang="en-US" dirty="0" err="1"/>
              <a:t>ionoregulation</a:t>
            </a:r>
            <a:r>
              <a:rPr lang="en-US" dirty="0"/>
              <a:t> of Na</a:t>
            </a:r>
            <a:r>
              <a:rPr lang="en-US" baseline="30000" dirty="0"/>
              <a:t>+</a:t>
            </a:r>
            <a:r>
              <a:rPr lang="en-US" dirty="0"/>
              <a:t>/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dirty="0"/>
              <a:t> 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Toxicity to Aquatic Life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Circulatory collapse and death can occur at higher concentrations (</a:t>
            </a:r>
            <a:r>
              <a:rPr lang="en-US" dirty="0" err="1"/>
              <a:t>μM</a:t>
            </a:r>
            <a:r>
              <a:rPr lang="en-US" dirty="0"/>
              <a:t>) due to blood acidosis</a:t>
            </a:r>
          </a:p>
          <a:p>
            <a:pPr lvl="0"/>
            <a:r>
              <a:rPr lang="en-US" dirty="0"/>
              <a:t>10-80 nm Ag NPs affect early life development, including spinal cord deformities, cardiac arrhythmia, and survival</a:t>
            </a:r>
          </a:p>
          <a:p>
            <a:pPr lvl="0"/>
            <a:r>
              <a:rPr lang="en-US" dirty="0"/>
              <a:t>Ag NPs can accumulate in gills and liver tissue, affecting the ability to cope with low oxygen levels and inducing oxidative stress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Defense Strategies for Detoxification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Filter feeders (ex. mussels and oysters) efficient at removing larger particles (&gt; 6μm), low retention of NPs</a:t>
            </a:r>
          </a:p>
          <a:p>
            <a:pPr lvl="0"/>
            <a:r>
              <a:rPr lang="en-US" dirty="0"/>
              <a:t>Expression of genes involved in toxicological responses to </a:t>
            </a:r>
            <a:r>
              <a:rPr lang="en-US" dirty="0" err="1"/>
              <a:t>xenobiotics</a:t>
            </a:r>
            <a:r>
              <a:rPr lang="en-US" dirty="0"/>
              <a:t> (ex. cyp1a2) may induce oxidative metabolism</a:t>
            </a:r>
          </a:p>
          <a:p>
            <a:pPr lvl="0"/>
            <a:r>
              <a:rPr lang="en-US" dirty="0"/>
              <a:t>Induction of metal-sensitive </a:t>
            </a:r>
            <a:r>
              <a:rPr lang="en-US" dirty="0" err="1"/>
              <a:t>metal-sensitive</a:t>
            </a:r>
            <a:r>
              <a:rPr lang="en-US" dirty="0"/>
              <a:t> </a:t>
            </a:r>
            <a:r>
              <a:rPr lang="en-US" dirty="0" err="1"/>
              <a:t>metallothionein</a:t>
            </a:r>
            <a:r>
              <a:rPr lang="en-US" dirty="0"/>
              <a:t> 2 (MT2) mRNA by </a:t>
            </a:r>
            <a:r>
              <a:rPr lang="en-US" dirty="0" err="1"/>
              <a:t>zebrafish</a:t>
            </a:r>
            <a:r>
              <a:rPr lang="en-US" dirty="0"/>
              <a:t> when exposed to Ag NPs, prevent oxidative stress and apoptosis</a:t>
            </a:r>
          </a:p>
          <a:p>
            <a:pPr lvl="0"/>
            <a:r>
              <a:rPr lang="en-US" dirty="0"/>
              <a:t>Secretion of polysaccharide-rich algal </a:t>
            </a:r>
            <a:r>
              <a:rPr lang="en-US" dirty="0" err="1"/>
              <a:t>exopolymeric</a:t>
            </a:r>
            <a:r>
              <a:rPr lang="en-US" dirty="0"/>
              <a:t> substances (EPS) by marine diatoms (</a:t>
            </a:r>
            <a:r>
              <a:rPr lang="en-US" i="1" dirty="0" err="1"/>
              <a:t>Thalassiosira</a:t>
            </a:r>
            <a:r>
              <a:rPr lang="en-US" i="1" dirty="0"/>
              <a:t> </a:t>
            </a:r>
            <a:r>
              <a:rPr lang="en-US" i="1" dirty="0" err="1"/>
              <a:t>weissflogii</a:t>
            </a:r>
            <a:r>
              <a:rPr lang="en-US" dirty="0"/>
              <a:t>) may induce greater tolerance to Ag</a:t>
            </a:r>
            <a:r>
              <a:rPr lang="en-US" baseline="30000" dirty="0"/>
              <a:t>+</a:t>
            </a:r>
            <a:r>
              <a:rPr lang="en-US" dirty="0"/>
              <a:t> 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Bielmyer</a:t>
            </a:r>
            <a:r>
              <a:rPr lang="en-US" dirty="0"/>
              <a:t>, G.K., Bell, R.A., &amp; </a:t>
            </a:r>
            <a:r>
              <a:rPr lang="en-US" dirty="0" err="1"/>
              <a:t>Klaine</a:t>
            </a:r>
            <a:r>
              <a:rPr lang="en-US" dirty="0"/>
              <a:t>, S.J. (2002). Effects of </a:t>
            </a:r>
            <a:r>
              <a:rPr lang="en-US" dirty="0" err="1"/>
              <a:t>ligand</a:t>
            </a:r>
            <a:r>
              <a:rPr lang="en-US" dirty="0"/>
              <a:t>-bound silver on </a:t>
            </a:r>
            <a:r>
              <a:rPr lang="en-US" dirty="0" err="1"/>
              <a:t>Ceriodaphnia</a:t>
            </a:r>
            <a:r>
              <a:rPr lang="en-US" dirty="0"/>
              <a:t> </a:t>
            </a:r>
            <a:r>
              <a:rPr lang="en-US" dirty="0" err="1"/>
              <a:t>dubia</a:t>
            </a:r>
            <a:r>
              <a:rPr lang="en-US" dirty="0"/>
              <a:t>, </a:t>
            </a:r>
            <a:r>
              <a:rPr lang="en-US" i="1" dirty="0"/>
              <a:t>Environ </a:t>
            </a:r>
            <a:r>
              <a:rPr lang="en-US" i="1" dirty="0" err="1"/>
              <a:t>Toxicol</a:t>
            </a:r>
            <a:r>
              <a:rPr lang="en-US" i="1" dirty="0"/>
              <a:t> </a:t>
            </a:r>
            <a:r>
              <a:rPr lang="en-US" i="1" dirty="0" err="1"/>
              <a:t>Chem</a:t>
            </a:r>
            <a:r>
              <a:rPr lang="en-US" i="1" dirty="0"/>
              <a:t> (</a:t>
            </a:r>
            <a:r>
              <a:rPr lang="en-US" dirty="0"/>
              <a:t>21), pp. 2204–2208.</a:t>
            </a:r>
          </a:p>
          <a:p>
            <a:r>
              <a:rPr lang="en-US" dirty="0" err="1"/>
              <a:t>Blaser</a:t>
            </a:r>
            <a:r>
              <a:rPr lang="en-US" dirty="0"/>
              <a:t>, S.A., </a:t>
            </a:r>
            <a:r>
              <a:rPr lang="en-US" dirty="0" err="1"/>
              <a:t>Scheringer</a:t>
            </a:r>
            <a:r>
              <a:rPr lang="en-US" dirty="0"/>
              <a:t>, M., MacLeod, M., &amp; </a:t>
            </a:r>
            <a:r>
              <a:rPr lang="en-US" dirty="0" err="1"/>
              <a:t>Hungerbühler</a:t>
            </a:r>
            <a:r>
              <a:rPr lang="en-US" dirty="0"/>
              <a:t>, K. (2008). Estimation of cumulative aquatic exposure and risk due to silver: contribution of </a:t>
            </a:r>
            <a:r>
              <a:rPr lang="en-US" dirty="0" err="1"/>
              <a:t>nano</a:t>
            </a:r>
            <a:r>
              <a:rPr lang="en-US" dirty="0"/>
              <a:t>-functionalized plastics and textiles, </a:t>
            </a:r>
            <a:r>
              <a:rPr lang="en-US" i="1" dirty="0" err="1"/>
              <a:t>Sci</a:t>
            </a:r>
            <a:r>
              <a:rPr lang="en-US" i="1" dirty="0"/>
              <a:t> Total Environ (</a:t>
            </a:r>
            <a:r>
              <a:rPr lang="en-US" dirty="0"/>
              <a:t>390), pp. 396–409.</a:t>
            </a:r>
          </a:p>
          <a:p>
            <a:r>
              <a:rPr lang="en-US" dirty="0"/>
              <a:t>Bury, N. R. and Wood, C.M. (1999). Mechanism of </a:t>
            </a:r>
            <a:r>
              <a:rPr lang="en-US" dirty="0" err="1"/>
              <a:t>branchial</a:t>
            </a:r>
            <a:r>
              <a:rPr lang="en-US" dirty="0"/>
              <a:t> apical silver uptake by rainbow trout is via the proton-coupled Na+ channel, </a:t>
            </a:r>
            <a:r>
              <a:rPr lang="en-US" i="1" dirty="0"/>
              <a:t>Am J </a:t>
            </a:r>
            <a:r>
              <a:rPr lang="en-US" i="1" dirty="0" err="1"/>
              <a:t>Physiol</a:t>
            </a:r>
            <a:r>
              <a:rPr lang="en-US" i="1" dirty="0"/>
              <a:t> </a:t>
            </a:r>
            <a:r>
              <a:rPr lang="en-US" i="1" dirty="0" err="1"/>
              <a:t>Regul</a:t>
            </a:r>
            <a:r>
              <a:rPr lang="en-US" i="1" dirty="0"/>
              <a:t> </a:t>
            </a:r>
            <a:r>
              <a:rPr lang="en-US" i="1" dirty="0" err="1"/>
              <a:t>Integr</a:t>
            </a:r>
            <a:r>
              <a:rPr lang="en-US" i="1" dirty="0"/>
              <a:t> Comp </a:t>
            </a:r>
            <a:r>
              <a:rPr lang="en-US" i="1" dirty="0" err="1"/>
              <a:t>Physiol</a:t>
            </a:r>
            <a:r>
              <a:rPr lang="en-US" i="1" dirty="0"/>
              <a:t> (</a:t>
            </a:r>
            <a:r>
              <a:rPr lang="en-US" dirty="0"/>
              <a:t>277), pp. R1385–R1391.</a:t>
            </a:r>
          </a:p>
          <a:p>
            <a:r>
              <a:rPr lang="en-US" dirty="0"/>
              <a:t>Capek, I. (2004). Preparation of metal </a:t>
            </a:r>
            <a:r>
              <a:rPr lang="en-US" dirty="0" err="1"/>
              <a:t>nanoparticles</a:t>
            </a:r>
            <a:r>
              <a:rPr lang="en-US" dirty="0"/>
              <a:t> in water-in-oil (w/o) </a:t>
            </a:r>
            <a:r>
              <a:rPr lang="en-US" dirty="0" err="1"/>
              <a:t>microemulsions</a:t>
            </a:r>
            <a:r>
              <a:rPr lang="en-US" dirty="0"/>
              <a:t>, </a:t>
            </a:r>
            <a:r>
              <a:rPr lang="en-US" i="1" dirty="0"/>
              <a:t>Adv Colloid Interface </a:t>
            </a:r>
            <a:r>
              <a:rPr lang="en-US" i="1" dirty="0" err="1"/>
              <a:t>Sci</a:t>
            </a:r>
            <a:r>
              <a:rPr lang="en-US" i="1" dirty="0"/>
              <a:t> (</a:t>
            </a:r>
            <a:r>
              <a:rPr lang="en-US" dirty="0"/>
              <a:t>110), pp. 49–74.</a:t>
            </a:r>
          </a:p>
          <a:p>
            <a:r>
              <a:rPr lang="en-US" dirty="0" err="1"/>
              <a:t>Choi</a:t>
            </a:r>
            <a:r>
              <a:rPr lang="en-US" dirty="0"/>
              <a:t>, J.E., Kim, S., </a:t>
            </a:r>
            <a:r>
              <a:rPr lang="en-US" dirty="0" err="1"/>
              <a:t>Ahn</a:t>
            </a:r>
            <a:r>
              <a:rPr lang="en-US" dirty="0"/>
              <a:t>, J.H., </a:t>
            </a:r>
            <a:r>
              <a:rPr lang="en-US" dirty="0" err="1"/>
              <a:t>Youn</a:t>
            </a:r>
            <a:r>
              <a:rPr lang="en-US" dirty="0"/>
              <a:t>, P., Kang, J.S., Park, K., Yi, J., &amp; </a:t>
            </a:r>
            <a:r>
              <a:rPr lang="en-US" dirty="0" err="1"/>
              <a:t>Ryu</a:t>
            </a:r>
            <a:r>
              <a:rPr lang="en-US" dirty="0"/>
              <a:t>, D-Y. (2010). Induction of oxidative stress and apoptosis by silver </a:t>
            </a:r>
            <a:r>
              <a:rPr lang="en-US" dirty="0" err="1"/>
              <a:t>nanoparticles</a:t>
            </a:r>
            <a:r>
              <a:rPr lang="en-US" dirty="0"/>
              <a:t> in the liver of adult </a:t>
            </a:r>
            <a:r>
              <a:rPr lang="en-US" dirty="0" err="1"/>
              <a:t>zebrafish</a:t>
            </a:r>
            <a:r>
              <a:rPr lang="en-US" dirty="0"/>
              <a:t>, </a:t>
            </a:r>
            <a:r>
              <a:rPr lang="en-US" i="1" dirty="0"/>
              <a:t>Aquatic Toxicology (Amsterdam)</a:t>
            </a:r>
            <a:r>
              <a:rPr lang="en-US" dirty="0"/>
              <a:t> (100), pp. 151-159.</a:t>
            </a:r>
          </a:p>
          <a:p>
            <a:r>
              <a:rPr lang="en-US" dirty="0"/>
              <a:t>Christian, P. (2009). </a:t>
            </a:r>
            <a:r>
              <a:rPr lang="en-US" dirty="0" err="1"/>
              <a:t>Nanomaterials</a:t>
            </a:r>
            <a:r>
              <a:rPr lang="en-US" dirty="0"/>
              <a:t>: properties, preparation and applications. In: J. Lead and E. Smith, Editors, Environmental and human health impacts of nanotechnology, Wiley-Blackwell, </a:t>
            </a:r>
            <a:r>
              <a:rPr lang="en-US" dirty="0" err="1"/>
              <a:t>Chicester</a:t>
            </a:r>
            <a:r>
              <a:rPr lang="en-US" dirty="0"/>
              <a:t>.</a:t>
            </a:r>
          </a:p>
          <a:p>
            <a:r>
              <a:rPr lang="en-US" dirty="0" err="1"/>
              <a:t>Fabrega</a:t>
            </a:r>
            <a:r>
              <a:rPr lang="en-US" dirty="0"/>
              <a:t>, J., </a:t>
            </a:r>
            <a:r>
              <a:rPr lang="en-US" dirty="0" err="1"/>
              <a:t>Luoma</a:t>
            </a:r>
            <a:r>
              <a:rPr lang="en-US" dirty="0"/>
              <a:t>, S.N., Tyler, C.R.; Galloway, T.S., &amp; Lead, J.R. (2011). Silver </a:t>
            </a:r>
            <a:r>
              <a:rPr lang="en-US" dirty="0" err="1"/>
              <a:t>nanoparticles</a:t>
            </a:r>
            <a:r>
              <a:rPr lang="en-US" dirty="0"/>
              <a:t>: </a:t>
            </a:r>
            <a:r>
              <a:rPr lang="en-US" dirty="0" err="1"/>
              <a:t>Behaviour</a:t>
            </a:r>
            <a:r>
              <a:rPr lang="en-US" dirty="0"/>
              <a:t> and effects in the aquatic environment. </a:t>
            </a:r>
            <a:r>
              <a:rPr lang="en-US" i="1" dirty="0"/>
              <a:t>Environment International</a:t>
            </a:r>
            <a:r>
              <a:rPr lang="en-US" dirty="0"/>
              <a:t> (37), pp. 517-531.</a:t>
            </a:r>
          </a:p>
          <a:p>
            <a:r>
              <a:rPr lang="en-US" dirty="0" err="1"/>
              <a:t>Köhler</a:t>
            </a:r>
            <a:r>
              <a:rPr lang="en-US" dirty="0"/>
              <a:t>, A.R., </a:t>
            </a:r>
            <a:r>
              <a:rPr lang="en-US" dirty="0" err="1"/>
              <a:t>Som</a:t>
            </a:r>
            <a:r>
              <a:rPr lang="en-US" dirty="0"/>
              <a:t>, C., </a:t>
            </a:r>
            <a:r>
              <a:rPr lang="en-US" dirty="0" err="1"/>
              <a:t>Helland</a:t>
            </a:r>
            <a:r>
              <a:rPr lang="en-US" dirty="0"/>
              <a:t>, A., &amp;  Gottschalk, F. (2008). Studying the potential release of carbon </a:t>
            </a:r>
            <a:r>
              <a:rPr lang="en-US" dirty="0" err="1"/>
              <a:t>nanotubes</a:t>
            </a:r>
            <a:r>
              <a:rPr lang="en-US" dirty="0"/>
              <a:t> throughout the application life cycle, </a:t>
            </a:r>
            <a:r>
              <a:rPr lang="en-US" i="1" dirty="0"/>
              <a:t>J Cleaner Prod (</a:t>
            </a:r>
            <a:r>
              <a:rPr lang="en-US" dirty="0"/>
              <a:t>16), pp. 927-937.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Liu, J. and Hurt, R.H. (2010). Ion release kinetics and particle persistence in aqueous </a:t>
            </a:r>
            <a:r>
              <a:rPr lang="en-US" dirty="0" err="1"/>
              <a:t>nano</a:t>
            </a:r>
            <a:r>
              <a:rPr lang="en-US" dirty="0"/>
              <a:t>-silver colloids, </a:t>
            </a:r>
            <a:r>
              <a:rPr lang="en-US" i="1" dirty="0"/>
              <a:t>Environ </a:t>
            </a:r>
            <a:r>
              <a:rPr lang="en-US" i="1" dirty="0" err="1"/>
              <a:t>Sci</a:t>
            </a:r>
            <a:r>
              <a:rPr lang="en-US" i="1" dirty="0"/>
              <a:t> </a:t>
            </a:r>
            <a:r>
              <a:rPr lang="en-US" i="1" dirty="0" err="1"/>
              <a:t>Technol</a:t>
            </a:r>
            <a:r>
              <a:rPr lang="en-US" i="1" dirty="0"/>
              <a:t> (</a:t>
            </a:r>
            <a:r>
              <a:rPr lang="en-US" dirty="0"/>
              <a:t>44), pp. 2169–2175.</a:t>
            </a:r>
          </a:p>
          <a:p>
            <a:r>
              <a:rPr lang="en-US" dirty="0" err="1"/>
              <a:t>Luoma</a:t>
            </a:r>
            <a:r>
              <a:rPr lang="en-US" dirty="0"/>
              <a:t>, S.N. (2008). Silver nanotechnologies and the environment: old problems and new challenges?, Woodrow Wilson International Center for Scholars or The PEW Charitable Trusts, Washington DC.</a:t>
            </a:r>
          </a:p>
          <a:p>
            <a:r>
              <a:rPr lang="en-US" dirty="0"/>
              <a:t>Miao, A-J, </a:t>
            </a:r>
            <a:r>
              <a:rPr lang="en-US" dirty="0" err="1"/>
              <a:t>Schwehr</a:t>
            </a:r>
            <a:r>
              <a:rPr lang="en-US" dirty="0"/>
              <a:t>, K.A., </a:t>
            </a:r>
            <a:r>
              <a:rPr lang="en-US" dirty="0" err="1"/>
              <a:t>Xu</a:t>
            </a:r>
            <a:r>
              <a:rPr lang="en-US" dirty="0"/>
              <a:t>, C., Zhang, S-J, </a:t>
            </a:r>
            <a:r>
              <a:rPr lang="en-US" dirty="0" err="1"/>
              <a:t>Luo</a:t>
            </a:r>
            <a:r>
              <a:rPr lang="en-US" dirty="0"/>
              <a:t>, Z., </a:t>
            </a:r>
            <a:r>
              <a:rPr lang="en-US" dirty="0" err="1"/>
              <a:t>Antonietta</a:t>
            </a:r>
            <a:r>
              <a:rPr lang="en-US" dirty="0"/>
              <a:t>, </a:t>
            </a:r>
            <a:r>
              <a:rPr lang="en-US" dirty="0" err="1"/>
              <a:t>Quigg</a:t>
            </a:r>
            <a:r>
              <a:rPr lang="en-US" dirty="0"/>
              <a:t>, A., &amp; </a:t>
            </a:r>
            <a:r>
              <a:rPr lang="en-US" dirty="0" err="1"/>
              <a:t>Santschi</a:t>
            </a:r>
            <a:r>
              <a:rPr lang="en-US" dirty="0"/>
              <a:t>, P.H. (2009). The algal toxicity of silver engineered </a:t>
            </a:r>
            <a:r>
              <a:rPr lang="en-US" dirty="0" err="1"/>
              <a:t>nanoparticles</a:t>
            </a:r>
            <a:r>
              <a:rPr lang="en-US" dirty="0"/>
              <a:t> and detoxification by </a:t>
            </a:r>
            <a:r>
              <a:rPr lang="en-US" dirty="0" err="1"/>
              <a:t>exopolymeric</a:t>
            </a:r>
            <a:r>
              <a:rPr lang="en-US" dirty="0"/>
              <a:t> substances,</a:t>
            </a:r>
            <a:r>
              <a:rPr lang="en-US" i="1" dirty="0"/>
              <a:t> Environmental Pollution</a:t>
            </a:r>
            <a:r>
              <a:rPr lang="en-US" dirty="0"/>
              <a:t> (157), pp. 3034-3041.</a:t>
            </a:r>
          </a:p>
          <a:p>
            <a:r>
              <a:rPr lang="en-US" dirty="0"/>
              <a:t>Moore, M.N. (2006). Do </a:t>
            </a:r>
            <a:r>
              <a:rPr lang="en-US" dirty="0" err="1"/>
              <a:t>nanoparticles</a:t>
            </a:r>
            <a:r>
              <a:rPr lang="en-US" dirty="0"/>
              <a:t> present </a:t>
            </a:r>
            <a:r>
              <a:rPr lang="en-US" dirty="0" err="1"/>
              <a:t>ecotoxicological</a:t>
            </a:r>
            <a:r>
              <a:rPr lang="en-US" dirty="0"/>
              <a:t> risks for the health of the aquatic environment?, </a:t>
            </a:r>
            <a:r>
              <a:rPr lang="en-US" i="1" dirty="0"/>
              <a:t>Environ </a:t>
            </a:r>
            <a:r>
              <a:rPr lang="en-US" i="1" dirty="0" err="1"/>
              <a:t>Int</a:t>
            </a:r>
            <a:r>
              <a:rPr lang="en-US" dirty="0"/>
              <a:t> (32), pp. 967–976.</a:t>
            </a:r>
          </a:p>
          <a:p>
            <a:r>
              <a:rPr lang="en-US" dirty="0" err="1"/>
              <a:t>Ratte</a:t>
            </a:r>
            <a:r>
              <a:rPr lang="en-US" dirty="0"/>
              <a:t>, H.T. (1999). Bioaccumulation and toxicity of silver compounds: a review, </a:t>
            </a:r>
            <a:r>
              <a:rPr lang="en-US" i="1" dirty="0"/>
              <a:t>Environ </a:t>
            </a:r>
            <a:r>
              <a:rPr lang="en-US" i="1" dirty="0" err="1"/>
              <a:t>Toxicol</a:t>
            </a:r>
            <a:r>
              <a:rPr lang="en-US" i="1" dirty="0"/>
              <a:t> </a:t>
            </a:r>
            <a:r>
              <a:rPr lang="en-US" i="1" dirty="0" err="1"/>
              <a:t>Chem</a:t>
            </a:r>
            <a:r>
              <a:rPr lang="en-US" dirty="0"/>
              <a:t> (18), pp. 89–108.</a:t>
            </a:r>
          </a:p>
          <a:p>
            <a:r>
              <a:rPr lang="en-US" dirty="0" err="1"/>
              <a:t>Scown</a:t>
            </a:r>
            <a:r>
              <a:rPr lang="en-US" dirty="0"/>
              <a:t>, T.M., Santos, E. M., Johnston, B.D.; </a:t>
            </a:r>
            <a:r>
              <a:rPr lang="en-US" dirty="0" err="1"/>
              <a:t>Gaiser</a:t>
            </a:r>
            <a:r>
              <a:rPr lang="en-US" dirty="0"/>
              <a:t>, B., </a:t>
            </a:r>
            <a:r>
              <a:rPr lang="en-US" dirty="0" err="1"/>
              <a:t>Baalousha</a:t>
            </a:r>
            <a:r>
              <a:rPr lang="en-US" dirty="0"/>
              <a:t>, M., </a:t>
            </a:r>
            <a:r>
              <a:rPr lang="en-US" dirty="0" err="1"/>
              <a:t>Mitov</a:t>
            </a:r>
            <a:r>
              <a:rPr lang="en-US" dirty="0"/>
              <a:t>, S., Lead, J.R.. Stone, V., </a:t>
            </a:r>
            <a:r>
              <a:rPr lang="en-US" dirty="0" err="1"/>
              <a:t>Fernandes</a:t>
            </a:r>
            <a:r>
              <a:rPr lang="en-US" dirty="0"/>
              <a:t>, T.F., Jepson, M., van </a:t>
            </a:r>
            <a:r>
              <a:rPr lang="en-US" dirty="0" err="1"/>
              <a:t>Aerle</a:t>
            </a:r>
            <a:r>
              <a:rPr lang="en-US" dirty="0"/>
              <a:t>, R., &amp; Tyler, C.R. (2010). Effects of Aqueous Exposure to Silver </a:t>
            </a:r>
            <a:r>
              <a:rPr lang="en-US" dirty="0" err="1"/>
              <a:t>Nanoparticles</a:t>
            </a:r>
            <a:r>
              <a:rPr lang="en-US" dirty="0"/>
              <a:t> of Different Sizes in Rainbow Trout, </a:t>
            </a:r>
            <a:r>
              <a:rPr lang="en-US" i="1" dirty="0"/>
              <a:t>Toxicological Sciences</a:t>
            </a:r>
            <a:r>
              <a:rPr lang="en-US" dirty="0"/>
              <a:t> (115), pp. 521-534.</a:t>
            </a:r>
          </a:p>
          <a:p>
            <a:r>
              <a:rPr lang="en-US" dirty="0"/>
              <a:t>Sharma, V.K., </a:t>
            </a:r>
            <a:r>
              <a:rPr lang="en-US" dirty="0" err="1"/>
              <a:t>Yngard</a:t>
            </a:r>
            <a:r>
              <a:rPr lang="en-US" dirty="0"/>
              <a:t>, R.A., &amp; Lin, Y. (2009). Silver </a:t>
            </a:r>
            <a:r>
              <a:rPr lang="en-US" dirty="0" err="1"/>
              <a:t>nanoparticles</a:t>
            </a:r>
            <a:r>
              <a:rPr lang="en-US" dirty="0"/>
              <a:t>: green synthesis and their antimicrobial activities, </a:t>
            </a:r>
            <a:r>
              <a:rPr lang="en-US" i="1" dirty="0"/>
              <a:t>Adv Colloid Interface </a:t>
            </a:r>
            <a:r>
              <a:rPr lang="en-US" i="1" dirty="0" err="1"/>
              <a:t>Sci</a:t>
            </a:r>
            <a:r>
              <a:rPr lang="en-US" dirty="0"/>
              <a:t> (145), pp. 83–96.</a:t>
            </a:r>
          </a:p>
          <a:p>
            <a:r>
              <a:rPr lang="en-US" dirty="0"/>
              <a:t>Silver, S. (2003). Bacterial silver resistance: molecular biology and uses and misuses of silver compounds, </a:t>
            </a:r>
            <a:r>
              <a:rPr lang="en-US" i="1" dirty="0"/>
              <a:t>FEMS </a:t>
            </a:r>
            <a:r>
              <a:rPr lang="en-US" i="1" dirty="0" err="1"/>
              <a:t>Microbiol</a:t>
            </a:r>
            <a:r>
              <a:rPr lang="en-US" dirty="0"/>
              <a:t> (Rev 27), pp. 341–353.</a:t>
            </a:r>
          </a:p>
          <a:p>
            <a:r>
              <a:rPr lang="en-US" dirty="0"/>
              <a:t>Van </a:t>
            </a:r>
            <a:r>
              <a:rPr lang="en-US" dirty="0" err="1"/>
              <a:t>Aert</a:t>
            </a:r>
            <a:r>
              <a:rPr lang="en-US" dirty="0"/>
              <a:t> S, </a:t>
            </a:r>
            <a:r>
              <a:rPr lang="en-US" dirty="0" err="1"/>
              <a:t>Batenburg</a:t>
            </a:r>
            <a:r>
              <a:rPr lang="en-US" dirty="0"/>
              <a:t> K.J., </a:t>
            </a:r>
            <a:r>
              <a:rPr lang="en-US" dirty="0" err="1"/>
              <a:t>Rossell</a:t>
            </a:r>
            <a:r>
              <a:rPr lang="en-US" dirty="0"/>
              <a:t> M.D., </a:t>
            </a:r>
            <a:r>
              <a:rPr lang="en-US" dirty="0" err="1"/>
              <a:t>Erni</a:t>
            </a:r>
            <a:r>
              <a:rPr lang="en-US" dirty="0"/>
              <a:t>, R., &amp; Van </a:t>
            </a:r>
            <a:r>
              <a:rPr lang="en-US" dirty="0" err="1"/>
              <a:t>Tendeloo</a:t>
            </a:r>
            <a:r>
              <a:rPr lang="en-US" dirty="0"/>
              <a:t>. G. (2011) Three-dimensional atomic imaging of crystalline </a:t>
            </a:r>
            <a:r>
              <a:rPr lang="en-US" dirty="0" err="1"/>
              <a:t>nanoparticles</a:t>
            </a:r>
            <a:r>
              <a:rPr lang="en-US" dirty="0"/>
              <a:t>, </a:t>
            </a:r>
            <a:r>
              <a:rPr lang="en-US" i="1" dirty="0"/>
              <a:t>Nature</a:t>
            </a:r>
            <a:r>
              <a:rPr lang="en-US" dirty="0"/>
              <a:t>,  doi:10.1038/nature09741</a:t>
            </a:r>
          </a:p>
          <a:p>
            <a:r>
              <a:rPr lang="en-US" dirty="0"/>
              <a:t>Wood, C.M., </a:t>
            </a:r>
            <a:r>
              <a:rPr lang="en-US" dirty="0" err="1"/>
              <a:t>Hogstrand</a:t>
            </a:r>
            <a:r>
              <a:rPr lang="en-US" dirty="0"/>
              <a:t>, C., Galvez, F., &amp; </a:t>
            </a:r>
            <a:r>
              <a:rPr lang="en-US" dirty="0" err="1"/>
              <a:t>Munger</a:t>
            </a:r>
            <a:r>
              <a:rPr lang="en-US" dirty="0"/>
              <a:t>, R.S. (1996). The physiology of waterborne silver toxicity in freshwater rainbow trout (</a:t>
            </a:r>
            <a:r>
              <a:rPr lang="en-US" dirty="0" err="1"/>
              <a:t>Oncorhynchus</a:t>
            </a:r>
            <a:r>
              <a:rPr lang="en-US" dirty="0"/>
              <a:t> </a:t>
            </a:r>
            <a:r>
              <a:rPr lang="en-US" dirty="0" err="1"/>
              <a:t>mykiss</a:t>
            </a:r>
            <a:r>
              <a:rPr lang="en-US" dirty="0"/>
              <a:t>) 1. The effects of ionic Ag+, </a:t>
            </a:r>
            <a:r>
              <a:rPr lang="en-US" i="1" dirty="0" err="1"/>
              <a:t>Aquat</a:t>
            </a:r>
            <a:r>
              <a:rPr lang="en-US" i="1" dirty="0"/>
              <a:t> </a:t>
            </a:r>
            <a:r>
              <a:rPr lang="en-US" i="1" dirty="0" err="1"/>
              <a:t>Toxicol</a:t>
            </a:r>
            <a:r>
              <a:rPr lang="en-US" dirty="0"/>
              <a:t> (35), p. 93.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Compound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28585" y="1774825"/>
            <a:ext cx="528682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Physical/Chemical Properties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High electrical/thermal conductivity, surface-enhanced Raman scattering, chemical stability, catalytic activity, non-linear optical behavior</a:t>
            </a:r>
          </a:p>
          <a:p>
            <a:pPr lvl="0"/>
            <a:r>
              <a:rPr lang="en-US" dirty="0"/>
              <a:t>At least 6 days or as long as several months for complete dissolution of a 5 nm Ag NP in oxidized conditions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Production 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Colloidal chemical reduction of silver salts with </a:t>
            </a:r>
            <a:r>
              <a:rPr lang="en-US" dirty="0" err="1"/>
              <a:t>borohydride</a:t>
            </a:r>
            <a:r>
              <a:rPr lang="en-US" dirty="0"/>
              <a:t>, citrate, </a:t>
            </a:r>
            <a:r>
              <a:rPr lang="en-US" dirty="0" err="1"/>
              <a:t>ascorbate</a:t>
            </a:r>
            <a:r>
              <a:rPr lang="en-US" dirty="0"/>
              <a:t> or other </a:t>
            </a:r>
            <a:r>
              <a:rPr lang="en-US" dirty="0" err="1"/>
              <a:t>reductant</a:t>
            </a:r>
            <a:endParaRPr lang="en-US" dirty="0"/>
          </a:p>
          <a:p>
            <a:pPr lvl="0"/>
            <a:r>
              <a:rPr lang="en-US" dirty="0"/>
              <a:t>Ag</a:t>
            </a:r>
            <a:r>
              <a:rPr lang="en-US" baseline="30000" dirty="0"/>
              <a:t>0</a:t>
            </a:r>
            <a:r>
              <a:rPr lang="en-US" dirty="0"/>
              <a:t> atoms agglomerate into </a:t>
            </a:r>
            <a:r>
              <a:rPr lang="en-US" dirty="0" err="1"/>
              <a:t>oligomeric</a:t>
            </a:r>
            <a:r>
              <a:rPr lang="en-US" dirty="0"/>
              <a:t> clusters that become colloidal Ag NPs</a:t>
            </a:r>
          </a:p>
          <a:p>
            <a:pPr lvl="0"/>
            <a:r>
              <a:rPr lang="en-US" dirty="0"/>
              <a:t>Particle stabilizer (capping agent) present in suspension during synthesis to reduce particle growth and aggregation, allows manipulation of NP surface</a:t>
            </a:r>
          </a:p>
          <a:p>
            <a:pPr lvl="0"/>
            <a:r>
              <a:rPr lang="en-US" dirty="0"/>
              <a:t>Size and aggregation controlled by stabilization through </a:t>
            </a:r>
            <a:r>
              <a:rPr lang="en-US" dirty="0" err="1"/>
              <a:t>steric</a:t>
            </a:r>
            <a:r>
              <a:rPr lang="en-US" dirty="0"/>
              <a:t>, electrostatic, or electro-</a:t>
            </a:r>
            <a:r>
              <a:rPr lang="en-US" dirty="0" err="1"/>
              <a:t>steric</a:t>
            </a:r>
            <a:r>
              <a:rPr lang="en-US" dirty="0"/>
              <a:t> repulsion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Uses and Application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Woodrow Wilson Database lists 1015 consumer products on the market that uses NPs, with 259 containing Ag NPs</a:t>
            </a:r>
          </a:p>
          <a:p>
            <a:pPr lvl="0"/>
            <a:r>
              <a:rPr lang="en-US" dirty="0"/>
              <a:t>Broad range of </a:t>
            </a:r>
            <a:r>
              <a:rPr lang="en-US" dirty="0" err="1"/>
              <a:t>bacteriocidal</a:t>
            </a:r>
            <a:r>
              <a:rPr lang="en-US" dirty="0"/>
              <a:t> activity of and low cost of manufacturing Ag NPs</a:t>
            </a:r>
          </a:p>
          <a:p>
            <a:pPr lvl="0"/>
            <a:r>
              <a:rPr lang="en-US" dirty="0"/>
              <a:t>Ex. plastics, soaps, pastes, metals, textiles, inks, microelectronics, medical imaging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Creams </a:t>
            </a:r>
            <a:r>
              <a:rPr lang="en-US" dirty="0"/>
              <a:t>and cosmetics items </a:t>
            </a:r>
            <a:r>
              <a:rPr lang="en-US" dirty="0" smtClean="0"/>
              <a:t>(32.4%)</a:t>
            </a:r>
            <a:endParaRPr lang="en-US" dirty="0"/>
          </a:p>
          <a:p>
            <a:r>
              <a:rPr lang="en-US" dirty="0"/>
              <a:t>Health supplements </a:t>
            </a:r>
            <a:r>
              <a:rPr lang="en-US" dirty="0" smtClean="0"/>
              <a:t>(4.1%)</a:t>
            </a:r>
            <a:endParaRPr lang="en-US" dirty="0"/>
          </a:p>
          <a:p>
            <a:r>
              <a:rPr lang="en-US" dirty="0"/>
              <a:t>Textiles and clothing </a:t>
            </a:r>
            <a:r>
              <a:rPr lang="en-US" dirty="0" smtClean="0"/>
              <a:t>(18.0%)</a:t>
            </a:r>
            <a:endParaRPr lang="en-US" dirty="0"/>
          </a:p>
          <a:p>
            <a:r>
              <a:rPr lang="en-US" dirty="0"/>
              <a:t>Air and water filters </a:t>
            </a:r>
            <a:r>
              <a:rPr lang="en-US" dirty="0" smtClean="0"/>
              <a:t>(12.3%)</a:t>
            </a:r>
            <a:endParaRPr lang="en-US" dirty="0"/>
          </a:p>
          <a:p>
            <a:r>
              <a:rPr lang="en-US" dirty="0"/>
              <a:t>Household items </a:t>
            </a:r>
            <a:r>
              <a:rPr lang="en-US" dirty="0" smtClean="0"/>
              <a:t>(16.4%)</a:t>
            </a:r>
            <a:endParaRPr lang="en-US" dirty="0"/>
          </a:p>
          <a:p>
            <a:r>
              <a:rPr lang="en-US" dirty="0"/>
              <a:t>Detergents </a:t>
            </a:r>
            <a:r>
              <a:rPr lang="en-US" dirty="0" smtClean="0"/>
              <a:t>(8.2%)</a:t>
            </a:r>
            <a:endParaRPr lang="en-US" dirty="0"/>
          </a:p>
          <a:p>
            <a:r>
              <a:rPr lang="en-US" dirty="0"/>
              <a:t>Others </a:t>
            </a:r>
            <a:r>
              <a:rPr lang="en-US" dirty="0" smtClean="0"/>
              <a:t>(8.6%)</a:t>
            </a:r>
          </a:p>
          <a:p>
            <a:pPr>
              <a:buNone/>
            </a:pPr>
            <a:r>
              <a:rPr lang="en-US" sz="2100" dirty="0"/>
              <a:t>Table 1. Major products in the market containing Ag NPs (from Woodrow Wilson Database, March 2010).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 of Entry in Aquatic Environment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Ag NPs discharged into environment during manufacturing/incorporation of NPs into goods, during usage/disposal of goods containing Ag NPs</a:t>
            </a:r>
          </a:p>
          <a:p>
            <a:pPr lvl="0"/>
            <a:r>
              <a:rPr lang="en-US" dirty="0"/>
              <a:t>Majority of discharged Ag NPs may partition into sewage sludge by advanced waste treatments, which can be used as fertilizer in agricultural soil in countries including UK and USA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Chemical Reactivity with Environment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pH, ionic strength/composition, natural organic macromolecules (NOMs) temperature, and </a:t>
            </a:r>
            <a:r>
              <a:rPr lang="en-US" dirty="0" err="1"/>
              <a:t>nanoparticle</a:t>
            </a:r>
            <a:r>
              <a:rPr lang="en-US" dirty="0"/>
              <a:t> concentration affect aggregation or stabilization of Ag NPs</a:t>
            </a:r>
          </a:p>
          <a:p>
            <a:pPr lvl="0"/>
            <a:r>
              <a:rPr lang="en-US" dirty="0"/>
              <a:t>Organic matter and sulfide affect Ag speciation in freshwater systems and reduce silver bioavailability</a:t>
            </a:r>
          </a:p>
          <a:p>
            <a:pPr lvl="0"/>
            <a:r>
              <a:rPr lang="en-US" dirty="0"/>
              <a:t>Marine ecosystems more susceptible to bioaccumulation due to silver-</a:t>
            </a:r>
            <a:r>
              <a:rPr lang="en-US" dirty="0" err="1"/>
              <a:t>chloro</a:t>
            </a:r>
            <a:r>
              <a:rPr lang="en-US" dirty="0"/>
              <a:t> complex availability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Toxic Effects Noted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High exposure to silver compounds can cause </a:t>
            </a:r>
            <a:r>
              <a:rPr lang="en-US" dirty="0" err="1"/>
              <a:t>argyria</a:t>
            </a:r>
            <a:r>
              <a:rPr lang="en-US" dirty="0"/>
              <a:t> (bluish skin coloration due to Ag accumulation in body tissues)</a:t>
            </a:r>
          </a:p>
          <a:p>
            <a:pPr lvl="0"/>
            <a:r>
              <a:rPr lang="en-US" dirty="0"/>
              <a:t>Currently no evidence to suggest humans are affected by using consumer products containing Ag NPs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 of Entry into Organisms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Intact NPs transported into cytoplasm by </a:t>
            </a:r>
            <a:r>
              <a:rPr lang="en-US" dirty="0" err="1"/>
              <a:t>endocytosis</a:t>
            </a:r>
            <a:r>
              <a:rPr lang="en-US" dirty="0"/>
              <a:t> (</a:t>
            </a:r>
            <a:r>
              <a:rPr lang="en-US" dirty="0" err="1"/>
              <a:t>invagination</a:t>
            </a:r>
            <a:r>
              <a:rPr lang="en-US" dirty="0"/>
              <a:t> of the plasma membrane)</a:t>
            </a:r>
          </a:p>
          <a:p>
            <a:pPr lvl="0"/>
            <a:r>
              <a:rPr lang="en-US" dirty="0"/>
              <a:t>Association of Ag NPs with plasma membrane and release of free metals within surface layers</a:t>
            </a:r>
          </a:p>
          <a:p>
            <a:pPr lvl="0"/>
            <a:r>
              <a:rPr lang="en-US" dirty="0"/>
              <a:t>Ag NP aggregates may through semi-permeable cell walls of organisms (ex. plants, bacteria, fungi)</a:t>
            </a:r>
          </a:p>
          <a:p>
            <a:pPr lvl="0"/>
            <a:r>
              <a:rPr lang="en-US" dirty="0"/>
              <a:t>Ability to </a:t>
            </a:r>
            <a:r>
              <a:rPr lang="en-US" dirty="0" err="1"/>
              <a:t>bioaccumulate</a:t>
            </a:r>
            <a:r>
              <a:rPr lang="en-US" dirty="0"/>
              <a:t> through cell membrane ion transporters, similar to Na</a:t>
            </a:r>
            <a:r>
              <a:rPr lang="en-US" baseline="30000" dirty="0"/>
              <a:t>+</a:t>
            </a:r>
            <a:r>
              <a:rPr lang="en-US" dirty="0"/>
              <a:t> and Cu</a:t>
            </a:r>
            <a:r>
              <a:rPr lang="en-US" baseline="30000" dirty="0"/>
              <a:t>+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1417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Silver Nanoparticles</vt:lpstr>
      <vt:lpstr>Structure of Compound</vt:lpstr>
      <vt:lpstr>Physical/Chemical Properties </vt:lpstr>
      <vt:lpstr>Production History </vt:lpstr>
      <vt:lpstr>Uses and Application </vt:lpstr>
      <vt:lpstr>Mode of Entry in Aquatic Environment </vt:lpstr>
      <vt:lpstr>Chemical Reactivity with Environment </vt:lpstr>
      <vt:lpstr>Toxic Effects Noted </vt:lpstr>
      <vt:lpstr>Mode of Entry into Organisms </vt:lpstr>
      <vt:lpstr>Toxicity to Aquatic Life </vt:lpstr>
      <vt:lpstr>Toxicity to Aquatic Life </vt:lpstr>
      <vt:lpstr>Defense Strategies for Detoxification 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Nanoparticles</dc:title>
  <dc:creator>Michael Yip</dc:creator>
  <cp:lastModifiedBy>Michael Yip</cp:lastModifiedBy>
  <cp:revision>2</cp:revision>
  <dcterms:created xsi:type="dcterms:W3CDTF">2011-05-03T19:21:28Z</dcterms:created>
  <dcterms:modified xsi:type="dcterms:W3CDTF">2011-05-03T20:07:17Z</dcterms:modified>
</cp:coreProperties>
</file>