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Equation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4" r:id="rId13"/>
    <p:sldId id="282" r:id="rId14"/>
    <p:sldId id="283" r:id="rId15"/>
    <p:sldId id="280" r:id="rId16"/>
    <p:sldId id="267" r:id="rId17"/>
    <p:sldId id="268" r:id="rId18"/>
    <p:sldId id="269" r:id="rId19"/>
    <p:sldId id="270" r:id="rId20"/>
    <p:sldId id="276" r:id="rId21"/>
    <p:sldId id="275" r:id="rId22"/>
    <p:sldId id="277" r:id="rId23"/>
    <p:sldId id="271" r:id="rId24"/>
    <p:sldId id="278" r:id="rId25"/>
    <p:sldId id="279" r:id="rId26"/>
    <p:sldId id="294" r:id="rId27"/>
    <p:sldId id="295" r:id="rId28"/>
    <p:sldId id="296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72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Relationship Id="rId2" Type="http://schemas.openxmlformats.org/officeDocument/2006/relationships/image" Target="../media/image27.pict"/><Relationship Id="rId3" Type="http://schemas.openxmlformats.org/officeDocument/2006/relationships/image" Target="../media/image28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5" Type="http://schemas.openxmlformats.org/officeDocument/2006/relationships/image" Target="../media/image20.pict"/><Relationship Id="rId6" Type="http://schemas.openxmlformats.org/officeDocument/2006/relationships/image" Target="../media/image33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9772-F1A9-964B-A00D-3F8E3E690BC9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3076-AEE8-434D-9835-84B6B4740D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7" Type="http://schemas.openxmlformats.org/officeDocument/2006/relationships/oleObject" Target="../embeddings/Microsoft_Equation17.bin"/><Relationship Id="rId8" Type="http://schemas.openxmlformats.org/officeDocument/2006/relationships/oleObject" Target="../embeddings/Microsoft_Equation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Viscoelastic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Polymers have both ideal elastic and viscous behavior depending on time and temperature.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Kelvin Voigt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752600"/>
            <a:ext cx="6900863" cy="4143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Burger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76400"/>
            <a:ext cx="6943725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900"/>
              <a:t>Static Modulus of Amorphous PS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1000" y="1204913"/>
            <a:ext cx="8458200" cy="4870450"/>
            <a:chOff x="384" y="842"/>
            <a:chExt cx="5040" cy="2902"/>
          </a:xfrm>
        </p:grpSpPr>
        <p:pic>
          <p:nvPicPr>
            <p:cNvPr id="6" name="Picture 6" descr="auto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842"/>
              <a:ext cx="5040" cy="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42" y="881"/>
              <a:ext cx="57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Glassy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806" y="1440"/>
              <a:ext cx="69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Leathery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03" y="2150"/>
              <a:ext cx="68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Rubbery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355" y="2486"/>
              <a:ext cx="64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Viscous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55725" y="43846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65" charset="0"/>
              </a:rPr>
              <a:t>Polystyrene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40550" y="6064250"/>
            <a:ext cx="212883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Stress applied at x </a:t>
            </a:r>
          </a:p>
          <a:p>
            <a:r>
              <a:rPr lang="en-US" sz="1800"/>
              <a:t>and removed at 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923925"/>
            <a:ext cx="7162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942975"/>
            <a:ext cx="71755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1066800"/>
            <a:ext cx="4332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25767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Mechanical Analysis</a:t>
            </a:r>
            <a:endParaRPr lang="en-US" dirty="0"/>
          </a:p>
        </p:txBody>
      </p:sp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266" y="2015067"/>
            <a:ext cx="2743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Spring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868" y="1661404"/>
            <a:ext cx="6583363" cy="4598988"/>
          </a:xfrm>
        </p:spPr>
      </p:pic>
      <p:sp>
        <p:nvSpPr>
          <p:cNvPr id="6" name="Rectangle 5"/>
          <p:cNvSpPr/>
          <p:nvPr/>
        </p:nvSpPr>
        <p:spPr>
          <a:xfrm>
            <a:off x="6299440" y="1182469"/>
            <a:ext cx="161361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l-GR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l-GR" baseline="-25000" dirty="0" smtClean="0"/>
              <a:t>0</a:t>
            </a:r>
            <a:r>
              <a:rPr lang="el-GR" dirty="0" smtClean="0"/>
              <a:t>⋅</a:t>
            </a:r>
            <a:r>
              <a:rPr lang="en-US" dirty="0" smtClean="0"/>
              <a:t>sin (</a:t>
            </a:r>
            <a:r>
              <a:rPr lang="el-GR" dirty="0" smtClean="0"/>
              <a:t>ω⋅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4586" y="1661404"/>
            <a:ext cx="211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 = </a:t>
            </a:r>
            <a:r>
              <a:rPr lang="en-US" dirty="0" smtClean="0">
                <a:latin typeface="+mj-lt"/>
                <a:cs typeface="Symbol" charset="2"/>
              </a:rPr>
              <a:t>maximum strain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latin typeface="+mj-lt"/>
                <a:cs typeface="Symbol" charset="2"/>
              </a:rPr>
              <a:t> = angular velocity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776" y="25682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stress,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Symbol" charset="2"/>
                <a:cs typeface="Symbol" charset="2"/>
              </a:rPr>
              <a:t>,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5800" y="3059668"/>
            <a:ext cx="768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Symbol" charset="2"/>
                <a:cs typeface="Symbol" charset="2"/>
              </a:rPr>
              <a:t> = </a:t>
            </a:r>
            <a:r>
              <a:rPr lang="en-US" dirty="0" err="1" smtClean="0">
                <a:latin typeface="+mj-lt"/>
                <a:cs typeface="Symbol" charset="2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19928" y="3429000"/>
            <a:ext cx="153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Symbol" charset="2"/>
                <a:cs typeface="Symbol" charset="2"/>
              </a:rPr>
              <a:t> = </a:t>
            </a:r>
            <a:r>
              <a:rPr lang="en-US" dirty="0" smtClean="0">
                <a:latin typeface="+mj-lt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+mj-lt"/>
                <a:cs typeface="Symbol" charset="2"/>
              </a:rPr>
              <a:t>sin</a:t>
            </a:r>
            <a:r>
              <a:rPr lang="en-US" dirty="0" smtClean="0">
                <a:latin typeface="Symbol" charset="2"/>
                <a:cs typeface="Symbol" charset="2"/>
              </a:rPr>
              <a:t>(w</a:t>
            </a:r>
            <a:r>
              <a:rPr lang="en-US" dirty="0" smtClean="0">
                <a:latin typeface="+mj-lt"/>
                <a:cs typeface="Symbol" charset="2"/>
              </a:rPr>
              <a:t>t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9348" y="4104000"/>
            <a:ext cx="183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are in phase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24000"/>
            <a:ext cx="6975475" cy="4722813"/>
          </a:xfrm>
        </p:spPr>
      </p:pic>
      <p:sp>
        <p:nvSpPr>
          <p:cNvPr id="5" name="TextBox 4"/>
          <p:cNvSpPr txBox="1"/>
          <p:nvPr/>
        </p:nvSpPr>
        <p:spPr>
          <a:xfrm>
            <a:off x="1718733" y="84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08000" y="274638"/>
            <a:ext cx="8229600" cy="1143000"/>
          </a:xfrm>
        </p:spPr>
        <p:txBody>
          <a:bodyPr/>
          <a:lstStyle/>
          <a:p>
            <a:r>
              <a:rPr lang="en-US" b="1" dirty="0"/>
              <a:t>Dashpot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28266" y="0"/>
            <a:ext cx="298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Whenever the strain in a dashpot is at its maximum, the rate of change of the strain is zero ( 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  = 0).</a:t>
            </a:r>
          </a:p>
          <a:p>
            <a:r>
              <a:rPr lang="en-US" dirty="0" smtClean="0"/>
              <a:t>Whenever the strain changes from positive values to negative ones and then passes through zero, the rate of strain change is highest and this leads to the maximum resulting stress.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800" y="1417638"/>
          <a:ext cx="3827462" cy="531812"/>
        </p:xfrm>
        <a:graphic>
          <a:graphicData uri="http://schemas.openxmlformats.org/presentationml/2006/ole">
            <p:oleObj spid="_x0000_s26626" name="Equation" r:id="rId4" imgW="146016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2333" y="519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Kelvin-Voigt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447800"/>
            <a:ext cx="6780213" cy="48529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Ideal</a:t>
            </a:r>
            <a:r>
              <a:rPr lang="en-US" dirty="0" smtClean="0"/>
              <a:t> (elastic) Solid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703763" y="2043668"/>
          <a:ext cx="1006475" cy="274638"/>
        </p:xfrm>
        <a:graphic>
          <a:graphicData uri="http://schemas.openxmlformats.org/presentationml/2006/ole">
            <p:oleObj spid="_x0000_s5122" name="Equation" r:id="rId3" imgW="457200" imgH="127000" progId="Equation.3">
              <p:embed/>
            </p:oleObj>
          </a:graphicData>
        </a:graphic>
      </p:graphicFrame>
      <p:pic>
        <p:nvPicPr>
          <p:cNvPr id="8" name="Picture 5" descr="sp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13000"/>
            <a:ext cx="7544452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27799" y="2043668"/>
            <a:ext cx="118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Hooks Law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" y="5769001"/>
            <a:ext cx="868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is independent of time and the deformation is dependent on the spring constant.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 sz="3600"/>
              <a:t>Dynamic (Oscillatory) Testing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049338"/>
            <a:ext cx="84582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general case when the sample is deformed sinusoidally, as a response the stress will also oscillate sinusoidally at the same frequency, but in general will be shifted by a phase angle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-65" charset="2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respect to the strain wave. The phase angle will depend on the nature of the material (viscous, elastic or viscoelastic)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22389" t="3612" r="8984" b="8791"/>
          <a:stretch>
            <a:fillRect/>
          </a:stretch>
        </p:blipFill>
        <p:spPr bwMode="auto">
          <a:xfrm>
            <a:off x="709613" y="3122613"/>
            <a:ext cx="509746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791200" y="3152775"/>
          <a:ext cx="2114550" cy="547688"/>
        </p:xfrm>
        <a:graphic>
          <a:graphicData uri="http://schemas.openxmlformats.org/presentationml/2006/ole">
            <p:oleObj spid="_x0000_s33794" name="Equation" r:id="rId4" imgW="736560" imgH="190440" progId="Equation.3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81663" y="2586038"/>
            <a:ext cx="950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65" charset="2"/>
              <a:buChar char="Ø"/>
            </a:pPr>
            <a:r>
              <a:rPr lang="en-US" sz="2000"/>
              <a:t>Input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86425" y="3857625"/>
            <a:ext cx="152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65" charset="2"/>
              <a:buChar char="Ø"/>
            </a:pPr>
            <a:r>
              <a:rPr lang="en-US" sz="2000"/>
              <a:t>Response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764213" y="4287838"/>
          <a:ext cx="2589212" cy="547687"/>
        </p:xfrm>
        <a:graphic>
          <a:graphicData uri="http://schemas.openxmlformats.org/presentationml/2006/ole">
            <p:oleObj spid="_x0000_s33795" name="Equation" r:id="rId5" imgW="901440" imgH="190440" progId="Equation.3">
              <p:embed/>
            </p:oleObj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24538" y="4852988"/>
            <a:ext cx="199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/>
              <a:t>where 0°&lt;</a:t>
            </a:r>
            <a:r>
              <a:rPr lang="en-US" sz="2000">
                <a:latin typeface="Symbol" pitchFamily="-65" charset="2"/>
              </a:rPr>
              <a:t>d</a:t>
            </a:r>
            <a:r>
              <a:rPr lang="en-US" sz="2000"/>
              <a:t>&lt;90°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91463" y="6389688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latin typeface="Times New Roman" pitchFamily="-65" charset="0"/>
              </a:rPr>
              <a:t>3.29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7200" y="6248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-65" charset="2"/>
                <a:sym typeface="Symbol" pitchFamily="-65" charset="2"/>
              </a:rPr>
              <a:t></a:t>
            </a:r>
            <a:r>
              <a:rPr lang="en-US" sz="1600"/>
              <a:t>stress</a:t>
            </a:r>
            <a:endParaRPr lang="en-US" sz="1600">
              <a:latin typeface="Symbol" pitchFamily="-65" charset="2"/>
              <a:sym typeface="Symbol" pitchFamily="-65" charset="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09800" y="6248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-65" charset="2"/>
                <a:sym typeface="Symbol" pitchFamily="-65" charset="2"/>
              </a:rPr>
              <a:t></a:t>
            </a:r>
            <a:r>
              <a:rPr lang="en-US" sz="1600"/>
              <a:t>strain</a:t>
            </a:r>
            <a:endParaRPr lang="en-US" sz="1600">
              <a:latin typeface="Symbol" pitchFamily="-65" charset="2"/>
              <a:sym typeface="Symbol" pitchFamily="-65" charset="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86200" y="6248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-65" charset="2"/>
                <a:sym typeface="Symbol" pitchFamily="-65" charset="2"/>
              </a:rPr>
              <a:t></a:t>
            </a:r>
            <a:r>
              <a:rPr lang="en-US" sz="1600"/>
              <a:t>viscosity</a:t>
            </a:r>
            <a:endParaRPr lang="en-US" sz="1600">
              <a:latin typeface="Symbol" pitchFamily="-65" charset="2"/>
              <a:sym typeface="Symbol" pitchFamily="-65" charset="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19800" y="6248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</a:t>
            </a:r>
            <a:r>
              <a:rPr lang="en-US" sz="1600"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/>
              <a:t>modulus</a:t>
            </a:r>
            <a:endParaRPr lang="en-US" sz="1600">
              <a:latin typeface="Symbol" pitchFamily="-65" charset="2"/>
              <a:sym typeface="Symbol" pitchFamily="-65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/>
              <a:t>Dynamic (Oscillatory) Testing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90513" y="1050925"/>
            <a:ext cx="473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using trigonometry: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74713" y="1489075"/>
          <a:ext cx="6199187" cy="547688"/>
        </p:xfrm>
        <a:graphic>
          <a:graphicData uri="http://schemas.openxmlformats.org/presentationml/2006/ole">
            <p:oleObj spid="_x0000_s32770" name="Equation" r:id="rId3" imgW="2158920" imgH="190440" progId="Equation.3">
              <p:embed/>
            </p:oleObj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6538" y="3630613"/>
            <a:ext cx="177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/>
              <a:t>Let’s define: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211388" y="3619500"/>
          <a:ext cx="3690937" cy="517525"/>
        </p:xfrm>
        <a:graphic>
          <a:graphicData uri="http://schemas.openxmlformats.org/presentationml/2006/ole">
            <p:oleObj spid="_x0000_s32771" name="Equation" r:id="rId4" imgW="1358640" imgH="190440" progId="Equation.3">
              <p:embed/>
            </p:oleObj>
          </a:graphicData>
        </a:graphic>
      </p:graphicFrame>
      <p:sp>
        <p:nvSpPr>
          <p:cNvPr id="9" name="AutoShape 9"/>
          <p:cNvSpPr>
            <a:spLocks/>
          </p:cNvSpPr>
          <p:nvPr/>
        </p:nvSpPr>
        <p:spPr bwMode="auto">
          <a:xfrm rot="16200000">
            <a:off x="4247357" y="1393031"/>
            <a:ext cx="490538" cy="1501775"/>
          </a:xfrm>
          <a:prstGeom prst="leftBrace">
            <a:avLst>
              <a:gd name="adj1" fmla="val 2551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6038057" y="1381919"/>
            <a:ext cx="490537" cy="1501775"/>
          </a:xfrm>
          <a:prstGeom prst="leftBrace">
            <a:avLst>
              <a:gd name="adj1" fmla="val 2551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06738" y="2397125"/>
            <a:ext cx="2482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65" charset="2"/>
              <a:buNone/>
            </a:pPr>
            <a:r>
              <a:rPr lang="en-US" sz="1600"/>
              <a:t>In-phase component of the stress, representing solid-like behavior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24500" y="2425700"/>
            <a:ext cx="2482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65" charset="2"/>
              <a:buNone/>
            </a:pPr>
            <a:r>
              <a:rPr lang="en-US" sz="1600"/>
              <a:t>Out-of-phase component of the stress, representing liquid-like behavior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1717675" y="4583113"/>
          <a:ext cx="7018338" cy="1593850"/>
        </p:xfrm>
        <a:graphic>
          <a:graphicData uri="http://schemas.openxmlformats.org/presentationml/2006/ole">
            <p:oleObj spid="_x0000_s32772" name="Equation" r:id="rId5" imgW="3911400" imgH="888840" progId="Equation.3">
              <p:embed/>
            </p:oleObj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07975" y="4505325"/>
            <a:ext cx="1143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/>
              <a:t>where: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837488" y="14747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65" charset="0"/>
              </a:rPr>
              <a:t>(3-1)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891463" y="6389688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latin typeface="Times New Roman" pitchFamily="-65" charset="0"/>
              </a:rPr>
              <a:t>3.30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/>
              <a:t>Physical Meaning of G</a:t>
            </a:r>
            <a:r>
              <a:rPr lang="en-US">
                <a:latin typeface="Courier New" pitchFamily="-65" charset="0"/>
              </a:rPr>
              <a:t>’</a:t>
            </a:r>
            <a:r>
              <a:rPr lang="en-US"/>
              <a:t>, G</a:t>
            </a:r>
            <a:r>
              <a:rPr lang="en-US">
                <a:latin typeface="Courier New" pitchFamily="-65" charset="0"/>
              </a:rPr>
              <a:t>”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346450" y="1127125"/>
          <a:ext cx="5592763" cy="496888"/>
        </p:xfrm>
        <a:graphic>
          <a:graphicData uri="http://schemas.openxmlformats.org/presentationml/2006/ole">
            <p:oleObj spid="_x0000_s34818" name="Equation" r:id="rId3" imgW="1930320" imgH="190440" progId="Equation.3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6550" y="1149350"/>
            <a:ext cx="3246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/>
              <a:t>Equation (3-1) becomes: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40275" y="1747838"/>
          <a:ext cx="1616075" cy="825500"/>
        </p:xfrm>
        <a:graphic>
          <a:graphicData uri="http://schemas.openxmlformats.org/presentationml/2006/ole">
            <p:oleObj spid="_x0000_s34819" name="Equation" r:id="rId4" imgW="672840" imgH="393480" progId="Equation.3">
              <p:embed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4163" y="1846263"/>
            <a:ext cx="44053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/>
              <a:t>We can also define the loss tangent: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38425" y="3260725"/>
          <a:ext cx="3792538" cy="577850"/>
        </p:xfrm>
        <a:graphic>
          <a:graphicData uri="http://schemas.openxmlformats.org/presentationml/2006/ole">
            <p:oleObj spid="_x0000_s34820" name="Equation" r:id="rId5" imgW="1333440" imgH="203040" progId="Equation.3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65125" y="2759075"/>
            <a:ext cx="5661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-65" charset="2"/>
              <a:buChar char="Ø"/>
            </a:pPr>
            <a:r>
              <a:rPr lang="en-US" sz="2000"/>
              <a:t>For solid-like response: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1943100" y="3859213"/>
          <a:ext cx="5227638" cy="519112"/>
        </p:xfrm>
        <a:graphic>
          <a:graphicData uri="http://schemas.openxmlformats.org/presentationml/2006/ole">
            <p:oleObj spid="_x0000_s34821" name="Equation" r:id="rId6" imgW="1790640" imgH="177480" progId="Equation.3">
              <p:embed/>
            </p:oleObj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2738" y="4481513"/>
            <a:ext cx="5661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-65" charset="2"/>
              <a:buChar char="Ø"/>
            </a:pPr>
            <a:r>
              <a:rPr lang="en-US" sz="2000"/>
              <a:t>For liquid-like response: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392363" y="4951413"/>
          <a:ext cx="3827462" cy="531812"/>
        </p:xfrm>
        <a:graphic>
          <a:graphicData uri="http://schemas.openxmlformats.org/presentationml/2006/ole">
            <p:oleObj spid="_x0000_s34822" name="Equation" r:id="rId7" imgW="1460160" imgH="203040" progId="Equation.3">
              <p:embed/>
            </p:oleObj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1736725" y="5645150"/>
          <a:ext cx="5672138" cy="555625"/>
        </p:xfrm>
        <a:graphic>
          <a:graphicData uri="http://schemas.openxmlformats.org/presentationml/2006/ole">
            <p:oleObj spid="_x0000_s34823" name="Equation" r:id="rId8" imgW="1942920" imgH="190440" progId="Equation.3">
              <p:embed/>
            </p:oleObj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7200" y="632460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G’</a:t>
            </a:r>
            <a:r>
              <a:rPr lang="en-US" sz="1600"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/>
              <a:t>storage modulus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276600" y="63246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G’’</a:t>
            </a:r>
            <a:r>
              <a:rPr lang="en-US" sz="1600"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/>
              <a:t>loss modulus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Real Visco-Elastic Samples</a:t>
            </a: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447800"/>
            <a:ext cx="6992938" cy="48085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 sz="3200"/>
              <a:t>Typical Oscillatory Data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0" y="4876800"/>
            <a:ext cx="5118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u="sng"/>
              <a:t>Rubbers – Viscoelastic solid response:</a:t>
            </a:r>
          </a:p>
          <a:p>
            <a:pPr eaLnBrk="1" hangingPunct="1">
              <a:spcBef>
                <a:spcPct val="20000"/>
              </a:spcBef>
              <a:buFont typeface="Wingdings" pitchFamily="-65" charset="2"/>
              <a:buNone/>
            </a:pPr>
            <a:r>
              <a:rPr lang="en-US" sz="2000"/>
              <a:t>G’ &gt; G” over the whole range of frequencies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057400" y="1295400"/>
            <a:ext cx="4114800" cy="3160713"/>
            <a:chOff x="2592" y="510"/>
            <a:chExt cx="2592" cy="1991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504" y="1008"/>
              <a:ext cx="1440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440" y="0"/>
                </a:cxn>
              </a:cxnLst>
              <a:rect l="0" t="0" r="r" b="b"/>
              <a:pathLst>
                <a:path w="1440" h="48">
                  <a:moveTo>
                    <a:pt x="0" y="48"/>
                  </a:moveTo>
                  <a:cubicBezTo>
                    <a:pt x="600" y="28"/>
                    <a:pt x="1200" y="8"/>
                    <a:pt x="144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552" y="1344"/>
              <a:ext cx="1392" cy="30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88" y="288"/>
                </a:cxn>
                <a:cxn ang="0">
                  <a:pos x="480" y="192"/>
                </a:cxn>
                <a:cxn ang="0">
                  <a:pos x="720" y="240"/>
                </a:cxn>
                <a:cxn ang="0">
                  <a:pos x="1152" y="144"/>
                </a:cxn>
                <a:cxn ang="0">
                  <a:pos x="1392" y="0"/>
                </a:cxn>
              </a:cxnLst>
              <a:rect l="0" t="0" r="r" b="b"/>
              <a:pathLst>
                <a:path w="1392" h="304">
                  <a:moveTo>
                    <a:pt x="0" y="288"/>
                  </a:moveTo>
                  <a:cubicBezTo>
                    <a:pt x="104" y="296"/>
                    <a:pt x="208" y="304"/>
                    <a:pt x="288" y="288"/>
                  </a:cubicBezTo>
                  <a:cubicBezTo>
                    <a:pt x="368" y="272"/>
                    <a:pt x="408" y="200"/>
                    <a:pt x="480" y="192"/>
                  </a:cubicBezTo>
                  <a:cubicBezTo>
                    <a:pt x="552" y="184"/>
                    <a:pt x="608" y="248"/>
                    <a:pt x="720" y="240"/>
                  </a:cubicBezTo>
                  <a:cubicBezTo>
                    <a:pt x="832" y="232"/>
                    <a:pt x="1040" y="184"/>
                    <a:pt x="1152" y="144"/>
                  </a:cubicBezTo>
                  <a:cubicBezTo>
                    <a:pt x="1264" y="104"/>
                    <a:pt x="1352" y="24"/>
                    <a:pt x="139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54" y="92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/>
                <a:t>G’</a:t>
              </a:r>
              <a:endParaRPr lang="en-US" sz="1400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360" y="1536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/>
                <a:t>G’’</a:t>
              </a:r>
              <a:endParaRPr lang="en-US" sz="1400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120" y="576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3120" y="2256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360" y="8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592" y="1296"/>
              <a:ext cx="4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log G</a:t>
              </a:r>
              <a:endParaRPr lang="en-US" sz="1400" b="1" i="1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84" y="2309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log </a:t>
              </a:r>
              <a:r>
                <a:rPr lang="en-US" sz="1400" b="1">
                  <a:latin typeface="Symbol" pitchFamily="-65" charset="2"/>
                  <a:sym typeface="Symbol" pitchFamily="-65" charset="2"/>
                </a:rPr>
                <a:t></a:t>
              </a:r>
              <a:endParaRPr lang="en-US" sz="1400" b="1" i="1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494" y="51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840" y="576"/>
              <a:ext cx="5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Rubber</a:t>
              </a:r>
              <a:endParaRPr lang="en-US" sz="1400" b="1" i="1"/>
            </a:p>
          </p:txBody>
        </p:sp>
      </p:grp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05600" y="190500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G’</a:t>
            </a:r>
            <a:r>
              <a:rPr lang="en-US" sz="1600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>
                <a:solidFill>
                  <a:schemeClr val="accent2"/>
                </a:solidFill>
              </a:rPr>
              <a:t>storage modulus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781800" y="27432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G’’</a:t>
            </a:r>
            <a:r>
              <a:rPr lang="en-US" sz="1600" dirty="0" err="1"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/>
              <a:t>loss</a:t>
            </a:r>
            <a:r>
              <a:rPr lang="en-US" sz="1600" dirty="0"/>
              <a:t> modulus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 sz="3200"/>
              <a:t>Typical Oscillatory Data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83058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Polymeric liquids (solutions or melts)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Viscoelastic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liquid response: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G” &gt; G’ at low frequencies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becomes solid-like at high frequencies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G’ shows a plateau modulus and decreases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-65" charset="2"/>
                <a:ea typeface="+mn-ea"/>
                <a:cs typeface="+mn-cs"/>
              </a:rPr>
              <a:t>w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limit of low frequency (terminal region)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G” decreases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-65" charset="2"/>
                <a:ea typeface="+mn-ea"/>
                <a:cs typeface="+mn-cs"/>
              </a:rPr>
              <a:t>w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limit of low frequency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209800" y="1066800"/>
            <a:ext cx="4114800" cy="3160713"/>
            <a:chOff x="2592" y="510"/>
            <a:chExt cx="2592" cy="1991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360" y="187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chemeClr val="accent2"/>
                  </a:solidFill>
                </a:rPr>
                <a:t>G’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120" y="1728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G’’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120" y="576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120" y="2256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360" y="8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592" y="1296"/>
              <a:ext cx="4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log G</a:t>
              </a:r>
              <a:endParaRPr lang="en-US" sz="1400" b="1" i="1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984" y="2309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log </a:t>
              </a:r>
              <a:r>
                <a:rPr lang="en-US" sz="1400" b="1">
                  <a:latin typeface="Symbol" pitchFamily="-65" charset="2"/>
                  <a:sym typeface="Symbol" pitchFamily="-65" charset="2"/>
                </a:rPr>
                <a:t></a:t>
              </a:r>
              <a:endParaRPr lang="en-US" sz="1400" b="1" i="1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494" y="51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840" y="576"/>
              <a:ext cx="9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Melt or solution</a:t>
              </a:r>
              <a:endParaRPr lang="en-US" sz="1400" b="1" i="1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312" y="1096"/>
              <a:ext cx="1488" cy="728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768" y="104"/>
                </a:cxn>
                <a:cxn ang="0">
                  <a:pos x="1296" y="104"/>
                </a:cxn>
                <a:cxn ang="0">
                  <a:pos x="1488" y="56"/>
                </a:cxn>
              </a:cxnLst>
              <a:rect l="0" t="0" r="r" b="b"/>
              <a:pathLst>
                <a:path w="1488" h="728">
                  <a:moveTo>
                    <a:pt x="0" y="728"/>
                  </a:moveTo>
                  <a:cubicBezTo>
                    <a:pt x="276" y="468"/>
                    <a:pt x="552" y="208"/>
                    <a:pt x="768" y="104"/>
                  </a:cubicBezTo>
                  <a:cubicBezTo>
                    <a:pt x="984" y="0"/>
                    <a:pt x="1176" y="112"/>
                    <a:pt x="1296" y="104"/>
                  </a:cubicBezTo>
                  <a:cubicBezTo>
                    <a:pt x="1416" y="96"/>
                    <a:pt x="1456" y="64"/>
                    <a:pt x="1488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504" y="720"/>
              <a:ext cx="1296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624" y="384"/>
                </a:cxn>
                <a:cxn ang="0">
                  <a:pos x="1056" y="192"/>
                </a:cxn>
                <a:cxn ang="0">
                  <a:pos x="1296" y="0"/>
                </a:cxn>
              </a:cxnLst>
              <a:rect l="0" t="0" r="r" b="b"/>
              <a:pathLst>
                <a:path w="1296" h="1200">
                  <a:moveTo>
                    <a:pt x="0" y="1200"/>
                  </a:moveTo>
                  <a:cubicBezTo>
                    <a:pt x="224" y="876"/>
                    <a:pt x="448" y="552"/>
                    <a:pt x="624" y="384"/>
                  </a:cubicBezTo>
                  <a:cubicBezTo>
                    <a:pt x="800" y="216"/>
                    <a:pt x="944" y="256"/>
                    <a:pt x="1056" y="192"/>
                  </a:cubicBezTo>
                  <a:cubicBezTo>
                    <a:pt x="1168" y="128"/>
                    <a:pt x="1256" y="32"/>
                    <a:pt x="1296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272" y="9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84" y="816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G</a:t>
              </a:r>
              <a:r>
                <a:rPr lang="en-US" sz="1400" baseline="-25000"/>
                <a:t>0</a:t>
              </a:r>
              <a:endParaRPr lang="en-US" sz="1400" i="1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705600" y="190500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G’</a:t>
            </a:r>
            <a:r>
              <a:rPr lang="en-US" sz="1600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>
                <a:solidFill>
                  <a:schemeClr val="accent2"/>
                </a:solidFill>
              </a:rPr>
              <a:t>storage modulus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781800" y="27432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G’’</a:t>
            </a:r>
            <a:r>
              <a:rPr lang="en-US" sz="1600" dirty="0" err="1">
                <a:solidFill>
                  <a:srgbClr val="FF0000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>
                <a:solidFill>
                  <a:srgbClr val="FF0000"/>
                </a:solidFill>
              </a:rPr>
              <a:t>loss</a:t>
            </a:r>
            <a:r>
              <a:rPr lang="en-US" sz="1600" dirty="0">
                <a:solidFill>
                  <a:srgbClr val="FF0000"/>
                </a:solidFill>
              </a:rPr>
              <a:t> modulus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3062" y="1535668"/>
            <a:ext cx="152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liquid like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76867" y="3044309"/>
            <a:ext cx="162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liquid like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47" y="354676"/>
            <a:ext cx="7402605" cy="52479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8" y="1617132"/>
            <a:ext cx="7977321" cy="4614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133" y="973667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" y="1702214"/>
            <a:ext cx="7732183" cy="4482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200" y="812800"/>
            <a:ext cx="74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Epoxy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3312" y="731282"/>
            <a:ext cx="3304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Nylon-6 as a function of humidity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"/>
            <a:ext cx="2540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1" y="1549288"/>
            <a:ext cx="7654739" cy="48108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Ideal Solid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722438"/>
            <a:ext cx="6700838" cy="4300538"/>
          </a:xfr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761163" y="982133"/>
          <a:ext cx="1006475" cy="274638"/>
        </p:xfrm>
        <a:graphic>
          <a:graphicData uri="http://schemas.openxmlformats.org/presentationml/2006/ole">
            <p:oleObj spid="_x0000_s6146" name="Equation" r:id="rId4" imgW="457200" imgH="1270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18329"/>
            <a:ext cx="6934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0" y="611604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Polylactic</a:t>
            </a:r>
            <a:r>
              <a:rPr lang="en-US" dirty="0"/>
              <a:t> acid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375400" y="273050"/>
            <a:ext cx="1935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chemeClr val="accent2"/>
                </a:solidFill>
              </a:rPr>
              <a:t>E’</a:t>
            </a:r>
            <a:r>
              <a:rPr lang="en-US" sz="1600" dirty="0" err="1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>
                <a:solidFill>
                  <a:schemeClr val="accent2"/>
                </a:solidFill>
              </a:rPr>
              <a:t>storage</a:t>
            </a:r>
            <a:r>
              <a:rPr lang="en-US" sz="1600" dirty="0">
                <a:solidFill>
                  <a:schemeClr val="accent2"/>
                </a:solidFill>
              </a:rPr>
              <a:t> modulus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6451600" y="1111250"/>
            <a:ext cx="1687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E’</a:t>
            </a:r>
            <a:r>
              <a:rPr lang="en-US" sz="1600" dirty="0" err="1"/>
              <a:t>’</a:t>
            </a:r>
            <a:r>
              <a:rPr lang="en-US" sz="1600" dirty="0" err="1"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/>
              <a:t>loss</a:t>
            </a:r>
            <a:r>
              <a:rPr lang="en-US" sz="1600" dirty="0"/>
              <a:t> modulus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69199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590973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Tg</a:t>
            </a:r>
            <a:r>
              <a:rPr lang="en-US" dirty="0" smtClean="0"/>
              <a:t> 87 °C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40556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70599" y="5938335"/>
            <a:ext cx="194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Tg</a:t>
            </a:r>
            <a:r>
              <a:rPr lang="en-US" dirty="0" smtClean="0"/>
              <a:t> -123 °C  (-190 F)</a:t>
            </a:r>
          </a:p>
          <a:p>
            <a:r>
              <a:rPr lang="en-US" dirty="0" smtClean="0"/>
              <a:t>Tm 135 °C (275 F)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3914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2275" y="5803900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Polyurethane foam  (Tg 160 C)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265862" y="5267325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G’</a:t>
            </a:r>
            <a:r>
              <a:rPr lang="en-US" sz="1600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>
                <a:solidFill>
                  <a:schemeClr val="accent2"/>
                </a:solidFill>
              </a:rPr>
              <a:t>storage modulus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42062" y="6105525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G’’</a:t>
            </a:r>
            <a:r>
              <a:rPr lang="en-US" sz="1600" dirty="0" err="1">
                <a:solidFill>
                  <a:srgbClr val="FF0000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>
                <a:solidFill>
                  <a:srgbClr val="FF0000"/>
                </a:solidFill>
              </a:rPr>
              <a:t>loss</a:t>
            </a:r>
            <a:r>
              <a:rPr lang="en-US" sz="1600" dirty="0">
                <a:solidFill>
                  <a:srgbClr val="FF0000"/>
                </a:solidFill>
              </a:rPr>
              <a:t> modulus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628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914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5486400"/>
            <a:ext cx="8153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These data show the difference between the </a:t>
            </a:r>
            <a:r>
              <a:rPr lang="en-US" sz="1600" dirty="0" err="1"/>
              <a:t>behaviour</a:t>
            </a:r>
            <a:r>
              <a:rPr lang="en-US" sz="1600" dirty="0"/>
              <a:t> of un-aged and aged samples of rubber, and were collected in shear mode on the DMTA at 1 Hz. The aged sample has a lower modulus than the un-aged, and is weaker. The loss peak is also much smaller for the aged sample.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257800" y="110067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G’</a:t>
            </a:r>
            <a:r>
              <a:rPr lang="en-US" sz="1600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>
                <a:solidFill>
                  <a:schemeClr val="accent2"/>
                </a:solidFill>
              </a:rPr>
              <a:t>storage modulus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334000" y="948267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G’’</a:t>
            </a:r>
            <a:r>
              <a:rPr lang="en-US" sz="1600" dirty="0" err="1">
                <a:solidFill>
                  <a:srgbClr val="FF0000"/>
                </a:solidFill>
                <a:latin typeface="Symbol" pitchFamily="-65" charset="2"/>
                <a:sym typeface="Symbol" pitchFamily="-65" charset="2"/>
              </a:rPr>
              <a:t></a:t>
            </a:r>
            <a:r>
              <a:rPr lang="en-US" sz="1600" dirty="0" err="1">
                <a:solidFill>
                  <a:srgbClr val="FF0000"/>
                </a:solidFill>
              </a:rPr>
              <a:t>loss</a:t>
            </a:r>
            <a:r>
              <a:rPr lang="en-US" sz="1600" dirty="0">
                <a:solidFill>
                  <a:srgbClr val="FF0000"/>
                </a:solidFill>
              </a:rPr>
              <a:t> modulus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6350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81075" y="422275"/>
            <a:ext cx="343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Tan d of paint as it dries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60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6788" y="30162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Epoxy and epoxy with clay filler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65" y="127000"/>
            <a:ext cx="6620933" cy="61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Dynamic test of a Voigt solid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7092950" cy="5056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Ideal Liquid</a:t>
            </a:r>
          </a:p>
        </p:txBody>
      </p:sp>
      <p:pic>
        <p:nvPicPr>
          <p:cNvPr id="7" name="Picture 5" descr="dashp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934" y="2929466"/>
            <a:ext cx="5080000" cy="2540000"/>
          </a:xfrm>
          <a:prstGeom prst="rect">
            <a:avLst/>
          </a:prstGeom>
          <a:noFill/>
        </p:spPr>
      </p:pic>
      <p:graphicFrame>
        <p:nvGraphicFramePr>
          <p:cNvPr id="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020734" y="1885242"/>
          <a:ext cx="1168399" cy="770646"/>
        </p:xfrm>
        <a:graphic>
          <a:graphicData uri="http://schemas.openxmlformats.org/presentationml/2006/ole">
            <p:oleObj spid="_x0000_s7170" r:id="rId4" imgW="596641" imgH="393529" progId="Equation.3">
              <p:embed/>
            </p:oleObj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4934" y="1651000"/>
            <a:ext cx="2895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Symbol" pitchFamily="-65" charset="2"/>
              </a:rPr>
              <a:t>h</a:t>
            </a:r>
            <a:r>
              <a:rPr lang="en-US" sz="2400" b="0" dirty="0">
                <a:latin typeface="Arial" pitchFamily="-65" charset="0"/>
              </a:rPr>
              <a:t>= </a:t>
            </a:r>
            <a:r>
              <a:rPr lang="en-US" sz="2000" b="0" dirty="0">
                <a:latin typeface="Arial" pitchFamily="-65" charset="0"/>
              </a:rPr>
              <a:t>viscosity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-65" charset="0"/>
              </a:rPr>
              <a:t>de/</a:t>
            </a:r>
            <a:r>
              <a:rPr lang="en-US" sz="2400" i="1" dirty="0" err="1">
                <a:latin typeface="Times New Roman" pitchFamily="-65" charset="0"/>
              </a:rPr>
              <a:t>dt</a:t>
            </a:r>
            <a:r>
              <a:rPr lang="en-US" sz="2400" b="0" dirty="0">
                <a:latin typeface="Arial" pitchFamily="-65" charset="0"/>
              </a:rPr>
              <a:t> = </a:t>
            </a:r>
            <a:r>
              <a:rPr lang="en-US" sz="2000" b="0" dirty="0">
                <a:latin typeface="Arial" pitchFamily="-65" charset="0"/>
              </a:rPr>
              <a:t>strain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861" y="5785935"/>
            <a:ext cx="580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viscous response is generally time- and rate-dependent.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Benefits of Dynamic Testing</a:t>
            </a: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6859588" cy="51292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Ideal Liquid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828800"/>
            <a:ext cx="6672263" cy="4314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The behaviour of linear elastic were given by Hooke’s law: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29113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752600" y="2133600"/>
          <a:ext cx="1425575" cy="530225"/>
        </p:xfrm>
        <a:graphic>
          <a:graphicData uri="http://schemas.openxmlformats.org/presentationml/2006/ole">
            <p:oleObj spid="_x0000_s9218" r:id="rId3" imgW="482181" imgH="177646" progId="Equation.3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0" y="3429000"/>
            <a:ext cx="28194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65" charset="0"/>
              </a:rPr>
              <a:t>E</a:t>
            </a:r>
            <a:r>
              <a:rPr lang="en-US" sz="2400" b="0">
                <a:latin typeface="Arial" pitchFamily="-65" charset="0"/>
              </a:rPr>
              <a:t>= </a:t>
            </a:r>
            <a:r>
              <a:rPr lang="en-US" sz="2000" b="0">
                <a:latin typeface="Arial" pitchFamily="-65" charset="0"/>
              </a:rPr>
              <a:t>Elastic modulus</a:t>
            </a:r>
          </a:p>
          <a:p>
            <a:pPr>
              <a:buFont typeface="Symbol" pitchFamily="-65" charset="2"/>
              <a:buNone/>
            </a:pPr>
            <a:r>
              <a:rPr lang="en-US" sz="2400">
                <a:latin typeface="Symbol" pitchFamily="-65" charset="2"/>
              </a:rPr>
              <a:t>s</a:t>
            </a:r>
            <a:r>
              <a:rPr lang="en-US" sz="2000" b="0">
                <a:latin typeface="Symbol" pitchFamily="-65" charset="2"/>
              </a:rPr>
              <a:t> </a:t>
            </a:r>
            <a:r>
              <a:rPr lang="en-US" sz="2000" b="0">
                <a:latin typeface="Arial" pitchFamily="-65" charset="0"/>
              </a:rPr>
              <a:t>= Stress</a:t>
            </a:r>
          </a:p>
          <a:p>
            <a:pPr>
              <a:buFont typeface="Symbol" pitchFamily="-65" charset="2"/>
              <a:buNone/>
            </a:pPr>
            <a:r>
              <a:rPr lang="en-US" sz="2400" i="1">
                <a:latin typeface="Times New Roman" pitchFamily="-65" charset="0"/>
              </a:rPr>
              <a:t>e=</a:t>
            </a:r>
            <a:r>
              <a:rPr lang="en-US" sz="2000" b="0">
                <a:latin typeface="Symbol" pitchFamily="-65" charset="2"/>
              </a:rPr>
              <a:t> </a:t>
            </a:r>
            <a:r>
              <a:rPr lang="en-US" sz="2000" b="0">
                <a:latin typeface="Arial" pitchFamily="-65" charset="0"/>
              </a:rPr>
              <a:t>strain</a:t>
            </a:r>
          </a:p>
          <a:p>
            <a:pPr>
              <a:buFont typeface="Symbol" pitchFamily="-65" charset="2"/>
              <a:buNone/>
            </a:pPr>
            <a:r>
              <a:rPr lang="en-US" sz="2400" i="1">
                <a:latin typeface="Times New Roman" pitchFamily="-65" charset="0"/>
              </a:rPr>
              <a:t>de/dt</a:t>
            </a:r>
            <a:r>
              <a:rPr lang="en-US" sz="2400" b="0">
                <a:latin typeface="Arial" pitchFamily="-65" charset="0"/>
              </a:rPr>
              <a:t> = </a:t>
            </a:r>
            <a:r>
              <a:rPr lang="en-US" sz="2000" b="0">
                <a:latin typeface="Arial" pitchFamily="-65" charset="0"/>
              </a:rPr>
              <a:t>strain rate</a:t>
            </a:r>
          </a:p>
          <a:p>
            <a:pPr>
              <a:buFont typeface="Symbol" pitchFamily="-65" charset="2"/>
              <a:buNone/>
            </a:pPr>
            <a:r>
              <a:rPr lang="en-US" sz="2400" i="1">
                <a:latin typeface="Times New Roman" pitchFamily="-65" charset="0"/>
              </a:rPr>
              <a:t>d</a:t>
            </a:r>
            <a:r>
              <a:rPr lang="en-US" sz="2400" i="1">
                <a:latin typeface="Symbol" pitchFamily="-65" charset="2"/>
              </a:rPr>
              <a:t>s</a:t>
            </a:r>
            <a:r>
              <a:rPr lang="en-US" sz="2400" i="1">
                <a:latin typeface="Times New Roman" pitchFamily="-65" charset="0"/>
              </a:rPr>
              <a:t>/dt</a:t>
            </a:r>
            <a:r>
              <a:rPr lang="en-US" sz="2400" b="0">
                <a:latin typeface="Arial" pitchFamily="-65" charset="0"/>
              </a:rPr>
              <a:t> = </a:t>
            </a:r>
            <a:r>
              <a:rPr lang="en-US" sz="2000" b="0">
                <a:latin typeface="Arial" pitchFamily="-65" charset="0"/>
              </a:rPr>
              <a:t>stress rate</a:t>
            </a:r>
          </a:p>
          <a:p>
            <a:pPr>
              <a:buFont typeface="Symbol" pitchFamily="-65" charset="2"/>
              <a:buNone/>
            </a:pPr>
            <a:r>
              <a:rPr lang="en-US" sz="2400">
                <a:latin typeface="Symbol" pitchFamily="-65" charset="2"/>
              </a:rPr>
              <a:t>h</a:t>
            </a:r>
            <a:r>
              <a:rPr lang="en-US" sz="2400" b="0">
                <a:latin typeface="Arial" pitchFamily="-65" charset="0"/>
              </a:rPr>
              <a:t>= </a:t>
            </a:r>
            <a:r>
              <a:rPr lang="en-US" sz="2000" b="0">
                <a:latin typeface="Arial" pitchFamily="-65" charset="0"/>
              </a:rPr>
              <a:t>viscosity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05200" y="213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latin typeface="Arial" pitchFamily="-65" charset="0"/>
              </a:rPr>
              <a:t>or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100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410200" y="1828800"/>
          <a:ext cx="2028825" cy="1095375"/>
        </p:xfrm>
        <a:graphic>
          <a:graphicData uri="http://schemas.openxmlformats.org/presentationml/2006/ole">
            <p:oleObj spid="_x0000_s9219" r:id="rId4" imgW="723586" imgH="393529" progId="Equation.3">
              <p:embed/>
            </p:oleObj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2000" y="29718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just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b="0" dirty="0">
                <a:latin typeface="Arial" pitchFamily="-65" charset="0"/>
                <a:ea typeface="Arial" pitchFamily="-65" charset="0"/>
                <a:cs typeface="Arial" pitchFamily="-65" charset="0"/>
              </a:rPr>
              <a:t>The behaviour of linear viscous were given by Newton’s Law:</a:t>
            </a:r>
            <a:endParaRPr lang="en-US" sz="2400" b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362200" y="4419600"/>
          <a:ext cx="1828800" cy="1190625"/>
        </p:xfrm>
        <a:graphic>
          <a:graphicData uri="http://schemas.openxmlformats.org/presentationml/2006/ole">
            <p:oleObj spid="_x0000_s9220" r:id="rId5" imgW="596641" imgH="393529" progId="Equation.3">
              <p:embed/>
            </p:oleObj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66800" y="6096000"/>
            <a:ext cx="7239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just">
              <a:spcBef>
                <a:spcPct val="20000"/>
              </a:spcBef>
              <a:buClr>
                <a:schemeClr val="tx1"/>
              </a:buClr>
            </a:pPr>
            <a:r>
              <a:rPr lang="en-GB" sz="2400">
                <a:latin typeface="Arial" pitchFamily="-65" charset="0"/>
                <a:ea typeface="Arial" pitchFamily="-65" charset="0"/>
                <a:cs typeface="Arial" pitchFamily="-65" charset="0"/>
              </a:rPr>
              <a:t>**   </a:t>
            </a:r>
            <a:r>
              <a:rPr lang="en-GB" sz="2400">
                <a:solidFill>
                  <a:srgbClr val="0000C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This equation only applicable at low strain</a:t>
            </a:r>
            <a:endParaRPr lang="en-US" sz="2400">
              <a:solidFill>
                <a:srgbClr val="0000CC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0067" y="64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880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85800" y="1371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Behaviour of most polymer is in between behaviour of elastic and viscous materials.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itchFamily="-65" charset="0"/>
              <a:cs typeface="Times New Roman" pitchFamily="-65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At low temperature &amp; high strain rate,</a:t>
            </a:r>
            <a:endParaRPr kumimoji="0" lang="en-US" sz="28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1371600" marR="0" lvl="2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ü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Polymer demonstrate </a:t>
            </a: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elastic behaviour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, </a:t>
            </a:r>
          </a:p>
          <a:p>
            <a:pPr marL="1371600" marR="0" lvl="2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At high temperature &amp; low strain rate,</a:t>
            </a:r>
            <a:r>
              <a:rPr kumimoji="0" lang="en-GB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 </a:t>
            </a:r>
            <a:endParaRPr kumimoji="0" lang="en-US" sz="28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1371600" marR="0" lvl="2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ü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Polymer demonstrate </a:t>
            </a: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viscous behaviour</a:t>
            </a:r>
          </a:p>
          <a:p>
            <a:pPr marL="1371600" marR="0" lvl="2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ü"/>
              <a:tabLst/>
              <a:defRPr/>
            </a:pP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-65" charset="0"/>
                <a:cs typeface="Times New Roman" pitchFamily="-65" charset="0"/>
              </a:rPr>
              <a:t>At intermediate temperatures &amp; rate of strain</a:t>
            </a:r>
          </a:p>
          <a:p>
            <a:pPr marL="1371600" marR="0" lvl="2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ü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Polymer demonstrate </a:t>
            </a:r>
            <a:r>
              <a:rPr kumimoji="0" lang="en-GB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visco</a:t>
            </a: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-elastic behaviour</a:t>
            </a:r>
            <a:endParaRPr kumimoji="0" lang="en-GB" sz="24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300" y="423333"/>
            <a:ext cx="410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Viscoelastic</a:t>
            </a:r>
            <a:r>
              <a:rPr lang="en-US" sz="3600" dirty="0" smtClean="0"/>
              <a:t> behavior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r="48706" b="12355"/>
          <a:stretch>
            <a:fillRect/>
          </a:stretch>
        </p:blipFill>
        <p:spPr bwMode="auto">
          <a:xfrm>
            <a:off x="2091266" y="3187172"/>
            <a:ext cx="4648200" cy="3130550"/>
          </a:xfrm>
          <a:prstGeom prst="rect">
            <a:avLst/>
          </a:prstGeom>
          <a:noFill/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14400" y="6858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Polymer is called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visco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- elastic because: 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•"/>
              <a:tabLst/>
              <a:defRPr/>
            </a:pPr>
            <a:endParaRPr kumimoji="0" lang="en-GB" sz="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Showing both behaviour  </a:t>
            </a: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elastic &amp; viscous behaviour</a:t>
            </a:r>
          </a:p>
          <a:p>
            <a:pPr marL="990600" marR="0" lvl="1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•"/>
              <a:tabLst/>
              <a:defRPr/>
            </a:pPr>
            <a:endParaRPr kumimoji="0" lang="en-GB" sz="1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Arial" pitchFamily="-65" charset="0"/>
              </a:rPr>
              <a:t>Instantaneously elastic strain followed by viscous time dependent strain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198" y="4186535"/>
            <a:ext cx="81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added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398" y="2864006"/>
            <a:ext cx="107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released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76444" y="5359400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398" y="3817203"/>
            <a:ext cx="77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16245" y="418653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2783" y="43712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8467" y="378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Maxwell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905000"/>
            <a:ext cx="6843713" cy="43291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858</Words>
  <Application>Microsoft Macintosh PowerPoint</Application>
  <PresentationFormat>On-screen Show (4:3)</PresentationFormat>
  <Paragraphs>139</Paragraphs>
  <Slides>40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Microsoft Equation</vt:lpstr>
      <vt:lpstr>Microsoft Equation 3.0</vt:lpstr>
      <vt:lpstr>Viscoelastic properties</vt:lpstr>
      <vt:lpstr>Ideal (elastic) Solid</vt:lpstr>
      <vt:lpstr>Ideal Solid</vt:lpstr>
      <vt:lpstr>Ideal Liquid</vt:lpstr>
      <vt:lpstr>Ideal Liquid</vt:lpstr>
      <vt:lpstr>Slide 6</vt:lpstr>
      <vt:lpstr>Slide 7</vt:lpstr>
      <vt:lpstr>Slide 8</vt:lpstr>
      <vt:lpstr>Maxwell Model</vt:lpstr>
      <vt:lpstr>Kelvin Voigt Model</vt:lpstr>
      <vt:lpstr>Burger Model</vt:lpstr>
      <vt:lpstr>Static Modulus of Amorphous PS</vt:lpstr>
      <vt:lpstr>Slide 13</vt:lpstr>
      <vt:lpstr>Slide 14</vt:lpstr>
      <vt:lpstr>Slide 15</vt:lpstr>
      <vt:lpstr>Dynamic Mechanical Analysis</vt:lpstr>
      <vt:lpstr>Spring Model</vt:lpstr>
      <vt:lpstr>Dashpot Model</vt:lpstr>
      <vt:lpstr>Kelvin-Voigt Model</vt:lpstr>
      <vt:lpstr>Dynamic (Oscillatory) Testing</vt:lpstr>
      <vt:lpstr>Dynamic (Oscillatory) Testing</vt:lpstr>
      <vt:lpstr>Physical Meaning of G’, G”</vt:lpstr>
      <vt:lpstr>Real Visco-Elastic Samples</vt:lpstr>
      <vt:lpstr>Typical Oscillatory Data</vt:lpstr>
      <vt:lpstr>Typical Oscillatory Data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Dynamic test of a Voigt solid</vt:lpstr>
      <vt:lpstr>Benefits of Dynamic Testing</vt:lpstr>
    </vt:vector>
  </TitlesOfParts>
  <Company>The 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Viscoelastic properties</dc:title>
  <dc:creator>daloy</dc:creator>
  <cp:lastModifiedBy>daloy</cp:lastModifiedBy>
  <cp:revision>7</cp:revision>
  <dcterms:created xsi:type="dcterms:W3CDTF">2012-02-24T18:23:42Z</dcterms:created>
  <dcterms:modified xsi:type="dcterms:W3CDTF">2012-02-24T19:49:21Z</dcterms:modified>
</cp:coreProperties>
</file>