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  <p:sldMasterId id="2147483664" r:id="rId2"/>
    <p:sldMasterId id="2147483676" r:id="rId3"/>
  </p:sldMasterIdLst>
  <p:notesMasterIdLst>
    <p:notesMasterId r:id="rId45"/>
  </p:notesMasterIdLst>
  <p:sldIdLst>
    <p:sldId id="339" r:id="rId4"/>
    <p:sldId id="341" r:id="rId5"/>
    <p:sldId id="342" r:id="rId6"/>
    <p:sldId id="257" r:id="rId7"/>
    <p:sldId id="258" r:id="rId8"/>
    <p:sldId id="259" r:id="rId9"/>
    <p:sldId id="260" r:id="rId10"/>
    <p:sldId id="344" r:id="rId11"/>
    <p:sldId id="345" r:id="rId12"/>
    <p:sldId id="343" r:id="rId13"/>
    <p:sldId id="261" r:id="rId14"/>
    <p:sldId id="263" r:id="rId15"/>
    <p:sldId id="265" r:id="rId16"/>
    <p:sldId id="270" r:id="rId17"/>
    <p:sldId id="330" r:id="rId18"/>
    <p:sldId id="280" r:id="rId19"/>
    <p:sldId id="281" r:id="rId20"/>
    <p:sldId id="284" r:id="rId21"/>
    <p:sldId id="286" r:id="rId22"/>
    <p:sldId id="294" r:id="rId23"/>
    <p:sldId id="335" r:id="rId24"/>
    <p:sldId id="296" r:id="rId25"/>
    <p:sldId id="300" r:id="rId26"/>
    <p:sldId id="332" r:id="rId27"/>
    <p:sldId id="303" r:id="rId28"/>
    <p:sldId id="305" r:id="rId29"/>
    <p:sldId id="336" r:id="rId30"/>
    <p:sldId id="308" r:id="rId31"/>
    <p:sldId id="309" r:id="rId32"/>
    <p:sldId id="310" r:id="rId33"/>
    <p:sldId id="311" r:id="rId34"/>
    <p:sldId id="312" r:id="rId35"/>
    <p:sldId id="313" r:id="rId36"/>
    <p:sldId id="321" r:id="rId37"/>
    <p:sldId id="346" r:id="rId38"/>
    <p:sldId id="322" r:id="rId39"/>
    <p:sldId id="323" r:id="rId40"/>
    <p:sldId id="326" r:id="rId41"/>
    <p:sldId id="340" r:id="rId42"/>
    <p:sldId id="337" r:id="rId43"/>
    <p:sldId id="338" r:id="rId4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6699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27364" autoAdjust="0"/>
    <p:restoredTop sz="80995" autoAdjust="0"/>
  </p:normalViewPr>
  <p:slideViewPr>
    <p:cSldViewPr>
      <p:cViewPr>
        <p:scale>
          <a:sx n="61" d="100"/>
          <a:sy n="61" d="100"/>
        </p:scale>
        <p:origin x="-1152" y="-3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991136-7AF5-44CE-89B1-72E57C6F922A}" type="datetimeFigureOut">
              <a:rPr lang="en-CA" smtClean="0"/>
              <a:pPr/>
              <a:t>25/02/2015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A55B79-57D1-4FD7-BF6F-901636717FFE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xmlns="" val="2228124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5B31B2-6B5A-4013-A542-50FA0065B1DA}" type="slidenum">
              <a:rPr lang="en-CA" smtClean="0">
                <a:solidFill>
                  <a:prstClr val="black"/>
                </a:solidFill>
              </a:rPr>
              <a:pPr/>
              <a:t>1</a:t>
            </a:fld>
            <a:endParaRPr lang="en-CA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16710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CA" smtClean="0"/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8BBFE3-EF15-4376-BF37-5989F4A6EEB0}" type="slidenum">
              <a:rPr lang="en-CA" smtClean="0"/>
              <a:pPr/>
              <a:t>2</a:t>
            </a:fld>
            <a:endParaRPr lang="en-CA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A987FB-CA68-4EE2-B7E1-DC4A4885026C}" type="slidenum">
              <a:rPr lang="en-US" sz="1200"/>
              <a:pPr eaLnBrk="1" hangingPunct="1"/>
              <a:t>3</a:t>
            </a:fld>
            <a:endParaRPr lang="en-US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A987FB-CA68-4EE2-B7E1-DC4A4885026C}" type="slidenum">
              <a:rPr lang="en-US" sz="1200"/>
              <a:pPr eaLnBrk="1" hangingPunct="1"/>
              <a:t>10</a:t>
            </a:fld>
            <a:endParaRPr lang="en-US" sz="12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1pPr>
            <a:lvl2pPr marL="729057" indent="-280406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2pPr>
            <a:lvl3pPr marL="1121626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3pPr>
            <a:lvl4pPr marL="1570276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4pPr>
            <a:lvl5pPr marL="2018927" indent="-224325" eaLnBrk="0" hangingPunct="0">
              <a:defRPr sz="2700">
                <a:solidFill>
                  <a:schemeClr val="tx1"/>
                </a:solidFill>
                <a:latin typeface="Times New Roman" pitchFamily="18" charset="0"/>
              </a:defRPr>
            </a:lvl5pPr>
            <a:lvl6pPr marL="246757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6pPr>
            <a:lvl7pPr marL="2916227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7pPr>
            <a:lvl8pPr marL="336487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8pPr>
            <a:lvl9pPr marL="3813528" indent="-224325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9A987FB-CA68-4EE2-B7E1-DC4A4885026C}" type="slidenum">
              <a:rPr lang="en-US" sz="1200"/>
              <a:pPr eaLnBrk="1" hangingPunct="1"/>
              <a:t>35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305433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3582449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4385574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795812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838728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183814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468379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20809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4542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820356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77489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4507621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643857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042848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25/02/2015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4001401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98850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64123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709441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996047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28469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695686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6448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411471964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120908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57488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233674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rgbClr val="B2B2B2"/>
                </a:solidFill>
              </a:rPr>
              <a:t>©2010 John Wiley &amp; Sons, Inc.  M P Groover, </a:t>
            </a:r>
            <a:r>
              <a:rPr lang="en-US" b="1" i="1">
                <a:solidFill>
                  <a:srgbClr val="B2B2B2"/>
                </a:solidFill>
              </a:rPr>
              <a:t>Fundamentals of Modern Manufacturing</a:t>
            </a:r>
            <a:r>
              <a:rPr lang="en-US">
                <a:solidFill>
                  <a:srgbClr val="B2B2B2"/>
                </a:solidFill>
              </a:rPr>
              <a:t> 4/e</a:t>
            </a:r>
          </a:p>
          <a:p>
            <a:endParaRPr lang="en-US" sz="14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75458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4378568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1856375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4250620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191933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9233769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xmlns="" val="32946271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609600"/>
            <a:ext cx="617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0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04" name="Rectangle 20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z="1200"/>
              <a:t>©2010 John Wiley &amp; Sons, Inc.  M P Groover, </a:t>
            </a:r>
            <a:r>
              <a:rPr lang="en-US" sz="1200" b="1" i="1"/>
              <a:t>Fundamentals of Modern Manufacturing</a:t>
            </a:r>
            <a:r>
              <a:rPr lang="en-US" sz="1200"/>
              <a:t> 4/e</a:t>
            </a:r>
          </a:p>
          <a:p>
            <a:endParaRPr lang="en-US">
              <a:solidFill>
                <a:schemeClr val="tx1"/>
              </a:solidFill>
              <a:cs typeface="+mn-cs"/>
            </a:endParaRPr>
          </a:p>
        </p:txBody>
      </p:sp>
      <p:pic>
        <p:nvPicPr>
          <p:cNvPr id="153605" name="Picture 2053" descr="C:\My Documents\Courses\IE344\TurningOp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3081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Line 2054"/>
          <p:cNvSpPr>
            <a:spLocks noChangeShapeType="1"/>
          </p:cNvSpPr>
          <p:nvPr/>
        </p:nvSpPr>
        <p:spPr bwMode="auto">
          <a:xfrm>
            <a:off x="685800" y="2057400"/>
            <a:ext cx="7772400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DDA80D21-9F99-4BC8-8DB7-2A520F73D33F}" type="datetimeFigureOut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25/02/2015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928217E6-D03E-4219-A124-3E4729F8A8B9}" type="slidenum">
              <a:rPr lang="en-CA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CA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9244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Rectangle 2050"/>
          <p:cNvSpPr>
            <a:spLocks noGrp="1" noChangeArrowheads="1"/>
          </p:cNvSpPr>
          <p:nvPr>
            <p:ph type="title"/>
          </p:nvPr>
        </p:nvSpPr>
        <p:spPr bwMode="auto">
          <a:xfrm>
            <a:off x="2286000" y="609600"/>
            <a:ext cx="6172200" cy="1447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53603" name="Rectangle 2051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04" name="Rectangle 205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85800" y="6248400"/>
            <a:ext cx="7772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folHlink"/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sz="1200">
                <a:solidFill>
                  <a:srgbClr val="B2B2B2"/>
                </a:solidFill>
              </a:rPr>
              <a:t>©2010 John Wiley &amp; Sons, Inc.  M P Groover, </a:t>
            </a:r>
            <a:r>
              <a:rPr lang="en-US" sz="1200" b="1" i="1">
                <a:solidFill>
                  <a:srgbClr val="B2B2B2"/>
                </a:solidFill>
              </a:rPr>
              <a:t>Fundamentals of Modern Manufacturing</a:t>
            </a:r>
            <a:r>
              <a:rPr lang="en-US" sz="1200">
                <a:solidFill>
                  <a:srgbClr val="B2B2B2"/>
                </a:solidFill>
              </a:rPr>
              <a:t> 4/e</a:t>
            </a:r>
          </a:p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153605" name="Picture 2053" descr="C:\My Documents\Courses\IE344\TurningOp.gi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609600"/>
            <a:ext cx="1308100" cy="144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3606" name="Line 2054"/>
          <p:cNvSpPr>
            <a:spLocks noChangeShapeType="1"/>
          </p:cNvSpPr>
          <p:nvPr/>
        </p:nvSpPr>
        <p:spPr bwMode="auto">
          <a:xfrm>
            <a:off x="685800" y="2057400"/>
            <a:ext cx="7772400" cy="0"/>
          </a:xfrm>
          <a:prstGeom prst="line">
            <a:avLst/>
          </a:prstGeom>
          <a:noFill/>
          <a:ln w="19050">
            <a:solidFill>
              <a:srgbClr val="0066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969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rgbClr val="006699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rgbClr val="CC0000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rgbClr val="006699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rgbClr val="339966"/>
        </a:buClr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ME 330</a:t>
            </a:r>
            <a:b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Manufacturing Processes</a:t>
            </a:r>
            <a:b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en-CA" dirty="0">
                <a:solidFill>
                  <a:schemeClr val="accent1">
                    <a:lumMod val="75000"/>
                  </a:schemeClr>
                </a:solidFill>
              </a:rPr>
            </a:br>
            <a:r>
              <a:rPr lang="en-CA" dirty="0" smtClean="0">
                <a:solidFill>
                  <a:schemeClr val="accent1">
                    <a:lumMod val="75000"/>
                  </a:schemeClr>
                </a:solidFill>
              </a:rPr>
              <a:t>POWDER METALLURGY</a:t>
            </a:r>
            <a:endParaRPr lang="en-CA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069311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Module </a:t>
            </a:r>
            <a:r>
              <a:rPr lang="en-US" sz="1400" dirty="0" smtClean="0"/>
              <a:t> 6</a:t>
            </a:r>
            <a:endParaRPr lang="en-US" sz="1400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3C521-8E99-40E8-9B9E-478D8B42DA65}" type="slidenum">
              <a:rPr lang="en-US" sz="1400"/>
              <a:pPr eaLnBrk="1" hangingPunct="1"/>
              <a:t>10</a:t>
            </a:fld>
            <a:endParaRPr lang="en-US" sz="1400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524000" y="381000"/>
            <a:ext cx="6096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Principle of the process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latin typeface="Arial" charset="0"/>
                <a:cs typeface="Arial" charset="0"/>
              </a:rPr>
              <a:t>Structure/Configuration</a:t>
            </a: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Process modeling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Defects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Design For Manufacturing (DFM)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Process variation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990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343400" y="1981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43400" y="3124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400" y="4267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43400" y="5257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1270215"/>
            <a:ext cx="4191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0678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67744" y="260648"/>
            <a:ext cx="3816424" cy="109120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PM Work Materials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136904" cy="38862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/>
              <a:t>Largest tonnage of metals are alloys of iron, steel, and aluminum </a:t>
            </a:r>
          </a:p>
          <a:p>
            <a:pPr>
              <a:lnSpc>
                <a:spcPct val="150000"/>
              </a:lnSpc>
            </a:pPr>
            <a:r>
              <a:rPr lang="en-US" dirty="0"/>
              <a:t>Other PM metals include copper, nickel, and refractory metals such as molybdenum and tungsten </a:t>
            </a:r>
          </a:p>
          <a:p>
            <a:pPr>
              <a:lnSpc>
                <a:spcPct val="150000"/>
              </a:lnSpc>
            </a:pPr>
            <a:r>
              <a:rPr lang="en-US" dirty="0"/>
              <a:t>Metallic carbides such as tungsten carbide are often included within the scope of powder metallurgy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23528" y="5301208"/>
            <a:ext cx="8568952" cy="830997"/>
          </a:xfrm>
          <a:prstGeom prst="rect">
            <a:avLst/>
          </a:prstGeom>
          <a:solidFill>
            <a:schemeClr val="accent3">
              <a:lumMod val="6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Remark: metallic carbides are difficult to be made by other approaches.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835696" y="260648"/>
            <a:ext cx="4680520" cy="129614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Engineering Powders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916832"/>
            <a:ext cx="8206680" cy="388620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A </a:t>
            </a:r>
            <a:r>
              <a:rPr lang="en-US" i="1" dirty="0"/>
              <a:t>powder</a:t>
            </a:r>
            <a:r>
              <a:rPr lang="en-US" dirty="0"/>
              <a:t> can be defined as a finely divided particulate solid </a:t>
            </a:r>
            <a:endParaRPr lang="en-US" dirty="0" smtClean="0"/>
          </a:p>
          <a:p>
            <a:pPr>
              <a:buFont typeface="Wingdings" pitchFamily="2" charset="2"/>
              <a:buChar char="q"/>
            </a:pPr>
            <a:endParaRPr lang="en-US" dirty="0" smtClean="0"/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Geometric </a:t>
            </a:r>
            <a:r>
              <a:rPr lang="en-US" dirty="0"/>
              <a:t>features of engineering powders</a:t>
            </a:r>
            <a:r>
              <a:rPr lang="en-US" dirty="0" smtClean="0"/>
              <a:t>:</a:t>
            </a:r>
          </a:p>
          <a:p>
            <a:pPr>
              <a:buFont typeface="Wingdings" pitchFamily="2" charset="2"/>
              <a:buChar char="q"/>
            </a:pPr>
            <a:endParaRPr lang="en-US" dirty="0"/>
          </a:p>
          <a:p>
            <a:pPr lvl="1"/>
            <a:r>
              <a:rPr lang="en-US" sz="2500" dirty="0"/>
              <a:t>Particle size and distribution</a:t>
            </a:r>
          </a:p>
          <a:p>
            <a:pPr lvl="1"/>
            <a:r>
              <a:rPr lang="en-US" sz="2500" dirty="0"/>
              <a:t>Particle shape and internal structure</a:t>
            </a:r>
          </a:p>
          <a:p>
            <a:pPr lvl="1"/>
            <a:r>
              <a:rPr lang="en-US" sz="2500" dirty="0"/>
              <a:t>Surface area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691680" y="188640"/>
            <a:ext cx="4950296" cy="64807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Measuring Particle Size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052736"/>
            <a:ext cx="8712968" cy="5805264"/>
          </a:xfrm>
        </p:spPr>
        <p:txBody>
          <a:bodyPr/>
          <a:lstStyle/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dirty="0"/>
              <a:t>Most common method uses screens of different mesh sizes </a:t>
            </a:r>
          </a:p>
          <a:p>
            <a:pPr>
              <a:lnSpc>
                <a:spcPct val="90000"/>
              </a:lnSpc>
              <a:buFont typeface="Wingdings" pitchFamily="2" charset="2"/>
              <a:buChar char="q"/>
            </a:pPr>
            <a:r>
              <a:rPr lang="en-US" i="1" dirty="0">
                <a:solidFill>
                  <a:srgbClr val="FF0000"/>
                </a:solidFill>
              </a:rPr>
              <a:t>Mesh count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- refers to the number of openings per linear inch of screen 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Higher mesh count = smaller particle size</a:t>
            </a:r>
          </a:p>
          <a:p>
            <a:pPr lvl="1">
              <a:lnSpc>
                <a:spcPct val="90000"/>
              </a:lnSpc>
            </a:pPr>
            <a:r>
              <a:rPr lang="en-US" sz="2300" dirty="0" smtClean="0"/>
              <a:t>Since the mesh is </a:t>
            </a:r>
            <a:r>
              <a:rPr lang="en-US" sz="2300" dirty="0" smtClean="0"/>
              <a:t>               , </a:t>
            </a:r>
            <a:r>
              <a:rPr lang="en-US" sz="2300" dirty="0" smtClean="0"/>
              <a:t>the count is equal in both directions (Length x Width)</a:t>
            </a:r>
            <a:endParaRPr lang="en-US" sz="2300" dirty="0"/>
          </a:p>
        </p:txBody>
      </p:sp>
      <p:pic>
        <p:nvPicPr>
          <p:cNvPr id="6" name="Picture 7" descr="C:\My Documents\Books\MfgBook-4e\Figures for slides\Ch16\F16-0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32330"/>
            <a:ext cx="8332336" cy="2951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 bwMode="auto">
          <a:xfrm>
            <a:off x="3203848" y="2492896"/>
            <a:ext cx="1296144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7" name="Text Box 7"/>
          <p:cNvSpPr txBox="1">
            <a:spLocks noChangeArrowheads="1"/>
          </p:cNvSpPr>
          <p:nvPr/>
        </p:nvSpPr>
        <p:spPr bwMode="auto">
          <a:xfrm>
            <a:off x="1619672" y="404664"/>
            <a:ext cx="61722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6699"/>
                </a:solidFill>
                <a:latin typeface="Arial" pitchFamily="34" charset="0"/>
              </a:rPr>
              <a:t>Particle Shapes in PM</a:t>
            </a:r>
          </a:p>
        </p:txBody>
      </p:sp>
      <p:pic>
        <p:nvPicPr>
          <p:cNvPr id="30728" name="Picture 8" descr="C:\My Documents\Books\MfgBook-4e\Figures for slides\Ch16\F16-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6200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050"/>
          <p:cNvSpPr>
            <a:spLocks noGrp="1" noChangeArrowheads="1"/>
          </p:cNvSpPr>
          <p:nvPr>
            <p:ph type="title"/>
          </p:nvPr>
        </p:nvSpPr>
        <p:spPr>
          <a:xfrm>
            <a:off x="901824" y="116632"/>
            <a:ext cx="7702624" cy="1080120"/>
          </a:xfrm>
        </p:spPr>
        <p:txBody>
          <a:bodyPr/>
          <a:lstStyle/>
          <a:p>
            <a:pPr algn="ctr"/>
            <a:r>
              <a:rPr lang="en-US" dirty="0" smtClean="0"/>
              <a:t>Inter-particle </a:t>
            </a:r>
            <a:r>
              <a:rPr lang="en-US" dirty="0"/>
              <a:t>Friction</a:t>
            </a:r>
          </a:p>
        </p:txBody>
      </p:sp>
      <p:sp>
        <p:nvSpPr>
          <p:cNvPr id="148483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539552" y="1628800"/>
            <a:ext cx="8208912" cy="4248472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Affects the ability of a powder to flow readily &amp; pack tightly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Smaller </a:t>
            </a:r>
            <a:r>
              <a:rPr lang="en-US" dirty="0"/>
              <a:t>particle sizes generally show greater </a:t>
            </a:r>
            <a:r>
              <a:rPr lang="en-US" dirty="0" smtClean="0"/>
              <a:t>friction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Spherical </a:t>
            </a:r>
            <a:r>
              <a:rPr lang="en-US" dirty="0"/>
              <a:t>shapes have the l</a:t>
            </a:r>
            <a:r>
              <a:rPr lang="en-US" dirty="0">
                <a:solidFill>
                  <a:srgbClr val="FF0000"/>
                </a:solidFill>
              </a:rPr>
              <a:t>owest</a:t>
            </a:r>
            <a:r>
              <a:rPr lang="en-US" dirty="0"/>
              <a:t> </a:t>
            </a:r>
            <a:r>
              <a:rPr lang="en-US" dirty="0" smtClean="0"/>
              <a:t>inter-particles </a:t>
            </a:r>
            <a:r>
              <a:rPr lang="en-US" dirty="0"/>
              <a:t>friction</a:t>
            </a:r>
          </a:p>
          <a:p>
            <a:pPr>
              <a:lnSpc>
                <a:spcPct val="150000"/>
              </a:lnSpc>
            </a:pPr>
            <a:r>
              <a:rPr lang="en-US" dirty="0"/>
              <a:t>As shape deviates from spherical, friction between particles tends to increase 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Lubricants </a:t>
            </a:r>
            <a:r>
              <a:rPr lang="en-US" dirty="0"/>
              <a:t>are often added to powders to reduce </a:t>
            </a:r>
            <a:r>
              <a:rPr lang="en-US" dirty="0" smtClean="0"/>
              <a:t>inter-particle </a:t>
            </a:r>
            <a:r>
              <a:rPr lang="en-US" dirty="0"/>
              <a:t>friction and </a:t>
            </a:r>
            <a:r>
              <a:rPr lang="en-US" dirty="0">
                <a:solidFill>
                  <a:srgbClr val="FF0000"/>
                </a:solidFill>
              </a:rPr>
              <a:t>facilitate flow during pressing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547664" y="332656"/>
            <a:ext cx="5238328" cy="12241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Particle Density Measures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352928" cy="3886200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True density </a:t>
            </a:r>
            <a:r>
              <a:rPr lang="en-US" dirty="0"/>
              <a:t>- density of the true volume of the </a:t>
            </a:r>
            <a:r>
              <a:rPr lang="en-US" dirty="0" smtClean="0"/>
              <a:t>material; alternatively, t</a:t>
            </a:r>
            <a:r>
              <a:rPr lang="en-US" sz="2500" dirty="0" smtClean="0"/>
              <a:t>he </a:t>
            </a:r>
            <a:r>
              <a:rPr lang="en-US" sz="2500" dirty="0"/>
              <a:t>density of the material if the powders were melted into a solid mass </a:t>
            </a:r>
          </a:p>
          <a:p>
            <a:endParaRPr lang="en-US" dirty="0" smtClean="0"/>
          </a:p>
          <a:p>
            <a:r>
              <a:rPr lang="en-US" dirty="0" smtClean="0"/>
              <a:t>Bulk </a:t>
            </a:r>
            <a:r>
              <a:rPr lang="en-US" dirty="0"/>
              <a:t>density - density of the powders in the loose state after </a:t>
            </a:r>
            <a:r>
              <a:rPr lang="en-US" dirty="0" smtClean="0"/>
              <a:t>pouring</a:t>
            </a:r>
          </a:p>
          <a:p>
            <a:endParaRPr lang="en-US" sz="2500" dirty="0" smtClean="0">
              <a:solidFill>
                <a:srgbClr val="FF0000"/>
              </a:solidFill>
            </a:endParaRPr>
          </a:p>
          <a:p>
            <a:r>
              <a:rPr lang="en-US" sz="2500" dirty="0" smtClean="0">
                <a:solidFill>
                  <a:srgbClr val="FF0000"/>
                </a:solidFill>
              </a:rPr>
              <a:t>B</a:t>
            </a:r>
            <a:r>
              <a:rPr lang="en-US" sz="2500" dirty="0" smtClean="0">
                <a:solidFill>
                  <a:srgbClr val="FF0000"/>
                </a:solidFill>
              </a:rPr>
              <a:t>ulk </a:t>
            </a:r>
            <a:r>
              <a:rPr lang="en-US" sz="2500" dirty="0">
                <a:solidFill>
                  <a:srgbClr val="FF0000"/>
                </a:solidFill>
              </a:rPr>
              <a:t>density is less than true </a:t>
            </a:r>
            <a:r>
              <a:rPr lang="en-US" sz="2500" dirty="0" smtClean="0">
                <a:solidFill>
                  <a:srgbClr val="FF0000"/>
                </a:solidFill>
              </a:rPr>
              <a:t>density because </a:t>
            </a:r>
            <a:r>
              <a:rPr lang="en-US" sz="2500" dirty="0" smtClean="0">
                <a:solidFill>
                  <a:srgbClr val="FF0000"/>
                </a:solidFill>
              </a:rPr>
              <a:t>of pores between particles, </a:t>
            </a:r>
            <a:endParaRPr lang="en-US" sz="25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1979712" y="260648"/>
            <a:ext cx="3672408" cy="9361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Packing Factor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640960" cy="4896544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dirty="0"/>
              <a:t>Bulk density divided by true </a:t>
            </a:r>
            <a:r>
              <a:rPr lang="en-US" dirty="0" smtClean="0"/>
              <a:t>density</a:t>
            </a:r>
          </a:p>
          <a:p>
            <a:pPr>
              <a:buFont typeface="Wingdings" pitchFamily="2" charset="2"/>
              <a:buNone/>
            </a:pP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Typical values for loose powders are </a:t>
            </a:r>
            <a:r>
              <a:rPr lang="en-US" dirty="0">
                <a:solidFill>
                  <a:srgbClr val="FF0000"/>
                </a:solidFill>
              </a:rPr>
              <a:t>0.5 to 0.7 </a:t>
            </a:r>
          </a:p>
          <a:p>
            <a:pPr>
              <a:lnSpc>
                <a:spcPct val="150000"/>
              </a:lnSpc>
            </a:pPr>
            <a:r>
              <a:rPr lang="en-US" dirty="0"/>
              <a:t>If powders of various sizes are present, smaller powders fit into spaces between larger ones, thus higher packing factor</a:t>
            </a:r>
          </a:p>
          <a:p>
            <a:pPr>
              <a:lnSpc>
                <a:spcPct val="150000"/>
              </a:lnSpc>
            </a:pPr>
            <a:r>
              <a:rPr lang="en-US" dirty="0"/>
              <a:t>Packing can be increased by </a:t>
            </a:r>
            <a:r>
              <a:rPr lang="en-US" dirty="0">
                <a:solidFill>
                  <a:srgbClr val="FF0000"/>
                </a:solidFill>
              </a:rPr>
              <a:t>vibrating the powders</a:t>
            </a:r>
            <a:r>
              <a:rPr lang="en-US" dirty="0"/>
              <a:t>, causing them to settle more tightly </a:t>
            </a:r>
          </a:p>
          <a:p>
            <a:pPr>
              <a:lnSpc>
                <a:spcPct val="150000"/>
              </a:lnSpc>
            </a:pPr>
            <a:r>
              <a:rPr lang="en-US" dirty="0"/>
              <a:t>Pressure applied during compaction greatly increases packing of powders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116632"/>
            <a:ext cx="6624736" cy="11521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Production of Metallic Powders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424936" cy="3886200"/>
          </a:xfrm>
        </p:spPr>
        <p:txBody>
          <a:bodyPr/>
          <a:lstStyle/>
          <a:p>
            <a:pPr marL="457200" indent="-457200">
              <a:lnSpc>
                <a:spcPct val="90000"/>
              </a:lnSpc>
            </a:pPr>
            <a:r>
              <a:rPr lang="en-US" dirty="0" smtClean="0"/>
              <a:t>Any </a:t>
            </a:r>
            <a:r>
              <a:rPr lang="en-US" dirty="0"/>
              <a:t>metal can be made into powder form </a:t>
            </a:r>
            <a:endParaRPr lang="en-US" dirty="0" smtClean="0"/>
          </a:p>
          <a:p>
            <a:pPr marL="457200" indent="-457200">
              <a:lnSpc>
                <a:spcPct val="90000"/>
              </a:lnSpc>
            </a:pPr>
            <a:endParaRPr lang="en-US" dirty="0"/>
          </a:p>
          <a:p>
            <a:pPr marL="457200" indent="-457200">
              <a:lnSpc>
                <a:spcPct val="90000"/>
              </a:lnSpc>
            </a:pPr>
            <a:r>
              <a:rPr lang="en-US" dirty="0"/>
              <a:t>Three principal methods by which metallic powders are commercially produced</a:t>
            </a:r>
          </a:p>
          <a:p>
            <a:pPr marL="914400" lvl="1" indent="-457200">
              <a:lnSpc>
                <a:spcPct val="90000"/>
              </a:lnSpc>
              <a:buFontTx/>
              <a:buAutoNum type="arabicPeriod"/>
            </a:pPr>
            <a:r>
              <a:rPr lang="en-US" sz="2500" dirty="0">
                <a:solidFill>
                  <a:schemeClr val="accent2"/>
                </a:solidFill>
              </a:rPr>
              <a:t>Atomization</a:t>
            </a:r>
          </a:p>
          <a:p>
            <a:pPr marL="914400" lvl="1" indent="-4572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en-US" sz="2500" dirty="0"/>
              <a:t>Chemical</a:t>
            </a:r>
          </a:p>
          <a:p>
            <a:pPr marL="914400" lvl="1" indent="-457200">
              <a:lnSpc>
                <a:spcPct val="90000"/>
              </a:lnSpc>
              <a:buFont typeface="Symbol" pitchFamily="18" charset="2"/>
              <a:buAutoNum type="arabicPeriod"/>
            </a:pPr>
            <a:r>
              <a:rPr lang="en-US" sz="2500" dirty="0"/>
              <a:t>Electrolytic </a:t>
            </a:r>
          </a:p>
          <a:p>
            <a:pPr marL="457200" indent="-457200">
              <a:lnSpc>
                <a:spcPct val="90000"/>
              </a:lnSpc>
            </a:pPr>
            <a:endParaRPr lang="en-US" dirty="0" smtClean="0"/>
          </a:p>
          <a:p>
            <a:pPr marL="457200" indent="-457200">
              <a:lnSpc>
                <a:spcPct val="90000"/>
              </a:lnSpc>
            </a:pPr>
            <a:r>
              <a:rPr lang="en-US" dirty="0" smtClean="0"/>
              <a:t>In </a:t>
            </a:r>
            <a:r>
              <a:rPr lang="en-US" dirty="0"/>
              <a:t>addition, mechanical </a:t>
            </a:r>
            <a:r>
              <a:rPr lang="en-US" dirty="0" smtClean="0"/>
              <a:t>methods (I.E. grinding) </a:t>
            </a:r>
            <a:r>
              <a:rPr lang="en-US" dirty="0"/>
              <a:t>are occasionally used to reduce powder sizes</a:t>
            </a:r>
            <a:r>
              <a:rPr lang="en-US" sz="2000" dirty="0"/>
              <a:t>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568952" cy="1440160"/>
          </a:xfrm>
        </p:spPr>
        <p:txBody>
          <a:bodyPr/>
          <a:lstStyle/>
          <a:p>
            <a:pPr>
              <a:buFont typeface="Wingdings" pitchFamily="2" charset="2"/>
              <a:buChar char="q"/>
            </a:pPr>
            <a:r>
              <a:rPr lang="en-US" dirty="0"/>
              <a:t>High velocity gas stream flows through expansion </a:t>
            </a:r>
            <a:r>
              <a:rPr lang="en-US" dirty="0" smtClean="0"/>
              <a:t>nozzle, siphoning </a:t>
            </a:r>
            <a:r>
              <a:rPr lang="en-US" dirty="0"/>
              <a:t>molten metal and spraying it into </a:t>
            </a:r>
            <a:r>
              <a:rPr lang="en-US" dirty="0" smtClean="0"/>
              <a:t>container.</a:t>
            </a:r>
          </a:p>
          <a:p>
            <a:pPr>
              <a:buFont typeface="Wingdings" pitchFamily="2" charset="2"/>
              <a:buChar char="q"/>
            </a:pPr>
            <a:r>
              <a:rPr lang="en-US" dirty="0" smtClean="0"/>
              <a:t>Droplets solidify into powder form </a:t>
            </a:r>
          </a:p>
          <a:p>
            <a:pPr>
              <a:buFont typeface="Wingdings" pitchFamily="2" charset="2"/>
              <a:buChar char="q"/>
            </a:pPr>
            <a:endParaRPr lang="en-US" dirty="0" smtClean="0"/>
          </a:p>
        </p:txBody>
      </p:sp>
      <p:sp>
        <p:nvSpPr>
          <p:cNvPr id="63495" name="Rectangle 7"/>
          <p:cNvSpPr>
            <a:spLocks noChangeArrowheads="1"/>
          </p:cNvSpPr>
          <p:nvPr/>
        </p:nvSpPr>
        <p:spPr bwMode="auto">
          <a:xfrm>
            <a:off x="323528" y="260648"/>
            <a:ext cx="4627563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006699"/>
                </a:solidFill>
                <a:latin typeface="Arial" pitchFamily="34" charset="0"/>
              </a:rPr>
              <a:t>Gas Atomization Method</a:t>
            </a:r>
          </a:p>
        </p:txBody>
      </p:sp>
      <p:pic>
        <p:nvPicPr>
          <p:cNvPr id="63497" name="Picture 9" descr="C:\My Documents\Books\MfgBook-4e\Figures for slides\Ch16\F16-05a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645544"/>
            <a:ext cx="5688632" cy="39518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1030" descr="F01-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28600"/>
            <a:ext cx="7772400" cy="6008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3810000" cy="1143000"/>
          </a:xfrm>
        </p:spPr>
        <p:txBody>
          <a:bodyPr/>
          <a:lstStyle/>
          <a:p>
            <a:pPr algn="l"/>
            <a:r>
              <a:rPr lang="en-US" sz="2800" smtClean="0"/>
              <a:t>Overview of processes</a:t>
            </a:r>
          </a:p>
        </p:txBody>
      </p:sp>
      <p:sp>
        <p:nvSpPr>
          <p:cNvPr id="9" name="Flowchart: Alternate Process 8"/>
          <p:cNvSpPr/>
          <p:nvPr/>
        </p:nvSpPr>
        <p:spPr>
          <a:xfrm>
            <a:off x="6516216" y="836712"/>
            <a:ext cx="1866900" cy="474663"/>
          </a:xfrm>
          <a:prstGeom prst="flowChartAlternateProcess">
            <a:avLst/>
          </a:prstGeom>
          <a:noFill/>
          <a:ln w="76200">
            <a:solidFill>
              <a:srgbClr val="FF0000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en-CA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84176" y="36984"/>
            <a:ext cx="5668144" cy="123177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Conventional Press and Sinter</a:t>
            </a:r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12776"/>
            <a:ext cx="8280920" cy="4824536"/>
          </a:xfrm>
        </p:spPr>
        <p:txBody>
          <a:bodyPr/>
          <a:lstStyle/>
          <a:p>
            <a:pPr marL="457200" indent="-457200">
              <a:buFont typeface="Wingdings" pitchFamily="2" charset="2"/>
              <a:buNone/>
            </a:pPr>
            <a:r>
              <a:rPr lang="en-US" dirty="0"/>
              <a:t>Conventional PM part-making sequence consists of: </a:t>
            </a:r>
            <a:endParaRPr lang="en-US" dirty="0" smtClean="0"/>
          </a:p>
          <a:p>
            <a:pPr marL="457200" indent="-457200">
              <a:buFont typeface="Wingdings" pitchFamily="2" charset="2"/>
              <a:buNone/>
            </a:pPr>
            <a:endParaRPr lang="en-US" dirty="0"/>
          </a:p>
          <a:p>
            <a:pPr marL="457200" indent="-457200">
              <a:buFont typeface="Symbol" pitchFamily="18" charset="2"/>
              <a:buAutoNum type="arabicPeriod"/>
            </a:pPr>
            <a:r>
              <a:rPr lang="en-US" dirty="0"/>
              <a:t>Blending and mixing of </a:t>
            </a:r>
            <a:r>
              <a:rPr lang="en-US" dirty="0" smtClean="0"/>
              <a:t>powders</a:t>
            </a:r>
            <a:endParaRPr lang="en-US" dirty="0"/>
          </a:p>
          <a:p>
            <a:pPr marL="457200" indent="-457200">
              <a:buFont typeface="Symbol" pitchFamily="18" charset="2"/>
              <a:buAutoNum type="arabicPeriod"/>
            </a:pPr>
            <a:r>
              <a:rPr lang="en-US" dirty="0"/>
              <a:t>Compaction - pressing into desired shape</a:t>
            </a:r>
          </a:p>
          <a:p>
            <a:pPr marL="457200" indent="-457200">
              <a:buFont typeface="Symbol" pitchFamily="18" charset="2"/>
              <a:buAutoNum type="arabicPeriod"/>
            </a:pPr>
            <a:r>
              <a:rPr lang="en-US" dirty="0"/>
              <a:t>Sintering - heating to temperature </a:t>
            </a:r>
            <a:r>
              <a:rPr lang="en-US" dirty="0">
                <a:solidFill>
                  <a:srgbClr val="FF0000"/>
                </a:solidFill>
              </a:rPr>
              <a:t>below melting point </a:t>
            </a:r>
            <a:r>
              <a:rPr lang="en-US" dirty="0"/>
              <a:t>to cause </a:t>
            </a:r>
            <a:r>
              <a:rPr lang="en-US" dirty="0">
                <a:solidFill>
                  <a:srgbClr val="FF0000"/>
                </a:solidFill>
              </a:rPr>
              <a:t>solid‑state bonding of particles </a:t>
            </a:r>
            <a:r>
              <a:rPr lang="en-US" dirty="0"/>
              <a:t>and strengthening of part</a:t>
            </a:r>
          </a:p>
          <a:p>
            <a:pPr marL="457200" indent="-45720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dirty="0"/>
              <a:t>addition, secondary operations are sometimes performed to improve </a:t>
            </a:r>
            <a:r>
              <a:rPr lang="en-US" dirty="0" smtClean="0"/>
              <a:t>such things as dimensional accuracy and </a:t>
            </a:r>
            <a:r>
              <a:rPr lang="en-US" dirty="0"/>
              <a:t>increase </a:t>
            </a:r>
            <a:r>
              <a:rPr lang="en-US" dirty="0" smtClean="0"/>
              <a:t>density</a:t>
            </a:r>
            <a:endParaRPr 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414592" cy="1152128"/>
          </a:xfrm>
        </p:spPr>
        <p:txBody>
          <a:bodyPr/>
          <a:lstStyle/>
          <a:p>
            <a:r>
              <a:rPr lang="en-US" dirty="0"/>
              <a:t>Conventional PM Production Sequence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628800"/>
            <a:ext cx="8280920" cy="3886200"/>
          </a:xfrm>
        </p:spPr>
        <p:txBody>
          <a:bodyPr/>
          <a:lstStyle/>
          <a:p>
            <a:pPr>
              <a:buNone/>
            </a:pPr>
            <a:r>
              <a:rPr lang="en-US" dirty="0"/>
              <a:t>(1) Blending, (2) compacting, and (3) sintering</a:t>
            </a:r>
          </a:p>
        </p:txBody>
      </p:sp>
      <p:pic>
        <p:nvPicPr>
          <p:cNvPr id="156676" name="Picture 4" descr="C:\My Documents\Books\MfgBook-4e\Figures for slides\Ch16\F16-0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819400"/>
            <a:ext cx="6096000" cy="3233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40160" y="36984"/>
            <a:ext cx="6172200" cy="115976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Blending and Mixing of Powders</a:t>
            </a:r>
          </a:p>
        </p:txBody>
      </p:sp>
      <p:sp>
        <p:nvSpPr>
          <p:cNvPr id="839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484784"/>
            <a:ext cx="8280920" cy="4752528"/>
          </a:xfrm>
        </p:spPr>
        <p:txBody>
          <a:bodyPr/>
          <a:lstStyle/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For successful results in compaction and sintering, the starting powders must be homogenized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i="1" dirty="0"/>
              <a:t>Blending</a:t>
            </a:r>
            <a:r>
              <a:rPr lang="en-US" dirty="0"/>
              <a:t> - powders of the same chemistry but possibly different particle sizes are </a:t>
            </a:r>
            <a:r>
              <a:rPr lang="en-US" dirty="0" smtClean="0"/>
              <a:t>intermingled.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sz="2500" dirty="0" smtClean="0"/>
              <a:t>Different </a:t>
            </a:r>
            <a:r>
              <a:rPr lang="en-US" sz="2500" dirty="0"/>
              <a:t>particle sizes are often blended to reduce porosity 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i="1" dirty="0"/>
              <a:t>Mixing</a:t>
            </a:r>
            <a:r>
              <a:rPr lang="en-US" dirty="0"/>
              <a:t> - powders of different chemistries are combined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>
          <a:xfrm>
            <a:off x="2339752" y="0"/>
            <a:ext cx="2736304" cy="1008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Compaction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1268760"/>
            <a:ext cx="8784976" cy="5038328"/>
          </a:xfrm>
        </p:spPr>
        <p:txBody>
          <a:bodyPr/>
          <a:lstStyle/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Application of high pressure to the powders to form them into the required shape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Conventional compaction method is </a:t>
            </a:r>
            <a:r>
              <a:rPr lang="en-US" i="1" dirty="0"/>
              <a:t>pressing</a:t>
            </a:r>
            <a:r>
              <a:rPr lang="en-US" dirty="0"/>
              <a:t>, in which opposing punches squeeze the powders contained in a die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The </a:t>
            </a:r>
            <a:r>
              <a:rPr lang="en-US" dirty="0" smtClean="0"/>
              <a:t>work part </a:t>
            </a:r>
            <a:r>
              <a:rPr lang="en-US" dirty="0"/>
              <a:t>after pressing is called a </a:t>
            </a:r>
            <a:r>
              <a:rPr lang="en-US" i="1" dirty="0"/>
              <a:t>green compact</a:t>
            </a:r>
            <a:r>
              <a:rPr lang="en-US" dirty="0"/>
              <a:t>, </a:t>
            </a:r>
            <a:r>
              <a:rPr lang="en-US" dirty="0" smtClean="0"/>
              <a:t>and the </a:t>
            </a:r>
            <a:r>
              <a:rPr lang="en-US" dirty="0"/>
              <a:t>word green meaning not fully processed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The </a:t>
            </a:r>
            <a:r>
              <a:rPr lang="en-US" i="1" dirty="0"/>
              <a:t>green strength</a:t>
            </a:r>
            <a:r>
              <a:rPr lang="en-US" dirty="0"/>
              <a:t> of the part when pressed is adequate for handling but far less than after sintering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907704" y="-27384"/>
            <a:ext cx="6172200" cy="1447800"/>
          </a:xfrm>
        </p:spPr>
        <p:txBody>
          <a:bodyPr/>
          <a:lstStyle/>
          <a:p>
            <a:r>
              <a:rPr lang="en-US" dirty="0"/>
              <a:t>Conventional Pressing in PM</a:t>
            </a:r>
          </a:p>
        </p:txBody>
      </p:sp>
      <p:sp>
        <p:nvSpPr>
          <p:cNvPr id="152579" name="Rectangle 1027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268760"/>
            <a:ext cx="3581400" cy="4674840"/>
          </a:xfrm>
        </p:spPr>
        <p:txBody>
          <a:bodyPr/>
          <a:lstStyle/>
          <a:p>
            <a:pPr>
              <a:buNone/>
            </a:pPr>
            <a:r>
              <a:rPr lang="en-US" sz="2400" dirty="0"/>
              <a:t>Pressing in PM: </a:t>
            </a:r>
            <a:endParaRPr lang="en-US" sz="2400" dirty="0" smtClean="0"/>
          </a:p>
          <a:p>
            <a:pPr>
              <a:buNone/>
            </a:pPr>
            <a:endParaRPr lang="en-US" sz="2400" dirty="0" smtClean="0"/>
          </a:p>
          <a:p>
            <a:pPr marL="457200" indent="-457200">
              <a:buAutoNum type="arabicParenBoth"/>
            </a:pPr>
            <a:r>
              <a:rPr lang="en-US" sz="2400" dirty="0" smtClean="0"/>
              <a:t>filling </a:t>
            </a:r>
            <a:r>
              <a:rPr lang="en-US" sz="2400" dirty="0"/>
              <a:t>die cavity with </a:t>
            </a:r>
            <a:r>
              <a:rPr lang="en-US" sz="2400" dirty="0" smtClean="0"/>
              <a:t>powder;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Initial position;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final </a:t>
            </a:r>
            <a:r>
              <a:rPr lang="en-US" sz="2400" dirty="0"/>
              <a:t>positions of upper and lower punches during </a:t>
            </a:r>
            <a:r>
              <a:rPr lang="en-US" sz="2400" dirty="0" smtClean="0"/>
              <a:t>pressing;</a:t>
            </a:r>
          </a:p>
          <a:p>
            <a:pPr marL="457200" indent="-457200">
              <a:buAutoNum type="arabicParenBoth"/>
            </a:pPr>
            <a:r>
              <a:rPr lang="en-US" sz="2400" dirty="0" smtClean="0"/>
              <a:t>part </a:t>
            </a:r>
            <a:r>
              <a:rPr lang="en-US" sz="2400" dirty="0"/>
              <a:t>ejection</a:t>
            </a:r>
          </a:p>
          <a:p>
            <a:endParaRPr lang="en-US" sz="2400" dirty="0"/>
          </a:p>
        </p:txBody>
      </p:sp>
      <p:pic>
        <p:nvPicPr>
          <p:cNvPr id="152583" name="Picture 1031" descr="C:\My Documents\Books\MfgBook-4e\Figures for slides\Ch16\F16-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67945" y="1268760"/>
            <a:ext cx="495814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2362200"/>
            <a:ext cx="3888432" cy="35052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/>
              <a:t>450 </a:t>
            </a:r>
            <a:r>
              <a:rPr lang="en-US" dirty="0" err="1"/>
              <a:t>kN</a:t>
            </a:r>
            <a:r>
              <a:rPr lang="en-US" dirty="0"/>
              <a:t> (50‑ton) hydraulic press for compaction of PM parts (photo courtesy of </a:t>
            </a:r>
            <a:r>
              <a:rPr lang="en-US" dirty="0" err="1"/>
              <a:t>Dorst</a:t>
            </a:r>
            <a:r>
              <a:rPr lang="en-US" dirty="0"/>
              <a:t> America, Inc.).</a:t>
            </a:r>
          </a:p>
        </p:txBody>
      </p:sp>
      <p:pic>
        <p:nvPicPr>
          <p:cNvPr id="96260" name="Picture 4" descr="C:\My Documents\Books\Mfg01Images\7928D_Wiley\Groover\Fund Of Modern Manufacturing\jpeg_art\ch16_jpeg\w01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980728"/>
            <a:ext cx="4320480" cy="5264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6261" name="Text Box 5"/>
          <p:cNvSpPr txBox="1">
            <a:spLocks noChangeArrowheads="1"/>
          </p:cNvSpPr>
          <p:nvPr/>
        </p:nvSpPr>
        <p:spPr bwMode="auto">
          <a:xfrm>
            <a:off x="539552" y="260648"/>
            <a:ext cx="722865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99"/>
                </a:solidFill>
                <a:latin typeface="Arial" pitchFamily="34" charset="0"/>
              </a:rPr>
              <a:t>Press for Conventional Pressing in PM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60648"/>
            <a:ext cx="6172200" cy="72008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Sintering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12776"/>
            <a:ext cx="8352928" cy="4896544"/>
          </a:xfrm>
        </p:spPr>
        <p:txBody>
          <a:bodyPr/>
          <a:lstStyle/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Heat treatment to bond the metallic particles, thereby increasing strength and hardness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Usually carried out at 70% to 90% of the metal's melting point (absolute scale)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Generally agreed among researchers that the primary driving force for sintering is reduction of surface energy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Part shrinkage occurs during sintering due to pore size reduction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260648"/>
            <a:ext cx="8352928" cy="648072"/>
          </a:xfrm>
        </p:spPr>
        <p:txBody>
          <a:bodyPr/>
          <a:lstStyle/>
          <a:p>
            <a:r>
              <a:rPr lang="en-US" dirty="0"/>
              <a:t>Sintering Sequence on a Microscopic Scale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82960"/>
            <a:ext cx="8204448" cy="5470376"/>
          </a:xfrm>
        </p:spPr>
        <p:txBody>
          <a:bodyPr/>
          <a:lstStyle/>
          <a:p>
            <a:pPr marL="457200" indent="-457200">
              <a:buAutoNum type="arabicParenBoth"/>
            </a:pPr>
            <a:r>
              <a:rPr lang="en-US" dirty="0" smtClean="0"/>
              <a:t>Particle </a:t>
            </a:r>
            <a:r>
              <a:rPr lang="en-US" dirty="0"/>
              <a:t>bonding is initiated at contact points;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contact </a:t>
            </a:r>
            <a:r>
              <a:rPr lang="en-US" dirty="0"/>
              <a:t>points grow into "necks</a:t>
            </a:r>
            <a:r>
              <a:rPr lang="en-US" dirty="0" smtClean="0"/>
              <a:t>";</a:t>
            </a:r>
          </a:p>
          <a:p>
            <a:pPr marL="457200" indent="-457200">
              <a:buAutoNum type="arabicParenBoth"/>
            </a:pPr>
            <a:r>
              <a:rPr lang="en-US" dirty="0" smtClean="0"/>
              <a:t>pores </a:t>
            </a:r>
            <a:r>
              <a:rPr lang="en-US" dirty="0"/>
              <a:t>between particles are reduced in size; </a:t>
            </a:r>
            <a:endParaRPr lang="en-US" dirty="0" smtClean="0"/>
          </a:p>
          <a:p>
            <a:pPr marL="457200" indent="-457200">
              <a:buAutoNum type="arabicParenBoth"/>
            </a:pPr>
            <a:r>
              <a:rPr lang="en-US" dirty="0" smtClean="0"/>
              <a:t>grain </a:t>
            </a:r>
            <a:r>
              <a:rPr lang="en-US" dirty="0"/>
              <a:t>boundaries develop between particles in place of necked regions</a:t>
            </a:r>
          </a:p>
        </p:txBody>
      </p:sp>
      <p:pic>
        <p:nvPicPr>
          <p:cNvPr id="157700" name="Picture 4" descr="C:\My Documents\Books\MfgBook-4e\Figures for slides\Ch16\F16-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2937" y="3501008"/>
            <a:ext cx="7871473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9195" y="836712"/>
            <a:ext cx="8463285" cy="388778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(a) Typical heat treatment cycle in sintering;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b) schematic </a:t>
            </a:r>
            <a:r>
              <a:rPr lang="en-US" dirty="0" smtClean="0"/>
              <a:t>of </a:t>
            </a:r>
            <a:r>
              <a:rPr lang="en-US" dirty="0"/>
              <a:t>a continuous sintering furnace</a:t>
            </a:r>
          </a:p>
        </p:txBody>
      </p:sp>
      <p:sp>
        <p:nvSpPr>
          <p:cNvPr id="104453" name="Text Box 5"/>
          <p:cNvSpPr txBox="1">
            <a:spLocks noChangeArrowheads="1"/>
          </p:cNvSpPr>
          <p:nvPr/>
        </p:nvSpPr>
        <p:spPr bwMode="auto">
          <a:xfrm>
            <a:off x="251520" y="260648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99"/>
                </a:solidFill>
                <a:latin typeface="Arial" pitchFamily="34" charset="0"/>
              </a:rPr>
              <a:t>Sintering Cycle and Furnace</a:t>
            </a:r>
          </a:p>
        </p:txBody>
      </p:sp>
      <p:pic>
        <p:nvPicPr>
          <p:cNvPr id="104455" name="Picture 7" descr="C:\My Documents\Books\MfgBook-4e\Figures for slides\Ch16\F16-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99592" y="1916832"/>
            <a:ext cx="7128791" cy="4688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5382344" cy="10801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Densification and Sizing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340768"/>
            <a:ext cx="8299648" cy="504056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Secondary operations are performed on sintered part to increase density, improve accuracy, or accomplish additional </a:t>
            </a:r>
            <a:r>
              <a:rPr lang="en-US" dirty="0" smtClean="0"/>
              <a:t>shaping</a:t>
            </a:r>
          </a:p>
          <a:p>
            <a:pPr marL="0" indent="0">
              <a:buNone/>
            </a:pPr>
            <a:endParaRPr lang="en-US" dirty="0"/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Repressing - pressing in closed die to increase density and improve properties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Sizing - pressing to improve dimensional accuracy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Coining - pressing details into its surface 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dirty="0"/>
              <a:t>Machining - for geometric features that cannot be formed by pressing, such as threads and side holes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Module 6</a:t>
            </a:r>
            <a:endParaRPr lang="en-US" sz="1400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3C521-8E99-40E8-9B9E-478D8B42DA65}" type="slidenum">
              <a:rPr lang="en-US" sz="1400"/>
              <a:pPr eaLnBrk="1" hangingPunct="1"/>
              <a:t>3</a:t>
            </a:fld>
            <a:endParaRPr lang="en-US" sz="1400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524000" y="381000"/>
            <a:ext cx="6096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Principle of the process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 smtClean="0">
                <a:latin typeface="Arial" charset="0"/>
                <a:cs typeface="Arial" charset="0"/>
              </a:rPr>
              <a:t>Structure/Configuration</a:t>
            </a: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Process modeling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Defects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Design For Manufacturing (DFM)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 dirty="0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 dirty="0">
                <a:latin typeface="Arial" charset="0"/>
                <a:cs typeface="Arial" charset="0"/>
              </a:rPr>
              <a:t>Process variation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990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343400" y="1981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43400" y="3124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400" y="4267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43400" y="5257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362200" y="304800"/>
            <a:ext cx="4191000" cy="7620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36703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0648"/>
            <a:ext cx="6172200" cy="9361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Impregnation and Infiltration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484784"/>
            <a:ext cx="8208912" cy="4320480"/>
          </a:xfrm>
        </p:spPr>
        <p:txBody>
          <a:bodyPr/>
          <a:lstStyle/>
          <a:p>
            <a:pPr marL="457200" indent="-457200"/>
            <a:r>
              <a:rPr lang="en-US" dirty="0"/>
              <a:t>Porosity is a unique and inherent characteristic of PM </a:t>
            </a:r>
            <a:r>
              <a:rPr lang="en-US" dirty="0" smtClean="0"/>
              <a:t>technology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It can be exploited to create special products by filling the available pore space with oils, polymers, or </a:t>
            </a:r>
            <a:r>
              <a:rPr lang="en-US" dirty="0" smtClean="0"/>
              <a:t>metals</a:t>
            </a:r>
          </a:p>
          <a:p>
            <a:pPr marL="457200" indent="-457200"/>
            <a:endParaRPr lang="en-US" dirty="0"/>
          </a:p>
          <a:p>
            <a:pPr marL="457200" indent="-457200"/>
            <a:r>
              <a:rPr lang="en-US" dirty="0"/>
              <a:t>Two categories:</a:t>
            </a:r>
          </a:p>
          <a:p>
            <a:pPr marL="914400" lvl="1" indent="-457200">
              <a:buFont typeface="Symbol" pitchFamily="18" charset="2"/>
              <a:buAutoNum type="arabicPeriod"/>
            </a:pPr>
            <a:r>
              <a:rPr lang="en-US" sz="2500" dirty="0"/>
              <a:t>Impregnation</a:t>
            </a:r>
          </a:p>
          <a:p>
            <a:pPr marL="914400" lvl="1" indent="-457200">
              <a:buFont typeface="Symbol" pitchFamily="18" charset="2"/>
              <a:buAutoNum type="arabicPeriod"/>
            </a:pPr>
            <a:r>
              <a:rPr lang="en-US" sz="2500" dirty="0"/>
              <a:t>Infiltration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3040360" cy="10527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Impregnation 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340768"/>
            <a:ext cx="8496944" cy="4752528"/>
          </a:xfrm>
        </p:spPr>
        <p:txBody>
          <a:bodyPr/>
          <a:lstStyle/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The term used when oil or other fluid is permeated into the pores of a sintered PM part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 smtClean="0"/>
              <a:t>Common </a:t>
            </a:r>
            <a:r>
              <a:rPr lang="en-US" dirty="0"/>
              <a:t>products are oil‑impregnated </a:t>
            </a:r>
            <a:r>
              <a:rPr lang="en-US" dirty="0" smtClean="0"/>
              <a:t>bearings and </a:t>
            </a:r>
            <a:r>
              <a:rPr lang="en-US" dirty="0" smtClean="0"/>
              <a:t>gears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 smtClean="0"/>
              <a:t>Alternative </a:t>
            </a:r>
            <a:r>
              <a:rPr lang="en-US" dirty="0"/>
              <a:t>application is when parts are impregnated with polymer resins that seep into the pore spaces in liquid form and then solidify to create a pressure tight part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2355776" cy="101575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Infiltration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8424936" cy="5616624"/>
          </a:xfrm>
        </p:spPr>
        <p:txBody>
          <a:bodyPr/>
          <a:lstStyle/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Operation in which the pores of the PM part are filled with a molten metal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The melting point of the filler metal must be below that of the PM </a:t>
            </a:r>
            <a:r>
              <a:rPr lang="en-US" dirty="0" smtClean="0"/>
              <a:t>part</a:t>
            </a:r>
          </a:p>
          <a:p>
            <a:pPr marL="465138" indent="-465138">
              <a:buFont typeface="Wingdings" pitchFamily="2" charset="2"/>
              <a:buChar char="q"/>
            </a:pP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/>
              <a:t>Heating the filler metal in contact with the sintered part </a:t>
            </a:r>
            <a:r>
              <a:rPr lang="en-US" dirty="0" smtClean="0"/>
              <a:t>is done so </a:t>
            </a:r>
            <a:r>
              <a:rPr lang="en-US" dirty="0"/>
              <a:t>capillary action draws the filler into the pores </a:t>
            </a: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endParaRPr lang="en-US" dirty="0" smtClean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 smtClean="0"/>
              <a:t>Resulting structure:</a:t>
            </a:r>
          </a:p>
          <a:p>
            <a:pPr lvl="1"/>
            <a:r>
              <a:rPr lang="en-US" dirty="0" smtClean="0"/>
              <a:t>Is nonporous, </a:t>
            </a:r>
          </a:p>
          <a:p>
            <a:pPr lvl="1"/>
            <a:r>
              <a:rPr lang="en-US" dirty="0" smtClean="0"/>
              <a:t>Has </a:t>
            </a:r>
            <a:r>
              <a:rPr lang="en-US" dirty="0"/>
              <a:t>a more uniform </a:t>
            </a:r>
            <a:r>
              <a:rPr lang="en-US" dirty="0" smtClean="0"/>
              <a:t>density, &amp;</a:t>
            </a:r>
          </a:p>
          <a:p>
            <a:pPr lvl="1"/>
            <a:r>
              <a:rPr lang="en-US" dirty="0" smtClean="0"/>
              <a:t>Has improved </a:t>
            </a:r>
            <a:r>
              <a:rPr lang="en-US" dirty="0"/>
              <a:t>toughness and strength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528" y="-35024"/>
            <a:ext cx="8784976" cy="144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Alternative Pressing and Sintering Techniques</a:t>
            </a:r>
          </a:p>
        </p:txBody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270992"/>
            <a:ext cx="8424936" cy="4966320"/>
          </a:xfrm>
        </p:spPr>
        <p:txBody>
          <a:bodyPr/>
          <a:lstStyle/>
          <a:p>
            <a:pPr marL="403225" indent="-403225">
              <a:buFont typeface="Wingdings" pitchFamily="2" charset="2"/>
              <a:buChar char="q"/>
            </a:pPr>
            <a:r>
              <a:rPr lang="en-US" dirty="0"/>
              <a:t>Conventional press and sinter sequence is the most widely used shaping technology in powder </a:t>
            </a:r>
            <a:r>
              <a:rPr lang="en-US" dirty="0" smtClean="0"/>
              <a:t>metallurgy</a:t>
            </a:r>
          </a:p>
          <a:p>
            <a:pPr marL="403225" indent="-403225">
              <a:buFont typeface="Wingdings" pitchFamily="2" charset="2"/>
              <a:buChar char="q"/>
            </a:pPr>
            <a:endParaRPr lang="en-US" dirty="0"/>
          </a:p>
          <a:p>
            <a:pPr marL="403225" indent="-403225">
              <a:buFont typeface="Wingdings" pitchFamily="2" charset="2"/>
              <a:buChar char="q"/>
            </a:pPr>
            <a:r>
              <a:rPr lang="en-US" dirty="0"/>
              <a:t>Some additional methods for producing PM parts</a:t>
            </a:r>
            <a:r>
              <a:rPr lang="en-US" dirty="0" smtClean="0"/>
              <a:t>:</a:t>
            </a:r>
          </a:p>
          <a:p>
            <a:pPr marL="403225" indent="-403225">
              <a:buFont typeface="Wingdings" pitchFamily="2" charset="2"/>
              <a:buChar char="q"/>
            </a:pPr>
            <a:endParaRPr lang="en-US" dirty="0"/>
          </a:p>
          <a:p>
            <a:pPr marL="457200" lvl="1" indent="-457200">
              <a:buFont typeface="+mj-lt"/>
              <a:buAutoNum type="arabicPeriod"/>
            </a:pPr>
            <a:r>
              <a:rPr lang="en-US" dirty="0" err="1"/>
              <a:t>Isostatic</a:t>
            </a:r>
            <a:r>
              <a:rPr lang="en-US" dirty="0"/>
              <a:t> pressing - hydraulic pressure is applied from all directions to achieve </a:t>
            </a:r>
            <a:r>
              <a:rPr lang="en-US" dirty="0" smtClean="0"/>
              <a:t>compaction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 smtClean="0"/>
              <a:t>Powder </a:t>
            </a:r>
            <a:r>
              <a:rPr lang="en-US" dirty="0"/>
              <a:t>injection molding (PIM) - starting polymer has 50% to 85% powder </a:t>
            </a:r>
            <a:r>
              <a:rPr lang="en-US" dirty="0" smtClean="0"/>
              <a:t>content. Polymer </a:t>
            </a:r>
            <a:r>
              <a:rPr lang="en-US" dirty="0"/>
              <a:t>is removed and PM part is </a:t>
            </a:r>
            <a:r>
              <a:rPr lang="en-US" dirty="0" smtClean="0"/>
              <a:t>sintered</a:t>
            </a:r>
          </a:p>
          <a:p>
            <a:pPr marL="457200" lvl="1" indent="-457200">
              <a:buFont typeface="+mj-lt"/>
              <a:buAutoNum type="arabicPeriod"/>
            </a:pPr>
            <a:r>
              <a:rPr lang="en-US" dirty="0" smtClean="0"/>
              <a:t>h</a:t>
            </a:r>
            <a:r>
              <a:rPr lang="en-US" dirty="0" smtClean="0"/>
              <a:t>ot </a:t>
            </a:r>
            <a:r>
              <a:rPr lang="en-US" dirty="0"/>
              <a:t>pressing - combined pressing and sintering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>
                <a:solidFill>
                  <a:schemeClr val="folHlink"/>
                </a:solidFill>
              </a:rPr>
              <a:t>©2010 John Wiley &amp; Sons, Inc.  M P Groover, </a:t>
            </a:r>
            <a:r>
              <a:rPr lang="en-US" b="1" i="1">
                <a:solidFill>
                  <a:schemeClr val="folHlink"/>
                </a:solidFill>
              </a:rPr>
              <a:t>Fundamentals of Modern Manufacturing</a:t>
            </a:r>
            <a:r>
              <a:rPr lang="en-US">
                <a:solidFill>
                  <a:schemeClr val="folHlink"/>
                </a:solidFill>
              </a:rPr>
              <a:t> 4/e</a:t>
            </a:r>
          </a:p>
          <a:p>
            <a:endParaRPr lang="en-US" sz="1400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980728"/>
            <a:ext cx="8496944" cy="2664296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The </a:t>
            </a:r>
            <a:r>
              <a:rPr lang="en-US" sz="2000" i="1" dirty="0" smtClean="0"/>
              <a:t>Metal Powder Industries Federation (MPIF) </a:t>
            </a:r>
            <a:r>
              <a:rPr lang="en-US" sz="2000" dirty="0" smtClean="0"/>
              <a:t>defines four classes of powder metallurgy part designs, by level of difficulty in conventional pressing: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a) Class I Simple thin shapes; 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b) Class II Simple but thicker;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c) Class III Two levels of thickness; and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d) Class IV  Multiple levels of thickness</a:t>
            </a:r>
          </a:p>
        </p:txBody>
      </p:sp>
      <p:sp>
        <p:nvSpPr>
          <p:cNvPr id="130054" name="Text Box 6"/>
          <p:cNvSpPr txBox="1">
            <a:spLocks noChangeArrowheads="1"/>
          </p:cNvSpPr>
          <p:nvPr/>
        </p:nvSpPr>
        <p:spPr bwMode="auto">
          <a:xfrm>
            <a:off x="395536" y="260648"/>
            <a:ext cx="64770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6699"/>
                </a:solidFill>
                <a:latin typeface="Arial" pitchFamily="34" charset="0"/>
              </a:rPr>
              <a:t>Four Classes of PM Parts</a:t>
            </a:r>
          </a:p>
        </p:txBody>
      </p:sp>
      <p:pic>
        <p:nvPicPr>
          <p:cNvPr id="130055" name="Picture 7" descr="C:\My Documents\Books\MfgBook-4e\Figures for slides\Ch16\F16-1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09545" y="4077072"/>
            <a:ext cx="8266911" cy="241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2"/>
          <p:cNvSpPr>
            <a:spLocks noGrp="1"/>
          </p:cNvSpPr>
          <p:nvPr>
            <p:ph type="ftr" sz="quarter" idx="429496729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400" dirty="0" smtClean="0"/>
              <a:t>Module </a:t>
            </a:r>
            <a:r>
              <a:rPr lang="en-US" sz="1400" dirty="0" smtClean="0"/>
              <a:t>6</a:t>
            </a:r>
            <a:endParaRPr lang="en-US" sz="1400" dirty="0" smtClean="0"/>
          </a:p>
        </p:txBody>
      </p:sp>
      <p:sp>
        <p:nvSpPr>
          <p:cNvPr id="7171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1F3C521-8E99-40E8-9B9E-478D8B42DA65}" type="slidenum">
              <a:rPr lang="en-US" sz="1400"/>
              <a:pPr eaLnBrk="1" hangingPunct="1"/>
              <a:t>35</a:t>
            </a:fld>
            <a:endParaRPr lang="en-US" sz="1400"/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1524000" y="381000"/>
            <a:ext cx="6096000" cy="600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Principle of the process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Structure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Process modeling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Defects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Design For Manufacturing (DFM)</a:t>
            </a:r>
          </a:p>
          <a:p>
            <a:pPr algn="ctr" eaLnBrk="1" hangingPunct="1">
              <a:spcBef>
                <a:spcPct val="50000"/>
              </a:spcBef>
            </a:pPr>
            <a:endParaRPr lang="en-US" sz="2400" b="1">
              <a:latin typeface="Arial" charset="0"/>
              <a:cs typeface="Arial" charset="0"/>
            </a:endParaRPr>
          </a:p>
          <a:p>
            <a:pPr algn="ctr" eaLnBrk="1" hangingPunct="1">
              <a:spcBef>
                <a:spcPct val="50000"/>
              </a:spcBef>
            </a:pPr>
            <a:r>
              <a:rPr lang="en-US" sz="2400" b="1">
                <a:latin typeface="Arial" charset="0"/>
                <a:cs typeface="Arial" charset="0"/>
              </a:rPr>
              <a:t>Process variation</a:t>
            </a:r>
          </a:p>
        </p:txBody>
      </p:sp>
      <p:sp>
        <p:nvSpPr>
          <p:cNvPr id="9" name="Down Arrow 8"/>
          <p:cNvSpPr/>
          <p:nvPr/>
        </p:nvSpPr>
        <p:spPr>
          <a:xfrm>
            <a:off x="4343400" y="9906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Down Arrow 9"/>
          <p:cNvSpPr/>
          <p:nvPr/>
        </p:nvSpPr>
        <p:spPr>
          <a:xfrm>
            <a:off x="4343400" y="1981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>
            <a:off x="4343400" y="3124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2" name="Down Arrow 11"/>
          <p:cNvSpPr/>
          <p:nvPr/>
        </p:nvSpPr>
        <p:spPr>
          <a:xfrm>
            <a:off x="4343400" y="42672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3" name="Down Arrow 12"/>
          <p:cNvSpPr/>
          <p:nvPr/>
        </p:nvSpPr>
        <p:spPr>
          <a:xfrm>
            <a:off x="4343400" y="5257800"/>
            <a:ext cx="3810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835696" y="3505200"/>
            <a:ext cx="5472608" cy="2156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42585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188640"/>
            <a:ext cx="6840760" cy="1008112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Design </a:t>
            </a:r>
            <a:r>
              <a:rPr lang="en-US" dirty="0" smtClean="0"/>
              <a:t>Guidelines for </a:t>
            </a:r>
            <a:r>
              <a:rPr lang="en-US" dirty="0"/>
              <a:t>PM </a:t>
            </a:r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700808"/>
            <a:ext cx="8352928" cy="4536504"/>
          </a:xfrm>
        </p:spPr>
        <p:txBody>
          <a:bodyPr/>
          <a:lstStyle/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Large quantities required to justify cost of equipment and special tooling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Minimum quantities of 10,000 units </a:t>
            </a:r>
            <a:r>
              <a:rPr lang="en-US" sz="2500" dirty="0" smtClean="0"/>
              <a:t>suggested</a:t>
            </a:r>
          </a:p>
          <a:p>
            <a:pPr lvl="1">
              <a:lnSpc>
                <a:spcPct val="90000"/>
              </a:lnSpc>
              <a:buNone/>
            </a:pPr>
            <a:endParaRPr lang="en-US" sz="25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PM is unique in its capability to fabricate parts with a controlled level of porosity </a:t>
            </a:r>
          </a:p>
          <a:p>
            <a:pPr lvl="1">
              <a:lnSpc>
                <a:spcPct val="90000"/>
              </a:lnSpc>
            </a:pPr>
            <a:r>
              <a:rPr lang="en-US" sz="2500" dirty="0"/>
              <a:t>Porosities up to 50% are possible </a:t>
            </a:r>
            <a:endParaRPr lang="en-US" sz="2500" dirty="0" smtClean="0"/>
          </a:p>
          <a:p>
            <a:pPr lvl="1">
              <a:lnSpc>
                <a:spcPct val="90000"/>
              </a:lnSpc>
            </a:pPr>
            <a:endParaRPr lang="en-US" sz="2500" dirty="0"/>
          </a:p>
          <a:p>
            <a:pPr marL="457200" indent="-457200">
              <a:lnSpc>
                <a:spcPct val="90000"/>
              </a:lnSpc>
              <a:buFont typeface="+mj-lt"/>
              <a:buAutoNum type="arabicPeriod"/>
            </a:pPr>
            <a:r>
              <a:rPr lang="en-US" dirty="0"/>
              <a:t>PM can be used to make parts out of unusual metals and alloys 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Materials that are difficult if not impossible to produce by other means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6982544" cy="980728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Design </a:t>
            </a:r>
            <a:r>
              <a:rPr lang="en-US" dirty="0" smtClean="0"/>
              <a:t>Guidelines for </a:t>
            </a:r>
            <a:r>
              <a:rPr lang="en-US" dirty="0"/>
              <a:t>PM </a:t>
            </a:r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1124744"/>
            <a:ext cx="8496944" cy="4824536"/>
          </a:xfrm>
        </p:spPr>
        <p:txBody>
          <a:bodyPr/>
          <a:lstStyle/>
          <a:p>
            <a:pPr marL="457200" indent="-457200">
              <a:buFont typeface="+mj-lt"/>
              <a:buAutoNum type="arabicPeriod" startAt="4"/>
            </a:pPr>
            <a:r>
              <a:rPr lang="en-US" dirty="0"/>
              <a:t>Part geometry must permit ejection from </a:t>
            </a:r>
            <a:r>
              <a:rPr lang="en-US" dirty="0" smtClean="0"/>
              <a:t>die</a:t>
            </a:r>
          </a:p>
          <a:p>
            <a:pPr marL="457200" indent="-457200">
              <a:buFont typeface="+mj-lt"/>
              <a:buAutoNum type="arabicPeriod" startAt="4"/>
            </a:pPr>
            <a:endParaRPr lang="en-US" dirty="0"/>
          </a:p>
          <a:p>
            <a:pPr marL="682625" lvl="1" indent="-396875">
              <a:buFont typeface="Wingdings" pitchFamily="2" charset="2"/>
              <a:buChar char="q"/>
            </a:pPr>
            <a:r>
              <a:rPr lang="en-US" sz="2500" dirty="0"/>
              <a:t>Part must have </a:t>
            </a:r>
            <a:r>
              <a:rPr lang="en-US" sz="2500" dirty="0">
                <a:solidFill>
                  <a:srgbClr val="FF0000"/>
                </a:solidFill>
              </a:rPr>
              <a:t>vertical or near‑vertical </a:t>
            </a:r>
            <a:r>
              <a:rPr lang="en-US" sz="2500" dirty="0"/>
              <a:t>sides, although steps are allowed </a:t>
            </a:r>
          </a:p>
          <a:p>
            <a:pPr marL="682625" lvl="1" indent="-396875">
              <a:buFont typeface="Wingdings" pitchFamily="2" charset="2"/>
              <a:buChar char="q"/>
            </a:pPr>
            <a:r>
              <a:rPr lang="en-US" sz="2500" dirty="0"/>
              <a:t>Design features on part sides like holes and undercuts must be avoided </a:t>
            </a:r>
          </a:p>
          <a:p>
            <a:pPr marL="682625" lvl="1" indent="-396875">
              <a:buFont typeface="Wingdings" pitchFamily="2" charset="2"/>
              <a:buChar char="q"/>
            </a:pPr>
            <a:r>
              <a:rPr lang="en-US" sz="2500" dirty="0"/>
              <a:t>Vertical undercuts and holes are permissible because they do not interfere with ejection </a:t>
            </a:r>
          </a:p>
          <a:p>
            <a:pPr marL="682625" lvl="1" indent="-396875">
              <a:buFont typeface="Wingdings" pitchFamily="2" charset="2"/>
              <a:buChar char="q"/>
            </a:pPr>
            <a:r>
              <a:rPr lang="en-US" sz="2500" dirty="0"/>
              <a:t>Vertical holes can have cross‑sectional shapes other than round without significant difficulty </a:t>
            </a:r>
            <a:r>
              <a:rPr lang="en-US" sz="2500" dirty="0" smtClean="0"/>
              <a:t>(Ex. Squares, keyways)</a:t>
            </a:r>
            <a:endParaRPr lang="en-US" sz="2500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188640"/>
            <a:ext cx="7558608" cy="1043136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Design Guidelines </a:t>
            </a:r>
            <a:r>
              <a:rPr lang="en-US" dirty="0" smtClean="0"/>
              <a:t>for </a:t>
            </a:r>
            <a:r>
              <a:rPr lang="en-US" dirty="0"/>
              <a:t>PM </a:t>
            </a:r>
            <a:r>
              <a:rPr lang="en-US" dirty="0" smtClean="0"/>
              <a:t>Parts</a:t>
            </a:r>
            <a:endParaRPr lang="en-US" dirty="0"/>
          </a:p>
        </p:txBody>
      </p:sp>
      <p:sp>
        <p:nvSpPr>
          <p:cNvPr id="140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412776"/>
            <a:ext cx="7990656" cy="4824536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Screw threads cannot be fabricated by PM</a:t>
            </a:r>
          </a:p>
          <a:p>
            <a:pPr lvl="1"/>
            <a:r>
              <a:rPr lang="en-US" sz="2500" dirty="0"/>
              <a:t>They must be machined into the part </a:t>
            </a:r>
          </a:p>
          <a:p>
            <a:r>
              <a:rPr lang="en-US" dirty="0"/>
              <a:t>Chamfers and corner radii are possible in PM</a:t>
            </a:r>
          </a:p>
          <a:p>
            <a:pPr lvl="1"/>
            <a:r>
              <a:rPr lang="en-US" sz="2500" dirty="0"/>
              <a:t>But problems occur in punch rigidity when angles are too acute </a:t>
            </a:r>
          </a:p>
          <a:p>
            <a:r>
              <a:rPr lang="en-US" dirty="0"/>
              <a:t>Wall thickness should </a:t>
            </a:r>
            <a:r>
              <a:rPr lang="en-US" dirty="0">
                <a:solidFill>
                  <a:srgbClr val="FF0000"/>
                </a:solidFill>
              </a:rPr>
              <a:t>be a minimum of 1.5 mm </a:t>
            </a:r>
            <a:r>
              <a:rPr lang="en-US" dirty="0"/>
              <a:t>(0.060 in) </a:t>
            </a:r>
            <a:r>
              <a:rPr lang="en-US" dirty="0" smtClean="0"/>
              <a:t>between:</a:t>
            </a:r>
          </a:p>
          <a:p>
            <a:pPr lvl="1"/>
            <a:r>
              <a:rPr lang="en-US" dirty="0" smtClean="0"/>
              <a:t> holes</a:t>
            </a:r>
          </a:p>
          <a:p>
            <a:pPr lvl="1"/>
            <a:r>
              <a:rPr lang="en-US" dirty="0" smtClean="0"/>
              <a:t>a </a:t>
            </a:r>
            <a:r>
              <a:rPr lang="en-US" dirty="0"/>
              <a:t>hole and outside wall </a:t>
            </a:r>
          </a:p>
          <a:p>
            <a:r>
              <a:rPr lang="en-US" dirty="0"/>
              <a:t>Minimum hole diameter ~ 1.5 mm (0.060 in)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8028384" cy="1015752"/>
          </a:xfrm>
        </p:spPr>
        <p:txBody>
          <a:bodyPr/>
          <a:lstStyle/>
          <a:p>
            <a:r>
              <a:rPr lang="en-US" dirty="0" smtClean="0"/>
              <a:t>Permissible Part Features for Part Ejection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340768"/>
            <a:ext cx="8496944" cy="5184576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(a) Vertical holes (blind and through) </a:t>
            </a:r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b) </a:t>
            </a:r>
            <a:r>
              <a:rPr lang="en-US" dirty="0" smtClean="0"/>
              <a:t>Vertical stepped hole</a:t>
            </a:r>
          </a:p>
          <a:p>
            <a:pPr marL="0" indent="0">
              <a:buNone/>
            </a:pPr>
            <a:r>
              <a:rPr lang="en-US" dirty="0" smtClean="0"/>
              <a:t>(c) Undercut in vertical direction</a:t>
            </a:r>
            <a:endParaRPr lang="en-US" dirty="0"/>
          </a:p>
        </p:txBody>
      </p:sp>
      <p:pic>
        <p:nvPicPr>
          <p:cNvPr id="160770" name="Picture 2" descr="G:\ME 330 Class\Text Supplements\Wiley Pictures\Ch16\images\c16f018_we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996952"/>
            <a:ext cx="6529152" cy="2945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575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88640"/>
            <a:ext cx="7920880" cy="936104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Principle and generic process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24744"/>
            <a:ext cx="8424936" cy="4896544"/>
          </a:xfrm>
        </p:spPr>
        <p:txBody>
          <a:bodyPr/>
          <a:lstStyle/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/>
              <a:t>Metal </a:t>
            </a:r>
            <a:r>
              <a:rPr lang="en-US" dirty="0" smtClean="0"/>
              <a:t>is made into metallic powders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Having a die in which powders are put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Pressing with punch vertically the powders to produce a product which is the same shape as the die -&gt; </a:t>
            </a:r>
            <a:r>
              <a:rPr lang="en-US" i="1" dirty="0" smtClean="0"/>
              <a:t>green compact</a:t>
            </a:r>
          </a:p>
          <a:p>
            <a:pPr marL="465138" indent="-465138">
              <a:lnSpc>
                <a:spcPct val="150000"/>
              </a:lnSpc>
              <a:buFont typeface="Wingdings" pitchFamily="2" charset="2"/>
              <a:buChar char="q"/>
            </a:pPr>
            <a:r>
              <a:rPr lang="en-US" dirty="0" smtClean="0"/>
              <a:t>Sintering </a:t>
            </a:r>
            <a:r>
              <a:rPr lang="en-US" dirty="0"/>
              <a:t>– green compacts are heated to bond the particles into a hard, rigid </a:t>
            </a:r>
            <a:r>
              <a:rPr lang="en-US" dirty="0" smtClean="0"/>
              <a:t>mass with temperatures being </a:t>
            </a:r>
            <a:r>
              <a:rPr lang="en-US" dirty="0"/>
              <a:t>below melting point 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1520" y="0"/>
            <a:ext cx="7560840" cy="1447800"/>
          </a:xfrm>
        </p:spPr>
        <p:txBody>
          <a:bodyPr/>
          <a:lstStyle/>
          <a:p>
            <a:r>
              <a:rPr lang="en-US" dirty="0" smtClean="0"/>
              <a:t>Not Permissible Part Features:</a:t>
            </a:r>
            <a:br>
              <a:rPr lang="en-US" dirty="0" smtClean="0"/>
            </a:br>
            <a:r>
              <a:rPr lang="en-US" dirty="0" smtClean="0"/>
              <a:t>Makes Part Ejection Impossible</a:t>
            </a:r>
            <a:endParaRPr lang="en-US" dirty="0"/>
          </a:p>
        </p:txBody>
      </p:sp>
      <p:sp>
        <p:nvSpPr>
          <p:cNvPr id="158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28800"/>
            <a:ext cx="7772400" cy="4896544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Part features to be avoided in PM: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(a) side </a:t>
            </a:r>
            <a:r>
              <a:rPr lang="en-US" dirty="0"/>
              <a:t>holes and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(</a:t>
            </a:r>
            <a:r>
              <a:rPr lang="en-US" dirty="0"/>
              <a:t>b) side </a:t>
            </a:r>
            <a:r>
              <a:rPr lang="en-US" dirty="0" smtClean="0"/>
              <a:t>undercuts</a:t>
            </a:r>
            <a:endParaRPr lang="en-US" dirty="0"/>
          </a:p>
        </p:txBody>
      </p:sp>
      <p:pic>
        <p:nvPicPr>
          <p:cNvPr id="158724" name="Picture 4" descr="C:\My Documents\Books\MfgBook-4e\Figures for slides\Ch16\F16-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09800" y="3313459"/>
            <a:ext cx="4933968" cy="2995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0"/>
            <a:ext cx="6172200" cy="936104"/>
          </a:xfrm>
        </p:spPr>
        <p:txBody>
          <a:bodyPr/>
          <a:lstStyle/>
          <a:p>
            <a:r>
              <a:rPr lang="en-US" dirty="0"/>
              <a:t>Chamfers and Corner Radii</a:t>
            </a:r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536" y="908720"/>
            <a:ext cx="8494712" cy="594928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 smtClean="0"/>
              <a:t>Punch is less rigid &amp; fragile at its edge, hence follow these guidelines:</a:t>
            </a:r>
          </a:p>
          <a:p>
            <a:pPr marL="0" indent="0">
              <a:buNone/>
            </a:pPr>
            <a:r>
              <a:rPr lang="en-US" sz="2000" dirty="0" smtClean="0"/>
              <a:t>(a</a:t>
            </a:r>
            <a:r>
              <a:rPr lang="en-US" sz="2000" dirty="0"/>
              <a:t>) Avoid acute angles;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b) use larger angles for punch </a:t>
            </a:r>
            <a:r>
              <a:rPr lang="en-US" sz="2000" dirty="0" smtClean="0"/>
              <a:t>rigidity;</a:t>
            </a:r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c) inside radius is desirable; 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(</a:t>
            </a:r>
            <a:r>
              <a:rPr lang="en-US" sz="2000" dirty="0"/>
              <a:t>d) avoid full outside corner </a:t>
            </a:r>
            <a:r>
              <a:rPr lang="en-US" sz="2000" dirty="0" smtClean="0"/>
              <a:t>radius;</a:t>
            </a:r>
          </a:p>
          <a:p>
            <a:pPr marL="0" indent="0">
              <a:buNone/>
            </a:pPr>
            <a:r>
              <a:rPr lang="en-US" sz="2000" dirty="0" smtClean="0"/>
              <a:t>(e</a:t>
            </a:r>
            <a:r>
              <a:rPr lang="en-US" sz="2000" dirty="0"/>
              <a:t>) better to combine radius and chamfer</a:t>
            </a:r>
          </a:p>
        </p:txBody>
      </p:sp>
      <p:pic>
        <p:nvPicPr>
          <p:cNvPr id="159748" name="Picture 4" descr="C:\My Documents\Books\MfgBook-4e\Figures for slides\Ch16\F16-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284984"/>
            <a:ext cx="8164657" cy="3438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628800"/>
            <a:ext cx="8496944" cy="4176464"/>
          </a:xfrm>
        </p:spPr>
        <p:txBody>
          <a:bodyPr/>
          <a:lstStyle/>
          <a:p>
            <a:pPr marL="465138" indent="-465138">
              <a:buFont typeface="Wingdings" pitchFamily="2" charset="2"/>
              <a:buChar char="q"/>
            </a:pPr>
            <a:r>
              <a:rPr lang="en-US" dirty="0" smtClean="0"/>
              <a:t>Mass </a:t>
            </a:r>
            <a:r>
              <a:rPr lang="en-US" dirty="0"/>
              <a:t>produced to </a:t>
            </a:r>
            <a:r>
              <a:rPr lang="en-US" i="1" dirty="0"/>
              <a:t>net shape</a:t>
            </a:r>
            <a:r>
              <a:rPr lang="en-US" dirty="0"/>
              <a:t> or </a:t>
            </a:r>
            <a:r>
              <a:rPr lang="en-US" i="1" dirty="0"/>
              <a:t>near net shape</a:t>
            </a:r>
            <a:r>
              <a:rPr lang="en-US" dirty="0"/>
              <a:t>, eliminating or reducing the need for subsequent machining </a:t>
            </a:r>
          </a:p>
          <a:p>
            <a:pPr marL="465138" indent="-465138">
              <a:buFont typeface="Wingdings" pitchFamily="2" charset="2"/>
              <a:buChar char="q"/>
            </a:pPr>
            <a:r>
              <a:rPr lang="en-US" dirty="0" smtClean="0"/>
              <a:t>Wastes </a:t>
            </a:r>
            <a:r>
              <a:rPr lang="en-US" dirty="0"/>
              <a:t>very little material - ~ 97% of starting powders are converted to </a:t>
            </a:r>
            <a:r>
              <a:rPr lang="en-US" dirty="0" smtClean="0"/>
              <a:t>product (no </a:t>
            </a:r>
            <a:r>
              <a:rPr lang="en-US" dirty="0" err="1" smtClean="0"/>
              <a:t>sprues</a:t>
            </a:r>
            <a:r>
              <a:rPr lang="en-US" dirty="0" smtClean="0"/>
              <a:t>, runners, and risers as in casting)</a:t>
            </a:r>
            <a:endParaRPr lang="en-US" dirty="0"/>
          </a:p>
          <a:p>
            <a:pPr marL="465138" indent="-465138">
              <a:buFont typeface="Wingdings" pitchFamily="2" charset="2"/>
              <a:buChar char="q"/>
            </a:pPr>
            <a:r>
              <a:rPr lang="en-US" dirty="0" smtClean="0"/>
              <a:t>Be made </a:t>
            </a:r>
            <a:r>
              <a:rPr lang="en-US" dirty="0"/>
              <a:t>with a specified level of </a:t>
            </a:r>
            <a:r>
              <a:rPr lang="en-US" dirty="0" smtClean="0"/>
              <a:t>porosity to </a:t>
            </a:r>
            <a:r>
              <a:rPr lang="en-US" dirty="0"/>
              <a:t>produce </a:t>
            </a:r>
            <a:endParaRPr lang="en-US" dirty="0" smtClean="0">
              <a:solidFill>
                <a:srgbClr val="FF0000"/>
              </a:solidFill>
            </a:endParaRPr>
          </a:p>
          <a:p>
            <a:pPr marL="465138" indent="-465138">
              <a:buFont typeface="Wingdings" pitchFamily="2" charset="2"/>
              <a:buChar char="q"/>
            </a:pPr>
            <a:endParaRPr lang="en-US" dirty="0">
              <a:solidFill>
                <a:srgbClr val="FF0000"/>
              </a:solidFill>
            </a:endParaRPr>
          </a:p>
          <a:p>
            <a:pPr marL="457200" lvl="1" indent="0">
              <a:buNone/>
            </a:pPr>
            <a:r>
              <a:rPr lang="en-US" sz="2500" dirty="0" smtClean="0"/>
              <a:t>- Filters</a:t>
            </a:r>
            <a:r>
              <a:rPr lang="en-US" sz="2500" dirty="0"/>
              <a:t>, oil‑impregnated bearings and </a:t>
            </a:r>
            <a:r>
              <a:rPr lang="en-US" sz="2500" dirty="0" smtClean="0"/>
              <a:t>gears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79512" y="188640"/>
            <a:ext cx="8640960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+mj-lt"/>
                <a:ea typeface="+mj-ea"/>
                <a:cs typeface="+mj-cs"/>
              </a:defRPr>
            </a:lvl1pPr>
            <a:lvl2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Arial" pitchFamily="34" charset="0"/>
              </a:defRPr>
            </a:lvl2pPr>
            <a:lvl3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Arial" pitchFamily="34" charset="0"/>
              </a:defRPr>
            </a:lvl3pPr>
            <a:lvl4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Arial" pitchFamily="34" charset="0"/>
              </a:defRPr>
            </a:lvl4pPr>
            <a:lvl5pPr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Arial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Arial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Arial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Arial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200">
                <a:solidFill>
                  <a:srgbClr val="006699"/>
                </a:solidFill>
                <a:latin typeface="Arial" pitchFamily="34" charset="0"/>
              </a:defRPr>
            </a:lvl9pPr>
          </a:lstStyle>
          <a:p>
            <a:pPr>
              <a:spcBef>
                <a:spcPts val="600"/>
              </a:spcBef>
            </a:pPr>
            <a:r>
              <a:rPr lang="en-US" dirty="0" smtClean="0"/>
              <a:t>Principle and generic process – unique features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83568" y="4365104"/>
            <a:ext cx="2952328" cy="432048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260648"/>
            <a:ext cx="7558608" cy="108012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More Reasons Why PM is Important 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1639888"/>
            <a:ext cx="8352928" cy="3886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Certain metals that are difficult to fabricate by other methods can be shaped by powder metallurgy</a:t>
            </a:r>
          </a:p>
          <a:p>
            <a:pPr lvl="1">
              <a:lnSpc>
                <a:spcPct val="90000"/>
              </a:lnSpc>
            </a:pPr>
            <a:r>
              <a:rPr lang="en-US" dirty="0"/>
              <a:t>Tungsten filaments for incandescent lamp bulbs are made by PM</a:t>
            </a:r>
          </a:p>
          <a:p>
            <a:pPr>
              <a:lnSpc>
                <a:spcPct val="90000"/>
              </a:lnSpc>
            </a:pPr>
            <a:r>
              <a:rPr lang="en-US" dirty="0"/>
              <a:t>Certain alloy combinations and </a:t>
            </a:r>
            <a:r>
              <a:rPr lang="en-US" dirty="0" smtClean="0"/>
              <a:t>composites </a:t>
            </a:r>
            <a:r>
              <a:rPr lang="en-US" dirty="0"/>
              <a:t>made by PM cannot be produced in other ways</a:t>
            </a:r>
          </a:p>
          <a:p>
            <a:pPr>
              <a:lnSpc>
                <a:spcPct val="90000"/>
              </a:lnSpc>
            </a:pPr>
            <a:r>
              <a:rPr lang="en-US" dirty="0">
                <a:solidFill>
                  <a:srgbClr val="FF0000"/>
                </a:solidFill>
              </a:rPr>
              <a:t>PM compares favorably to most casting processes in dimensional </a:t>
            </a:r>
            <a:r>
              <a:rPr lang="en-US" dirty="0" smtClean="0">
                <a:solidFill>
                  <a:srgbClr val="FF0000"/>
                </a:solidFill>
              </a:rPr>
              <a:t>control (I.E. can usually achieve ±0.005 in)</a:t>
            </a:r>
            <a:endParaRPr lang="en-US" dirty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</a:pPr>
            <a:r>
              <a:rPr lang="en-US" dirty="0"/>
              <a:t>PM production methods can be automated for economical production </a:t>
            </a: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404664"/>
            <a:ext cx="6172200" cy="9652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Limitations and Disadvantages 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627312"/>
            <a:ext cx="8208912" cy="3810000"/>
          </a:xfrm>
        </p:spPr>
        <p:txBody>
          <a:bodyPr/>
          <a:lstStyle/>
          <a:p>
            <a:r>
              <a:rPr lang="en-US" dirty="0"/>
              <a:t>High tooling and equipment costs</a:t>
            </a:r>
          </a:p>
          <a:p>
            <a:r>
              <a:rPr lang="en-US" dirty="0"/>
              <a:t>Metallic powders are expensive</a:t>
            </a:r>
          </a:p>
          <a:p>
            <a:r>
              <a:rPr lang="en-US" dirty="0"/>
              <a:t>Problems in storing and handling metal powders </a:t>
            </a:r>
          </a:p>
          <a:p>
            <a:pPr lvl="1"/>
            <a:r>
              <a:rPr lang="en-US" sz="2500" dirty="0"/>
              <a:t>Degradation over </a:t>
            </a:r>
            <a:r>
              <a:rPr lang="en-US" sz="2500" dirty="0" smtClean="0"/>
              <a:t>time </a:t>
            </a:r>
          </a:p>
          <a:p>
            <a:pPr lvl="1"/>
            <a:r>
              <a:rPr lang="en-US" sz="2500" dirty="0" smtClean="0"/>
              <a:t>Fire </a:t>
            </a:r>
            <a:r>
              <a:rPr lang="en-US" sz="2500" dirty="0"/>
              <a:t>hazards with certain metals</a:t>
            </a:r>
          </a:p>
          <a:p>
            <a:r>
              <a:rPr lang="en-US" dirty="0"/>
              <a:t>Limitations on part geometry because metal powders do not readily flow </a:t>
            </a:r>
            <a:r>
              <a:rPr lang="en-US" dirty="0" smtClean="0"/>
              <a:t>               in </a:t>
            </a:r>
            <a:r>
              <a:rPr lang="en-US" dirty="0"/>
              <a:t>the die during pressing</a:t>
            </a:r>
          </a:p>
          <a:p>
            <a:r>
              <a:rPr lang="en-US" dirty="0"/>
              <a:t>Variations in density throughout part may be a problem, especially for complex geometries 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2987824" y="4149080"/>
            <a:ext cx="1224136" cy="504056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763688" y="332656"/>
            <a:ext cx="6172200" cy="1447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/>
              <a:t>PM Products</a:t>
            </a:r>
          </a:p>
        </p:txBody>
      </p:sp>
      <p:sp>
        <p:nvSpPr>
          <p:cNvPr id="12595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536" y="1772816"/>
            <a:ext cx="8077200" cy="3962400"/>
          </a:xfrm>
        </p:spPr>
        <p:txBody>
          <a:bodyPr>
            <a:normAutofit lnSpcReduction="10000"/>
          </a:bodyPr>
          <a:lstStyle/>
          <a:p>
            <a:pPr marL="457200" indent="-457200"/>
            <a:r>
              <a:rPr lang="en-US" dirty="0"/>
              <a:t>Gears, bearings, sprockets, fasteners, electrical contacts, cutting tools, and various machinery parts </a:t>
            </a:r>
          </a:p>
          <a:p>
            <a:pPr marL="457200" indent="-457200"/>
            <a:r>
              <a:rPr lang="en-US" dirty="0" smtClean="0">
                <a:solidFill>
                  <a:srgbClr val="FF0000"/>
                </a:solidFill>
              </a:rPr>
              <a:t>                                    are </a:t>
            </a:r>
            <a:r>
              <a:rPr lang="en-US" dirty="0">
                <a:solidFill>
                  <a:srgbClr val="FF0000"/>
                </a:solidFill>
              </a:rPr>
              <a:t>ideal for PM </a:t>
            </a:r>
            <a:r>
              <a:rPr lang="en-US" dirty="0" smtClean="0">
                <a:solidFill>
                  <a:srgbClr val="FF0000"/>
                </a:solidFill>
              </a:rPr>
              <a:t>because</a:t>
            </a:r>
            <a:r>
              <a:rPr lang="en-US" dirty="0" smtClean="0"/>
              <a:t>: </a:t>
            </a:r>
            <a:endParaRPr lang="en-US" dirty="0"/>
          </a:p>
          <a:p>
            <a:pPr marL="914400" lvl="1" indent="-457200"/>
            <a:r>
              <a:rPr lang="en-US" sz="2500" dirty="0"/>
              <a:t>Their geometries are defined in </a:t>
            </a:r>
            <a:r>
              <a:rPr lang="en-US" sz="2500" dirty="0">
                <a:solidFill>
                  <a:srgbClr val="FF0000"/>
                </a:solidFill>
              </a:rPr>
              <a:t>two </a:t>
            </a:r>
            <a:r>
              <a:rPr lang="en-US" sz="2500" dirty="0" smtClean="0">
                <a:solidFill>
                  <a:srgbClr val="FF0000"/>
                </a:solidFill>
              </a:rPr>
              <a:t>dimensions (</a:t>
            </a:r>
            <a:r>
              <a:rPr lang="en-US" sz="2500" dirty="0" smtClean="0"/>
              <a:t>lend themselves well for compaction) </a:t>
            </a:r>
            <a:endParaRPr lang="en-US" sz="2500" dirty="0"/>
          </a:p>
          <a:p>
            <a:pPr marL="914400" lvl="1" indent="-457200"/>
            <a:r>
              <a:rPr lang="en-US" sz="2500" dirty="0"/>
              <a:t>There is a need for porosity in the part to serve as a reservoir for lubricant </a:t>
            </a:r>
          </a:p>
        </p:txBody>
      </p:sp>
      <p:sp>
        <p:nvSpPr>
          <p:cNvPr id="4" name="Rectangle 3"/>
          <p:cNvSpPr/>
          <p:nvPr/>
        </p:nvSpPr>
        <p:spPr>
          <a:xfrm>
            <a:off x="827584" y="3140968"/>
            <a:ext cx="3312368" cy="64807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3635405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4628" name="Picture 4" descr="C:\My Documents\Books\Mfg01Images\7928D_Wiley\Groover\Fund Of Modern Manufacturing\jpeg_art\ch16_jpeg\w0188.jpg"/>
          <p:cNvPicPr>
            <a:picLocks noGrp="1" noChangeAspect="1" noChangeArrowheads="1"/>
          </p:cNvPicPr>
          <p:nvPr>
            <p:ph type="body"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827584" y="908720"/>
            <a:ext cx="6751638" cy="5283200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0463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fgBook-4e">
  <a:themeElements>
    <a:clrScheme name="MfgBook-4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fgBook-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fgBook-4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fgBook-4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MfgBook-4e">
  <a:themeElements>
    <a:clrScheme name="MfgBook-4e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MfgBook-4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MfgBook-4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fgBook-4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fgBook-4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C:\WINDOWS\Application Data\Microsoft\Templates\MfgBook-4e.pot</Template>
  <TotalTime>1297</TotalTime>
  <Words>1856</Words>
  <Application>Microsoft Office PowerPoint</Application>
  <PresentationFormat>On-screen Show (4:3)</PresentationFormat>
  <Paragraphs>261</Paragraphs>
  <Slides>41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41</vt:i4>
      </vt:variant>
    </vt:vector>
  </HeadingPairs>
  <TitlesOfParts>
    <vt:vector size="44" baseType="lpstr">
      <vt:lpstr>MfgBook-4e</vt:lpstr>
      <vt:lpstr>Office Theme</vt:lpstr>
      <vt:lpstr>1_MfgBook-4e</vt:lpstr>
      <vt:lpstr>ME 330 Manufacturing Processes  POWDER METALLURGY</vt:lpstr>
      <vt:lpstr>Overview of processes</vt:lpstr>
      <vt:lpstr>Slide 3</vt:lpstr>
      <vt:lpstr>Principle and generic process</vt:lpstr>
      <vt:lpstr>Slide 5</vt:lpstr>
      <vt:lpstr>More Reasons Why PM is Important </vt:lpstr>
      <vt:lpstr>Limitations and Disadvantages </vt:lpstr>
      <vt:lpstr>PM Products</vt:lpstr>
      <vt:lpstr>Slide 9</vt:lpstr>
      <vt:lpstr>Slide 10</vt:lpstr>
      <vt:lpstr>PM Work Materials</vt:lpstr>
      <vt:lpstr>Engineering Powders</vt:lpstr>
      <vt:lpstr>Measuring Particle Size</vt:lpstr>
      <vt:lpstr>Slide 14</vt:lpstr>
      <vt:lpstr>Inter-particle Friction</vt:lpstr>
      <vt:lpstr>Particle Density Measures</vt:lpstr>
      <vt:lpstr>Packing Factor</vt:lpstr>
      <vt:lpstr>Production of Metallic Powders</vt:lpstr>
      <vt:lpstr>Slide 19</vt:lpstr>
      <vt:lpstr>Conventional Press and Sinter</vt:lpstr>
      <vt:lpstr>Conventional PM Production Sequence</vt:lpstr>
      <vt:lpstr>Blending and Mixing of Powders</vt:lpstr>
      <vt:lpstr>Compaction</vt:lpstr>
      <vt:lpstr>Conventional Pressing in PM</vt:lpstr>
      <vt:lpstr>Slide 25</vt:lpstr>
      <vt:lpstr>Sintering</vt:lpstr>
      <vt:lpstr>Sintering Sequence on a Microscopic Scale</vt:lpstr>
      <vt:lpstr>Slide 28</vt:lpstr>
      <vt:lpstr>Densification and Sizing</vt:lpstr>
      <vt:lpstr>Impregnation and Infiltration</vt:lpstr>
      <vt:lpstr>Impregnation </vt:lpstr>
      <vt:lpstr>Infiltration</vt:lpstr>
      <vt:lpstr>Alternative Pressing and Sintering Techniques</vt:lpstr>
      <vt:lpstr>Slide 34</vt:lpstr>
      <vt:lpstr>Slide 35</vt:lpstr>
      <vt:lpstr>Design Guidelines for PM Parts</vt:lpstr>
      <vt:lpstr>Design Guidelines for PM Parts</vt:lpstr>
      <vt:lpstr>Design Guidelines for PM Parts</vt:lpstr>
      <vt:lpstr>Permissible Part Features for Part Ejection</vt:lpstr>
      <vt:lpstr>Not Permissible Part Features: Makes Part Ejection Impossible</vt:lpstr>
      <vt:lpstr>Chamfers and Corner Radii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POWDER METALLURGY</dc:title>
  <dc:creator>Mikell P. Groover</dc:creator>
  <cp:lastModifiedBy>wjz485</cp:lastModifiedBy>
  <cp:revision>83</cp:revision>
  <dcterms:created xsi:type="dcterms:W3CDTF">2001-12-04T20:18:40Z</dcterms:created>
  <dcterms:modified xsi:type="dcterms:W3CDTF">2015-02-25T18:00:21Z</dcterms:modified>
</cp:coreProperties>
</file>