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8" r:id="rId3"/>
    <p:sldId id="269" r:id="rId4"/>
    <p:sldId id="271" r:id="rId5"/>
    <p:sldId id="291" r:id="rId6"/>
    <p:sldId id="290" r:id="rId7"/>
    <p:sldId id="292" r:id="rId8"/>
    <p:sldId id="280" r:id="rId9"/>
    <p:sldId id="258" r:id="rId10"/>
    <p:sldId id="272" r:id="rId11"/>
    <p:sldId id="259" r:id="rId12"/>
    <p:sldId id="282" r:id="rId13"/>
    <p:sldId id="261" r:id="rId14"/>
    <p:sldId id="281" r:id="rId15"/>
    <p:sldId id="273" r:id="rId16"/>
    <p:sldId id="274" r:id="rId17"/>
    <p:sldId id="275" r:id="rId18"/>
    <p:sldId id="262" r:id="rId19"/>
    <p:sldId id="276" r:id="rId20"/>
    <p:sldId id="263" r:id="rId21"/>
    <p:sldId id="264" r:id="rId22"/>
    <p:sldId id="283" r:id="rId23"/>
    <p:sldId id="265" r:id="rId24"/>
    <p:sldId id="284" r:id="rId25"/>
    <p:sldId id="266" r:id="rId26"/>
    <p:sldId id="285" r:id="rId27"/>
    <p:sldId id="294" r:id="rId28"/>
    <p:sldId id="267" r:id="rId29"/>
    <p:sldId id="286" r:id="rId30"/>
    <p:sldId id="288" r:id="rId31"/>
    <p:sldId id="289" r:id="rId32"/>
    <p:sldId id="295" r:id="rId33"/>
    <p:sldId id="296" r:id="rId34"/>
    <p:sldId id="297"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F5604-E7A9-4383-8EE6-CBFE15BEB162}" type="datetimeFigureOut">
              <a:rPr lang="en-US" smtClean="0"/>
              <a:pPr/>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1C7E1-8D77-4D5E-8491-35A98C41C6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CE1D1-58DE-4B9B-9B75-A3509260186D}" type="datetime1">
              <a:rPr lang="en-US" smtClean="0"/>
              <a:pPr/>
              <a:t>2/15/2014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9C5F80B-7D8A-41DB-98BB-A5E9CC5821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91AFA-3DF1-42CC-850C-2277A7D948D2}" type="datetime1">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26DB59-A3C3-4674-8181-693DC44BF1F5}" type="datetime1">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DF85-A543-4E9B-9FA5-B039897B5470}" type="datetime1">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03092B-0CE0-469E-88E7-4EFBE0C9E551}" type="datetime1">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5F80B-7D8A-41DB-98BB-A5E9CC5821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34497-59CF-4422-941B-22581205B753}" type="datetime1">
              <a:rPr lang="en-US" smtClean="0"/>
              <a:pPr/>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4E3972-D8EB-4FCE-87F8-88BCA19959B4}" type="datetime1">
              <a:rPr lang="en-US" smtClean="0"/>
              <a:pPr/>
              <a:t>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4D087B-030A-4F78-A5C1-3067316BBCD1}" type="datetime1">
              <a:rPr lang="en-US" smtClean="0"/>
              <a:pPr/>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4C286-2EA8-4635-ACC5-B6538896615A}" type="datetime1">
              <a:rPr lang="en-US" smtClean="0"/>
              <a:pPr/>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007845-3998-43B2-A1F8-056A66540EF5}" type="datetime1">
              <a:rPr lang="en-US" smtClean="0"/>
              <a:pPr/>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5F80B-7D8A-41DB-98BB-A5E9CC5821DF}"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7C8946-7FEC-48CE-ACB1-14E5433435E5}" type="datetime1">
              <a:rPr lang="en-US" smtClean="0"/>
              <a:pPr/>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9C5F80B-7D8A-41DB-98BB-A5E9CC5821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B24CDB-FB64-4543-85DE-E2CDD2FE3537}" type="datetime1">
              <a:rPr lang="en-US" smtClean="0"/>
              <a:pPr/>
              <a:t>2/15/2014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C5F80B-7D8A-41DB-98BB-A5E9CC5821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Tool Steels &amp; Their Heat Treatments</a:t>
            </a:r>
            <a:br>
              <a:rPr lang="en-US" dirty="0" smtClean="0"/>
            </a:b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Professor Ali Hussein ATAIWI</a:t>
            </a:r>
            <a:endParaRPr lang="en-US" dirty="0"/>
          </a:p>
        </p:txBody>
      </p:sp>
      <p:sp>
        <p:nvSpPr>
          <p:cNvPr id="4" name="Slide Number Placeholder 3"/>
          <p:cNvSpPr>
            <a:spLocks noGrp="1"/>
          </p:cNvSpPr>
          <p:nvPr>
            <p:ph type="sldNum" sz="quarter" idx="12"/>
          </p:nvPr>
        </p:nvSpPr>
        <p:spPr/>
        <p:txBody>
          <a:bodyPr/>
          <a:lstStyle/>
          <a:p>
            <a:fld id="{79C5F80B-7D8A-41DB-98BB-A5E9CC5821DF}" type="slidenum">
              <a:rPr lang="en-US" smtClean="0"/>
              <a:pPr/>
              <a:t>1</a:t>
            </a:fld>
            <a:endParaRPr lang="en-US"/>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10</a:t>
            </a:fld>
            <a:endParaRPr lang="en-US"/>
          </a:p>
        </p:txBody>
      </p:sp>
      <p:pic>
        <p:nvPicPr>
          <p:cNvPr id="5122" name="Picture 2" descr="F:\BSc -HT &amp; Phase transformation\جداول\Untitled-3.jpg"/>
          <p:cNvPicPr>
            <a:picLocks noChangeAspect="1" noChangeArrowheads="1"/>
          </p:cNvPicPr>
          <p:nvPr/>
        </p:nvPicPr>
        <p:blipFill>
          <a:blip r:embed="rId2" cstate="print"/>
          <a:srcRect/>
          <a:stretch>
            <a:fillRect/>
          </a:stretch>
        </p:blipFill>
        <p:spPr bwMode="auto">
          <a:xfrm>
            <a:off x="0" y="1066800"/>
            <a:ext cx="9144000" cy="5347316"/>
          </a:xfrm>
          <a:prstGeom prst="rect">
            <a:avLst/>
          </a:prstGeom>
          <a:noFill/>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11</a:t>
            </a:fld>
            <a:endParaRPr lang="en-US"/>
          </a:p>
        </p:txBody>
      </p:sp>
      <p:sp>
        <p:nvSpPr>
          <p:cNvPr id="17409" name="Rectangle 1"/>
          <p:cNvSpPr>
            <a:spLocks noChangeArrowheads="1"/>
          </p:cNvSpPr>
          <p:nvPr/>
        </p:nvSpPr>
        <p:spPr bwMode="auto">
          <a:xfrm>
            <a:off x="304800" y="1320642"/>
            <a:ext cx="8534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Normalizing.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Except in special instances where experience has proved it beneficial,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normalizing is not recommended for water-hardening tool steels as received from the supplier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Annealing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Tool steels of the W types are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received from the supplier in the annealed condition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Cold worked carbon tool steel is annealed to soften it for easier machining.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12</a:t>
            </a:fld>
            <a:endParaRPr lang="en-US"/>
          </a:p>
        </p:txBody>
      </p:sp>
      <p:sp>
        <p:nvSpPr>
          <p:cNvPr id="3" name="Rectangle 2"/>
          <p:cNvSpPr/>
          <p:nvPr/>
        </p:nvSpPr>
        <p:spPr>
          <a:xfrm>
            <a:off x="533400" y="1066800"/>
            <a:ext cx="8077200" cy="2677656"/>
          </a:xfrm>
          <a:prstGeom prst="rect">
            <a:avLst/>
          </a:prstGeom>
        </p:spPr>
        <p:txBody>
          <a:bodyPr wrap="square">
            <a:spAutoFit/>
          </a:bodyPr>
          <a:lstStyle/>
          <a:p>
            <a:pPr lvl="0" eaLnBrk="0" fontAlgn="base" hangingPunct="0">
              <a:spcBef>
                <a:spcPct val="0"/>
              </a:spcBef>
              <a:spcAft>
                <a:spcPct val="0"/>
              </a:spcAft>
            </a:pPr>
            <a:r>
              <a:rPr lang="en-US" sz="2400" b="1" u="sng" dirty="0" err="1" smtClean="0">
                <a:solidFill>
                  <a:srgbClr val="C00000"/>
                </a:solidFill>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temperatures for water-hardening tool steels normally vary from </a:t>
            </a:r>
            <a:r>
              <a:rPr lang="en-US" sz="2400" dirty="0" smtClean="0">
                <a:solidFill>
                  <a:srgbClr val="00B050"/>
                </a:solidFill>
                <a:latin typeface="Arial" pitchFamily="34" charset="0"/>
                <a:ea typeface="Times New Roman" pitchFamily="18" charset="0"/>
                <a:cs typeface="Arial" pitchFamily="34" charset="0"/>
              </a:rPr>
              <a:t>760 to 845 </a:t>
            </a:r>
            <a:r>
              <a:rPr lang="en-US" sz="2400" baseline="30000" dirty="0" err="1" smtClean="0">
                <a:solidFill>
                  <a:srgbClr val="00B050"/>
                </a:solidFill>
                <a:latin typeface="Arial" pitchFamily="34" charset="0"/>
                <a:ea typeface="Times New Roman" pitchFamily="18" charset="0"/>
                <a:cs typeface="Arial" pitchFamily="34" charset="0"/>
              </a:rPr>
              <a:t>o</a:t>
            </a:r>
            <a:r>
              <a:rPr lang="en-US" sz="2400" dirty="0" err="1" smtClean="0">
                <a:solidFill>
                  <a:srgbClr val="00B050"/>
                </a:solidFill>
                <a:latin typeface="Arial" pitchFamily="34" charset="0"/>
                <a:ea typeface="Times New Roman" pitchFamily="18" charset="0"/>
                <a:cs typeface="Arial" pitchFamily="34" charset="0"/>
              </a:rPr>
              <a:t>C</a:t>
            </a:r>
            <a:r>
              <a:rPr lang="en-US" sz="2400" baseline="30000" dirty="0" smtClean="0">
                <a:latin typeface="Arial" pitchFamily="34" charset="0"/>
                <a:ea typeface="Times New Roman" pitchFamily="18" charset="0"/>
                <a:cs typeface="Arial" pitchFamily="34" charset="0"/>
              </a:rPr>
              <a:t> </a:t>
            </a:r>
            <a:r>
              <a:rPr lang="en-US" sz="2400" dirty="0" smtClean="0">
                <a:latin typeface="Arial" pitchFamily="34" charset="0"/>
                <a:ea typeface="Times New Roman" pitchFamily="18" charset="0"/>
                <a:cs typeface="Arial" pitchFamily="34" charset="0"/>
              </a:rPr>
              <a:t>. Higher temperatures are sometimes used for special purposes. </a:t>
            </a:r>
            <a:r>
              <a:rPr lang="en-US" sz="2400" dirty="0" err="1" smtClean="0">
                <a:latin typeface="Arial" pitchFamily="34" charset="0"/>
                <a:ea typeface="Times New Roman" pitchFamily="18" charset="0"/>
                <a:cs typeface="Arial" pitchFamily="34" charset="0"/>
              </a:rPr>
              <a:t>Hardenability</a:t>
            </a:r>
            <a:r>
              <a:rPr lang="en-US" sz="2400" dirty="0" smtClean="0">
                <a:latin typeface="Arial" pitchFamily="34" charset="0"/>
                <a:ea typeface="Times New Roman" pitchFamily="18" charset="0"/>
                <a:cs typeface="Arial" pitchFamily="34" charset="0"/>
              </a:rPr>
              <a:t> increases as </a:t>
            </a:r>
            <a:r>
              <a:rPr lang="en-US" sz="2400" dirty="0" err="1" smtClean="0">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temperature increases .The optimum time at </a:t>
            </a:r>
            <a:r>
              <a:rPr lang="en-US" sz="2400" dirty="0" err="1" smtClean="0">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temperature is from </a:t>
            </a:r>
            <a:r>
              <a:rPr lang="en-US" sz="2400" dirty="0" smtClean="0">
                <a:solidFill>
                  <a:srgbClr val="00B050"/>
                </a:solidFill>
                <a:latin typeface="Arial" pitchFamily="34" charset="0"/>
                <a:ea typeface="Times New Roman" pitchFamily="18" charset="0"/>
                <a:cs typeface="Arial" pitchFamily="34" charset="0"/>
              </a:rPr>
              <a:t>10 to 30 min</a:t>
            </a:r>
            <a:r>
              <a:rPr lang="en-US" sz="2400" dirty="0" smtClean="0">
                <a:latin typeface="Arial" pitchFamily="34" charset="0"/>
                <a:ea typeface="Times New Roman" pitchFamily="18" charset="0"/>
                <a:cs typeface="Arial" pitchFamily="34" charset="0"/>
              </a:rPr>
              <a:t>. </a:t>
            </a:r>
            <a:r>
              <a:rPr lang="en-US" sz="2400" dirty="0" smtClean="0">
                <a:solidFill>
                  <a:srgbClr val="00B050"/>
                </a:solidFill>
                <a:latin typeface="Arial" pitchFamily="34" charset="0"/>
                <a:ea typeface="Times New Roman" pitchFamily="18" charset="0"/>
                <a:cs typeface="Arial" pitchFamily="34" charset="0"/>
              </a:rPr>
              <a:t>Preheating is unusual except for very large tools or those with intricate cross sections</a:t>
            </a:r>
            <a:r>
              <a:rPr lang="en-US" sz="2400" dirty="0" smtClean="0">
                <a:latin typeface="Arial" pitchFamily="34" charset="0"/>
                <a:ea typeface="Times New Roman" pitchFamily="18" charset="0"/>
                <a:cs typeface="Arial" pitchFamily="34" charset="0"/>
              </a:rPr>
              <a:t>.</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13</a:t>
            </a:fld>
            <a:endParaRPr lang="en-US"/>
          </a:p>
        </p:txBody>
      </p:sp>
      <p:sp>
        <p:nvSpPr>
          <p:cNvPr id="1025" name="Rectangle 1"/>
          <p:cNvSpPr>
            <a:spLocks noChangeArrowheads="1"/>
          </p:cNvSpPr>
          <p:nvPr/>
        </p:nvSpPr>
        <p:spPr bwMode="auto">
          <a:xfrm>
            <a:off x="381000" y="1301878"/>
            <a:ext cx="8305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Quenching.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produce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maximum depth of hardness in water –hardening tool steels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it is essential that they be quenched as rapidly as possible. In most instances, water or a brine solution consisting of 10 %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NaCl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weight) in water is used .Occasionally, for an even faster quenched, an iced brine solution is employed. Cooling rate is a function of work piece size as well as of quenched medium; for this reason, small pieces can be quenched  in oil.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14</a:t>
            </a:fld>
            <a:endParaRPr lang="en-US"/>
          </a:p>
        </p:txBody>
      </p:sp>
      <p:sp>
        <p:nvSpPr>
          <p:cNvPr id="3" name="Rectangle 2"/>
          <p:cNvSpPr/>
          <p:nvPr/>
        </p:nvSpPr>
        <p:spPr>
          <a:xfrm>
            <a:off x="533400" y="1219200"/>
            <a:ext cx="8153400" cy="4893647"/>
          </a:xfrm>
          <a:prstGeom prst="rect">
            <a:avLst/>
          </a:prstGeom>
        </p:spPr>
        <p:txBody>
          <a:bodyPr wrap="square">
            <a:spAutoFit/>
          </a:bodyPr>
          <a:lstStyle/>
          <a:p>
            <a:pPr lvl="0" eaLnBrk="0" fontAlgn="base" hangingPunct="0">
              <a:spcBef>
                <a:spcPct val="0"/>
              </a:spcBef>
              <a:spcAft>
                <a:spcPct val="0"/>
              </a:spcAft>
            </a:pPr>
            <a:r>
              <a:rPr lang="en-US" sz="2400" b="1" u="sng" dirty="0" smtClean="0">
                <a:solidFill>
                  <a:srgbClr val="C00000"/>
                </a:solidFill>
                <a:latin typeface="Arial" pitchFamily="34" charset="0"/>
                <a:ea typeface="Times New Roman" pitchFamily="18" charset="0"/>
                <a:cs typeface="Arial" pitchFamily="34" charset="0"/>
              </a:rPr>
              <a:t>Tempering .</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water –hardening tool steels should be </a:t>
            </a:r>
            <a:r>
              <a:rPr lang="en-US" sz="2400" dirty="0" smtClean="0">
                <a:solidFill>
                  <a:srgbClr val="00B050"/>
                </a:solidFill>
                <a:latin typeface="Arial" pitchFamily="34" charset="0"/>
                <a:ea typeface="Times New Roman" pitchFamily="18" charset="0"/>
                <a:cs typeface="Arial" pitchFamily="34" charset="0"/>
              </a:rPr>
              <a:t>tempered immediately after hardening</a:t>
            </a:r>
            <a:r>
              <a:rPr lang="en-US" sz="2400" dirty="0" smtClean="0">
                <a:latin typeface="Arial" pitchFamily="34" charset="0"/>
                <a:ea typeface="Times New Roman" pitchFamily="18" charset="0"/>
                <a:cs typeface="Arial" pitchFamily="34" charset="0"/>
              </a:rPr>
              <a:t>, preferably before they reach room temperature; about 50 </a:t>
            </a:r>
            <a:r>
              <a:rPr lang="en-US" sz="2400" baseline="30000" dirty="0" smtClean="0">
                <a:latin typeface="Arial" pitchFamily="34" charset="0"/>
                <a:ea typeface="Times New Roman" pitchFamily="18" charset="0"/>
                <a:cs typeface="Arial" pitchFamily="34" charset="0"/>
              </a:rPr>
              <a:t>o </a:t>
            </a:r>
            <a:r>
              <a:rPr lang="en-US" sz="2400" dirty="0" smtClean="0">
                <a:latin typeface="Arial" pitchFamily="34" charset="0"/>
                <a:ea typeface="Times New Roman" pitchFamily="18" charset="0"/>
                <a:cs typeface="Arial" pitchFamily="34" charset="0"/>
              </a:rPr>
              <a:t>C  is optimum . </a:t>
            </a:r>
            <a:r>
              <a:rPr lang="en-US" sz="2400" dirty="0" smtClean="0">
                <a:solidFill>
                  <a:srgbClr val="00B050"/>
                </a:solidFill>
                <a:latin typeface="Arial" pitchFamily="34" charset="0"/>
                <a:ea typeface="Times New Roman" pitchFamily="18" charset="0"/>
                <a:cs typeface="Arial" pitchFamily="34" charset="0"/>
              </a:rPr>
              <a:t>Salt baths, oil bathes, and air furnaces</a:t>
            </a:r>
            <a:r>
              <a:rPr lang="en-US" sz="2400" dirty="0" smtClean="0">
                <a:latin typeface="Arial" pitchFamily="34" charset="0"/>
                <a:ea typeface="Times New Roman" pitchFamily="18" charset="0"/>
                <a:cs typeface="Arial" pitchFamily="34" charset="0"/>
              </a:rPr>
              <a:t> are all satisfactory for </a:t>
            </a:r>
            <a:r>
              <a:rPr lang="en-US" sz="2400" dirty="0" err="1" smtClean="0">
                <a:latin typeface="Arial" pitchFamily="34" charset="0"/>
                <a:ea typeface="Times New Roman" pitchFamily="18" charset="0"/>
                <a:cs typeface="Arial" pitchFamily="34" charset="0"/>
              </a:rPr>
              <a:t>tempering.All</a:t>
            </a:r>
            <a:r>
              <a:rPr lang="en-US" sz="2400" dirty="0" smtClean="0">
                <a:latin typeface="Arial" pitchFamily="34" charset="0"/>
                <a:ea typeface="Times New Roman" pitchFamily="18" charset="0"/>
                <a:cs typeface="Arial" pitchFamily="34" charset="0"/>
              </a:rPr>
              <a:t> parts made of these steels should be tempered at temperatures not lower than 175</a:t>
            </a:r>
            <a:r>
              <a:rPr lang="en-US" sz="2400" baseline="30000" dirty="0" smtClean="0">
                <a:latin typeface="Arial" pitchFamily="34" charset="0"/>
                <a:ea typeface="Times New Roman" pitchFamily="18" charset="0"/>
                <a:cs typeface="Arial" pitchFamily="34" charset="0"/>
              </a:rPr>
              <a:t>o</a:t>
            </a:r>
            <a:r>
              <a:rPr lang="en-US" sz="2400" dirty="0" smtClean="0">
                <a:latin typeface="Arial" pitchFamily="34" charset="0"/>
                <a:ea typeface="Times New Roman" pitchFamily="18" charset="0"/>
                <a:cs typeface="Arial" pitchFamily="34" charset="0"/>
              </a:rPr>
              <a:t> C . </a:t>
            </a:r>
            <a:r>
              <a:rPr lang="en-US" sz="2400" dirty="0" smtClean="0">
                <a:solidFill>
                  <a:srgbClr val="00B050"/>
                </a:solidFill>
                <a:latin typeface="Arial" pitchFamily="34" charset="0"/>
                <a:ea typeface="Times New Roman" pitchFamily="18" charset="0"/>
                <a:cs typeface="Arial" pitchFamily="34" charset="0"/>
              </a:rPr>
              <a:t>One hour at temperature is usually adequate</a:t>
            </a:r>
            <a:r>
              <a:rPr lang="en-US" sz="2400" dirty="0" smtClean="0">
                <a:latin typeface="Arial" pitchFamily="34" charset="0"/>
                <a:ea typeface="Times New Roman" pitchFamily="18" charset="0"/>
                <a:cs typeface="Arial" pitchFamily="34" charset="0"/>
              </a:rPr>
              <a:t>; additional soaking time will further lower hardness.</a:t>
            </a:r>
          </a:p>
          <a:p>
            <a:pPr lvl="0" eaLnBrk="0" fontAlgn="base" hangingPunct="0">
              <a:spcBef>
                <a:spcPct val="0"/>
              </a:spcBef>
              <a:spcAft>
                <a:spcPct val="0"/>
              </a:spcAft>
            </a:pPr>
            <a:endParaRPr lang="en-US" sz="24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400" dirty="0" smtClean="0">
                <a:solidFill>
                  <a:srgbClr val="FF0000"/>
                </a:solidFill>
                <a:latin typeface="Arial" pitchFamily="34" charset="0"/>
                <a:cs typeface="Arial" pitchFamily="34" charset="0"/>
              </a:rPr>
              <a:t> *Table 5.15 gives some examples of H.T of  tool steels, </a:t>
            </a:r>
          </a:p>
          <a:p>
            <a:pPr lvl="0" eaLnBrk="0" fontAlgn="base" hangingPunct="0">
              <a:spcBef>
                <a:spcPct val="0"/>
              </a:spcBef>
              <a:spcAft>
                <a:spcPct val="0"/>
              </a:spcAft>
            </a:pPr>
            <a:r>
              <a:rPr lang="en-US" sz="2400" dirty="0" smtClean="0">
                <a:solidFill>
                  <a:srgbClr val="FF0000"/>
                </a:solidFill>
                <a:latin typeface="Arial" pitchFamily="34" charset="0"/>
                <a:cs typeface="Arial" pitchFamily="34" charset="0"/>
              </a:rPr>
              <a:t>   and Table 5.14 compare properties of some tool steels </a:t>
            </a:r>
          </a:p>
          <a:p>
            <a:pPr lvl="0" eaLnBrk="0" fontAlgn="base" hangingPunct="0">
              <a:spcBef>
                <a:spcPct val="0"/>
              </a:spcBef>
              <a:spcAft>
                <a:spcPct val="0"/>
              </a:spcAft>
            </a:pPr>
            <a:r>
              <a:rPr lang="en-US" sz="2400" dirty="0" smtClean="0">
                <a:solidFill>
                  <a:srgbClr val="FF0000"/>
                </a:solidFill>
                <a:latin typeface="Arial" pitchFamily="34" charset="0"/>
                <a:cs typeface="Arial" pitchFamily="34" charset="0"/>
              </a:rPr>
              <a:t>   with other tool materials </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15</a:t>
            </a:fld>
            <a:endParaRPr lang="en-US"/>
          </a:p>
        </p:txBody>
      </p:sp>
      <p:pic>
        <p:nvPicPr>
          <p:cNvPr id="6146" name="Picture 2" descr="F:\BSc -HT &amp; Phase transformation\جداول\6.jpg"/>
          <p:cNvPicPr>
            <a:picLocks noChangeAspect="1" noChangeArrowheads="1"/>
          </p:cNvPicPr>
          <p:nvPr/>
        </p:nvPicPr>
        <p:blipFill>
          <a:blip r:embed="rId2" cstate="print"/>
          <a:srcRect/>
          <a:stretch>
            <a:fillRect/>
          </a:stretch>
        </p:blipFill>
        <p:spPr bwMode="auto">
          <a:xfrm>
            <a:off x="228600" y="1097737"/>
            <a:ext cx="8675500" cy="4922063"/>
          </a:xfrm>
          <a:prstGeom prst="rect">
            <a:avLst/>
          </a:prstGeom>
          <a:noFill/>
        </p:spPr>
      </p:pic>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16</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914401" y="879852"/>
            <a:ext cx="7853628" cy="4530348"/>
          </a:xfrm>
          <a:prstGeom prst="rect">
            <a:avLst/>
          </a:prstGeom>
          <a:noFill/>
          <a:ln w="9525">
            <a:noFill/>
            <a:miter lim="800000"/>
            <a:headEnd/>
            <a:tailEnd/>
          </a:ln>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17</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452584" y="1447800"/>
            <a:ext cx="8258803" cy="3733800"/>
          </a:xfrm>
          <a:prstGeom prst="rect">
            <a:avLst/>
          </a:prstGeom>
          <a:noFill/>
          <a:ln w="9525">
            <a:noFill/>
            <a:miter lim="800000"/>
            <a:headEnd/>
            <a:tailEnd/>
          </a:ln>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18</a:t>
            </a:fld>
            <a:endParaRPr lang="en-US"/>
          </a:p>
        </p:txBody>
      </p:sp>
      <p:sp>
        <p:nvSpPr>
          <p:cNvPr id="20481" name="Rectangle 1"/>
          <p:cNvSpPr>
            <a:spLocks noChangeArrowheads="1"/>
          </p:cNvSpPr>
          <p:nvPr/>
        </p:nvSpPr>
        <p:spPr bwMode="auto">
          <a:xfrm>
            <a:off x="228600" y="1069776"/>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Normalizing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Is not recommended for shock-resisting tool steels.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Annealing.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The high –silicon types (S2, S4, S5, and S6) are susceptible to graphitization and decarburization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silicon types should not be soaked at temperature.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C00000"/>
                </a:solidFill>
                <a:effectLst/>
                <a:latin typeface="Arial" pitchFamily="34" charset="0"/>
                <a:ea typeface="Times New Roman" pitchFamily="18" charset="0"/>
                <a:cs typeface="Arial" pitchFamily="34" charset="0"/>
              </a:rPr>
              <a:t>Austenitizing</a:t>
            </a:r>
            <a:endParaRPr kumimoji="0" lang="en-US"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C00000"/>
                </a:solidFill>
                <a:effectLst/>
                <a:latin typeface="Arial" pitchFamily="34" charset="0"/>
                <a:ea typeface="Times New Roman" pitchFamily="18" charset="0"/>
                <a:cs typeface="Arial" pitchFamily="34" charset="0"/>
              </a:rPr>
              <a:t>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emperatures for shock-resisting tool steels vary from </a:t>
            </a: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815 to 955 </a:t>
            </a:r>
            <a:r>
              <a:rPr kumimoji="0" lang="en-US" sz="2000" b="0" i="0" u="none" strike="noStrike" cap="none" normalizeH="0" baseline="30000" dirty="0" smtClean="0">
                <a:ln>
                  <a:noFill/>
                </a:ln>
                <a:solidFill>
                  <a:srgbClr val="00B050"/>
                </a:solidFill>
                <a:effectLst/>
                <a:latin typeface="Arial" pitchFamily="34" charset="0"/>
                <a:ea typeface="Times New Roman" pitchFamily="18" charset="0"/>
                <a:cs typeface="Arial" pitchFamily="34" charset="0"/>
              </a:rPr>
              <a:t>o </a:t>
            </a: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Preheating is not mandatory , but it is sometimes desirable for large tools , to minimize distortion, shorten time at the </a:t>
            </a:r>
            <a:r>
              <a:rPr kumimoji="0" lang="en-US" sz="2000" b="0"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austenitizing</a:t>
            </a:r>
            <a:r>
              <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temperature , and speed up production.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4953000"/>
            <a:ext cx="8229600" cy="369332"/>
          </a:xfrm>
          <a:prstGeom prst="rect">
            <a:avLst/>
          </a:prstGeom>
        </p:spPr>
        <p:txBody>
          <a:bodyPr wrap="square">
            <a:spAutoFit/>
          </a:bodyPr>
          <a:lstStyle/>
          <a:p>
            <a:pPr lvl="0" eaLnBrk="0" fontAlgn="base" hangingPunct="0">
              <a:spcBef>
                <a:spcPct val="0"/>
              </a:spcBef>
              <a:spcAft>
                <a:spcPct val="0"/>
              </a:spcAft>
            </a:pPr>
            <a:r>
              <a:rPr lang="en-US" dirty="0" smtClean="0">
                <a:solidFill>
                  <a:srgbClr val="FF0000"/>
                </a:solidFill>
                <a:latin typeface="Arial" pitchFamily="34" charset="0"/>
                <a:cs typeface="Arial" pitchFamily="34" charset="0"/>
              </a:rPr>
              <a:t>*Table 5.15 gives examples of H.T of  Tool steels. </a:t>
            </a: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19</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381000" y="1524000"/>
            <a:ext cx="7924799" cy="2395539"/>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04800" y="3810000"/>
            <a:ext cx="8077199" cy="1143000"/>
          </a:xfrm>
          <a:prstGeom prst="rect">
            <a:avLst/>
          </a:prstGeom>
          <a:noFill/>
          <a:ln w="9525">
            <a:noFill/>
            <a:miter lim="800000"/>
            <a:headEnd/>
            <a:tailEnd/>
          </a:ln>
        </p:spPr>
      </p:pic>
      <p:sp>
        <p:nvSpPr>
          <p:cNvPr id="5" name="Rectangle 4"/>
          <p:cNvSpPr/>
          <p:nvPr/>
        </p:nvSpPr>
        <p:spPr>
          <a:xfrm>
            <a:off x="533400" y="914401"/>
            <a:ext cx="7620000" cy="369332"/>
          </a:xfrm>
          <a:prstGeom prst="rect">
            <a:avLst/>
          </a:prstGeom>
        </p:spPr>
        <p:txBody>
          <a:bodyPr wrap="square">
            <a:spAutoFit/>
          </a:bodyPr>
          <a:lstStyle/>
          <a:p>
            <a:pPr lvl="0" fontAlgn="base">
              <a:spcBef>
                <a:spcPct val="0"/>
              </a:spcBef>
              <a:spcAft>
                <a:spcPct val="0"/>
              </a:spcAft>
            </a:pPr>
            <a:r>
              <a:rPr lang="en-US" b="1" u="sng" dirty="0" smtClean="0">
                <a:solidFill>
                  <a:srgbClr val="7030A0"/>
                </a:solidFill>
                <a:latin typeface="Arial" pitchFamily="34" charset="0"/>
                <a:ea typeface="Times New Roman" pitchFamily="18" charset="0"/>
                <a:cs typeface="Arial" pitchFamily="34" charset="0"/>
              </a:rPr>
              <a:t>Oil –Hardening Cold – Work Tool Steels( O-Steels)</a:t>
            </a: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a:t>
            </a:fld>
            <a:endParaRPr lang="en-US"/>
          </a:p>
        </p:txBody>
      </p:sp>
      <p:pic>
        <p:nvPicPr>
          <p:cNvPr id="1026" name="Picture 2" descr="F:\BSc -HT &amp; Phase transformation\جداول\1.jpg"/>
          <p:cNvPicPr>
            <a:picLocks noChangeAspect="1" noChangeArrowheads="1"/>
          </p:cNvPicPr>
          <p:nvPr/>
        </p:nvPicPr>
        <p:blipFill>
          <a:blip r:embed="rId2" cstate="print"/>
          <a:srcRect/>
          <a:stretch>
            <a:fillRect/>
          </a:stretch>
        </p:blipFill>
        <p:spPr bwMode="auto">
          <a:xfrm>
            <a:off x="838200" y="914400"/>
            <a:ext cx="7467600" cy="3188970"/>
          </a:xfrm>
          <a:prstGeom prst="rect">
            <a:avLst/>
          </a:prstGeom>
          <a:noFill/>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20</a:t>
            </a:fld>
            <a:endParaRPr lang="en-US"/>
          </a:p>
        </p:txBody>
      </p:sp>
      <p:sp>
        <p:nvSpPr>
          <p:cNvPr id="21505" name="Rectangle 1"/>
          <p:cNvSpPr>
            <a:spLocks noChangeArrowheads="1"/>
          </p:cNvSpPr>
          <p:nvPr/>
        </p:nvSpPr>
        <p:spPr bwMode="auto">
          <a:xfrm>
            <a:off x="381000" y="995943"/>
            <a:ext cx="838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Normalizing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desirable and sometimes necessary for parts that have been forged or heated previously to temperatures much higher than the proper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austenitizing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temperatures, because it produces a more uniformly refined grain structure.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Annealing.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Finished or semi finished tools made from oil-hardening cold-work steels should be </a:t>
            </a:r>
            <a:r>
              <a:rPr kumimoji="0" lang="en-US" sz="2000" b="0" i="0" u="none" strike="noStrike" cap="none" normalizeH="0" baseline="0" dirty="0" smtClean="0">
                <a:ln>
                  <a:noFill/>
                </a:ln>
                <a:solidFill>
                  <a:schemeClr val="accent1">
                    <a:lumMod val="60000"/>
                    <a:lumOff val="40000"/>
                  </a:schemeClr>
                </a:solidFill>
                <a:effectLst/>
                <a:latin typeface="Arial" pitchFamily="34" charset="0"/>
                <a:ea typeface="Times New Roman" pitchFamily="18" charset="0"/>
                <a:cs typeface="Arial" pitchFamily="34" charset="0"/>
              </a:rPr>
              <a:t>protected from decarburization or carburization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during annealing. This can be accomplished by the use of dry exothermic furnace atmospheres .More often , however , it is accomplished by pack annealing , wherein work to be annealed is packed in a box and surrounded with inert protective material , such as clean cast iron chips or 6-to-8 mesh spent pitch coke.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21</a:t>
            </a:fld>
            <a:endParaRPr lang="en-US"/>
          </a:p>
        </p:txBody>
      </p:sp>
      <p:sp>
        <p:nvSpPr>
          <p:cNvPr id="3" name="Rectangle 2"/>
          <p:cNvSpPr/>
          <p:nvPr/>
        </p:nvSpPr>
        <p:spPr>
          <a:xfrm>
            <a:off x="838200" y="1143000"/>
            <a:ext cx="7620000" cy="3046988"/>
          </a:xfrm>
          <a:prstGeom prst="rect">
            <a:avLst/>
          </a:prstGeom>
        </p:spPr>
        <p:txBody>
          <a:bodyPr wrap="square">
            <a:spAutoFit/>
          </a:bodyPr>
          <a:lstStyle/>
          <a:p>
            <a:r>
              <a:rPr lang="en-US" sz="2400" u="sng" dirty="0" err="1" smtClean="0">
                <a:solidFill>
                  <a:srgbClr val="FF0000"/>
                </a:solidFill>
              </a:rPr>
              <a:t>Austenitizing</a:t>
            </a:r>
            <a:r>
              <a:rPr lang="en-US" sz="2400" u="sng" dirty="0" smtClean="0">
                <a:solidFill>
                  <a:srgbClr val="FF0000"/>
                </a:solidFill>
              </a:rPr>
              <a:t>: </a:t>
            </a:r>
          </a:p>
          <a:p>
            <a:r>
              <a:rPr lang="en-US" sz="2400" u="sng" dirty="0" smtClean="0">
                <a:solidFill>
                  <a:srgbClr val="FF0000"/>
                </a:solidFill>
              </a:rPr>
              <a:t>R</a:t>
            </a:r>
            <a:r>
              <a:rPr lang="en-US" sz="2400" dirty="0" smtClean="0"/>
              <a:t>ecommended </a:t>
            </a:r>
            <a:r>
              <a:rPr lang="en-US" sz="2400" dirty="0" err="1" smtClean="0"/>
              <a:t>austenitizing</a:t>
            </a:r>
            <a:r>
              <a:rPr lang="en-US" sz="2400" dirty="0" smtClean="0"/>
              <a:t> temperatures for oil – hardening tool steel are 790-815</a:t>
            </a:r>
            <a:r>
              <a:rPr lang="en-US" sz="2400" baseline="30000" dirty="0" smtClean="0">
                <a:solidFill>
                  <a:srgbClr val="00B050"/>
                </a:solidFill>
                <a:latin typeface="Arial" pitchFamily="34" charset="0"/>
                <a:ea typeface="Times New Roman" pitchFamily="18" charset="0"/>
                <a:cs typeface="Arial" pitchFamily="34" charset="0"/>
              </a:rPr>
              <a:t> o </a:t>
            </a:r>
            <a:r>
              <a:rPr lang="en-US" sz="2400" dirty="0" smtClean="0">
                <a:solidFill>
                  <a:srgbClr val="00B050"/>
                </a:solidFill>
                <a:latin typeface="Arial" pitchFamily="34" charset="0"/>
                <a:ea typeface="Times New Roman" pitchFamily="18" charset="0"/>
                <a:cs typeface="Arial" pitchFamily="34" charset="0"/>
              </a:rPr>
              <a:t>C </a:t>
            </a:r>
            <a:endParaRPr lang="en-US" sz="2400" dirty="0" smtClean="0"/>
          </a:p>
          <a:p>
            <a:endParaRPr lang="en-US" sz="2400" dirty="0" smtClean="0"/>
          </a:p>
          <a:p>
            <a:r>
              <a:rPr lang="en-US" sz="2400" u="sng" dirty="0" smtClean="0">
                <a:solidFill>
                  <a:srgbClr val="FF0000"/>
                </a:solidFill>
              </a:rPr>
              <a:t>Quenching</a:t>
            </a:r>
            <a:r>
              <a:rPr lang="en-US" sz="2400" dirty="0" smtClean="0"/>
              <a:t> : </a:t>
            </a:r>
          </a:p>
          <a:p>
            <a:r>
              <a:rPr lang="en-US" sz="2400" dirty="0" smtClean="0"/>
              <a:t>The optimum temperature range for quenching baths consisting of conventional oils is  40 to  60 </a:t>
            </a:r>
            <a:r>
              <a:rPr lang="en-US" sz="2400" baseline="30000" dirty="0" smtClean="0">
                <a:solidFill>
                  <a:srgbClr val="00B050"/>
                </a:solidFill>
                <a:latin typeface="Arial" pitchFamily="34" charset="0"/>
                <a:ea typeface="Times New Roman" pitchFamily="18" charset="0"/>
                <a:cs typeface="Arial" pitchFamily="34" charset="0"/>
              </a:rPr>
              <a:t>o </a:t>
            </a:r>
            <a:r>
              <a:rPr lang="en-US" sz="2400" dirty="0" smtClean="0">
                <a:solidFill>
                  <a:srgbClr val="00B050"/>
                </a:solidFill>
                <a:latin typeface="Arial" pitchFamily="34" charset="0"/>
                <a:ea typeface="Times New Roman" pitchFamily="18" charset="0"/>
                <a:cs typeface="Arial" pitchFamily="34" charset="0"/>
              </a:rPr>
              <a:t>C </a:t>
            </a:r>
            <a:r>
              <a:rPr lang="en-US" sz="2400" dirty="0" smtClean="0"/>
              <a:t>; agitation is recommended </a:t>
            </a:r>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22</a:t>
            </a:fld>
            <a:endParaRPr lang="en-US"/>
          </a:p>
        </p:txBody>
      </p:sp>
      <p:sp>
        <p:nvSpPr>
          <p:cNvPr id="3" name="Rectangle 2"/>
          <p:cNvSpPr/>
          <p:nvPr/>
        </p:nvSpPr>
        <p:spPr>
          <a:xfrm>
            <a:off x="533400" y="1371600"/>
            <a:ext cx="7924800" cy="3785652"/>
          </a:xfrm>
          <a:prstGeom prst="rect">
            <a:avLst/>
          </a:prstGeom>
        </p:spPr>
        <p:txBody>
          <a:bodyPr wrap="square">
            <a:spAutoFit/>
          </a:bodyPr>
          <a:lstStyle/>
          <a:p>
            <a:r>
              <a:rPr lang="en-US" sz="2400" u="sng" dirty="0" smtClean="0">
                <a:solidFill>
                  <a:srgbClr val="FF0000"/>
                </a:solidFill>
              </a:rPr>
              <a:t>Tempering</a:t>
            </a:r>
            <a:r>
              <a:rPr lang="en-US" sz="2400" dirty="0" smtClean="0"/>
              <a:t> : </a:t>
            </a:r>
          </a:p>
          <a:p>
            <a:r>
              <a:rPr lang="en-US" sz="2400" dirty="0" smtClean="0"/>
              <a:t>The O steels should be tempered immediately after quenching (preferably before they quite reach room temperature). These steels usually are not tempered below 120</a:t>
            </a:r>
            <a:r>
              <a:rPr lang="en-US" sz="2400" baseline="30000" dirty="0" smtClean="0">
                <a:solidFill>
                  <a:srgbClr val="00B050"/>
                </a:solidFill>
                <a:latin typeface="Arial" pitchFamily="34" charset="0"/>
                <a:ea typeface="Times New Roman" pitchFamily="18" charset="0"/>
                <a:cs typeface="Arial" pitchFamily="34" charset="0"/>
              </a:rPr>
              <a:t> o </a:t>
            </a:r>
            <a:r>
              <a:rPr lang="en-US" sz="2400" dirty="0" smtClean="0">
                <a:solidFill>
                  <a:srgbClr val="00B050"/>
                </a:solidFill>
                <a:latin typeface="Arial" pitchFamily="34" charset="0"/>
                <a:ea typeface="Times New Roman" pitchFamily="18" charset="0"/>
                <a:cs typeface="Arial" pitchFamily="34" charset="0"/>
              </a:rPr>
              <a:t>C</a:t>
            </a:r>
            <a:r>
              <a:rPr lang="en-US" sz="2400" dirty="0" smtClean="0"/>
              <a:t> or above 540 </a:t>
            </a:r>
            <a:r>
              <a:rPr lang="en-US" sz="2400" baseline="30000" dirty="0" smtClean="0">
                <a:solidFill>
                  <a:srgbClr val="00B050"/>
                </a:solidFill>
                <a:latin typeface="Arial" pitchFamily="34" charset="0"/>
                <a:ea typeface="Times New Roman" pitchFamily="18" charset="0"/>
                <a:cs typeface="Arial" pitchFamily="34" charset="0"/>
              </a:rPr>
              <a:t>o </a:t>
            </a:r>
            <a:r>
              <a:rPr lang="en-US" sz="2400" dirty="0" smtClean="0">
                <a:solidFill>
                  <a:srgbClr val="00B050"/>
                </a:solidFill>
                <a:latin typeface="Arial" pitchFamily="34" charset="0"/>
                <a:ea typeface="Times New Roman" pitchFamily="18" charset="0"/>
                <a:cs typeface="Arial" pitchFamily="34" charset="0"/>
              </a:rPr>
              <a:t>C </a:t>
            </a:r>
            <a:r>
              <a:rPr lang="en-US" sz="2400" dirty="0" smtClean="0"/>
              <a:t>; the most commonly  used temperature range is from 175 to 205 </a:t>
            </a:r>
            <a:r>
              <a:rPr lang="en-US" sz="2400" baseline="30000" dirty="0" smtClean="0">
                <a:solidFill>
                  <a:srgbClr val="00B050"/>
                </a:solidFill>
                <a:latin typeface="Arial" pitchFamily="34" charset="0"/>
                <a:ea typeface="Times New Roman" pitchFamily="18" charset="0"/>
                <a:cs typeface="Arial" pitchFamily="34" charset="0"/>
              </a:rPr>
              <a:t>o </a:t>
            </a:r>
            <a:r>
              <a:rPr lang="en-US" sz="2400" dirty="0" smtClean="0">
                <a:solidFill>
                  <a:srgbClr val="00B050"/>
                </a:solidFill>
                <a:latin typeface="Arial" pitchFamily="34" charset="0"/>
                <a:ea typeface="Times New Roman" pitchFamily="18" charset="0"/>
                <a:cs typeface="Arial" pitchFamily="34" charset="0"/>
              </a:rPr>
              <a:t>C. T</a:t>
            </a:r>
            <a:r>
              <a:rPr lang="en-US" sz="2400" dirty="0" smtClean="0"/>
              <a:t>empering times vary with section size. Often a </a:t>
            </a:r>
            <a:r>
              <a:rPr lang="en-US" sz="2400" dirty="0" smtClean="0">
                <a:solidFill>
                  <a:schemeClr val="accent1">
                    <a:lumMod val="60000"/>
                    <a:lumOff val="40000"/>
                  </a:schemeClr>
                </a:solidFill>
              </a:rPr>
              <a:t>time at temperature of 1hr </a:t>
            </a:r>
            <a:r>
              <a:rPr lang="en-US" sz="2400" dirty="0" smtClean="0"/>
              <a:t>per inch of thickness (minimum dimension of heaviest section) or per inch of diameter, with a minimum of 1 hr. is used</a:t>
            </a:r>
            <a:endParaRPr lang="en-US" sz="2400" dirty="0"/>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23</a:t>
            </a:fld>
            <a:endParaRPr lang="en-US"/>
          </a:p>
        </p:txBody>
      </p:sp>
      <p:sp>
        <p:nvSpPr>
          <p:cNvPr id="1025" name="Rectangle 1"/>
          <p:cNvSpPr>
            <a:spLocks noChangeArrowheads="1"/>
          </p:cNvSpPr>
          <p:nvPr/>
        </p:nvSpPr>
        <p:spPr bwMode="auto">
          <a:xfrm>
            <a:off x="304800" y="1097261"/>
            <a:ext cx="8458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1" i="0" u="sng" strike="noStrike" cap="none" normalizeH="0" baseline="0" dirty="0" smtClean="0">
                <a:ln>
                  <a:noFill/>
                </a:ln>
                <a:solidFill>
                  <a:srgbClr val="8064A2"/>
                </a:solidFill>
                <a:effectLst/>
                <a:latin typeface="Arial" pitchFamily="34" charset="0"/>
                <a:ea typeface="Times New Roman" pitchFamily="18" charset="0"/>
                <a:cs typeface="Arial" pitchFamily="34" charset="0"/>
              </a:rPr>
              <a:t>Medium – alloy air-hardening(A steels), and high-carbon high –chromium</a:t>
            </a:r>
            <a:r>
              <a:rPr lang="en-US" sz="2400" b="1" u="sng" dirty="0" smtClean="0">
                <a:solidFill>
                  <a:srgbClr val="8064A2"/>
                </a:solidFill>
                <a:latin typeface="Arial" pitchFamily="34" charset="0"/>
                <a:ea typeface="Times New Roman" pitchFamily="18" charset="0"/>
                <a:cs typeface="Arial" pitchFamily="34" charset="0"/>
              </a:rPr>
              <a:t>(D steels)</a:t>
            </a:r>
            <a:r>
              <a:rPr kumimoji="0" lang="en-US" sz="2400" b="1" i="0" u="sng" strike="noStrike" cap="none" normalizeH="0" baseline="0" dirty="0" smtClean="0">
                <a:ln>
                  <a:noFill/>
                </a:ln>
                <a:solidFill>
                  <a:srgbClr val="8064A2"/>
                </a:solidFill>
                <a:effectLst/>
                <a:latin typeface="Arial" pitchFamily="34" charset="0"/>
                <a:ea typeface="Times New Roman" pitchFamily="18" charset="0"/>
                <a:cs typeface="Arial" pitchFamily="34" charset="0"/>
              </a:rPr>
              <a:t>, cold – work tool steels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8064A2"/>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Normalizing: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ormalizing is not recommended for any the steels in</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groups A and 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Annealing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These steels are usually supplied in the annealed condition by the manufacturer ,however, they should be annealed after forging and prior to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rehardening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welded tools that are to be reworked. The various types are given in </a:t>
            </a:r>
            <a:r>
              <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table 1.14</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24</a:t>
            </a:fld>
            <a:endParaRPr lang="en-US"/>
          </a:p>
        </p:txBody>
      </p:sp>
      <p:sp>
        <p:nvSpPr>
          <p:cNvPr id="3" name="Rectangle 2"/>
          <p:cNvSpPr/>
          <p:nvPr/>
        </p:nvSpPr>
        <p:spPr>
          <a:xfrm>
            <a:off x="609600" y="1371600"/>
            <a:ext cx="8001000" cy="2308324"/>
          </a:xfrm>
          <a:prstGeom prst="rect">
            <a:avLst/>
          </a:prstGeom>
        </p:spPr>
        <p:txBody>
          <a:bodyPr wrap="square">
            <a:spAutoFit/>
          </a:bodyPr>
          <a:lstStyle/>
          <a:p>
            <a:pPr lvl="0" eaLnBrk="0" fontAlgn="base" hangingPunct="0">
              <a:spcBef>
                <a:spcPct val="0"/>
              </a:spcBef>
              <a:spcAft>
                <a:spcPct val="0"/>
              </a:spcAft>
            </a:pPr>
            <a:r>
              <a:rPr lang="en-US" sz="2400" u="sng" dirty="0" smtClean="0">
                <a:solidFill>
                  <a:srgbClr val="FF0000"/>
                </a:solidFill>
                <a:latin typeface="Arial" pitchFamily="34" charset="0"/>
                <a:ea typeface="Times New Roman" pitchFamily="18" charset="0"/>
                <a:cs typeface="Arial" pitchFamily="34" charset="0"/>
              </a:rPr>
              <a:t>Preheating: </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Steels of the A and D groups are usually preheating before being </a:t>
            </a:r>
            <a:r>
              <a:rPr lang="en-US" sz="2400" dirty="0" err="1" smtClean="0">
                <a:latin typeface="Arial" pitchFamily="34" charset="0"/>
                <a:ea typeface="Times New Roman" pitchFamily="18" charset="0"/>
                <a:cs typeface="Arial" pitchFamily="34" charset="0"/>
              </a:rPr>
              <a:t>austenitized</a:t>
            </a:r>
            <a:r>
              <a:rPr lang="en-US" sz="2400" dirty="0" smtClean="0">
                <a:latin typeface="Arial" pitchFamily="34" charset="0"/>
                <a:ea typeface="Times New Roman" pitchFamily="18" charset="0"/>
                <a:cs typeface="Arial" pitchFamily="34" charset="0"/>
              </a:rPr>
              <a:t> for hardening . Preheating reduces subsequent distortion in the hardened parts by minimizing non uniform dimensional changes during </a:t>
            </a:r>
            <a:r>
              <a:rPr lang="en-US" sz="2400" dirty="0" err="1" smtClean="0">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(see table 15.5) .</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25</a:t>
            </a:fld>
            <a:endParaRPr lang="en-US"/>
          </a:p>
        </p:txBody>
      </p:sp>
      <p:sp>
        <p:nvSpPr>
          <p:cNvPr id="23553" name="Rectangle 1"/>
          <p:cNvSpPr>
            <a:spLocks noChangeArrowheads="1"/>
          </p:cNvSpPr>
          <p:nvPr/>
        </p:nvSpPr>
        <p:spPr bwMode="auto">
          <a:xfrm>
            <a:off x="381000" y="776465"/>
            <a:ext cx="8458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err="1" smtClean="0">
                <a:ln>
                  <a:noFill/>
                </a:ln>
                <a:solidFill>
                  <a:srgbClr val="FF0000"/>
                </a:solidFill>
                <a:effectLst/>
                <a:latin typeface="Arial" pitchFamily="34" charset="0"/>
                <a:ea typeface="Times New Roman" pitchFamily="18" charset="0"/>
                <a:cs typeface="Arial" pitchFamily="34" charset="0"/>
              </a:rPr>
              <a:t>Austenitizing</a:t>
            </a: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 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teels of groups A and D can be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austenitized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molten salt baths or in various types of furnaces using gaseous atmospheres.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Quenching: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Steels of groups A and D will attain maximum hardness by cooling in still air, unless sections are extremely large.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26</a:t>
            </a:fld>
            <a:endParaRPr lang="en-US"/>
          </a:p>
        </p:txBody>
      </p:sp>
      <p:sp>
        <p:nvSpPr>
          <p:cNvPr id="3" name="Rectangle 2"/>
          <p:cNvSpPr/>
          <p:nvPr/>
        </p:nvSpPr>
        <p:spPr>
          <a:xfrm>
            <a:off x="381000" y="1066800"/>
            <a:ext cx="8153400" cy="5262979"/>
          </a:xfrm>
          <a:prstGeom prst="rect">
            <a:avLst/>
          </a:prstGeom>
        </p:spPr>
        <p:txBody>
          <a:bodyPr wrap="square">
            <a:spAutoFit/>
          </a:bodyPr>
          <a:lstStyle/>
          <a:p>
            <a:pPr lvl="0" eaLnBrk="0" fontAlgn="base" hangingPunct="0">
              <a:spcBef>
                <a:spcPct val="0"/>
              </a:spcBef>
              <a:spcAft>
                <a:spcPct val="0"/>
              </a:spcAft>
            </a:pPr>
            <a:r>
              <a:rPr lang="en-US" sz="2400" u="sng" dirty="0" smtClean="0">
                <a:solidFill>
                  <a:srgbClr val="FF0000"/>
                </a:solidFill>
                <a:latin typeface="Arial" pitchFamily="34" charset="0"/>
                <a:ea typeface="Times New Roman" pitchFamily="18" charset="0"/>
                <a:cs typeface="Arial" pitchFamily="34" charset="0"/>
              </a:rPr>
              <a:t>Tempering</a:t>
            </a:r>
            <a:r>
              <a:rPr lang="en-US" sz="24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Tempering practices for A and D steels parallel those described for O steels begin when the work reaches a temperature of about 50 to 65 </a:t>
            </a:r>
            <a:r>
              <a:rPr lang="en-US" sz="2400" baseline="30000" dirty="0" smtClean="0">
                <a:latin typeface="Arial" pitchFamily="34" charset="0"/>
                <a:ea typeface="Times New Roman" pitchFamily="18" charset="0"/>
                <a:cs typeface="Arial" pitchFamily="34" charset="0"/>
              </a:rPr>
              <a:t>o </a:t>
            </a:r>
            <a:r>
              <a:rPr lang="en-US" sz="2400" dirty="0" smtClean="0">
                <a:latin typeface="Arial" pitchFamily="34" charset="0"/>
                <a:ea typeface="Times New Roman" pitchFamily="18" charset="0"/>
                <a:cs typeface="Arial" pitchFamily="34" charset="0"/>
              </a:rPr>
              <a:t>C (120 to 150 F) . However , these steels retain some austenite at this temperature range. Multiple tempering is effective in decreasing the amount of austenite retained in A and D steels and is a common practice in heat treating them. The general precautions and tempering practices outlined for O steels in the preceding section are followed for the A and D steels. However because most of the steels in groups A and D soften less rapidly than group O steels with an increase in tempering temperature, higher tempering temperatures can be used for the A and D steels .</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27</a:t>
            </a:fld>
            <a:endParaRPr lang="en-US"/>
          </a:p>
        </p:txBody>
      </p:sp>
      <p:pic>
        <p:nvPicPr>
          <p:cNvPr id="3" name="Picture 3" descr="F:\BSc -HT &amp; Phase transformation\جداول\Untitled-1.jpg"/>
          <p:cNvPicPr>
            <a:picLocks noChangeAspect="1" noChangeArrowheads="1"/>
          </p:cNvPicPr>
          <p:nvPr/>
        </p:nvPicPr>
        <p:blipFill>
          <a:blip r:embed="rId2" cstate="print"/>
          <a:srcRect/>
          <a:stretch>
            <a:fillRect/>
          </a:stretch>
        </p:blipFill>
        <p:spPr bwMode="auto">
          <a:xfrm>
            <a:off x="304801" y="1371600"/>
            <a:ext cx="8229599" cy="3224213"/>
          </a:xfrm>
          <a:prstGeom prst="rect">
            <a:avLst/>
          </a:prstGeom>
          <a:noFill/>
        </p:spPr>
      </p:pic>
      <p:sp>
        <p:nvSpPr>
          <p:cNvPr id="4" name="Rectangle 3"/>
          <p:cNvSpPr/>
          <p:nvPr/>
        </p:nvSpPr>
        <p:spPr>
          <a:xfrm>
            <a:off x="381000" y="990600"/>
            <a:ext cx="6027281" cy="369332"/>
          </a:xfrm>
          <a:prstGeom prst="rect">
            <a:avLst/>
          </a:prstGeom>
        </p:spPr>
        <p:txBody>
          <a:bodyPr wrap="square">
            <a:spAutoFit/>
          </a:bodyPr>
          <a:lstStyle/>
          <a:p>
            <a:pPr lvl="0" fontAlgn="base">
              <a:spcBef>
                <a:spcPct val="0"/>
              </a:spcBef>
              <a:spcAft>
                <a:spcPct val="0"/>
              </a:spcAft>
            </a:pPr>
            <a:r>
              <a:rPr lang="en-US" b="1" u="sng" dirty="0" smtClean="0">
                <a:solidFill>
                  <a:srgbClr val="7030A0"/>
                </a:solidFill>
                <a:latin typeface="Arial" pitchFamily="34" charset="0"/>
                <a:ea typeface="Times New Roman" pitchFamily="18" charset="0"/>
                <a:cs typeface="Arial" pitchFamily="34" charset="0"/>
              </a:rPr>
              <a:t>Hot –Work Tool Steels (H Steels</a:t>
            </a:r>
            <a:r>
              <a:rPr lang="en-US" b="1" u="sng" dirty="0" smtClean="0">
                <a:solidFill>
                  <a:srgbClr val="7030A0"/>
                </a:solidFill>
                <a:latin typeface="Arial" pitchFamily="34" charset="0"/>
                <a:ea typeface="Times New Roman" pitchFamily="18" charset="0"/>
                <a:cs typeface="Arial" pitchFamily="34" charset="0"/>
              </a:rPr>
              <a:t>) ,</a:t>
            </a:r>
            <a:r>
              <a:rPr lang="en-US" b="1" u="sng" dirty="0" smtClean="0">
                <a:solidFill>
                  <a:srgbClr val="FF0000"/>
                </a:solidFill>
                <a:latin typeface="Arial" pitchFamily="34" charset="0"/>
                <a:ea typeface="Times New Roman" pitchFamily="18" charset="0"/>
                <a:cs typeface="Arial" pitchFamily="34" charset="0"/>
              </a:rPr>
              <a:t>See table 1.14</a:t>
            </a:r>
            <a:endParaRPr lang="en-US" dirty="0" smtClean="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81000" y="5334000"/>
            <a:ext cx="8458200" cy="762000"/>
          </a:xfrm>
          <a:prstGeom prst="rect">
            <a:avLst/>
          </a:prstGeom>
          <a:noFill/>
          <a:ln w="9525">
            <a:noFill/>
            <a:miter lim="800000"/>
            <a:headEnd/>
            <a:tailEnd/>
          </a:ln>
        </p:spPr>
      </p:pic>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28</a:t>
            </a:fld>
            <a:endParaRPr lang="en-US"/>
          </a:p>
        </p:txBody>
      </p:sp>
      <p:sp>
        <p:nvSpPr>
          <p:cNvPr id="25601" name="Rectangle 1"/>
          <p:cNvSpPr>
            <a:spLocks noChangeArrowheads="1"/>
          </p:cNvSpPr>
          <p:nvPr/>
        </p:nvSpPr>
        <p:spPr bwMode="auto">
          <a:xfrm>
            <a:off x="228600" y="1002212"/>
            <a:ext cx="86868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heat treating practices commonly employed for chromium, tungsten ,and molybdenum types of hot-work tool steels (see table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54).</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8600" y="2286000"/>
            <a:ext cx="8229600" cy="3046988"/>
          </a:xfrm>
          <a:prstGeom prst="rect">
            <a:avLst/>
          </a:prstGeom>
        </p:spPr>
        <p:txBody>
          <a:bodyPr wrap="square">
            <a:spAutoFit/>
          </a:bodyPr>
          <a:lstStyle/>
          <a:p>
            <a:pPr lvl="0" eaLnBrk="0" fontAlgn="base" hangingPunct="0">
              <a:spcBef>
                <a:spcPct val="0"/>
              </a:spcBef>
              <a:spcAft>
                <a:spcPct val="0"/>
              </a:spcAft>
            </a:pPr>
            <a:r>
              <a:rPr lang="en-US" sz="2400" dirty="0" smtClean="0">
                <a:solidFill>
                  <a:srgbClr val="FF0000"/>
                </a:solidFill>
                <a:latin typeface="Arial" pitchFamily="34" charset="0"/>
                <a:ea typeface="Times New Roman" pitchFamily="18" charset="0"/>
                <a:cs typeface="Arial" pitchFamily="34" charset="0"/>
              </a:rPr>
              <a:t>Normalizing</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Because these steels as a group are either partially or completely air-hardening, normalizing is not recommended</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dirty="0" smtClean="0">
                <a:solidFill>
                  <a:srgbClr val="FF0000"/>
                </a:solidFill>
                <a:latin typeface="Arial" pitchFamily="34" charset="0"/>
                <a:ea typeface="Times New Roman" pitchFamily="18" charset="0"/>
                <a:cs typeface="Arial" pitchFamily="34" charset="0"/>
              </a:rPr>
              <a:t>Annealing:</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To minimize scaling and decarburization, small parts are usually pack annealed while large and heavy die blocks are more commonly annealed in controlled –atmosphere furnaces .</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29</a:t>
            </a:fld>
            <a:endParaRPr lang="en-US"/>
          </a:p>
        </p:txBody>
      </p:sp>
      <p:sp>
        <p:nvSpPr>
          <p:cNvPr id="3" name="Rectangle 2"/>
          <p:cNvSpPr/>
          <p:nvPr/>
        </p:nvSpPr>
        <p:spPr>
          <a:xfrm>
            <a:off x="762000" y="762001"/>
            <a:ext cx="7848600" cy="5632311"/>
          </a:xfrm>
          <a:prstGeom prst="rect">
            <a:avLst/>
          </a:prstGeom>
        </p:spPr>
        <p:txBody>
          <a:bodyPr wrap="square">
            <a:spAutoFit/>
          </a:bodyPr>
          <a:lstStyle/>
          <a:p>
            <a:pPr lvl="0" eaLnBrk="0" fontAlgn="base" hangingPunct="0">
              <a:spcBef>
                <a:spcPct val="0"/>
              </a:spcBef>
              <a:spcAft>
                <a:spcPct val="0"/>
              </a:spcAft>
            </a:pPr>
            <a:r>
              <a:rPr lang="en-US" sz="2400" u="sng" dirty="0" smtClean="0">
                <a:solidFill>
                  <a:srgbClr val="FF0000"/>
                </a:solidFill>
                <a:latin typeface="Arial" pitchFamily="34" charset="0"/>
                <a:ea typeface="Times New Roman" pitchFamily="18" charset="0"/>
                <a:cs typeface="Arial" pitchFamily="34" charset="0"/>
              </a:rPr>
              <a:t>Preheating</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Preheating prior to </a:t>
            </a:r>
            <a:r>
              <a:rPr lang="en-US" sz="2400" dirty="0" err="1" smtClean="0">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is nearly always recommended for all hot-work steels. For H13 the recommended temperature is 815 </a:t>
            </a:r>
            <a:r>
              <a:rPr lang="en-US" sz="2400" baseline="30000" dirty="0" smtClean="0">
                <a:latin typeface="Arial" pitchFamily="34" charset="0"/>
                <a:ea typeface="Times New Roman" pitchFamily="18" charset="0"/>
                <a:cs typeface="Arial" pitchFamily="34" charset="0"/>
              </a:rPr>
              <a:t>o </a:t>
            </a:r>
            <a:r>
              <a:rPr lang="en-US" sz="2400" dirty="0" smtClean="0">
                <a:latin typeface="Arial" pitchFamily="34" charset="0"/>
                <a:ea typeface="Times New Roman" pitchFamily="18" charset="0"/>
                <a:cs typeface="Arial" pitchFamily="34" charset="0"/>
              </a:rPr>
              <a:t>C .</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u="sng" dirty="0" err="1" smtClean="0">
                <a:solidFill>
                  <a:srgbClr val="FF0000"/>
                </a:solidFill>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Temperature recommended for hardening of hot-work tool steel H13 are given in table 5.15. Rapid heating from the preheating temperature to the </a:t>
            </a:r>
            <a:r>
              <a:rPr lang="en-US" sz="2400" dirty="0" err="1" smtClean="0">
                <a:latin typeface="Arial" pitchFamily="34" charset="0"/>
                <a:ea typeface="Times New Roman" pitchFamily="18" charset="0"/>
                <a:cs typeface="Arial" pitchFamily="34" charset="0"/>
              </a:rPr>
              <a:t>austenitizing</a:t>
            </a:r>
            <a:r>
              <a:rPr lang="en-US" sz="2400" dirty="0" smtClean="0">
                <a:latin typeface="Arial" pitchFamily="34" charset="0"/>
                <a:ea typeface="Times New Roman" pitchFamily="18" charset="0"/>
                <a:cs typeface="Arial" pitchFamily="34" charset="0"/>
              </a:rPr>
              <a:t> temperature is preferred for types H16 through H43.</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FF0000"/>
                </a:solidFill>
                <a:latin typeface="Arial" pitchFamily="34" charset="0"/>
                <a:ea typeface="Times New Roman" pitchFamily="18" charset="0"/>
                <a:cs typeface="Arial" pitchFamily="34" charset="0"/>
              </a:rPr>
              <a:t>Tempering</a:t>
            </a:r>
            <a:r>
              <a:rPr lang="en-US" sz="24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Practice is essentially the same as that recommended for A and D grades .All of the H grades showing some secondary hardening characteristics; therefore, double tempering is recommended . H13 is tempered at 540- 650 </a:t>
            </a:r>
            <a:r>
              <a:rPr lang="en-US" sz="2400" baseline="30000" dirty="0" smtClean="0">
                <a:latin typeface="Arial" pitchFamily="34" charset="0"/>
                <a:ea typeface="Times New Roman" pitchFamily="18" charset="0"/>
                <a:cs typeface="Arial" pitchFamily="34" charset="0"/>
              </a:rPr>
              <a:t>o </a:t>
            </a:r>
            <a:r>
              <a:rPr lang="en-US" sz="2400" dirty="0" smtClean="0">
                <a:latin typeface="Arial" pitchFamily="34" charset="0"/>
                <a:ea typeface="Times New Roman" pitchFamily="18" charset="0"/>
                <a:cs typeface="Arial" pitchFamily="34" charset="0"/>
              </a:rPr>
              <a:t>C</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a:t>
            </a:fld>
            <a:endParaRPr lang="en-US"/>
          </a:p>
        </p:txBody>
      </p:sp>
      <p:pic>
        <p:nvPicPr>
          <p:cNvPr id="2050" name="Picture 2" descr="F:\BSc -HT &amp; Phase transformation\جداول\Untitled-1.jpg"/>
          <p:cNvPicPr>
            <a:picLocks noChangeAspect="1" noChangeArrowheads="1"/>
          </p:cNvPicPr>
          <p:nvPr/>
        </p:nvPicPr>
        <p:blipFill>
          <a:blip r:embed="rId2" cstate="print"/>
          <a:srcRect/>
          <a:stretch>
            <a:fillRect/>
          </a:stretch>
        </p:blipFill>
        <p:spPr bwMode="auto">
          <a:xfrm>
            <a:off x="657225" y="876300"/>
            <a:ext cx="7829550" cy="5105400"/>
          </a:xfrm>
          <a:prstGeom prst="rect">
            <a:avLst/>
          </a:prstGeom>
          <a:noFill/>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30</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1371600"/>
            <a:ext cx="8020050" cy="12954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8600" y="2514600"/>
            <a:ext cx="8138598" cy="2743200"/>
          </a:xfrm>
          <a:prstGeom prst="rect">
            <a:avLst/>
          </a:prstGeom>
          <a:noFill/>
          <a:ln w="9525">
            <a:noFill/>
            <a:miter lim="800000"/>
            <a:headEnd/>
            <a:tailEnd/>
          </a:ln>
        </p:spPr>
      </p:pic>
      <p:sp>
        <p:nvSpPr>
          <p:cNvPr id="8193" name="Rectangle 1"/>
          <p:cNvSpPr>
            <a:spLocks noChangeArrowheads="1"/>
          </p:cNvSpPr>
          <p:nvPr/>
        </p:nvSpPr>
        <p:spPr bwMode="auto">
          <a:xfrm>
            <a:off x="457200" y="912912"/>
            <a:ext cx="8686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High –speed tool steels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31</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228600" y="1143000"/>
            <a:ext cx="8541542" cy="2914650"/>
          </a:xfrm>
          <a:prstGeom prst="rect">
            <a:avLst/>
          </a:prstGeom>
          <a:noFill/>
          <a:ln w="9525">
            <a:noFill/>
            <a:miter lim="800000"/>
            <a:headEnd/>
            <a:tailEnd/>
          </a:ln>
        </p:spPr>
      </p:pic>
      <p:sp>
        <p:nvSpPr>
          <p:cNvPr id="4" name="Rectangle 3"/>
          <p:cNvSpPr/>
          <p:nvPr/>
        </p:nvSpPr>
        <p:spPr>
          <a:xfrm>
            <a:off x="304800" y="4267200"/>
            <a:ext cx="8153400" cy="830997"/>
          </a:xfrm>
          <a:prstGeom prst="rect">
            <a:avLst/>
          </a:prstGeom>
        </p:spPr>
        <p:txBody>
          <a:bodyPr wrap="square">
            <a:spAutoFit/>
          </a:bodyPr>
          <a:lstStyle/>
          <a:p>
            <a:pPr lvl="0" fontAlgn="base">
              <a:spcBef>
                <a:spcPct val="0"/>
              </a:spcBef>
              <a:spcAft>
                <a:spcPct val="0"/>
              </a:spcAft>
            </a:pPr>
            <a:r>
              <a:rPr lang="en-US" sz="2400" u="sng" dirty="0" smtClean="0">
                <a:solidFill>
                  <a:srgbClr val="FF0000"/>
                </a:solidFill>
                <a:latin typeface="Arial" pitchFamily="34" charset="0"/>
                <a:ea typeface="Times New Roman" pitchFamily="18" charset="0"/>
                <a:cs typeface="Arial" pitchFamily="34" charset="0"/>
              </a:rPr>
              <a:t>Normalizing</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Normalizing of high-speed tool steels is not </a:t>
            </a:r>
            <a:r>
              <a:rPr lang="en-US" sz="2400" dirty="0" smtClean="0">
                <a:latin typeface="Arial" pitchFamily="34" charset="0"/>
                <a:ea typeface="Times New Roman" pitchFamily="18" charset="0"/>
                <a:cs typeface="Arial" pitchFamily="34" charset="0"/>
              </a:rPr>
              <a:t>recommended. </a:t>
            </a:r>
            <a:endParaRPr lang="en-US" sz="2400" dirty="0" smtClean="0">
              <a:latin typeface="Arial" pitchFamily="34" charset="0"/>
              <a:cs typeface="Arial" pitchFamily="34" charset="0"/>
            </a:endParaRPr>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32</a:t>
            </a:fld>
            <a:endParaRPr lang="en-US"/>
          </a:p>
        </p:txBody>
      </p:sp>
      <p:sp>
        <p:nvSpPr>
          <p:cNvPr id="2049" name="Rectangle 1"/>
          <p:cNvSpPr>
            <a:spLocks noChangeArrowheads="1"/>
          </p:cNvSpPr>
          <p:nvPr/>
        </p:nvSpPr>
        <p:spPr bwMode="auto">
          <a:xfrm>
            <a:off x="304800" y="1595016"/>
            <a:ext cx="8610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Annealing</a:t>
            </a: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.(see table 15.5 for T1 &amp; M2 high speed steels)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High-speed steel must be fully annealed after forging or when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rehardening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required. To minimize decarburization, pack annealing in tightly closed containers is recommended. The packing material can be dry sand or lime to which a small amount of charcoal has been added; burned cast iron chips also are satisfactory, because the packing material acts to insulate the container. After the steel has reached the annealing temperature range, it should be held at temperature for 1h per inch of thickness of the container and should then be slowly cooled in the furnace (at a rate not exceeding 20 </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per h) until it reaches a temperature of 650</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,then a faster rate of cooling is permissible.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33</a:t>
            </a:fld>
            <a:endParaRPr lang="en-US"/>
          </a:p>
        </p:txBody>
      </p:sp>
      <p:sp>
        <p:nvSpPr>
          <p:cNvPr id="49153" name="Rectangle 1"/>
          <p:cNvSpPr>
            <a:spLocks noChangeArrowheads="1"/>
          </p:cNvSpPr>
          <p:nvPr/>
        </p:nvSpPr>
        <p:spPr bwMode="auto">
          <a:xfrm>
            <a:off x="304800" y="1045804"/>
            <a:ext cx="853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Preheating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.(see table 15.5 for T1 &amp; M2 high speed steels)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Austenite begins to form at about 760 and preheating for hardening to slightly above this temperature will minimize stresses that might be set up because of the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transformation.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Double preheating –in one furnace at 540 to 650</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and in another at 845 to 870 </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is often recommended to minimize thermal shock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smtClean="0">
                <a:ln>
                  <a:noFill/>
                </a:ln>
                <a:solidFill>
                  <a:srgbClr val="FF0000"/>
                </a:solidFill>
                <a:effectLst/>
                <a:latin typeface="Arial" pitchFamily="34" charset="0"/>
                <a:ea typeface="Times New Roman" pitchFamily="18" charset="0"/>
                <a:cs typeface="Arial" pitchFamily="34" charset="0"/>
              </a:rPr>
              <a:t>Austenitizing</a:t>
            </a:r>
            <a:r>
              <a:rPr kumimoji="0" lang="en-US" sz="20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.(see table 15.5 for T1 &amp; M2 high speed steels)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High-speed steels depend on the solution of various complex alloy carbides during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austenitizing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develop their heat-resisting qualities and cutting ability.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These carbides do not dissolve to an appreciable extent unless the steel is heated to temperatures near the melting point. Therefore; exceedingly accurate temperature control is required in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austenitizing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high-speed steels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34</a:t>
            </a:fld>
            <a:endParaRPr lang="en-US"/>
          </a:p>
        </p:txBody>
      </p:sp>
      <p:sp>
        <p:nvSpPr>
          <p:cNvPr id="50177" name="Rectangle 1"/>
          <p:cNvSpPr>
            <a:spLocks noChangeArrowheads="1"/>
          </p:cNvSpPr>
          <p:nvPr/>
        </p:nvSpPr>
        <p:spPr bwMode="auto">
          <a:xfrm>
            <a:off x="228600" y="949697"/>
            <a:ext cx="8686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Quenching.(see table 15.5 for T1 &amp; M2 high speed steels)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speed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steels can be quenched in air, oil or molten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salt.  However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except for thin tools which are air quenched between plates to keep them straight, it is customary to quench in oil from muffle or semi muffle furnaces and in molten salt from a high-temperature salt bath. After its temperature has been equalized in the salt quench, the tool is air cooled. For large cutters heated in a furnace , an interrupted oil quench is often used to minimize quenching strains and prevent cracking .This consists of cooling the cutters in the oil only until they lose color (about 540</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and then cooling them in air.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35</a:t>
            </a:fld>
            <a:endParaRPr lang="en-US"/>
          </a:p>
        </p:txBody>
      </p:sp>
      <p:sp>
        <p:nvSpPr>
          <p:cNvPr id="51201" name="Rectangle 1"/>
          <p:cNvSpPr>
            <a:spLocks noChangeArrowheads="1"/>
          </p:cNvSpPr>
          <p:nvPr/>
        </p:nvSpPr>
        <p:spPr bwMode="auto">
          <a:xfrm>
            <a:off x="381000" y="1006368"/>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Tempering.(see table 15.5 for T1 &amp; M2 high speed steels)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example M2 steel is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austenitized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1220 </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hardness of high –speed steel is directly affected by tempering temperature and time. M2 undergoes secondary hardening at temperatures above approximately 370</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and that secondary hardening proceeds at higher temperatures up to about 595 </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depending on time at temperature. These temperatures approximate the practical limits for most tempering operations; lower temperatures do not evoke the secondary hardening response, and higher temperatures produce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hardnesses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considerably lower than those usually desired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36</a:t>
            </a:fld>
            <a:endParaRPr lang="en-US"/>
          </a:p>
        </p:txBody>
      </p:sp>
      <p:sp>
        <p:nvSpPr>
          <p:cNvPr id="3" name="Rectangle 2"/>
          <p:cNvSpPr/>
          <p:nvPr/>
        </p:nvSpPr>
        <p:spPr>
          <a:xfrm>
            <a:off x="609600" y="1143000"/>
            <a:ext cx="7924800" cy="3416320"/>
          </a:xfrm>
          <a:prstGeom prst="rect">
            <a:avLst/>
          </a:prstGeom>
        </p:spPr>
        <p:txBody>
          <a:bodyPr wrap="square">
            <a:spAutoFit/>
          </a:bodyPr>
          <a:lstStyle/>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High-speed steels normally are subjected to a minimum of two separate tempering treatments within the range of 540 to 595</a:t>
            </a:r>
            <a:r>
              <a:rPr lang="en-US" sz="2400" baseline="30000" dirty="0" smtClean="0">
                <a:solidFill>
                  <a:srgbClr val="000000"/>
                </a:solidFill>
                <a:latin typeface="Arial" pitchFamily="34" charset="0"/>
                <a:ea typeface="Times New Roman" pitchFamily="18" charset="0"/>
                <a:cs typeface="Arial" pitchFamily="34" charset="0"/>
              </a:rPr>
              <a:t> </a:t>
            </a:r>
            <a:r>
              <a:rPr lang="en-US" sz="2400" baseline="30000" dirty="0" smtClean="0">
                <a:latin typeface="Arial" pitchFamily="34" charset="0"/>
                <a:ea typeface="Times New Roman" pitchFamily="18" charset="0"/>
                <a:cs typeface="Arial" pitchFamily="34" charset="0"/>
              </a:rPr>
              <a:t>o </a:t>
            </a:r>
            <a:r>
              <a:rPr lang="en-US" sz="2400" dirty="0" smtClean="0">
                <a:latin typeface="Arial" pitchFamily="34" charset="0"/>
                <a:ea typeface="Times New Roman" pitchFamily="18" charset="0"/>
                <a:cs typeface="Arial" pitchFamily="34" charset="0"/>
              </a:rPr>
              <a:t>C. The duration of each treatment is usually 2 h or more at temperature. This process ensures attainment of consistent </a:t>
            </a:r>
            <a:r>
              <a:rPr lang="en-US" sz="2400" dirty="0" err="1" smtClean="0">
                <a:latin typeface="Arial" pitchFamily="34" charset="0"/>
                <a:ea typeface="Times New Roman" pitchFamily="18" charset="0"/>
                <a:cs typeface="Arial" pitchFamily="34" charset="0"/>
              </a:rPr>
              <a:t>martensitic</a:t>
            </a:r>
            <a:r>
              <a:rPr lang="en-US" sz="2400" dirty="0" smtClean="0">
                <a:latin typeface="Arial" pitchFamily="34" charset="0"/>
                <a:ea typeface="Times New Roman" pitchFamily="18" charset="0"/>
                <a:cs typeface="Arial" pitchFamily="34" charset="0"/>
              </a:rPr>
              <a:t> structures because the amount of retained austenite in the as-quenched condition will vary significantly because of variations in heat chemistry, prior thermal history ,hardening temperature, and quenching conditions</a:t>
            </a:r>
            <a:r>
              <a:rPr lang="en-US" sz="2400" dirty="0" smtClean="0">
                <a:latin typeface="Arial" pitchFamily="34" charset="0"/>
                <a:cs typeface="Arial" pitchFamily="34" charset="0"/>
              </a:rPr>
              <a:t> </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4</a:t>
            </a:fld>
            <a:endParaRPr lang="en-US"/>
          </a:p>
        </p:txBody>
      </p:sp>
      <p:pic>
        <p:nvPicPr>
          <p:cNvPr id="3" name="Picture 2" descr="F:\BSc -HT &amp; Phase transformation\جداول\Untitled-2.jpg"/>
          <p:cNvPicPr>
            <a:picLocks noChangeAspect="1" noChangeArrowheads="1"/>
          </p:cNvPicPr>
          <p:nvPr/>
        </p:nvPicPr>
        <p:blipFill>
          <a:blip r:embed="rId2" cstate="print"/>
          <a:srcRect/>
          <a:stretch>
            <a:fillRect/>
          </a:stretch>
        </p:blipFill>
        <p:spPr bwMode="auto">
          <a:xfrm>
            <a:off x="657225" y="876300"/>
            <a:ext cx="7829550" cy="510540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5</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838200"/>
            <a:ext cx="8093374" cy="5169682"/>
          </a:xfrm>
          <a:prstGeom prst="rect">
            <a:avLst/>
          </a:prstGeom>
          <a:noFill/>
          <a:ln w="9525">
            <a:noFill/>
            <a:miter lim="800000"/>
            <a:headEnd/>
            <a:tailEnd/>
          </a:ln>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85801" y="792103"/>
            <a:ext cx="7696200" cy="5324929"/>
          </a:xfrm>
          <a:prstGeom prst="rect">
            <a:avLst/>
          </a:prstGeom>
          <a:noFill/>
          <a:ln w="9525">
            <a:noFill/>
            <a:miter lim="800000"/>
            <a:headEnd/>
            <a:tailEnd/>
          </a:ln>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788031"/>
            <a:ext cx="7696200" cy="5288198"/>
          </a:xfrm>
          <a:prstGeom prst="rect">
            <a:avLst/>
          </a:prstGeom>
          <a:noFill/>
          <a:ln w="9525">
            <a:noFill/>
            <a:miter lim="800000"/>
            <a:headEnd/>
            <a:tailEnd/>
          </a:ln>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8</a:t>
            </a:fld>
            <a:endParaRPr lang="en-US"/>
          </a:p>
        </p:txBody>
      </p:sp>
      <p:sp>
        <p:nvSpPr>
          <p:cNvPr id="3" name="Rectangle 2"/>
          <p:cNvSpPr/>
          <p:nvPr/>
        </p:nvSpPr>
        <p:spPr>
          <a:xfrm>
            <a:off x="533400" y="990600"/>
            <a:ext cx="8077200" cy="2677656"/>
          </a:xfrm>
          <a:prstGeom prst="rect">
            <a:avLst/>
          </a:prstGeom>
        </p:spPr>
        <p:txBody>
          <a:bodyPr wrap="square">
            <a:spAutoFit/>
          </a:bodyPr>
          <a:lstStyle/>
          <a:p>
            <a:r>
              <a:rPr lang="en-US" sz="2400" dirty="0" smtClean="0"/>
              <a:t>The heat treatment of tool steels is as important to their success as the selection of the class/grade itself. With few exceptions, all tool steels must be heat treated to develop specific combinations of wear resistance, resistance to deformation or breaking under loads, and resistance to softening at elevated temperature. Heat treating procedures vary significantly among the various classes of tool steel. </a:t>
            </a:r>
            <a:endParaRPr lang="en-US" sz="2400"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5F80B-7D8A-41DB-98BB-A5E9CC5821DF}" type="slidenum">
              <a:rPr lang="en-US" smtClean="0"/>
              <a:pPr/>
              <a:t>9</a:t>
            </a:fld>
            <a:endParaRPr lang="en-US"/>
          </a:p>
        </p:txBody>
      </p:sp>
      <p:sp>
        <p:nvSpPr>
          <p:cNvPr id="1025" name="Rectangle 1"/>
          <p:cNvSpPr>
            <a:spLocks noChangeArrowheads="1"/>
          </p:cNvSpPr>
          <p:nvPr/>
        </p:nvSpPr>
        <p:spPr bwMode="auto">
          <a:xfrm>
            <a:off x="533400" y="947254"/>
            <a:ext cx="8305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7030A0"/>
                </a:solidFill>
                <a:effectLst/>
                <a:latin typeface="Arial" pitchFamily="34" charset="0"/>
                <a:ea typeface="Times New Roman" pitchFamily="18" charset="0"/>
                <a:cs typeface="Arial" pitchFamily="34" charset="0"/>
              </a:rPr>
              <a:t>Water –Hardening Tool Steels (W steels)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Water-hardening tool steels containing 0.90 to 1.00% carbon are the most widely used. Carbon content affects heat treating temperatures, which outlines recommended heat treating practices for these steels.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a class, </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water-hardening tool steels are relatively low in </a:t>
            </a:r>
            <a:r>
              <a:rPr kumimoji="0" lang="en-US" sz="2400" b="0"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hardenability</a:t>
            </a:r>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although they are arbitrarily classified and available as shallow-hardening, medium-hardening, and deep-hardening types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Their low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hardenability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frequently an advantage, because it allows tough core properties in combination with high surface hardness.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642</TotalTime>
  <Words>1982</Words>
  <Application>Microsoft Office PowerPoint</Application>
  <PresentationFormat>On-screen Show (4:3)</PresentationFormat>
  <Paragraphs>120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Tool Steels &amp; Their Heat Treatments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Steels &amp; Their Heat Treatments</dc:title>
  <dc:creator>ENG</dc:creator>
  <cp:lastModifiedBy>ENG</cp:lastModifiedBy>
  <cp:revision>94</cp:revision>
  <dcterms:created xsi:type="dcterms:W3CDTF">2014-01-11T18:15:49Z</dcterms:created>
  <dcterms:modified xsi:type="dcterms:W3CDTF">2014-02-15T18:57:12Z</dcterms:modified>
</cp:coreProperties>
</file>