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63"/>
  </p:notesMasterIdLst>
  <p:sldIdLst>
    <p:sldId id="256" r:id="rId3"/>
    <p:sldId id="257" r:id="rId4"/>
    <p:sldId id="258" r:id="rId5"/>
    <p:sldId id="259" r:id="rId6"/>
    <p:sldId id="261" r:id="rId7"/>
    <p:sldId id="262" r:id="rId8"/>
    <p:sldId id="265" r:id="rId9"/>
    <p:sldId id="294" r:id="rId10"/>
    <p:sldId id="266" r:id="rId11"/>
    <p:sldId id="299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2" autoAdjust="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48EA6-0134-4893-BF40-B489ACD42B9C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0E2FC-6B2E-416E-A0CF-60897A5EE4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0E2FC-6B2E-416E-A0CF-60897A5EE4A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8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4ABE-4462-40B9-9CC8-2C2DC642FA90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D2D6-3365-4094-A570-0AB11B5ECE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51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584E-E1EE-4CCB-8FB8-6DF1290CDF23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9A82-6D63-4C44-97A3-5A99BB12BC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81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DC97-6E3B-42EC-BE92-28307C591EF1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00FF-BFDD-466D-9F72-8B6673AA25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32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0C24-76DE-4883-BCF5-4912117D1831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D57F-4A57-4861-BE32-8ABB71D5E9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29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73B0-32EE-4F55-971D-3390C5674176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797E-FADA-4EDE-A6DC-2884634A9F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01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A139-3B7F-4003-A714-77A9536FB510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6290-11E2-4626-9008-6B7E5F9A35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29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6E8E-9480-49AA-8837-02257893F075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4642-0017-4A3A-8F77-EAD8D40D251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17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D441-05F1-4B06-A8E3-B483780BE998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E24B-9F13-464F-9FF5-0984EC8DA0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68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E48F-F0AA-4947-9271-901DB3C1BBFA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F1DE-7BAB-4F21-97CE-A4CB17EB70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21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8B79-6E63-4F6F-A36F-D9691651FAB2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E5F1-BEFC-42D5-9C73-B5475E0438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212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D67C-092A-452F-BFDA-00082FD80792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F840-F4EA-45DD-80E4-9CD42D39E5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59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2051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FEA03-D243-4A1C-99B1-F051E26DA297}" type="datetimeFigureOut">
              <a:rPr lang="sr-Latn-CS"/>
              <a:pPr>
                <a:defRPr/>
              </a:pPr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8C7FD-0FA8-4038-97A9-ADC00F140D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14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THE EUROPEAN UNION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1752600"/>
          </a:xfrm>
        </p:spPr>
        <p:txBody>
          <a:bodyPr/>
          <a:lstStyle/>
          <a:p>
            <a:pPr algn="ctr"/>
            <a:r>
              <a:rPr lang="hr-HR" dirty="0" smtClean="0"/>
              <a:t>	UNITED IN DIVERSITY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EU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u="sng" dirty="0">
                <a:latin typeface="Times New Roman" pitchFamily="18" charset="0"/>
                <a:cs typeface="Times New Roman" pitchFamily="18" charset="0"/>
              </a:rPr>
              <a:t>10 EU </a:t>
            </a:r>
            <a:r>
              <a:rPr lang="hr-HR" u="sng" dirty="0" err="1" smtClean="0">
                <a:latin typeface="Times New Roman" pitchFamily="18" charset="0"/>
                <a:cs typeface="Times New Roman" pitchFamily="18" charset="0"/>
              </a:rPr>
              <a:t>bodies</a:t>
            </a:r>
            <a:endParaRPr lang="hr-HR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European External Action Service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(EEAS)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manages the EU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diplomatic relations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with other countries and supports the EU’s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strategic partnership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with key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players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b="1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Ombudsman→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responds to complaints from EU citizens, businesses and organizations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helping to uncover cases of 'maladministration‘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is completely independent and does not take orders from any government or organization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year, it presents the European Parliament with an activity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repor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1288"/>
          </a:xfrm>
        </p:spPr>
        <p:txBody>
          <a:bodyPr>
            <a:normAutofit/>
          </a:bodyPr>
          <a:lstStyle/>
          <a:p>
            <a:r>
              <a:rPr lang="hr-HR" dirty="0" smtClean="0"/>
              <a:t>The EU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latin typeface="Times New Roman"/>
                <a:cs typeface="Times New Roman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Distinct bodies from the EU institutions→ separate legal entities set up to perform specific tasks under EU law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→Over 40 agencies divided into 4 groups: </a:t>
            </a:r>
          </a:p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Decentralised agencies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(technical, scientific, managerial tasks)</a:t>
            </a:r>
          </a:p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Executive agencies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(help to manage EU programmes)</a:t>
            </a:r>
          </a:p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EURATOM agencies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(support the aims of the European Atomic Energy Community Treaty)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European Institute of Innovation and Technology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/>
              <a:t>promote</a:t>
            </a:r>
            <a:r>
              <a:rPr lang="hr-HR" dirty="0" smtClean="0"/>
              <a:t>s</a:t>
            </a:r>
            <a:r>
              <a:rPr lang="en-US" dirty="0" smtClean="0"/>
              <a:t> Europe’s ability to develop new technologies</a:t>
            </a:r>
            <a:r>
              <a:rPr lang="hr-HR" dirty="0" smtClean="0"/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618488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latin typeface="Times New Roman" pitchFamily="18" charset="0"/>
                <a:cs typeface="Times New Roman" pitchFamily="18" charset="0"/>
              </a:rPr>
              <a:t>European Parliament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hr-HR" sz="3600" b="1" dirty="0" smtClean="0">
                <a:latin typeface="Times New Roman" pitchFamily="18" charset="0"/>
                <a:cs typeface="Times New Roman" pitchFamily="18" charset="0"/>
              </a:rPr>
              <a:t>Europski parlament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Directly elected by EU voters every 5 years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Members of the European Parliament (MEPs) represent the people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The number of MEPs for each country is roughly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proportionate to its population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Maximum 751  MEPs (750+the President)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One of the EU’s main law-making institutions, along with the Council of the European Union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 places of work: Brussels, Luxembourg and Strasbourg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Roles of the European Parliament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Debating and passing European laws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(together with the Council)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→works together with the Council to decide on the content of the EU laws and oficially adopt them (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ordinary legislative process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Lisbon Treaty: more power to influence the content of laws in areas including agriculture, energy policy, immigration and EU funds</a:t>
            </a:r>
          </a:p>
          <a:p>
            <a:pPr>
              <a:buNone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must give its permission for allowing new countries to join  the EU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Democratic supervision</a:t>
            </a:r>
          </a:p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when a new Commission is appointed , its 28 members cannot take up office until Parliament has approved them</a:t>
            </a:r>
          </a:p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it can call on the Commission to resign during its period in office (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motion of censure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keeps check on the Commission by examining reports it produces and questioning Commissioners</a:t>
            </a:r>
          </a:p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MEPs look at petitions from citizens and sets up of committees of inquiry</a:t>
            </a:r>
          </a:p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national leaders meet for European Council summits, Parliament gives its opinion on the topics on the agenda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39624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Supervising the budget</a:t>
            </a:r>
          </a:p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adopts the EU’s annual budget with the Council of the European Union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a committee that monitors how the budget is spent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 year passes judgment on the Commission's handling of the previous year's budget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524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President of the European Parliament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6172200" cy="3429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Martin Schulz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presides over the debates and activities of the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Parliament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represents the Parliament within the EU and internationally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two and a half year term, can be re-elected once</a:t>
            </a:r>
          </a:p>
          <a:p>
            <a:endParaRPr lang="hr-HR" dirty="0" smtClean="0"/>
          </a:p>
        </p:txBody>
      </p:sp>
      <p:pic>
        <p:nvPicPr>
          <p:cNvPr id="4" name="Picture 3" descr="mart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95600"/>
            <a:ext cx="3071813" cy="32766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The Council of the EU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/Vijeće EU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preuz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90800"/>
            <a:ext cx="4374429" cy="3276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This is where national ministers from each country meet do adopt laws and coordinate policies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What does it do? 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534400" cy="5333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Passes EU laws→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Council and Parliament share the final say on new EU laws proposed by the Commission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Coordinates economic policies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Signs international agreements→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diverse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environment, trade, development, textiles, fisheries, science, technology and transport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Approves the annual EU budget→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with the Parliament</a:t>
            </a:r>
          </a:p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Develops the EU’s foreign and defense policies→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the Common Foreign and Security Policy</a:t>
            </a:r>
          </a:p>
          <a:p>
            <a:pPr marL="514350" indent="-514350">
              <a:buFont typeface="+mj-lt"/>
              <a:buAutoNum type="arabicParenR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Justice→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Coordinates cooperation between courts and police forces of member countries</a:t>
            </a:r>
          </a:p>
          <a:p>
            <a:endParaRPr lang="en-US" b="1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7696200" cy="59436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No fixed memebers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→a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each Council meeting, each country sends the minister for the policy field being discussed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foreign ministers’ Council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permanent chairperson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Representative of the Union for Foreign Affairs and Security Policy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r-HR" i="1" dirty="0" smtClean="0"/>
              <a:t>Visoki predstavnik Unije za vanjske poslove i sigurnosnu politiku )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→Federica Mogherini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other Council meetings are chaired by the relevant minister of the country holding the rotating EU presidency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ed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57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629400"/>
          </a:xfrm>
        </p:spPr>
        <p:txBody>
          <a:bodyPr/>
          <a:lstStyle/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</a:t>
            </a:r>
            <a:r>
              <a:rPr lang="hr-HR" dirty="0" smtClean="0">
                <a:latin typeface="+mj-lt"/>
              </a:rPr>
              <a:t>The EU is a unique economic and political partnership  between 28 European countries that together  cover much of the continent</a:t>
            </a:r>
          </a:p>
          <a:p>
            <a:pPr>
              <a:buNone/>
            </a:pPr>
            <a:endParaRPr lang="hr-HR" dirty="0" smtClean="0">
              <a:latin typeface="+mj-lt"/>
            </a:endParaRP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 descr="član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057400"/>
            <a:ext cx="4953000" cy="458049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Voting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8915400" cy="5059525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ecisions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Council of the EU are taken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qualified majority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a general rule 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the bigger a country’s population, the more votes it has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double majority voting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(2014):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majority of countries (at least 15)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 majority of the total EU population (the countries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must represent at least 65% of the EU population)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in votes concerning sensitive topics (security, external affairs) decisions by the Council have to be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unanimous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hr-HR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European Commission/ Europska komisija 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562600" y="609600"/>
            <a:ext cx="3581400" cy="384572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Commission is based in Brussels and Luxembourg and has offices (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representations)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every EU country and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delegations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in capital cities around the world.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5105400" cy="6096001"/>
          </a:xfrm>
        </p:spPr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28 Commissioners (one from each country/5-year term)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The President is nominated by the European Council 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Current President is Jean-Claude Juncker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The appointment of all Commissioners (including the President) has to be approved by the European Parliament</a:t>
            </a:r>
          </a:p>
          <a:p>
            <a:endParaRPr lang="hr-HR" dirty="0" smtClean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Purpose 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48006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roposing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new laws to Parliament and the Council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has ‘the right of inititative’: can propose new laws</a:t>
            </a:r>
            <a:r>
              <a:rPr lang="hr-HR" dirty="0" smtClean="0">
                <a:latin typeface="Times New Roman"/>
                <a:cs typeface="Times New Roman"/>
              </a:rPr>
              <a:t>→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Commission’s departments produce a draft of the proposed new law. If at least 14 of the 28 Commissioners agree with it, the draft is then sent to the Council and Parliament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Managing the EU’s budget and allocating funding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Council and Parliament, the Commission sets broad long-term spending priorities for the EU 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manages funding for EU policies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such as 'Erasmus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7547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Enforcing European law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checks that each member country is applying EU law properly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Representing the EU internationally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→s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peaks on behalf of all EU countries in international bodies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negotiates international agreements for the EU 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The European Council/ </a:t>
            </a:r>
            <a:r>
              <a:rPr lang="hr-HR" sz="4400" dirty="0" smtClean="0"/>
              <a:t>Europsko vijeće</a:t>
            </a:r>
            <a:endParaRPr lang="en-US" sz="4400" dirty="0"/>
          </a:p>
        </p:txBody>
      </p:sp>
      <p:pic>
        <p:nvPicPr>
          <p:cNvPr id="7" name="Content Placeholder 6" descr="counci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057400"/>
            <a:ext cx="6329148" cy="403860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0" y="685800"/>
            <a:ext cx="3429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summits where EU leaders meet to decide on broad political priorities and major initiatives</a:t>
            </a:r>
            <a:endParaRPr lang="hr-H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around 4 meetings a year, chaired by a permanent president</a:t>
            </a:r>
            <a:endParaRPr lang="hr-H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Donald Tusk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European Council elects its President by qualified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majorit</a:t>
            </a:r>
            <a:r>
              <a:rPr lang="hr-H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r>
              <a:rPr lang="hr-H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and a half years term, can be re-elected once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What does it do?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153400" cy="463311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setting the EU's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political direction and priorities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dealing with complex or sensitive issues that cannot be resolved at a lower level of intergovernmental cooperation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has no powers to pass 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laws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Members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5181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European Council brings together the heads of state or government of every EU country, the Commission President and the European Council President, who chairs the meetings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EU’s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High Representative for Foreign Affairs and Security Policy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They meet twice every six months, usually in Brussels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Decisions are usually taken by consensus,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some cases, it adopts decisions by unanimity or by qualified majority, depending on what the Treaty provides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presidents of the European Council and Commission, and the High Representative for Foreign Affairs and Security Policy do not have a vote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5400" b="1" dirty="0" smtClean="0">
                <a:solidFill>
                  <a:schemeClr val="tx1"/>
                </a:solidFill>
              </a:rPr>
              <a:t>The Court of Justice of the EU/ </a:t>
            </a:r>
            <a:r>
              <a:rPr lang="hr-HR" sz="4800" b="1" dirty="0" smtClean="0">
                <a:solidFill>
                  <a:schemeClr val="tx1"/>
                </a:solidFill>
                <a:latin typeface="Bodoni MT" pitchFamily="18" charset="0"/>
              </a:rPr>
              <a:t>Sud Europske unije</a:t>
            </a:r>
            <a:r>
              <a:rPr lang="hr-HR" sz="4800" dirty="0" smtClean="0">
                <a:latin typeface="Bodoni MT" pitchFamily="18" charset="0"/>
              </a:rPr>
              <a:t/>
            </a:r>
            <a:br>
              <a:rPr lang="hr-HR" sz="4800" dirty="0" smtClean="0">
                <a:latin typeface="Bodoni MT" pitchFamily="18" charset="0"/>
              </a:rPr>
            </a:b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The History of the European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>
                <a:latin typeface="+mj-lt"/>
                <a:cs typeface="Times New Roman"/>
              </a:rPr>
              <a:t>1950→ the European Coal and Steel Community (Belgium, France, Germany, Italy, Luxembourg and the Netherlands)</a:t>
            </a:r>
          </a:p>
          <a:p>
            <a:r>
              <a:rPr lang="hr-HR" dirty="0" smtClean="0">
                <a:latin typeface="+mj-lt"/>
                <a:cs typeface="Times New Roman"/>
              </a:rPr>
              <a:t>1957→The  European Economic Community and European Atomic Energy Community</a:t>
            </a:r>
          </a:p>
          <a:p>
            <a:r>
              <a:rPr lang="hr-HR" dirty="0" smtClean="0">
                <a:latin typeface="+mj-lt"/>
                <a:cs typeface="Times New Roman"/>
              </a:rPr>
              <a:t>1993: the Maastricht Treaty → EUROPEAN UNION</a:t>
            </a:r>
          </a:p>
          <a:p>
            <a:endParaRPr lang="hr-H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The European Central Bank/ </a:t>
            </a:r>
            <a:r>
              <a:rPr lang="hr-HR" sz="4000" dirty="0" smtClean="0">
                <a:solidFill>
                  <a:schemeClr val="bg1"/>
                </a:solidFill>
                <a:latin typeface="Bodoni MT" pitchFamily="18" charset="0"/>
              </a:rPr>
              <a:t>Europska središnja banka</a:t>
            </a:r>
            <a:r>
              <a:rPr lang="hr-HR" sz="4800" dirty="0" smtClean="0">
                <a:latin typeface="Bodoni MT" pitchFamily="18" charset="0"/>
              </a:rPr>
              <a:t/>
            </a:r>
            <a:br>
              <a:rPr lang="hr-HR" sz="4800" dirty="0" smtClean="0">
                <a:latin typeface="Bodoni MT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40386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Based in Frankfurt, Germany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ECB is completely independent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prices stable (keep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inflation under control), especially in countries that use the euro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 financial system stable – by making sure financial markets and institutions are properly supervised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European Court od Auditors/</a:t>
            </a:r>
            <a:r>
              <a:rPr lang="hr-H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Revizorski sud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Audits EU finances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role is to improve EU financial management and report on the use of public funds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in Luxembourg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148e9f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5000" y="4800600"/>
            <a:ext cx="6712525" cy="228600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85800"/>
            <a:ext cx="8153400" cy="6172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the right to check ('audit') any person or organization handling EU funds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Court has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one member from each EU country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appointed by the Council for a six-year term (renewable)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Court of Auditors has no legal powers of its own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auditors discover fraud or irregularities they inform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OLAF- The European Anti-Fraud Office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 the European Parliament and the Council with an annual report on the previous financial year (the 'annual discharge‘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to give its opinion on EU financial legislation and how to help the EU fight fraud</a:t>
            </a:r>
            <a:endParaRPr lang="hr-HR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u="sng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ENLARGEMENT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 whereby countries join the EU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widening EU membership has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promoted economic growth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strengthened democratic forces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 countries emerging from dictatorship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Uniting East and West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Treaty on European Union states that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any European country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may apply for membership if it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respects the EU's democratic values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 is committed to promoting them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Who can join?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A country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only join if it meets all the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membership criteria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political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it must have stable institutions guaranteeing democracy, the rule of law and human rights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it must have a functioning market economy and be able to cope with competitive pressure and market forces within the EU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it must accept established EU law and practice – especially the major goals of political, economic and monetary union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 has 3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(all subject to approval by all existing EU countries):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country is offered the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prospect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of membership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country becomes an official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candidate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for membership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candidate moves on to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formal membership negotiations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process that usually involves reforms to adopt established EU law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Who can join next?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Currently the EU has offered the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prospect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of membership to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 countries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Albania, Turkey, Iceland and all the countries of the former Yugoslavia (except Slovenia and Croatia, already EU members).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of these have been granted official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candidate status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Turkey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Serbia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The former Yugoslav Republic of Macedonia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Iceland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Montenegro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 Foreign Affairs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affairs = foreign policy</a:t>
            </a:r>
          </a:p>
          <a:p>
            <a:r>
              <a:rPr lang="en-US" dirty="0" smtClean="0"/>
              <a:t>concerns international relations and national interests in foreign countries</a:t>
            </a:r>
          </a:p>
          <a:p>
            <a:r>
              <a:rPr lang="en-US" dirty="0" smtClean="0"/>
              <a:t>handled by the </a:t>
            </a:r>
            <a:r>
              <a:rPr lang="en-US" b="1" dirty="0" smtClean="0"/>
              <a:t>Foreign Affairs Council</a:t>
            </a:r>
            <a:r>
              <a:rPr lang="en-US" dirty="0" smtClean="0"/>
              <a:t> (FAC)</a:t>
            </a:r>
          </a:p>
        </p:txBody>
      </p:sp>
    </p:spTree>
    <p:extLst>
      <p:ext uri="{BB962C8B-B14F-4D97-AF65-F5344CB8AC3E}">
        <p14:creationId xmlns:p14="http://schemas.microsoft.com/office/powerpoint/2010/main" val="25403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Affairs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 is a configuration of the Council of the European Union</a:t>
            </a:r>
          </a:p>
          <a:p>
            <a:r>
              <a:rPr lang="en-US" dirty="0" smtClean="0"/>
              <a:t>it meets once a month</a:t>
            </a:r>
          </a:p>
          <a:p>
            <a:r>
              <a:rPr lang="en-US" dirty="0" smtClean="0"/>
              <a:t>created in 2009 by the Treaty of Lisbon</a:t>
            </a:r>
          </a:p>
          <a:p>
            <a:r>
              <a:rPr lang="en-US" dirty="0" smtClean="0"/>
              <a:t>consists of the foreign ministers from all EU member states</a:t>
            </a:r>
          </a:p>
          <a:p>
            <a:pPr lvl="2"/>
            <a:r>
              <a:rPr lang="en-US" dirty="0" smtClean="0"/>
              <a:t>Ministers responsible for European Affairs, </a:t>
            </a:r>
            <a:r>
              <a:rPr lang="en-US" dirty="0" err="1" smtClean="0"/>
              <a:t>Defence</a:t>
            </a:r>
            <a:r>
              <a:rPr lang="en-US" dirty="0" smtClean="0"/>
              <a:t>, Development or Trade also participate depending on the items on agenda.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FAC’s tasks:</a:t>
            </a:r>
            <a:endParaRPr lang="en-US" dirty="0" smtClean="0"/>
          </a:p>
          <a:p>
            <a:pPr lvl="1"/>
            <a:r>
              <a:rPr lang="en-US" dirty="0" smtClean="0"/>
              <a:t>is responsible for the EU's external action</a:t>
            </a:r>
          </a:p>
          <a:p>
            <a:pPr lvl="2"/>
            <a:r>
              <a:rPr lang="en-US" dirty="0" smtClean="0"/>
              <a:t>which includes foreign policy, defense, trade, development cooperation and humanitarian aid</a:t>
            </a:r>
          </a:p>
          <a:p>
            <a:pPr lvl="1"/>
            <a:r>
              <a:rPr lang="en-US" dirty="0" smtClean="0"/>
              <a:t>defines and </a:t>
            </a:r>
            <a:r>
              <a:rPr lang="en-US" b="1" dirty="0" smtClean="0"/>
              <a:t>implements</a:t>
            </a:r>
            <a:r>
              <a:rPr lang="en-US" dirty="0" smtClean="0"/>
              <a:t> the EU's foreign and security policy</a:t>
            </a:r>
          </a:p>
          <a:p>
            <a:pPr lvl="1"/>
            <a:r>
              <a:rPr lang="en-US" dirty="0" smtClean="0"/>
              <a:t>ensures the unity, consistency and effectiveness of the EU's external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/>
              <a:t>MEMBER STATES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j-lt"/>
              </a:rPr>
              <a:t>1973</a:t>
            </a:r>
            <a:r>
              <a:rPr lang="hr-HR" dirty="0" smtClean="0">
                <a:latin typeface="+mj-lt"/>
                <a:cs typeface="Times New Roman"/>
              </a:rPr>
              <a:t>→ the first enlargement : Denmark, Ireland and The United Kingdom</a:t>
            </a:r>
          </a:p>
          <a:p>
            <a:r>
              <a:rPr lang="hr-HR" dirty="0" smtClean="0">
                <a:latin typeface="+mj-lt"/>
                <a:cs typeface="Times New Roman"/>
              </a:rPr>
              <a:t>1981→Greece</a:t>
            </a:r>
          </a:p>
          <a:p>
            <a:r>
              <a:rPr lang="hr-HR" dirty="0" smtClean="0">
                <a:latin typeface="+mj-lt"/>
                <a:cs typeface="Times New Roman"/>
              </a:rPr>
              <a:t>1983→ Spain and Portugal</a:t>
            </a:r>
          </a:p>
          <a:p>
            <a:r>
              <a:rPr lang="hr-HR" dirty="0" smtClean="0">
                <a:latin typeface="+mj-lt"/>
                <a:cs typeface="Times New Roman"/>
              </a:rPr>
              <a:t>1995→ Austria, Finland and Sweden</a:t>
            </a:r>
          </a:p>
          <a:p>
            <a:r>
              <a:rPr lang="hr-HR" dirty="0" smtClean="0">
                <a:latin typeface="+mj-lt"/>
              </a:rPr>
              <a:t>2004 ( 10 new members)</a:t>
            </a:r>
            <a:r>
              <a:rPr lang="hr-HR" dirty="0" smtClean="0">
                <a:latin typeface="+mj-lt"/>
                <a:cs typeface="Times New Roman"/>
              </a:rPr>
              <a:t>→Cyprus, the Czech Republic, Estonia, Hungary, Latvia, Lithuania, Malta, Poland, Slovakia and Slovenia</a:t>
            </a:r>
          </a:p>
          <a:p>
            <a:r>
              <a:rPr lang="hr-HR" dirty="0" smtClean="0">
                <a:latin typeface="+mj-lt"/>
                <a:cs typeface="Times New Roman"/>
              </a:rPr>
              <a:t>2008→ Bulgaria and Romania</a:t>
            </a:r>
          </a:p>
          <a:p>
            <a:r>
              <a:rPr lang="hr-HR" b="1" dirty="0" smtClean="0">
                <a:latin typeface="+mj-lt"/>
                <a:cs typeface="Times New Roman"/>
              </a:rPr>
              <a:t>July 1, 2013 → CROATIA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are chaired by the High Representative of the Union for Foreign Affairs and Security Policy → </a:t>
            </a:r>
            <a:r>
              <a:rPr lang="en-US" b="1" dirty="0" smtClean="0"/>
              <a:t>Federica </a:t>
            </a:r>
            <a:r>
              <a:rPr lang="en-US" b="1" dirty="0" err="1" smtClean="0"/>
              <a:t>Mogherini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is the president of the FAC </a:t>
            </a:r>
          </a:p>
          <a:p>
            <a:r>
              <a:rPr lang="en-US" dirty="0" smtClean="0"/>
              <a:t>her main task is:</a:t>
            </a:r>
          </a:p>
          <a:p>
            <a:pPr lvl="1"/>
            <a:r>
              <a:rPr lang="en-US" dirty="0" smtClean="0"/>
              <a:t>to speak for the EU</a:t>
            </a:r>
          </a:p>
          <a:p>
            <a:pPr lvl="1">
              <a:buNone/>
            </a:pPr>
            <a:r>
              <a:rPr lang="en-US" dirty="0" smtClean="0"/>
              <a:t>	regarding foreign policy</a:t>
            </a:r>
          </a:p>
          <a:p>
            <a:pPr lvl="1">
              <a:buNone/>
            </a:pPr>
            <a:r>
              <a:rPr lang="en-US" dirty="0" smtClean="0"/>
              <a:t>	of the Member States</a:t>
            </a:r>
          </a:p>
        </p:txBody>
      </p:sp>
      <p:pic>
        <p:nvPicPr>
          <p:cNvPr id="1026" name="Picture 2" descr="C:\Users\Ja\Desktop\Federica_Mogherini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140968"/>
            <a:ext cx="2821744" cy="3396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1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EU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EU decisions made?</a:t>
            </a:r>
          </a:p>
          <a:p>
            <a:pPr lvl="0"/>
            <a:r>
              <a:rPr lang="en-US" dirty="0" smtClean="0"/>
              <a:t>The EU’s standard decision-making procedure is known as </a:t>
            </a:r>
            <a:r>
              <a:rPr lang="en-US" b="1" dirty="0" smtClean="0"/>
              <a:t>Ordinary Legislative Procedure </a:t>
            </a:r>
            <a:r>
              <a:rPr lang="en-US" dirty="0" smtClean="0"/>
              <a:t>(or "</a:t>
            </a:r>
            <a:r>
              <a:rPr lang="en-US" b="1" dirty="0" err="1" smtClean="0"/>
              <a:t>codecision</a:t>
            </a:r>
            <a:r>
              <a:rPr lang="en-US" dirty="0" smtClean="0"/>
              <a:t>")</a:t>
            </a:r>
          </a:p>
          <a:p>
            <a:pPr lvl="0"/>
            <a:r>
              <a:rPr lang="en-US" dirty="0" smtClean="0"/>
              <a:t>the directly elected European Parliament has to approve EU legislation together with the Council (the governments of the 28 EU countries)</a:t>
            </a:r>
          </a:p>
        </p:txBody>
      </p:sp>
    </p:spTree>
    <p:extLst>
      <p:ext uri="{BB962C8B-B14F-4D97-AF65-F5344CB8AC3E}">
        <p14:creationId xmlns:p14="http://schemas.microsoft.com/office/powerpoint/2010/main" val="41374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Two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The Commission </a:t>
            </a:r>
            <a:r>
              <a:rPr lang="en-US" b="1" dirty="0" smtClean="0"/>
              <a:t>proposes</a:t>
            </a:r>
            <a:r>
              <a:rPr lang="en-US" dirty="0" smtClean="0"/>
              <a:t> legislation  after consulting various NGOs, local authorities, representatives of industries and civil societies… </a:t>
            </a:r>
          </a:p>
          <a:p>
            <a:pPr>
              <a:buNone/>
            </a:pPr>
            <a:r>
              <a:rPr lang="en-US" dirty="0" smtClean="0"/>
              <a:t>2. The European Parliament and the Council of the EU review </a:t>
            </a:r>
            <a:r>
              <a:rPr lang="en-US" b="1" dirty="0" smtClean="0"/>
              <a:t>proposals</a:t>
            </a:r>
            <a:r>
              <a:rPr lang="en-US" dirty="0" smtClean="0"/>
              <a:t> by the Commission and propose amendments → CODECISION PROCEDURE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if the two institutions agree on amendments, </a:t>
            </a:r>
            <a:r>
              <a:rPr lang="en-US" sz="4000" b="1" dirty="0" smtClean="0"/>
              <a:t>the proposed legislation can be adopted</a:t>
            </a:r>
          </a:p>
          <a:p>
            <a:r>
              <a:rPr lang="en-US" sz="4000" dirty="0" smtClean="0"/>
              <a:t>if they cannot agree, </a:t>
            </a:r>
            <a:r>
              <a:rPr lang="en-US" sz="4000" b="1" dirty="0" smtClean="0"/>
              <a:t>a</a:t>
            </a:r>
            <a:r>
              <a:rPr lang="en-US" sz="4000" dirty="0" smtClean="0"/>
              <a:t> </a:t>
            </a:r>
            <a:r>
              <a:rPr lang="en-US" sz="4000" b="1" dirty="0" smtClean="0"/>
              <a:t>conciliation committee </a:t>
            </a:r>
            <a:r>
              <a:rPr lang="en-US" sz="4000" dirty="0" smtClean="0"/>
              <a:t>tries to find a solution</a:t>
            </a:r>
          </a:p>
          <a:p>
            <a:r>
              <a:rPr lang="en-US" sz="4000" dirty="0" smtClean="0"/>
              <a:t>both the Council and the Parliament can </a:t>
            </a:r>
            <a:r>
              <a:rPr lang="en-US" sz="4000" b="1" dirty="0" smtClean="0"/>
              <a:t>block the legislative proposal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531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0px-European_Union_legislative_triangle.svg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3285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also </a:t>
            </a:r>
            <a:r>
              <a:rPr lang="en-US" b="1" dirty="0" smtClean="0"/>
              <a:t>special legislative procedures </a:t>
            </a:r>
            <a:r>
              <a:rPr lang="en-US" dirty="0" smtClean="0"/>
              <a:t>used in sensitive areas</a:t>
            </a:r>
          </a:p>
          <a:p>
            <a:r>
              <a:rPr lang="en-US" dirty="0" smtClean="0"/>
              <a:t>in these procedures:</a:t>
            </a:r>
          </a:p>
          <a:p>
            <a:pPr lvl="1"/>
            <a:r>
              <a:rPr lang="en-US" dirty="0" smtClean="0"/>
              <a:t>the Council can adopt legislation on its own with just the involvement of the EP and the Council</a:t>
            </a:r>
          </a:p>
          <a:p>
            <a:pPr lvl="1"/>
            <a:r>
              <a:rPr lang="en-US" dirty="0" smtClean="0"/>
              <a:t>the Council and the EC can act alone</a:t>
            </a:r>
          </a:p>
          <a:p>
            <a:pPr lvl="1"/>
            <a:r>
              <a:rPr lang="en-US" dirty="0" smtClean="0"/>
              <a:t>the EC can act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fr-FR" b="1" dirty="0" smtClean="0"/>
              <a:t>Acquis communautaire</a:t>
            </a:r>
            <a:endParaRPr lang="fr-FR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r>
              <a:rPr lang="en-US" sz="2800" i="1" dirty="0" err="1" smtClean="0"/>
              <a:t>pravna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stečevina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Europske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unije</a:t>
            </a:r>
            <a:endParaRPr lang="hr-HR" sz="2800" i="1" dirty="0" smtClean="0"/>
          </a:p>
          <a:p>
            <a:r>
              <a:rPr lang="en-GB" sz="2800" dirty="0" smtClean="0"/>
              <a:t>often shortened to </a:t>
            </a:r>
            <a:r>
              <a:rPr lang="en-GB" sz="2800" i="1" dirty="0" err="1" smtClean="0"/>
              <a:t>acquis</a:t>
            </a:r>
            <a:endParaRPr lang="hr-HR" sz="2800" i="1" dirty="0" smtClean="0"/>
          </a:p>
          <a:p>
            <a:r>
              <a:rPr lang="en-GB" sz="2800" dirty="0" smtClean="0"/>
              <a:t>the accumulated legislation</a:t>
            </a:r>
            <a:r>
              <a:rPr lang="hr-HR" sz="2800" dirty="0" smtClean="0"/>
              <a:t> </a:t>
            </a:r>
            <a:r>
              <a:rPr lang="en-GB" sz="2800" dirty="0" smtClean="0"/>
              <a:t>which constitute</a:t>
            </a:r>
            <a:r>
              <a:rPr lang="hr-HR" sz="2800" dirty="0" smtClean="0"/>
              <a:t>s</a:t>
            </a:r>
            <a:r>
              <a:rPr lang="en-GB" sz="2800" dirty="0" smtClean="0"/>
              <a:t> the body of European Union law</a:t>
            </a:r>
            <a:endParaRPr lang="hr-HR" sz="2800" dirty="0" smtClean="0"/>
          </a:p>
          <a:p>
            <a:r>
              <a:rPr lang="hr-HR" sz="2800" dirty="0" smtClean="0"/>
              <a:t>c</a:t>
            </a:r>
            <a:r>
              <a:rPr lang="en-GB" sz="2800" dirty="0" err="1" smtClean="0"/>
              <a:t>andidate</a:t>
            </a:r>
            <a:r>
              <a:rPr lang="en-GB" sz="2800" dirty="0" smtClean="0"/>
              <a:t> countries have to accept the </a:t>
            </a:r>
            <a:r>
              <a:rPr lang="en-GB" sz="2800" dirty="0" err="1" smtClean="0"/>
              <a:t>acquis</a:t>
            </a:r>
            <a:r>
              <a:rPr lang="en-GB" sz="2800" dirty="0" smtClean="0"/>
              <a:t> before they can join the EU, and make EU law part of their own national legislation</a:t>
            </a:r>
            <a:endParaRPr lang="hr-HR" sz="2800" dirty="0" smtClean="0"/>
          </a:p>
          <a:p>
            <a:r>
              <a:rPr lang="en-GB" sz="2800" dirty="0" smtClean="0"/>
              <a:t>the </a:t>
            </a:r>
            <a:r>
              <a:rPr lang="en-GB" sz="2800" dirty="0" err="1" smtClean="0"/>
              <a:t>acquis</a:t>
            </a:r>
            <a:r>
              <a:rPr lang="en-GB" sz="2800" dirty="0" smtClean="0"/>
              <a:t> </a:t>
            </a:r>
            <a:r>
              <a:rPr lang="hr-HR" sz="2800" dirty="0" smtClean="0"/>
              <a:t>i</a:t>
            </a:r>
            <a:r>
              <a:rPr lang="en-GB" sz="2800" dirty="0" smtClean="0"/>
              <a:t>s divided into 3</a:t>
            </a:r>
            <a:r>
              <a:rPr lang="hr-HR" sz="2800" dirty="0" smtClean="0"/>
              <a:t>5</a:t>
            </a:r>
            <a:r>
              <a:rPr lang="en-GB" sz="2800" dirty="0" smtClean="0"/>
              <a:t> chapters for the purpose of negotiation between the EU and the candidate </a:t>
            </a:r>
            <a:r>
              <a:rPr lang="hr-HR" sz="2800" dirty="0" err="1" smtClean="0"/>
              <a:t>country</a:t>
            </a:r>
            <a:r>
              <a:rPr lang="hr-HR" sz="2800" dirty="0" smtClean="0"/>
              <a:t> </a:t>
            </a:r>
            <a:r>
              <a:rPr lang="hr-HR" sz="2800" dirty="0" err="1" smtClean="0"/>
              <a:t>during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accession</a:t>
            </a:r>
            <a:r>
              <a:rPr lang="hr-HR" sz="2800" dirty="0" smtClean="0"/>
              <a:t> </a:t>
            </a:r>
            <a:r>
              <a:rPr lang="hr-HR" sz="2800" dirty="0" err="1" smtClean="0"/>
              <a:t>process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9819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hr-HR" sz="3200" smtClean="0"/>
              <a:t>35 chapters of the acquis</a:t>
            </a:r>
            <a:endParaRPr lang="en-GB" sz="320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388" y="692150"/>
            <a:ext cx="4537075" cy="5362575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Free movement of goods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Freedom of movement for workers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Right of establishment and freedom to provide services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Free movement of capital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Public procurement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Company law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Intellectual property law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Competition policy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Financial services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Information society and media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Agriculture and rural development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Food safety, veterinary and phytosanitary policy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Fisheries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Transport policy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Energy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Taxation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Economic and monetary policy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400" smtClean="0"/>
              <a:t>Statistics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endParaRPr lang="en-GB" sz="140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06925" y="692150"/>
            <a:ext cx="45370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Social policy and employment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Enterprise and industrial policy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Trans-European networks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Regional policy and coordination of structural instruments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Judiciary and fundamental rights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Justice, freedom and security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Science and research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Education and culture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Environment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Consumer and health protection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Customs union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External relations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Foreign, security and defence policy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Financial control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Financial and budgetary provisions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Institutions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9"/>
              <a:defRPr/>
            </a:pPr>
            <a:r>
              <a:rPr lang="en-GB" sz="1400" dirty="0">
                <a:solidFill>
                  <a:prstClr val="black"/>
                </a:solidFill>
              </a:rPr>
              <a:t>Other issues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eriod" startAt="19"/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European Union law consists of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en-GB" dirty="0" smtClean="0"/>
              <a:t>primary legislation</a:t>
            </a:r>
            <a:r>
              <a:rPr lang="hr-HR" dirty="0" smtClean="0"/>
              <a:t>: </a:t>
            </a:r>
            <a:r>
              <a:rPr lang="en-GB" dirty="0" smtClean="0"/>
              <a:t>the </a:t>
            </a:r>
            <a:r>
              <a:rPr lang="hr-HR" dirty="0" smtClean="0"/>
              <a:t>t</a:t>
            </a:r>
            <a:r>
              <a:rPr lang="en-GB" dirty="0" err="1" smtClean="0"/>
              <a:t>reaties</a:t>
            </a:r>
            <a:r>
              <a:rPr lang="hr-HR" dirty="0" smtClean="0"/>
              <a:t> (=ugovori)</a:t>
            </a:r>
          </a:p>
          <a:p>
            <a:endParaRPr lang="hr-HR" dirty="0" smtClean="0"/>
          </a:p>
          <a:p>
            <a:r>
              <a:rPr lang="en-GB" dirty="0" smtClean="0"/>
              <a:t>secondary legislation</a:t>
            </a:r>
            <a:r>
              <a:rPr lang="hr-HR" dirty="0" smtClean="0"/>
              <a:t>:</a:t>
            </a:r>
            <a:r>
              <a:rPr lang="en-GB" dirty="0" smtClean="0"/>
              <a:t> the provisions of instruments enacted by the European institutions </a:t>
            </a: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9849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legislation</a:t>
            </a:r>
            <a:r>
              <a:rPr lang="hr-HR" dirty="0" smtClean="0"/>
              <a:t>: </a:t>
            </a:r>
            <a:r>
              <a:rPr lang="en-GB" dirty="0" smtClean="0"/>
              <a:t>the </a:t>
            </a:r>
            <a:r>
              <a:rPr lang="hr-HR" dirty="0" smtClean="0"/>
              <a:t>t</a:t>
            </a:r>
            <a:r>
              <a:rPr lang="en-GB" dirty="0" err="1" smtClean="0"/>
              <a:t>reaties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treaty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a binding agreement between EU member countries</a:t>
            </a:r>
          </a:p>
          <a:p>
            <a:r>
              <a:rPr lang="en-US" dirty="0" smtClean="0"/>
              <a:t>sets out EU objectives, rules for EU institutions, how decisions are made and the relationship between the EU and its member countries</a:t>
            </a:r>
          </a:p>
          <a:p>
            <a:r>
              <a:rPr lang="en-US" dirty="0" smtClean="0"/>
              <a:t>the European Union is based on the rule of law </a:t>
            </a:r>
            <a:endParaRPr lang="hr-HR" dirty="0" smtClean="0"/>
          </a:p>
          <a:p>
            <a:pPr lvl="1"/>
            <a:r>
              <a:rPr lang="en-GB" dirty="0" smtClean="0"/>
              <a:t>every action taken by the EU is founded on treaties that have been approved voluntarily and democratically by all EU member countries</a:t>
            </a:r>
          </a:p>
          <a:p>
            <a:r>
              <a:rPr lang="en-US" dirty="0" smtClean="0"/>
              <a:t>when new countries joined the EU, the founding treaties were amended</a:t>
            </a:r>
          </a:p>
        </p:txBody>
      </p:sp>
    </p:spTree>
    <p:extLst>
      <p:ext uri="{BB962C8B-B14F-4D97-AF65-F5344CB8AC3E}">
        <p14:creationId xmlns:p14="http://schemas.microsoft.com/office/powerpoint/2010/main" val="1137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2209800"/>
            <a:ext cx="3581400" cy="22098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he 12 stars in a circle symbolize the ideals of unity, solidarity and harmony among the people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of Europe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main treaties are:</a:t>
            </a:r>
          </a:p>
          <a:p>
            <a:pPr lvl="1"/>
            <a:r>
              <a:rPr lang="en-US" b="1" dirty="0" smtClean="0"/>
              <a:t>Treaty establishing the European Coal and Steel Community</a:t>
            </a:r>
            <a:endParaRPr lang="en-US" dirty="0" smtClean="0"/>
          </a:p>
          <a:p>
            <a:pPr lvl="1"/>
            <a:r>
              <a:rPr lang="en-US" b="1" dirty="0" smtClean="0"/>
              <a:t>Treaties of Rome: EEC and EURATOM treaties</a:t>
            </a:r>
            <a:endParaRPr lang="en-US" dirty="0" smtClean="0"/>
          </a:p>
          <a:p>
            <a:pPr lvl="1"/>
            <a:r>
              <a:rPr lang="en-US" b="1" dirty="0" smtClean="0"/>
              <a:t>Merger Treaty - Brussels Treaty</a:t>
            </a:r>
            <a:endParaRPr lang="en-US" dirty="0" smtClean="0"/>
          </a:p>
          <a:p>
            <a:pPr lvl="1"/>
            <a:r>
              <a:rPr lang="en-US" b="1" dirty="0" smtClean="0"/>
              <a:t>Single European Act</a:t>
            </a:r>
            <a:endParaRPr lang="en-US" dirty="0" smtClean="0"/>
          </a:p>
          <a:p>
            <a:pPr lvl="1"/>
            <a:r>
              <a:rPr lang="en-US" b="1" dirty="0" smtClean="0"/>
              <a:t>Treaty on European Union - Maastricht Treaty</a:t>
            </a:r>
            <a:endParaRPr lang="en-US" dirty="0" smtClean="0"/>
          </a:p>
          <a:p>
            <a:pPr lvl="1"/>
            <a:r>
              <a:rPr lang="en-US" b="1" dirty="0" smtClean="0"/>
              <a:t>Treaty of Amsterdam</a:t>
            </a:r>
            <a:endParaRPr lang="en-US" dirty="0" smtClean="0"/>
          </a:p>
          <a:p>
            <a:pPr lvl="1"/>
            <a:r>
              <a:rPr lang="en-US" b="1" dirty="0" smtClean="0"/>
              <a:t>Treaty of Nice</a:t>
            </a:r>
            <a:endParaRPr lang="en-US" dirty="0" smtClean="0"/>
          </a:p>
          <a:p>
            <a:pPr lvl="1"/>
            <a:r>
              <a:rPr lang="en-US" b="1" dirty="0" smtClean="0"/>
              <a:t>Treaty of Lisbon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Lisbon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i="1" dirty="0" err="1" smtClean="0"/>
              <a:t>Lisabonski</a:t>
            </a:r>
            <a:r>
              <a:rPr lang="hr-HR" i="1" dirty="0" smtClean="0"/>
              <a:t> ugovor</a:t>
            </a:r>
          </a:p>
          <a:p>
            <a:r>
              <a:rPr lang="en-GB" b="1" dirty="0" smtClean="0"/>
              <a:t>Signed</a:t>
            </a:r>
            <a:r>
              <a:rPr lang="en-GB" dirty="0" smtClean="0"/>
              <a:t>: 13 December 2007 </a:t>
            </a:r>
            <a:endParaRPr lang="hr-HR" dirty="0" smtClean="0"/>
          </a:p>
          <a:p>
            <a:r>
              <a:rPr lang="en-GB" b="1" dirty="0" smtClean="0"/>
              <a:t>Entered into force</a:t>
            </a:r>
            <a:r>
              <a:rPr lang="en-GB" dirty="0" smtClean="0"/>
              <a:t>: 1 December 2009</a:t>
            </a:r>
            <a:endParaRPr lang="hr-HR" dirty="0" smtClean="0"/>
          </a:p>
          <a:p>
            <a:r>
              <a:rPr lang="en-GB" b="1" dirty="0" smtClean="0"/>
              <a:t>Purpose</a:t>
            </a:r>
            <a:r>
              <a:rPr lang="en-GB" dirty="0" smtClean="0"/>
              <a:t>: to make the EU more democratic, more efficient and better able to address global problems, such as climate change, with one voice</a:t>
            </a:r>
            <a:endParaRPr lang="hr-HR" dirty="0" smtClean="0"/>
          </a:p>
          <a:p>
            <a:r>
              <a:rPr lang="en-GB" b="1" dirty="0" smtClean="0"/>
              <a:t>Main changes</a:t>
            </a:r>
            <a:r>
              <a:rPr lang="en-GB" dirty="0" smtClean="0"/>
              <a:t>: more power for the European Parliament, change of voting procedures in the Council</a:t>
            </a:r>
            <a:r>
              <a:rPr lang="en-US" dirty="0" smtClean="0"/>
              <a:t>, citizens’ initiative</a:t>
            </a:r>
            <a:r>
              <a:rPr lang="en-GB" dirty="0" smtClean="0"/>
              <a:t>, a permanent president of the European Council, a new High Representative for Foreign Affairs, a new EU diplomatic service.</a:t>
            </a:r>
            <a:endParaRPr lang="hr-HR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The Lisbon treaty clarifies which powers:</a:t>
            </a:r>
          </a:p>
          <a:p>
            <a:pPr lvl="3"/>
            <a:r>
              <a:rPr lang="en-US" sz="3000" dirty="0" smtClean="0"/>
              <a:t>belong to the EU</a:t>
            </a:r>
          </a:p>
          <a:p>
            <a:pPr lvl="3"/>
            <a:r>
              <a:rPr lang="en-US" sz="3000" dirty="0" smtClean="0"/>
              <a:t>belong to EU member countries</a:t>
            </a:r>
          </a:p>
          <a:p>
            <a:pPr lvl="3"/>
            <a:r>
              <a:rPr lang="en-US" sz="3000" dirty="0" smtClean="0"/>
              <a:t>are shared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Secondary legislation: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Main types of instruments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Regulation</a:t>
            </a:r>
            <a:r>
              <a:rPr lang="hr-HR" dirty="0" smtClean="0"/>
              <a:t> (=uredba)</a:t>
            </a:r>
            <a:endParaRPr lang="en-US" dirty="0" smtClean="0"/>
          </a:p>
          <a:p>
            <a:pPr eaLnBrk="1" hangingPunct="1"/>
            <a:r>
              <a:rPr lang="en-US" dirty="0" smtClean="0"/>
              <a:t>Directive</a:t>
            </a:r>
            <a:r>
              <a:rPr lang="hr-HR" dirty="0" smtClean="0"/>
              <a:t> (=direktiva)</a:t>
            </a:r>
            <a:endParaRPr lang="en-US" dirty="0" smtClean="0"/>
          </a:p>
          <a:p>
            <a:pPr eaLnBrk="1" hangingPunct="1"/>
            <a:r>
              <a:rPr lang="en-US" dirty="0" smtClean="0"/>
              <a:t>Decision</a:t>
            </a:r>
            <a:r>
              <a:rPr lang="hr-HR" dirty="0" smtClean="0"/>
              <a:t> (=odluka)</a:t>
            </a:r>
            <a:endParaRPr lang="en-US" dirty="0" smtClean="0"/>
          </a:p>
          <a:p>
            <a:pPr eaLnBrk="1" hangingPunct="1"/>
            <a:r>
              <a:rPr lang="en-US" dirty="0" smtClean="0"/>
              <a:t>Recommendation</a:t>
            </a:r>
            <a:r>
              <a:rPr lang="hr-HR" dirty="0" smtClean="0"/>
              <a:t> (=preporuka)</a:t>
            </a:r>
            <a:endParaRPr lang="en-US" dirty="0" smtClean="0"/>
          </a:p>
          <a:p>
            <a:pPr eaLnBrk="1" hangingPunct="1"/>
            <a:r>
              <a:rPr lang="en-US" dirty="0" smtClean="0"/>
              <a:t>Opinion</a:t>
            </a:r>
            <a:r>
              <a:rPr lang="hr-HR" dirty="0" smtClean="0"/>
              <a:t> (=mišljenje)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8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binding legislative act</a:t>
            </a:r>
          </a:p>
          <a:p>
            <a:r>
              <a:rPr lang="en-US" dirty="0" smtClean="0"/>
              <a:t>it must be applied in its entirety across the EU</a:t>
            </a:r>
          </a:p>
          <a:p>
            <a:r>
              <a:rPr lang="en-US" dirty="0" smtClean="0"/>
              <a:t>addressed to all member states</a:t>
            </a:r>
          </a:p>
          <a:p>
            <a:pPr eaLnBrk="1" hangingPunct="1"/>
            <a:r>
              <a:rPr lang="en-US" dirty="0" smtClean="0"/>
              <a:t>used in specific areas (e.g. agriculture, customs…)</a:t>
            </a:r>
          </a:p>
        </p:txBody>
      </p:sp>
    </p:spTree>
    <p:extLst>
      <p:ext uri="{BB962C8B-B14F-4D97-AF65-F5344CB8AC3E}">
        <p14:creationId xmlns:p14="http://schemas.microsoft.com/office/powerpoint/2010/main" val="24153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35038"/>
          </a:xfrm>
        </p:spPr>
        <p:txBody>
          <a:bodyPr/>
          <a:lstStyle/>
          <a:p>
            <a:pPr eaLnBrk="1" hangingPunct="1"/>
            <a:r>
              <a:rPr lang="en-US" dirty="0" smtClean="0"/>
              <a:t>Directives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353425" cy="5257800"/>
          </a:xfrm>
        </p:spPr>
        <p:txBody>
          <a:bodyPr/>
          <a:lstStyle/>
          <a:p>
            <a:r>
              <a:rPr lang="en-US" dirty="0" smtClean="0"/>
              <a:t>a legislative act that sets out a goal that all EU countries must achieve </a:t>
            </a:r>
          </a:p>
          <a:p>
            <a:r>
              <a:rPr lang="en-US" dirty="0" smtClean="0"/>
              <a:t>binding as to the objectives or results to be achieved </a:t>
            </a:r>
          </a:p>
          <a:p>
            <a:r>
              <a:rPr lang="en-US" dirty="0" smtClean="0"/>
              <a:t>it is up to the individual countries to decide how achieve those goals</a:t>
            </a:r>
          </a:p>
        </p:txBody>
      </p:sp>
    </p:spTree>
    <p:extLst>
      <p:ext uri="{BB962C8B-B14F-4D97-AF65-F5344CB8AC3E}">
        <p14:creationId xmlns:p14="http://schemas.microsoft.com/office/powerpoint/2010/main" val="30932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binding on those to whom it is addressed (e.g. an EU country or an individual company) </a:t>
            </a:r>
          </a:p>
          <a:p>
            <a:r>
              <a:rPr lang="en-US" dirty="0" smtClean="0"/>
              <a:t>it is directly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Recommendations and opinions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have no binding force</a:t>
            </a:r>
          </a:p>
          <a:p>
            <a:pPr eaLnBrk="1" hangingPunct="1"/>
            <a:r>
              <a:rPr lang="en-US" dirty="0" smtClean="0"/>
              <a:t>only suggestions and advisory opinions without any legal obligation to whom they are addressed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40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n-US" dirty="0" smtClean="0"/>
              <a:t>EU legislative texts are drafted and published in all official languages</a:t>
            </a:r>
          </a:p>
          <a:p>
            <a:r>
              <a:rPr lang="en-US" dirty="0" smtClean="0"/>
              <a:t>from the legal point of view, they are regarded as originals, not as translations</a:t>
            </a:r>
          </a:p>
          <a:p>
            <a:r>
              <a:rPr lang="en-US" dirty="0" smtClean="0"/>
              <a:t>all language versions </a:t>
            </a:r>
            <a:r>
              <a:rPr lang="en-US" b="1" dirty="0" smtClean="0"/>
              <a:t>are vested with the force of law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8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of the EU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/>
          <a:lstStyle/>
          <a:p>
            <a:pPr lvl="0"/>
            <a:r>
              <a:rPr lang="en-US" dirty="0" smtClean="0"/>
              <a:t>the EC is responsible for ensuring EU law is applied throughout all Member States</a:t>
            </a:r>
          </a:p>
          <a:p>
            <a:pPr lvl="0"/>
            <a:r>
              <a:rPr lang="en-US" dirty="0" smtClean="0"/>
              <a:t>it can impose sanctions on individuals or companies who break EU law</a:t>
            </a:r>
          </a:p>
          <a:p>
            <a:pPr lvl="0"/>
            <a:r>
              <a:rPr lang="en-US" dirty="0" smtClean="0"/>
              <a:t>It can take formal action against national authorities  asking them to remedy the situation by a certain date </a:t>
            </a:r>
          </a:p>
          <a:p>
            <a:pPr lvl="1"/>
            <a:r>
              <a:rPr lang="en-US" sz="3200" dirty="0" smtClean="0"/>
              <a:t>this may involve taking them to the European Court of Justice</a:t>
            </a:r>
          </a:p>
        </p:txBody>
      </p:sp>
    </p:spTree>
    <p:extLst>
      <p:ext uri="{BB962C8B-B14F-4D97-AF65-F5344CB8AC3E}">
        <p14:creationId xmlns:p14="http://schemas.microsoft.com/office/powerpoint/2010/main" val="111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791200" cy="3962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EUROPE DAY (9 MAY)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→ideas of the European Union first put forward on that day by French foreign minister Robert Schuman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The European anthem</a:t>
            </a:r>
          </a:p>
          <a:p>
            <a:pPr>
              <a:buNone/>
            </a:pP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   →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The Bethoven’s Ninth Simphony (1823)</a:t>
            </a:r>
          </a:p>
          <a:p>
            <a:pPr>
              <a:buNone/>
            </a:pPr>
            <a:endParaRPr lang="hr-HR" dirty="0" smtClean="0">
              <a:latin typeface="+mj-lt"/>
              <a:cs typeface="Times New Roman"/>
            </a:endParaRPr>
          </a:p>
          <a:p>
            <a:pPr>
              <a:buNone/>
            </a:pPr>
            <a:endParaRPr lang="hr-HR" dirty="0" smtClean="0">
              <a:latin typeface="+mj-lt"/>
              <a:cs typeface="Times New Roman"/>
            </a:endParaRPr>
          </a:p>
          <a:p>
            <a:pPr>
              <a:buNone/>
            </a:pPr>
            <a:endParaRPr lang="hr-HR" dirty="0" smtClean="0">
              <a:latin typeface="+mj-lt"/>
              <a:cs typeface="Times New Roman"/>
            </a:endParaRPr>
          </a:p>
        </p:txBody>
      </p:sp>
      <p:pic>
        <p:nvPicPr>
          <p:cNvPr id="4" name="Picture 3" descr="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838200"/>
            <a:ext cx="3733800" cy="4167188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FOR YOUR ATTENTION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5181600" cy="66294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hr-HR" sz="2800" dirty="0" err="1" smtClean="0">
                <a:solidFill>
                  <a:schemeClr val="bg1"/>
                </a:solidFill>
                <a:latin typeface="+mj-lt"/>
              </a:rPr>
              <a:t>common</a:t>
            </a: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+mj-lt"/>
              </a:rPr>
              <a:t>currency</a:t>
            </a: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+mj-lt"/>
              </a:rPr>
              <a:t>in 18 out of 28 countries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+mj-lt"/>
              </a:rPr>
              <a:t>These countries are known    collectively as the </a:t>
            </a:r>
            <a:r>
              <a:rPr lang="hr-HR" sz="2800" b="1" dirty="0" smtClean="0">
                <a:solidFill>
                  <a:schemeClr val="bg1"/>
                </a:solidFill>
                <a:latin typeface="+mj-lt"/>
              </a:rPr>
              <a:t>Eurozone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hr-HR" dirty="0" smtClean="0"/>
              <a:t>Languages spoken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 </a:t>
            </a:r>
            <a:r>
              <a:rPr lang="en-US" b="1" dirty="0" smtClean="0">
                <a:latin typeface="+mj-lt"/>
              </a:rPr>
              <a:t>languages of the European Union</a:t>
            </a:r>
            <a:r>
              <a:rPr lang="en-US" dirty="0" smtClean="0">
                <a:latin typeface="+mj-lt"/>
              </a:rPr>
              <a:t> are </a:t>
            </a:r>
            <a:r>
              <a:rPr lang="hr-HR" dirty="0" smtClean="0">
                <a:latin typeface="+mj-lt"/>
              </a:rPr>
              <a:t> languages </a:t>
            </a:r>
            <a:r>
              <a:rPr lang="en-US" dirty="0" smtClean="0">
                <a:latin typeface="+mj-lt"/>
              </a:rPr>
              <a:t>used by people within the member states of the </a:t>
            </a:r>
            <a:r>
              <a:rPr lang="hr-HR" dirty="0" smtClean="0">
                <a:latin typeface="+mj-lt"/>
              </a:rPr>
              <a:t>EU</a:t>
            </a:r>
          </a:p>
          <a:p>
            <a:r>
              <a:rPr lang="en-US" dirty="0" smtClean="0">
                <a:latin typeface="+mj-lt"/>
              </a:rPr>
              <a:t> They include the twenty-four</a:t>
            </a:r>
            <a:r>
              <a:rPr lang="hr-HR" dirty="0" smtClean="0">
                <a:latin typeface="+mj-lt"/>
              </a:rPr>
              <a:t> official languages </a:t>
            </a:r>
            <a:r>
              <a:rPr lang="en-US" dirty="0" smtClean="0">
                <a:latin typeface="+mj-lt"/>
              </a:rPr>
              <a:t>of the European Union along with a range of others.</a:t>
            </a:r>
            <a:endParaRPr lang="hr-HR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EU asserts that it is in favor of linguistic diversity and currently has a European Commissioner for Education, Culture, </a:t>
            </a:r>
            <a:r>
              <a:rPr lang="en-US" b="1" dirty="0" smtClean="0">
                <a:latin typeface="+mj-lt"/>
              </a:rPr>
              <a:t>Multilingualism</a:t>
            </a:r>
            <a:r>
              <a:rPr lang="en-US" dirty="0" smtClean="0">
                <a:latin typeface="+mj-lt"/>
              </a:rPr>
              <a:t> and Youth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The EU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715000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The European Parliament (</a:t>
            </a:r>
            <a:r>
              <a:rPr lang="hr-HR" sz="2400" dirty="0" smtClean="0">
                <a:latin typeface="Bodoni MT" pitchFamily="18" charset="0"/>
              </a:rPr>
              <a:t>Europski parlament</a:t>
            </a:r>
            <a:r>
              <a:rPr lang="hr-HR" sz="2800" dirty="0" smtClean="0"/>
              <a:t>)</a:t>
            </a:r>
          </a:p>
          <a:p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The Council of the EU </a:t>
            </a:r>
            <a:r>
              <a:rPr lang="hr-HR" sz="2800" dirty="0" smtClean="0"/>
              <a:t>(</a:t>
            </a:r>
            <a:r>
              <a:rPr lang="hr-HR" sz="2400" dirty="0" smtClean="0">
                <a:latin typeface="Bodoni MT" pitchFamily="18" charset="0"/>
              </a:rPr>
              <a:t>Vijeće Europske unije</a:t>
            </a:r>
            <a:r>
              <a:rPr lang="hr-HR" sz="2800" dirty="0" smtClean="0"/>
              <a:t>)</a:t>
            </a:r>
          </a:p>
          <a:p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The European Commission </a:t>
            </a:r>
            <a:r>
              <a:rPr lang="hr-HR" sz="2800" dirty="0" smtClean="0"/>
              <a:t>(</a:t>
            </a:r>
            <a:r>
              <a:rPr lang="hr-HR" sz="2400" dirty="0" smtClean="0">
                <a:latin typeface="Bodoni MT" pitchFamily="18" charset="0"/>
              </a:rPr>
              <a:t>Europska komisija</a:t>
            </a:r>
            <a:r>
              <a:rPr lang="hr-HR" sz="2800" dirty="0" smtClean="0"/>
              <a:t>)</a:t>
            </a:r>
          </a:p>
          <a:p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The European Council </a:t>
            </a:r>
            <a:r>
              <a:rPr lang="hr-HR" sz="2800" dirty="0" smtClean="0"/>
              <a:t>(</a:t>
            </a:r>
            <a:r>
              <a:rPr lang="hr-HR" sz="2400" dirty="0" smtClean="0">
                <a:latin typeface="Bodoni MT" pitchFamily="18" charset="0"/>
              </a:rPr>
              <a:t>Europsko vijeće</a:t>
            </a:r>
            <a:r>
              <a:rPr lang="hr-HR" sz="2800" dirty="0" smtClean="0"/>
              <a:t>)</a:t>
            </a:r>
          </a:p>
          <a:p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The Court of Justice of the EU </a:t>
            </a:r>
            <a:r>
              <a:rPr lang="hr-HR" sz="2800" dirty="0" smtClean="0"/>
              <a:t>(</a:t>
            </a:r>
            <a:r>
              <a:rPr lang="hr-HR" sz="2400" dirty="0" smtClean="0">
                <a:latin typeface="Bodoni MT" pitchFamily="18" charset="0"/>
              </a:rPr>
              <a:t>Sud Europske unije)</a:t>
            </a:r>
          </a:p>
          <a:p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The European Central Bank </a:t>
            </a:r>
            <a:r>
              <a:rPr lang="hr-HR" sz="2800" dirty="0" smtClean="0"/>
              <a:t>(</a:t>
            </a:r>
            <a:r>
              <a:rPr lang="hr-HR" sz="2400" dirty="0" smtClean="0">
                <a:latin typeface="Bodoni MT" pitchFamily="18" charset="0"/>
              </a:rPr>
              <a:t>Europska središnja banka)</a:t>
            </a:r>
          </a:p>
          <a:p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The European Court od Auditors </a:t>
            </a:r>
            <a:r>
              <a:rPr lang="hr-HR" sz="2800" dirty="0" smtClean="0"/>
              <a:t>(</a:t>
            </a:r>
            <a:r>
              <a:rPr lang="hr-HR" sz="2400" dirty="0" smtClean="0">
                <a:latin typeface="Bodoni MT" pitchFamily="18" charset="0"/>
              </a:rPr>
              <a:t>Revizorski sud)</a:t>
            </a:r>
          </a:p>
          <a:p>
            <a:endParaRPr lang="hr-H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2334</Words>
  <Application>Microsoft Office PowerPoint</Application>
  <PresentationFormat>On-screen Show (4:3)</PresentationFormat>
  <Paragraphs>312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Bodoni MT</vt:lpstr>
      <vt:lpstr>Calibri</vt:lpstr>
      <vt:lpstr>Constantia</vt:lpstr>
      <vt:lpstr>Times New Roman</vt:lpstr>
      <vt:lpstr>Wingdings</vt:lpstr>
      <vt:lpstr>Wingdings 2</vt:lpstr>
      <vt:lpstr>Flow</vt:lpstr>
      <vt:lpstr>1_Office tema</vt:lpstr>
      <vt:lpstr>THE EUROPEAN UNION </vt:lpstr>
      <vt:lpstr>PowerPoint Presentation</vt:lpstr>
      <vt:lpstr>The History of the European Union</vt:lpstr>
      <vt:lpstr>MEMBER STATES</vt:lpstr>
      <vt:lpstr>The 12 stars in a circle symbolize the ideals of unity, solidarity and harmony among the people of Europe</vt:lpstr>
      <vt:lpstr>PowerPoint Presentation</vt:lpstr>
      <vt:lpstr>PowerPoint Presentation</vt:lpstr>
      <vt:lpstr>Languages spoken</vt:lpstr>
      <vt:lpstr>The EU Institutions</vt:lpstr>
      <vt:lpstr>The EU Bodies</vt:lpstr>
      <vt:lpstr>The EU Agencies</vt:lpstr>
      <vt:lpstr>European Parliament / Europski parlament </vt:lpstr>
      <vt:lpstr>Roles of the European Parliament </vt:lpstr>
      <vt:lpstr>PowerPoint Presentation</vt:lpstr>
      <vt:lpstr>PowerPoint Presentation</vt:lpstr>
      <vt:lpstr>President of the European Parliament</vt:lpstr>
      <vt:lpstr>The Council of the EU /Vijeće EU</vt:lpstr>
      <vt:lpstr>What does it do?  </vt:lpstr>
      <vt:lpstr>PowerPoint Presentation</vt:lpstr>
      <vt:lpstr>Voting </vt:lpstr>
      <vt:lpstr>The European Commission/ Europska komisija  </vt:lpstr>
      <vt:lpstr>PowerPoint Presentation</vt:lpstr>
      <vt:lpstr> Purpose  </vt:lpstr>
      <vt:lpstr>PowerPoint Presentation</vt:lpstr>
      <vt:lpstr>The European Council/ Europsko vijeće</vt:lpstr>
      <vt:lpstr>PowerPoint Presentation</vt:lpstr>
      <vt:lpstr>What does it do?</vt:lpstr>
      <vt:lpstr>Members </vt:lpstr>
      <vt:lpstr>The Court of Justice of the EU/ Sud Europske unije </vt:lpstr>
      <vt:lpstr>The European Central Bank/ Europska središnja banka </vt:lpstr>
      <vt:lpstr>The European Court od Auditors/Revizorski sud</vt:lpstr>
      <vt:lpstr>PowerPoint Presentation</vt:lpstr>
      <vt:lpstr>ENLARGEMENT </vt:lpstr>
      <vt:lpstr>Who can join? </vt:lpstr>
      <vt:lpstr>How does it work?</vt:lpstr>
      <vt:lpstr>Who can join next? </vt:lpstr>
      <vt:lpstr>EU Foreign Affairs</vt:lpstr>
      <vt:lpstr>Foreign Affairs Council</vt:lpstr>
      <vt:lpstr>PowerPoint Presentation</vt:lpstr>
      <vt:lpstr>PowerPoint Presentation</vt:lpstr>
      <vt:lpstr>THE EU LAW</vt:lpstr>
      <vt:lpstr>Two steps:</vt:lpstr>
      <vt:lpstr>PowerPoint Presentation</vt:lpstr>
      <vt:lpstr>PowerPoint Presentation</vt:lpstr>
      <vt:lpstr>PowerPoint Presentation</vt:lpstr>
      <vt:lpstr>Acquis communautaire</vt:lpstr>
      <vt:lpstr>35 chapters of the acquis</vt:lpstr>
      <vt:lpstr>European Union law consists of </vt:lpstr>
      <vt:lpstr>Primary legislation: the treaties </vt:lpstr>
      <vt:lpstr>PowerPoint Presentation</vt:lpstr>
      <vt:lpstr>Treaty of Lisbon</vt:lpstr>
      <vt:lpstr>PowerPoint Presentation</vt:lpstr>
      <vt:lpstr>Secondary legislation: Main types of instruments</vt:lpstr>
      <vt:lpstr>Regulations</vt:lpstr>
      <vt:lpstr>Directives</vt:lpstr>
      <vt:lpstr>Decisions</vt:lpstr>
      <vt:lpstr>Recommendations and opinions</vt:lpstr>
      <vt:lpstr>PowerPoint Presentation</vt:lpstr>
      <vt:lpstr>Application of the EU law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</dc:title>
  <dc:creator/>
  <cp:lastModifiedBy>ivana</cp:lastModifiedBy>
  <cp:revision>12</cp:revision>
  <dcterms:created xsi:type="dcterms:W3CDTF">2006-08-16T00:00:00Z</dcterms:created>
  <dcterms:modified xsi:type="dcterms:W3CDTF">2014-12-10T08:08:25Z</dcterms:modified>
</cp:coreProperties>
</file>