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22"/>
  </p:notesMasterIdLst>
  <p:sldIdLst>
    <p:sldId id="283" r:id="rId2"/>
    <p:sldId id="327" r:id="rId3"/>
    <p:sldId id="328" r:id="rId4"/>
    <p:sldId id="331" r:id="rId5"/>
    <p:sldId id="326" r:id="rId6"/>
    <p:sldId id="313" r:id="rId7"/>
    <p:sldId id="337" r:id="rId8"/>
    <p:sldId id="336" r:id="rId9"/>
    <p:sldId id="277" r:id="rId10"/>
    <p:sldId id="332" r:id="rId11"/>
    <p:sldId id="278" r:id="rId12"/>
    <p:sldId id="339" r:id="rId13"/>
    <p:sldId id="338" r:id="rId14"/>
    <p:sldId id="307" r:id="rId15"/>
    <p:sldId id="335" r:id="rId16"/>
    <p:sldId id="329" r:id="rId17"/>
    <p:sldId id="267" r:id="rId18"/>
    <p:sldId id="269" r:id="rId19"/>
    <p:sldId id="288" r:id="rId20"/>
    <p:sldId id="26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0273" autoAdjust="0"/>
  </p:normalViewPr>
  <p:slideViewPr>
    <p:cSldViewPr snapToGrid="0">
      <p:cViewPr>
        <p:scale>
          <a:sx n="60" d="100"/>
          <a:sy n="60" d="100"/>
        </p:scale>
        <p:origin x="-39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41838BF-8447-4310-93B9-5A7663447725}" type="datetimeFigureOut">
              <a:rPr lang="en-US"/>
              <a:pPr>
                <a:defRPr/>
              </a:pPr>
              <a:t>3/15/2012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7669436-1941-4060-9D88-743A37F7B81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7665DC-22FA-4A3A-A757-8B5509931ED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6C1677-CCBA-4B32-9EE6-60959824D23A}" type="slidenum">
              <a:rPr lang="en-US" smtClean="0"/>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378442-CB4A-4D61-8C38-051E95ACC10F}" type="slidenum">
              <a:rPr lang="en-US" smtClean="0"/>
              <a:pPr/>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3A4A20-C70E-40E7-8A0F-668E0235FE3E}" type="slidenum">
              <a:rPr lang="en-US" smtClean="0"/>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6266FE7-DD70-4121-9A39-1499295A5DA7}" type="slidenum">
              <a:rPr lang="en-US" smtClean="0"/>
              <a:pPr/>
              <a:t>19</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37D72F-28F9-4184-B5DF-9FF1BE90CCAC}"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7097B50-AC0C-44F3-83C6-C5F9C6452A14}" type="slidenum">
              <a:rPr lang="en-US" smtClean="0"/>
              <a:pPr/>
              <a:t>5</a:t>
            </a:fld>
            <a:endParaRPr lang="en-US" smtClean="0"/>
          </a:p>
        </p:txBody>
      </p:sp>
      <p:sp>
        <p:nvSpPr>
          <p:cNvPr id="24579" name="Rectangle 2"/>
          <p:cNvSpPr>
            <a:spLocks noRo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FC2D3E-1884-439D-9B7C-90FA84D2586A}"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7C12DC-BEA1-4C86-9656-A59FCA3448F8}" type="slidenum">
              <a:rPr lang="en-US" smtClean="0"/>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0336CE-FD2C-469B-BD37-9A25F1A30DF8}"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351E8E-7A60-4BEF-ADA2-9F84FA49E891}"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5C8672-BE9B-4106-8CD2-74D76BB9ED8D}"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D6369C-F8A3-41B7-AB36-ACA2588D0ACE}" type="slidenum">
              <a:rPr lang="en-US" smtClean="0"/>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1602EB8-E73F-44B3-B12D-E4564D3FFA95}" type="slidenum">
              <a:rPr lang="en-US" smtClean="0"/>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48369-F755-41F6-8490-6138E49201C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5D5C8F-C1D0-4D9E-8C5F-FC62D83512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32084D-256F-4F17-8CCE-44FA75BB1EE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DC7B215-A29E-45CB-AA0C-FD8FAE0A1A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633757-1BF7-49AF-8FC0-630B4229A3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D65AAA-5BDC-444E-90BC-3BB6C7CE99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F5F2AB-37D7-424D-BF9A-8688E3E6F1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2C95B7E-803E-42C5-B169-568457DBEC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D667D7-A1DE-47BC-9B56-4671F9688D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9BCAE3-A208-46F8-A0E9-1525D580C6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C31F15-A5E4-4886-97A5-262DC82DDC4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F634C8-DD78-41F7-94A9-8A385AF2E8F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F4AD5B7-5C89-4A53-BDA5-CA7A9416EF0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upload.wikimedia.org/wikipedia/commons/2/25/Yoghurt_and_Hummus_at_Moroccan_Soup_Bar.jpg" TargetMode="External"/><Relationship Id="rId3" Type="http://schemas.openxmlformats.org/officeDocument/2006/relationships/hyperlink" Target="//upload.wikimedia.org/wikipedia/commons/0/07/Baba_Ghanoush.jpg" TargetMode="External"/><Relationship Id="rId7" Type="http://schemas.openxmlformats.org/officeDocument/2006/relationships/hyperlink" Target="http://en.wikipedia.org/wiki/File:Yoghurt_and_Hummus_at_Moroccan_Soup_Bar.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0.jpeg"/><Relationship Id="rId5" Type="http://schemas.openxmlformats.org/officeDocument/2006/relationships/hyperlink" Target="//upload.wikimedia.org/wikipedia/commons/9/9f/Fatayer.jpg" TargetMode="External"/><Relationship Id="rId10" Type="http://schemas.openxmlformats.org/officeDocument/2006/relationships/hyperlink" Target="http://en.wikipedia.org/wiki/File:Falafel.JPG" TargetMode="External"/><Relationship Id="rId4" Type="http://schemas.openxmlformats.org/officeDocument/2006/relationships/image" Target="../media/image7.jpeg"/><Relationship Id="rId9"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ctrTitle"/>
          </p:nvPr>
        </p:nvSpPr>
        <p:spPr>
          <a:xfrm>
            <a:off x="650875" y="1377950"/>
            <a:ext cx="7772400" cy="3170238"/>
          </a:xfrm>
        </p:spPr>
        <p:txBody>
          <a:bodyPr rtlCol="0">
            <a:normAutofit fontScale="90000"/>
          </a:bodyPr>
          <a:lstStyle/>
          <a:p>
            <a:pPr eaLnBrk="1" fontAlgn="auto" hangingPunct="1">
              <a:spcAft>
                <a:spcPts val="0"/>
              </a:spcAft>
              <a:defRPr/>
            </a:pPr>
            <a:r>
              <a:rPr lang="en-US" sz="8000" dirty="0" smtClean="0">
                <a:latin typeface="Arabic Typesetting" pitchFamily="66" charset="-78"/>
                <a:cs typeface="Arabic Typesetting" pitchFamily="66" charset="-78"/>
              </a:rPr>
              <a:t>Culture and Society</a:t>
            </a:r>
            <a:br>
              <a:rPr lang="en-US" sz="8000" dirty="0" smtClean="0">
                <a:latin typeface="Arabic Typesetting" pitchFamily="66" charset="-78"/>
                <a:cs typeface="Arabic Typesetting" pitchFamily="66" charset="-78"/>
              </a:rPr>
            </a:br>
            <a:r>
              <a:rPr lang="en-US" sz="8000" dirty="0" smtClean="0">
                <a:latin typeface="Arabic Typesetting" pitchFamily="66" charset="-78"/>
                <a:cs typeface="Arabic Typesetting" pitchFamily="66" charset="-78"/>
              </a:rPr>
              <a:t>of the </a:t>
            </a:r>
            <a:br>
              <a:rPr lang="en-US" sz="8000" dirty="0" smtClean="0">
                <a:latin typeface="Arabic Typesetting" pitchFamily="66" charset="-78"/>
                <a:cs typeface="Arabic Typesetting" pitchFamily="66" charset="-78"/>
              </a:rPr>
            </a:br>
            <a:r>
              <a:rPr lang="en-US" sz="8000" dirty="0" smtClean="0">
                <a:latin typeface="Arabic Typesetting" pitchFamily="66" charset="-78"/>
                <a:cs typeface="Arabic Typesetting" pitchFamily="66" charset="-78"/>
              </a:rPr>
              <a:t>Middle East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06700" y="0"/>
            <a:ext cx="3121025" cy="1009650"/>
          </a:xfrm>
        </p:spPr>
        <p:txBody>
          <a:bodyPr/>
          <a:lstStyle/>
          <a:p>
            <a:pPr eaLnBrk="1" hangingPunct="1"/>
            <a:r>
              <a:rPr lang="en-US" sz="9600" u="sng" smtClean="0">
                <a:latin typeface="Arabic Typesetting" pitchFamily="66" charset="-78"/>
                <a:cs typeface="Arabic Typesetting" pitchFamily="66" charset="-78"/>
              </a:rPr>
              <a:t>Values</a:t>
            </a:r>
          </a:p>
        </p:txBody>
      </p:sp>
      <p:sp>
        <p:nvSpPr>
          <p:cNvPr id="11267" name="Rectangle 3"/>
          <p:cNvSpPr>
            <a:spLocks noGrp="1" noChangeArrowheads="1"/>
          </p:cNvSpPr>
          <p:nvPr>
            <p:ph idx="1"/>
          </p:nvPr>
        </p:nvSpPr>
        <p:spPr>
          <a:xfrm>
            <a:off x="504825" y="957263"/>
            <a:ext cx="8229600" cy="2147887"/>
          </a:xfrm>
        </p:spPr>
        <p:txBody>
          <a:bodyPr/>
          <a:lstStyle/>
          <a:p>
            <a:pPr eaLnBrk="1" hangingPunct="1"/>
            <a:r>
              <a:rPr lang="en-US" smtClean="0">
                <a:latin typeface="Arabic Typesetting" pitchFamily="66" charset="-78"/>
                <a:cs typeface="Arabic Typesetting" pitchFamily="66" charset="-78"/>
              </a:rPr>
              <a:t>Honor (self-respect to self-pride) and expectation of equal treatment regardless of wealth, position, or rank. </a:t>
            </a:r>
          </a:p>
          <a:p>
            <a:pPr eaLnBrk="1" hangingPunct="1"/>
            <a:r>
              <a:rPr lang="en-US" smtClean="0">
                <a:latin typeface="Arabic Typesetting" pitchFamily="66" charset="-78"/>
                <a:cs typeface="Arabic Typesetting" pitchFamily="66" charset="-78"/>
              </a:rPr>
              <a:t>Strong loyalty to extended family, friends, and locality, and a great expectation of solidarity.</a:t>
            </a:r>
          </a:p>
          <a:p>
            <a:pPr eaLnBrk="1" hangingPunct="1"/>
            <a:endParaRPr lang="en-US" smtClean="0">
              <a:latin typeface="Arabic Typesetting" pitchFamily="66" charset="-78"/>
              <a:cs typeface="Arabic Typesetting" pitchFamily="66" charset="-78"/>
            </a:endParaRPr>
          </a:p>
        </p:txBody>
      </p:sp>
      <p:sp>
        <p:nvSpPr>
          <p:cNvPr id="11268" name="Rectangle 3"/>
          <p:cNvSpPr>
            <a:spLocks noChangeArrowheads="1"/>
          </p:cNvSpPr>
          <p:nvPr/>
        </p:nvSpPr>
        <p:spPr bwMode="auto">
          <a:xfrm>
            <a:off x="2679700" y="4041775"/>
            <a:ext cx="6464300" cy="2816225"/>
          </a:xfrm>
          <a:prstGeom prst="rect">
            <a:avLst/>
          </a:prstGeom>
          <a:noFill/>
          <a:ln w="9525">
            <a:noFill/>
            <a:miter lim="800000"/>
            <a:headEnd/>
            <a:tailEnd/>
          </a:ln>
        </p:spPr>
        <p:txBody>
          <a:bodyPr>
            <a:spAutoFit/>
          </a:bodyPr>
          <a:lstStyle/>
          <a:p>
            <a:pPr>
              <a:buFont typeface="Arial" charset="0"/>
              <a:buChar char="•"/>
            </a:pPr>
            <a:r>
              <a:rPr lang="en-US" sz="3200">
                <a:latin typeface="Arabic Typesetting" pitchFamily="66" charset="-78"/>
                <a:cs typeface="Arabic Typesetting" pitchFamily="66" charset="-78"/>
              </a:rPr>
              <a:t>  Sense of Independence and Resentment of</a:t>
            </a:r>
          </a:p>
          <a:p>
            <a:r>
              <a:rPr lang="en-US" sz="3200">
                <a:latin typeface="Arabic Typesetting" pitchFamily="66" charset="-78"/>
                <a:cs typeface="Arabic Typesetting" pitchFamily="66" charset="-78"/>
              </a:rPr>
              <a:t>    imposed rules or decisions not sanctioned by social</a:t>
            </a:r>
          </a:p>
          <a:p>
            <a:r>
              <a:rPr lang="en-US" sz="3200">
                <a:latin typeface="Arabic Typesetting" pitchFamily="66" charset="-78"/>
                <a:cs typeface="Arabic Typesetting" pitchFamily="66" charset="-78"/>
              </a:rPr>
              <a:t>    norms and customs (others cultures).</a:t>
            </a:r>
          </a:p>
          <a:p>
            <a:endParaRPr lang="en-US" sz="900">
              <a:latin typeface="Arabic Typesetting" pitchFamily="66" charset="-78"/>
              <a:cs typeface="Arabic Typesetting" pitchFamily="66" charset="-78"/>
            </a:endParaRPr>
          </a:p>
          <a:p>
            <a:pPr>
              <a:buFont typeface="Arial" charset="0"/>
              <a:buChar char="•"/>
            </a:pPr>
            <a:r>
              <a:rPr lang="en-US" sz="3200">
                <a:latin typeface="Arabic Typesetting" pitchFamily="66" charset="-78"/>
                <a:cs typeface="Arabic Typesetting" pitchFamily="66" charset="-78"/>
              </a:rPr>
              <a:t>  Hospitality to Guests and Visitors.</a:t>
            </a:r>
          </a:p>
          <a:p>
            <a:endParaRPr lang="en-US" sz="800">
              <a:latin typeface="Arabic Typesetting" pitchFamily="66" charset="-78"/>
              <a:cs typeface="Arabic Typesetting" pitchFamily="66" charset="-78"/>
            </a:endParaRPr>
          </a:p>
          <a:p>
            <a:pPr>
              <a:buFont typeface="Arial" charset="0"/>
              <a:buChar char="•"/>
            </a:pPr>
            <a:r>
              <a:rPr lang="en-US" sz="3200">
                <a:latin typeface="Arabic Typesetting" pitchFamily="66" charset="-78"/>
                <a:cs typeface="Arabic Typesetting" pitchFamily="66" charset="-78"/>
              </a:rPr>
              <a:t>  No Public Displays of Affection!!</a:t>
            </a:r>
          </a:p>
        </p:txBody>
      </p:sp>
      <p:sp>
        <p:nvSpPr>
          <p:cNvPr id="5" name="Rectangle 2"/>
          <p:cNvSpPr txBox="1">
            <a:spLocks noChangeArrowheads="1"/>
          </p:cNvSpPr>
          <p:nvPr/>
        </p:nvSpPr>
        <p:spPr bwMode="auto">
          <a:xfrm>
            <a:off x="4030663" y="3100388"/>
            <a:ext cx="3121025" cy="1009650"/>
          </a:xfrm>
          <a:prstGeom prst="rect">
            <a:avLst/>
          </a:prstGeom>
          <a:noFill/>
          <a:ln w="9525">
            <a:noFill/>
            <a:miter lim="800000"/>
            <a:headEnd/>
            <a:tailEnd/>
          </a:ln>
        </p:spPr>
        <p:txBody>
          <a:bodyPr anchor="ctr"/>
          <a:lstStyle/>
          <a:p>
            <a:pPr algn="ctr">
              <a:defRPr/>
            </a:pPr>
            <a:r>
              <a:rPr lang="en-US" sz="9600" u="sng" dirty="0">
                <a:latin typeface="Arabic Typesetting" pitchFamily="66" charset="-78"/>
                <a:ea typeface="+mj-ea"/>
                <a:cs typeface="Arabic Typesetting" pitchFamily="66" charset="-78"/>
              </a:rPr>
              <a:t>Norms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9600" u="sng" smtClean="0">
                <a:latin typeface="Arabic Typesetting" pitchFamily="66" charset="-78"/>
                <a:cs typeface="Arabic Typesetting" pitchFamily="66" charset="-78"/>
              </a:rPr>
              <a:t>Food</a:t>
            </a:r>
          </a:p>
        </p:txBody>
      </p:sp>
      <p:sp>
        <p:nvSpPr>
          <p:cNvPr id="12291" name="Rectangle 3"/>
          <p:cNvSpPr>
            <a:spLocks noGrp="1" noChangeArrowheads="1"/>
          </p:cNvSpPr>
          <p:nvPr>
            <p:ph idx="1"/>
          </p:nvPr>
        </p:nvSpPr>
        <p:spPr>
          <a:xfrm>
            <a:off x="377825" y="1419225"/>
            <a:ext cx="8766175" cy="1087438"/>
          </a:xfrm>
        </p:spPr>
        <p:txBody>
          <a:bodyPr/>
          <a:lstStyle/>
          <a:p>
            <a:pPr eaLnBrk="1" hangingPunct="1">
              <a:buFont typeface="Arial" charset="0"/>
              <a:buNone/>
            </a:pPr>
            <a:r>
              <a:rPr lang="en-US" smtClean="0">
                <a:latin typeface="Arabic Typesetting" pitchFamily="66" charset="-78"/>
                <a:cs typeface="Arabic Typesetting" pitchFamily="66" charset="-78"/>
              </a:rPr>
              <a:t>•  Middle Eastern Food refers to the cuisine of the various countries and peoples of the Middle East, North Africa, &amp; Western Asia.</a:t>
            </a:r>
          </a:p>
        </p:txBody>
      </p:sp>
      <p:sp>
        <p:nvSpPr>
          <p:cNvPr id="12292" name="Rectangle 4"/>
          <p:cNvSpPr>
            <a:spLocks noChangeArrowheads="1"/>
          </p:cNvSpPr>
          <p:nvPr/>
        </p:nvSpPr>
        <p:spPr bwMode="auto">
          <a:xfrm>
            <a:off x="352425" y="3417888"/>
            <a:ext cx="3890963" cy="1076325"/>
          </a:xfrm>
          <a:prstGeom prst="rect">
            <a:avLst/>
          </a:prstGeom>
          <a:noFill/>
          <a:ln w="9525">
            <a:noFill/>
            <a:miter lim="800000"/>
            <a:headEnd/>
            <a:tailEnd/>
          </a:ln>
        </p:spPr>
        <p:txBody>
          <a:bodyPr wrap="none">
            <a:spAutoFit/>
          </a:bodyPr>
          <a:lstStyle/>
          <a:p>
            <a:r>
              <a:rPr lang="en-US" sz="3200">
                <a:latin typeface="Arabic Typesetting" pitchFamily="66" charset="-78"/>
                <a:cs typeface="Arabic Typesetting" pitchFamily="66" charset="-78"/>
              </a:rPr>
              <a:t>* Muslims do not drink alcohol</a:t>
            </a:r>
          </a:p>
          <a:p>
            <a:r>
              <a:rPr lang="en-US" sz="3200">
                <a:latin typeface="Arabic Typesetting" pitchFamily="66" charset="-78"/>
                <a:cs typeface="Arabic Typesetting" pitchFamily="66" charset="-78"/>
              </a:rPr>
              <a:t>  or eat pork (Non-Muslims do)</a:t>
            </a:r>
          </a:p>
        </p:txBody>
      </p:sp>
      <p:sp>
        <p:nvSpPr>
          <p:cNvPr id="12293" name="Rectangle 5"/>
          <p:cNvSpPr>
            <a:spLocks noChangeArrowheads="1"/>
          </p:cNvSpPr>
          <p:nvPr/>
        </p:nvSpPr>
        <p:spPr bwMode="auto">
          <a:xfrm>
            <a:off x="3878263" y="2459038"/>
            <a:ext cx="5265737" cy="4651375"/>
          </a:xfrm>
          <a:prstGeom prst="rect">
            <a:avLst/>
          </a:prstGeom>
          <a:noFill/>
          <a:ln w="9525">
            <a:noFill/>
            <a:miter lim="800000"/>
            <a:headEnd/>
            <a:tailEnd/>
          </a:ln>
        </p:spPr>
        <p:txBody>
          <a:bodyPr>
            <a:spAutoFit/>
          </a:bodyPr>
          <a:lstStyle/>
          <a:p>
            <a:r>
              <a:rPr lang="en-US" sz="3200">
                <a:latin typeface="Arabic Typesetting" pitchFamily="66" charset="-78"/>
                <a:cs typeface="Arabic Typesetting" pitchFamily="66" charset="-78"/>
              </a:rPr>
              <a:t>         Common Foods:</a:t>
            </a:r>
          </a:p>
          <a:p>
            <a:r>
              <a:rPr lang="en-US" sz="3200">
                <a:latin typeface="Arabic Typesetting" pitchFamily="66" charset="-78"/>
                <a:cs typeface="Arabic Typesetting" pitchFamily="66" charset="-78"/>
              </a:rPr>
              <a:t>	- Hummus (made from chickpeas)</a:t>
            </a:r>
          </a:p>
          <a:p>
            <a:r>
              <a:rPr lang="en-US" sz="3200">
                <a:latin typeface="Arabic Typesetting" pitchFamily="66" charset="-78"/>
                <a:cs typeface="Arabic Typesetting" pitchFamily="66" charset="-78"/>
              </a:rPr>
              <a:t>	- Baba Ghanoush (eggplant)</a:t>
            </a:r>
          </a:p>
          <a:p>
            <a:r>
              <a:rPr lang="en-US" sz="3200">
                <a:latin typeface="Arabic Typesetting" pitchFamily="66" charset="-78"/>
                <a:cs typeface="Arabic Typesetting" pitchFamily="66" charset="-78"/>
              </a:rPr>
              <a:t>	- Fatayer (meat pie)</a:t>
            </a:r>
          </a:p>
          <a:p>
            <a:r>
              <a:rPr lang="en-US" sz="3200">
                <a:latin typeface="Arabic Typesetting" pitchFamily="66" charset="-78"/>
                <a:cs typeface="Arabic Typesetting" pitchFamily="66" charset="-78"/>
              </a:rPr>
              <a:t>	- Labneh (strained yougurt)</a:t>
            </a:r>
          </a:p>
          <a:p>
            <a:r>
              <a:rPr lang="en-US" sz="3200">
                <a:latin typeface="Arabic Typesetting" pitchFamily="66" charset="-78"/>
                <a:cs typeface="Arabic Typesetting" pitchFamily="66" charset="-78"/>
              </a:rPr>
              <a:t>	- Lamb (primary meat)</a:t>
            </a:r>
          </a:p>
          <a:p>
            <a:r>
              <a:rPr lang="en-US" sz="3200">
                <a:latin typeface="Arabic Typesetting" pitchFamily="66" charset="-78"/>
                <a:cs typeface="Arabic Typesetting" pitchFamily="66" charset="-78"/>
              </a:rPr>
              <a:t>	- Figs, Dates, Nuts</a:t>
            </a:r>
          </a:p>
          <a:p>
            <a:r>
              <a:rPr lang="en-US" sz="3200">
                <a:latin typeface="Arabic Typesetting" pitchFamily="66" charset="-78"/>
                <a:cs typeface="Arabic Typesetting" pitchFamily="66" charset="-78"/>
              </a:rPr>
              <a:t>	- Falafel, Keftes, Kofta</a:t>
            </a:r>
          </a:p>
          <a:p>
            <a:r>
              <a:rPr lang="en-US" sz="3200">
                <a:latin typeface="Arabic Typesetting" pitchFamily="66" charset="-78"/>
                <a:cs typeface="Arabic Typesetting" pitchFamily="66" charset="-78"/>
              </a:rPr>
              <a:t>	- Pita Bread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38000"/>
          </a:stretch>
        </a:blipFill>
        <a:effectLst/>
      </p:bgPr>
    </p:bg>
    <p:spTree>
      <p:nvGrpSpPr>
        <p:cNvPr id="1" name=""/>
        <p:cNvGrpSpPr/>
        <p:nvPr/>
      </p:nvGrpSpPr>
      <p:grpSpPr>
        <a:xfrm>
          <a:off x="0" y="0"/>
          <a:ext cx="0" cy="0"/>
          <a:chOff x="0" y="0"/>
          <a:chExt cx="0" cy="0"/>
        </a:xfrm>
      </p:grpSpPr>
      <p:pic>
        <p:nvPicPr>
          <p:cNvPr id="13314" name="Picture 2" descr="File:Baba Ghanoush.jpg">
            <a:hlinkClick r:id="rId3"/>
          </p:cNvPr>
          <p:cNvPicPr>
            <a:picLocks noChangeAspect="1" noChangeArrowheads="1"/>
          </p:cNvPicPr>
          <p:nvPr/>
        </p:nvPicPr>
        <p:blipFill>
          <a:blip r:embed="rId4" cstate="print"/>
          <a:srcRect/>
          <a:stretch>
            <a:fillRect/>
          </a:stretch>
        </p:blipFill>
        <p:spPr bwMode="auto">
          <a:xfrm>
            <a:off x="930275" y="709613"/>
            <a:ext cx="3341688" cy="2093912"/>
          </a:xfrm>
          <a:prstGeom prst="rect">
            <a:avLst/>
          </a:prstGeom>
          <a:noFill/>
          <a:ln w="9525">
            <a:noFill/>
            <a:miter lim="800000"/>
            <a:headEnd/>
            <a:tailEnd/>
          </a:ln>
        </p:spPr>
      </p:pic>
      <p:sp>
        <p:nvSpPr>
          <p:cNvPr id="13315" name="TextBox 4"/>
          <p:cNvSpPr txBox="1">
            <a:spLocks noChangeArrowheads="1"/>
          </p:cNvSpPr>
          <p:nvPr/>
        </p:nvSpPr>
        <p:spPr bwMode="auto">
          <a:xfrm>
            <a:off x="1624013" y="2838450"/>
            <a:ext cx="2238375" cy="368300"/>
          </a:xfrm>
          <a:prstGeom prst="rect">
            <a:avLst/>
          </a:prstGeom>
          <a:noFill/>
          <a:ln w="9525">
            <a:noFill/>
            <a:miter lim="800000"/>
            <a:headEnd/>
            <a:tailEnd/>
          </a:ln>
        </p:spPr>
        <p:txBody>
          <a:bodyPr>
            <a:spAutoFit/>
          </a:bodyPr>
          <a:lstStyle/>
          <a:p>
            <a:r>
              <a:rPr lang="en-US"/>
              <a:t>Baba Ghanoush</a:t>
            </a:r>
          </a:p>
        </p:txBody>
      </p:sp>
      <p:pic>
        <p:nvPicPr>
          <p:cNvPr id="13316" name="Picture 4" descr="File:Fatayer.jpg">
            <a:hlinkClick r:id="rId5"/>
          </p:cNvPr>
          <p:cNvPicPr>
            <a:picLocks noChangeAspect="1" noChangeArrowheads="1"/>
          </p:cNvPicPr>
          <p:nvPr/>
        </p:nvPicPr>
        <p:blipFill>
          <a:blip r:embed="rId6" cstate="print"/>
          <a:srcRect/>
          <a:stretch>
            <a:fillRect/>
          </a:stretch>
        </p:blipFill>
        <p:spPr bwMode="auto">
          <a:xfrm>
            <a:off x="5029200" y="693738"/>
            <a:ext cx="3295650" cy="2097087"/>
          </a:xfrm>
          <a:prstGeom prst="rect">
            <a:avLst/>
          </a:prstGeom>
          <a:noFill/>
          <a:ln w="9525">
            <a:noFill/>
            <a:miter lim="800000"/>
            <a:headEnd/>
            <a:tailEnd/>
          </a:ln>
        </p:spPr>
      </p:pic>
      <p:sp>
        <p:nvSpPr>
          <p:cNvPr id="13317" name="TextBox 6"/>
          <p:cNvSpPr txBox="1">
            <a:spLocks noChangeArrowheads="1"/>
          </p:cNvSpPr>
          <p:nvPr/>
        </p:nvSpPr>
        <p:spPr bwMode="auto">
          <a:xfrm>
            <a:off x="6143625" y="2847975"/>
            <a:ext cx="2238375" cy="369888"/>
          </a:xfrm>
          <a:prstGeom prst="rect">
            <a:avLst/>
          </a:prstGeom>
          <a:noFill/>
          <a:ln w="9525">
            <a:noFill/>
            <a:miter lim="800000"/>
            <a:headEnd/>
            <a:tailEnd/>
          </a:ln>
        </p:spPr>
        <p:txBody>
          <a:bodyPr>
            <a:spAutoFit/>
          </a:bodyPr>
          <a:lstStyle/>
          <a:p>
            <a:r>
              <a:rPr lang="en-US"/>
              <a:t>Fatayer</a:t>
            </a:r>
          </a:p>
        </p:txBody>
      </p:sp>
      <p:sp>
        <p:nvSpPr>
          <p:cNvPr id="13318" name="AutoShape 6" descr="http://upload.wikimedia.org/wikipedia/commons/thumb/2/25/Yoghurt_and_Hummus_at_Moroccan_Soup_Bar.jpg/250px-Yoghurt_and_Hummus_at_Moroccan_Soup_Bar.jpg">
            <a:hlinkClick r:id="rId7"/>
          </p:cNvPr>
          <p:cNvSpPr>
            <a:spLocks noChangeAspect="1" noChangeArrowheads="1"/>
          </p:cNvSpPr>
          <p:nvPr/>
        </p:nvSpPr>
        <p:spPr bwMode="auto">
          <a:xfrm>
            <a:off x="149225" y="-852488"/>
            <a:ext cx="2381250" cy="1790701"/>
          </a:xfrm>
          <a:prstGeom prst="rect">
            <a:avLst/>
          </a:prstGeom>
          <a:noFill/>
          <a:ln w="9525">
            <a:noFill/>
            <a:miter lim="800000"/>
            <a:headEnd/>
            <a:tailEnd/>
          </a:ln>
        </p:spPr>
        <p:txBody>
          <a:bodyPr/>
          <a:lstStyle/>
          <a:p>
            <a:endParaRPr lang="en-US"/>
          </a:p>
        </p:txBody>
      </p:sp>
      <p:sp>
        <p:nvSpPr>
          <p:cNvPr id="13319" name="TextBox 8"/>
          <p:cNvSpPr txBox="1">
            <a:spLocks noChangeArrowheads="1"/>
          </p:cNvSpPr>
          <p:nvPr/>
        </p:nvSpPr>
        <p:spPr bwMode="auto">
          <a:xfrm>
            <a:off x="6032500" y="6048375"/>
            <a:ext cx="2238375" cy="369888"/>
          </a:xfrm>
          <a:prstGeom prst="rect">
            <a:avLst/>
          </a:prstGeom>
          <a:noFill/>
          <a:ln w="9525">
            <a:noFill/>
            <a:miter lim="800000"/>
            <a:headEnd/>
            <a:tailEnd/>
          </a:ln>
        </p:spPr>
        <p:txBody>
          <a:bodyPr>
            <a:spAutoFit/>
          </a:bodyPr>
          <a:lstStyle/>
          <a:p>
            <a:r>
              <a:rPr lang="en-US"/>
              <a:t>Falafel</a:t>
            </a:r>
          </a:p>
        </p:txBody>
      </p:sp>
      <p:sp>
        <p:nvSpPr>
          <p:cNvPr id="13320" name="TextBox 9"/>
          <p:cNvSpPr txBox="1">
            <a:spLocks noChangeArrowheads="1"/>
          </p:cNvSpPr>
          <p:nvPr/>
        </p:nvSpPr>
        <p:spPr bwMode="auto">
          <a:xfrm>
            <a:off x="1603375" y="6111875"/>
            <a:ext cx="2238375" cy="369888"/>
          </a:xfrm>
          <a:prstGeom prst="rect">
            <a:avLst/>
          </a:prstGeom>
          <a:noFill/>
          <a:ln w="9525">
            <a:noFill/>
            <a:miter lim="800000"/>
            <a:headEnd/>
            <a:tailEnd/>
          </a:ln>
        </p:spPr>
        <p:txBody>
          <a:bodyPr>
            <a:spAutoFit/>
          </a:bodyPr>
          <a:lstStyle/>
          <a:p>
            <a:r>
              <a:rPr lang="en-US"/>
              <a:t>Labneh w/Hummus</a:t>
            </a:r>
          </a:p>
        </p:txBody>
      </p:sp>
      <p:pic>
        <p:nvPicPr>
          <p:cNvPr id="13321" name="Picture 8" descr="File:Yoghurt and Hummus at Moroccan Soup Bar.jpg">
            <a:hlinkClick r:id="rId8"/>
          </p:cNvPr>
          <p:cNvPicPr>
            <a:picLocks noChangeAspect="1" noChangeArrowheads="1"/>
          </p:cNvPicPr>
          <p:nvPr/>
        </p:nvPicPr>
        <p:blipFill>
          <a:blip r:embed="rId9" cstate="print"/>
          <a:srcRect/>
          <a:stretch>
            <a:fillRect/>
          </a:stretch>
        </p:blipFill>
        <p:spPr bwMode="auto">
          <a:xfrm>
            <a:off x="1006475" y="3705225"/>
            <a:ext cx="3360738" cy="2238375"/>
          </a:xfrm>
          <a:prstGeom prst="rect">
            <a:avLst/>
          </a:prstGeom>
          <a:noFill/>
          <a:ln w="9525">
            <a:noFill/>
            <a:miter lim="800000"/>
            <a:headEnd/>
            <a:tailEnd/>
          </a:ln>
        </p:spPr>
      </p:pic>
      <p:pic>
        <p:nvPicPr>
          <p:cNvPr id="13322" name="Picture 10" descr="Spherical fritters in a bowl">
            <a:hlinkClick r:id="rId10"/>
          </p:cNvPr>
          <p:cNvPicPr>
            <a:picLocks noChangeAspect="1" noChangeArrowheads="1"/>
          </p:cNvPicPr>
          <p:nvPr/>
        </p:nvPicPr>
        <p:blipFill>
          <a:blip r:embed="rId11" cstate="print"/>
          <a:srcRect/>
          <a:stretch>
            <a:fillRect/>
          </a:stretch>
        </p:blipFill>
        <p:spPr bwMode="auto">
          <a:xfrm>
            <a:off x="5021263" y="3713163"/>
            <a:ext cx="3224212" cy="21986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l="-37000"/>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9600" u="sng" smtClean="0">
                <a:latin typeface="Arabic Typesetting" pitchFamily="66" charset="-78"/>
                <a:cs typeface="Arabic Typesetting" pitchFamily="66" charset="-78"/>
              </a:rPr>
              <a:t>Dining Etiquette</a:t>
            </a:r>
          </a:p>
        </p:txBody>
      </p:sp>
      <p:sp>
        <p:nvSpPr>
          <p:cNvPr id="14339" name="Rectangle 3"/>
          <p:cNvSpPr>
            <a:spLocks noGrp="1" noChangeArrowheads="1"/>
          </p:cNvSpPr>
          <p:nvPr>
            <p:ph idx="1"/>
          </p:nvPr>
        </p:nvSpPr>
        <p:spPr>
          <a:xfrm>
            <a:off x="331788" y="1687513"/>
            <a:ext cx="8812212" cy="4933950"/>
          </a:xfrm>
        </p:spPr>
        <p:txBody>
          <a:bodyPr/>
          <a:lstStyle/>
          <a:p>
            <a:pPr eaLnBrk="1" hangingPunct="1">
              <a:buFont typeface="Arial" charset="0"/>
              <a:buNone/>
            </a:pPr>
            <a:r>
              <a:rPr lang="en-US" smtClean="0"/>
              <a:t>•  </a:t>
            </a:r>
            <a:r>
              <a:rPr lang="en-US" smtClean="0">
                <a:latin typeface="Arabic Typesetting" pitchFamily="66" charset="-78"/>
                <a:cs typeface="Arabic Typesetting" pitchFamily="66" charset="-78"/>
              </a:rPr>
              <a:t>Conversations are animated and loud. </a:t>
            </a:r>
          </a:p>
          <a:p>
            <a:pPr eaLnBrk="1" hangingPunct="1"/>
            <a:r>
              <a:rPr lang="en-US" smtClean="0">
                <a:latin typeface="Arabic Typesetting" pitchFamily="66" charset="-78"/>
                <a:cs typeface="Arabic Typesetting" pitchFamily="66" charset="-78"/>
              </a:rPr>
              <a:t>“Breaking bread” is an important event in any relationship building.</a:t>
            </a:r>
          </a:p>
          <a:p>
            <a:pPr eaLnBrk="1" hangingPunct="1">
              <a:buFont typeface="Arial" charset="0"/>
              <a:buNone/>
            </a:pPr>
            <a:r>
              <a:rPr lang="en-US" smtClean="0">
                <a:latin typeface="Arabic Typesetting" pitchFamily="66" charset="-78"/>
                <a:cs typeface="Arabic Typesetting" pitchFamily="66" charset="-78"/>
              </a:rPr>
              <a:t>•   The head of the family or honored guest is normally served first. </a:t>
            </a:r>
          </a:p>
          <a:p>
            <a:pPr eaLnBrk="1" hangingPunct="1">
              <a:buFont typeface="Arial" charset="0"/>
              <a:buNone/>
            </a:pPr>
            <a:r>
              <a:rPr lang="en-US" smtClean="0">
                <a:latin typeface="Arabic Typesetting" pitchFamily="66" charset="-78"/>
                <a:cs typeface="Arabic Typesetting" pitchFamily="66" charset="-78"/>
              </a:rPr>
              <a:t>•   The eldest person has priority in being served food. </a:t>
            </a:r>
          </a:p>
          <a:p>
            <a:pPr eaLnBrk="1" hangingPunct="1">
              <a:buFont typeface="Arial" charset="0"/>
              <a:buNone/>
            </a:pPr>
            <a:r>
              <a:rPr lang="en-US" smtClean="0">
                <a:latin typeface="Arabic Typesetting" pitchFamily="66" charset="-78"/>
                <a:cs typeface="Arabic Typesetting" pitchFamily="66" charset="-78"/>
              </a:rPr>
              <a:t>•   For Muslims, the left hand is reserved for bodily hygiene and considered unclean. Thus, the right hand should be used for eating; shaking hands or handing over an item with one's left hand is an insult.</a:t>
            </a:r>
          </a:p>
          <a:p>
            <a:pPr eaLnBrk="1" hangingPunct="1"/>
            <a:r>
              <a:rPr lang="en-US" smtClean="0">
                <a:latin typeface="Arabic Typesetting" pitchFamily="66" charset="-78"/>
                <a:cs typeface="Arabic Typesetting" pitchFamily="66" charset="-78"/>
              </a:rPr>
              <a:t>If invited to a restaurant the host is usually pays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9600" u="sng" smtClean="0">
                <a:latin typeface="Arabic Typesetting" pitchFamily="66" charset="-78"/>
                <a:cs typeface="Arabic Typesetting" pitchFamily="66" charset="-78"/>
              </a:rPr>
              <a:t>Dress Code</a:t>
            </a:r>
          </a:p>
        </p:txBody>
      </p:sp>
      <p:sp>
        <p:nvSpPr>
          <p:cNvPr id="15363" name="Rectangle 3"/>
          <p:cNvSpPr>
            <a:spLocks noGrp="1" noChangeArrowheads="1"/>
          </p:cNvSpPr>
          <p:nvPr>
            <p:ph idx="1"/>
          </p:nvPr>
        </p:nvSpPr>
        <p:spPr>
          <a:xfrm>
            <a:off x="2065338" y="2222500"/>
            <a:ext cx="6526212" cy="2727325"/>
          </a:xfrm>
        </p:spPr>
        <p:txBody>
          <a:bodyPr/>
          <a:lstStyle/>
          <a:p>
            <a:pPr eaLnBrk="1" hangingPunct="1">
              <a:spcBef>
                <a:spcPct val="0"/>
              </a:spcBef>
              <a:buFont typeface="Arial" charset="0"/>
              <a:buNone/>
            </a:pPr>
            <a:r>
              <a:rPr lang="en-US" smtClean="0">
                <a:latin typeface="Arabic Typesetting" pitchFamily="66" charset="-78"/>
                <a:cs typeface="Arabic Typesetting" pitchFamily="66" charset="-78"/>
              </a:rPr>
              <a:t>Male Dress:</a:t>
            </a:r>
          </a:p>
          <a:p>
            <a:pPr eaLnBrk="1" hangingPunct="1">
              <a:spcBef>
                <a:spcPct val="0"/>
              </a:spcBef>
              <a:buFont typeface="Arial" charset="0"/>
              <a:buNone/>
            </a:pPr>
            <a:r>
              <a:rPr lang="en-US" smtClean="0">
                <a:latin typeface="Arabic Typesetting" pitchFamily="66" charset="-78"/>
                <a:cs typeface="Arabic Typesetting" pitchFamily="66" charset="-78"/>
              </a:rPr>
              <a:t>	- Thawb (robe with long sleeves)</a:t>
            </a:r>
          </a:p>
          <a:p>
            <a:pPr eaLnBrk="1" hangingPunct="1">
              <a:spcBef>
                <a:spcPct val="0"/>
              </a:spcBef>
              <a:buFont typeface="Arial" charset="0"/>
              <a:buNone/>
            </a:pPr>
            <a:r>
              <a:rPr lang="en-US" smtClean="0">
                <a:latin typeface="Arabic Typesetting" pitchFamily="66" charset="-78"/>
                <a:cs typeface="Arabic Typesetting" pitchFamily="66" charset="-78"/>
              </a:rPr>
              <a:t> 	- Bisht (cloak worn over Thawb)</a:t>
            </a:r>
          </a:p>
          <a:p>
            <a:pPr eaLnBrk="1" hangingPunct="1">
              <a:spcBef>
                <a:spcPct val="0"/>
              </a:spcBef>
              <a:buFont typeface="Arial" charset="0"/>
              <a:buNone/>
            </a:pPr>
            <a:r>
              <a:rPr lang="en-US" smtClean="0">
                <a:latin typeface="Arabic Typesetting" pitchFamily="66" charset="-78"/>
                <a:cs typeface="Arabic Typesetting" pitchFamily="66" charset="-78"/>
              </a:rPr>
              <a:t>	- Keffiyeh (traditional headress)</a:t>
            </a:r>
          </a:p>
          <a:p>
            <a:pPr eaLnBrk="1" hangingPunct="1">
              <a:spcBef>
                <a:spcPct val="0"/>
              </a:spcBef>
              <a:buFont typeface="Arial" charset="0"/>
              <a:buNone/>
            </a:pPr>
            <a:r>
              <a:rPr lang="en-US" smtClean="0">
                <a:latin typeface="Arabic Typesetting" pitchFamily="66" charset="-78"/>
                <a:cs typeface="Arabic Typesetting" pitchFamily="66" charset="-78"/>
              </a:rPr>
              <a:t>	- Westen Style clothes (suits, t-shirts, jeans, slacks)</a:t>
            </a:r>
          </a:p>
        </p:txBody>
      </p:sp>
      <p:pic>
        <p:nvPicPr>
          <p:cNvPr id="15364" name="Picture 4"/>
          <p:cNvPicPr>
            <a:picLocks noChangeAspect="1" noChangeArrowheads="1"/>
          </p:cNvPicPr>
          <p:nvPr/>
        </p:nvPicPr>
        <p:blipFill>
          <a:blip r:embed="rId3" cstate="print"/>
          <a:srcRect/>
          <a:stretch>
            <a:fillRect/>
          </a:stretch>
        </p:blipFill>
        <p:spPr bwMode="auto">
          <a:xfrm>
            <a:off x="341313" y="1530350"/>
            <a:ext cx="1392237" cy="1857375"/>
          </a:xfrm>
          <a:prstGeom prst="rect">
            <a:avLst/>
          </a:prstGeom>
          <a:noFill/>
          <a:ln w="9525">
            <a:noFill/>
            <a:miter lim="800000"/>
            <a:headEnd/>
            <a:tailEnd/>
          </a:ln>
        </p:spPr>
      </p:pic>
      <p:pic>
        <p:nvPicPr>
          <p:cNvPr id="15365" name="Picture 5"/>
          <p:cNvPicPr>
            <a:picLocks noChangeAspect="1" noChangeArrowheads="1"/>
          </p:cNvPicPr>
          <p:nvPr/>
        </p:nvPicPr>
        <p:blipFill>
          <a:blip r:embed="rId4" cstate="print"/>
          <a:srcRect/>
          <a:stretch>
            <a:fillRect/>
          </a:stretch>
        </p:blipFill>
        <p:spPr bwMode="auto">
          <a:xfrm>
            <a:off x="6875463" y="1817688"/>
            <a:ext cx="1495425" cy="1995487"/>
          </a:xfrm>
          <a:prstGeom prst="rect">
            <a:avLst/>
          </a:prstGeom>
          <a:noFill/>
          <a:ln w="9525">
            <a:noFill/>
            <a:miter lim="800000"/>
            <a:headEnd/>
            <a:tailEnd/>
          </a:ln>
        </p:spPr>
      </p:pic>
      <p:pic>
        <p:nvPicPr>
          <p:cNvPr id="15366" name="Picture 7" descr="http://www.pbs.org/wgbh/globalconnections/mideast/images/thumb/thumb_culture_5_lg.jpg"/>
          <p:cNvPicPr>
            <a:picLocks noChangeAspect="1" noChangeArrowheads="1"/>
          </p:cNvPicPr>
          <p:nvPr/>
        </p:nvPicPr>
        <p:blipFill>
          <a:blip r:embed="rId5" cstate="print"/>
          <a:srcRect l="45508" r="2167"/>
          <a:stretch>
            <a:fillRect/>
          </a:stretch>
        </p:blipFill>
        <p:spPr bwMode="auto">
          <a:xfrm>
            <a:off x="5521325" y="4822825"/>
            <a:ext cx="1857375" cy="184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1292225" y="2222500"/>
            <a:ext cx="6527800" cy="3184525"/>
          </a:xfrm>
        </p:spPr>
        <p:txBody>
          <a:bodyPr/>
          <a:lstStyle/>
          <a:p>
            <a:pPr eaLnBrk="1" hangingPunct="1">
              <a:spcBef>
                <a:spcPct val="0"/>
              </a:spcBef>
              <a:buFont typeface="Arial" charset="0"/>
              <a:buNone/>
            </a:pPr>
            <a:r>
              <a:rPr lang="en-US" smtClean="0">
                <a:latin typeface="Arabic Typesetting" pitchFamily="66" charset="-78"/>
                <a:cs typeface="Arabic Typesetting" pitchFamily="66" charset="-78"/>
              </a:rPr>
              <a:t>Female Dress:</a:t>
            </a:r>
          </a:p>
          <a:p>
            <a:pPr eaLnBrk="1" hangingPunct="1">
              <a:spcBef>
                <a:spcPct val="0"/>
              </a:spcBef>
              <a:buFont typeface="Arial" charset="0"/>
              <a:buNone/>
            </a:pPr>
            <a:r>
              <a:rPr lang="en-US" smtClean="0">
                <a:latin typeface="Arabic Typesetting" pitchFamily="66" charset="-78"/>
                <a:cs typeface="Arabic Typesetting" pitchFamily="66" charset="-78"/>
              </a:rPr>
              <a:t>	- Abaya (large black cloak covering the entire body)</a:t>
            </a:r>
          </a:p>
          <a:p>
            <a:pPr eaLnBrk="1" hangingPunct="1">
              <a:spcBef>
                <a:spcPct val="0"/>
              </a:spcBef>
              <a:buFont typeface="Arial" charset="0"/>
              <a:buNone/>
            </a:pPr>
            <a:r>
              <a:rPr lang="en-US" smtClean="0">
                <a:latin typeface="Arabic Typesetting" pitchFamily="66" charset="-78"/>
                <a:cs typeface="Arabic Typesetting" pitchFamily="66" charset="-78"/>
              </a:rPr>
              <a:t> 	- Hijab (headscarf that conceals hair and forehead)</a:t>
            </a:r>
          </a:p>
          <a:p>
            <a:pPr eaLnBrk="1" hangingPunct="1">
              <a:spcBef>
                <a:spcPct val="0"/>
              </a:spcBef>
              <a:buFont typeface="Arial" charset="0"/>
              <a:buNone/>
            </a:pPr>
            <a:r>
              <a:rPr lang="en-US" smtClean="0">
                <a:latin typeface="Arabic Typesetting" pitchFamily="66" charset="-78"/>
                <a:cs typeface="Arabic Typesetting" pitchFamily="66" charset="-78"/>
              </a:rPr>
              <a:t>	- Niqab (veil that covers the face)</a:t>
            </a:r>
          </a:p>
          <a:p>
            <a:pPr eaLnBrk="1" hangingPunct="1">
              <a:spcBef>
                <a:spcPct val="0"/>
              </a:spcBef>
              <a:buFont typeface="Arial" charset="0"/>
              <a:buNone/>
            </a:pPr>
            <a:r>
              <a:rPr lang="en-US" smtClean="0">
                <a:latin typeface="Arabic Typesetting" pitchFamily="66" charset="-78"/>
                <a:cs typeface="Arabic Typesetting" pitchFamily="66" charset="-78"/>
              </a:rPr>
              <a:t>	- Burqa (veil that covers the entire body)</a:t>
            </a:r>
          </a:p>
          <a:p>
            <a:pPr eaLnBrk="1" hangingPunct="1">
              <a:spcBef>
                <a:spcPct val="0"/>
              </a:spcBef>
              <a:buFont typeface="Arial" charset="0"/>
              <a:buNone/>
            </a:pPr>
            <a:r>
              <a:rPr lang="en-US" smtClean="0">
                <a:latin typeface="Arabic Typesetting" pitchFamily="66" charset="-78"/>
                <a:cs typeface="Arabic Typesetting" pitchFamily="66" charset="-78"/>
              </a:rPr>
              <a:t>	- Westen Style clothes (suits, slacks)</a:t>
            </a:r>
          </a:p>
        </p:txBody>
      </p:sp>
      <p:pic>
        <p:nvPicPr>
          <p:cNvPr id="16387" name="Picture 2"/>
          <p:cNvPicPr>
            <a:picLocks noChangeAspect="1" noChangeArrowheads="1"/>
          </p:cNvPicPr>
          <p:nvPr/>
        </p:nvPicPr>
        <p:blipFill>
          <a:blip r:embed="rId3" cstate="print"/>
          <a:srcRect/>
          <a:stretch>
            <a:fillRect/>
          </a:stretch>
        </p:blipFill>
        <p:spPr bwMode="auto">
          <a:xfrm>
            <a:off x="188913" y="2684463"/>
            <a:ext cx="1403350" cy="1698625"/>
          </a:xfrm>
          <a:prstGeom prst="rect">
            <a:avLst/>
          </a:prstGeom>
          <a:noFill/>
          <a:ln w="9525">
            <a:noFill/>
            <a:miter lim="800000"/>
            <a:headEnd/>
            <a:tailEnd/>
          </a:ln>
        </p:spPr>
      </p:pic>
      <p:pic>
        <p:nvPicPr>
          <p:cNvPr id="16388" name="Picture 3"/>
          <p:cNvPicPr>
            <a:picLocks noChangeAspect="1" noChangeArrowheads="1"/>
          </p:cNvPicPr>
          <p:nvPr/>
        </p:nvPicPr>
        <p:blipFill>
          <a:blip r:embed="rId4" cstate="print"/>
          <a:srcRect/>
          <a:stretch>
            <a:fillRect/>
          </a:stretch>
        </p:blipFill>
        <p:spPr bwMode="auto">
          <a:xfrm>
            <a:off x="6661150" y="4087813"/>
            <a:ext cx="1884363" cy="2265362"/>
          </a:xfrm>
          <a:prstGeom prst="rect">
            <a:avLst/>
          </a:prstGeom>
          <a:noFill/>
          <a:ln w="9525">
            <a:noFill/>
            <a:miter lim="800000"/>
            <a:headEnd/>
            <a:tailEnd/>
          </a:ln>
        </p:spPr>
      </p:pic>
      <p:pic>
        <p:nvPicPr>
          <p:cNvPr id="16389" name="Picture 4"/>
          <p:cNvPicPr>
            <a:picLocks noChangeAspect="1" noChangeArrowheads="1"/>
          </p:cNvPicPr>
          <p:nvPr/>
        </p:nvPicPr>
        <p:blipFill>
          <a:blip r:embed="rId5" cstate="print"/>
          <a:srcRect l="16800" t="4800" r="9599" b="6400"/>
          <a:stretch>
            <a:fillRect/>
          </a:stretch>
        </p:blipFill>
        <p:spPr bwMode="auto">
          <a:xfrm>
            <a:off x="3357563" y="1482725"/>
            <a:ext cx="2174875" cy="1244600"/>
          </a:xfrm>
          <a:prstGeom prst="rect">
            <a:avLst/>
          </a:prstGeom>
          <a:noFill/>
          <a:ln w="9525">
            <a:noFill/>
            <a:miter lim="800000"/>
            <a:headEnd/>
            <a:tailEnd/>
          </a:ln>
        </p:spPr>
      </p:pic>
      <p:pic>
        <p:nvPicPr>
          <p:cNvPr id="16390" name="Picture 10" descr="arab_women"/>
          <p:cNvPicPr>
            <a:picLocks noChangeAspect="1" noChangeArrowheads="1"/>
          </p:cNvPicPr>
          <p:nvPr/>
        </p:nvPicPr>
        <p:blipFill>
          <a:blip r:embed="rId6" cstate="print"/>
          <a:srcRect/>
          <a:stretch>
            <a:fillRect/>
          </a:stretch>
        </p:blipFill>
        <p:spPr bwMode="auto">
          <a:xfrm>
            <a:off x="3627438" y="5218113"/>
            <a:ext cx="2127250" cy="1450975"/>
          </a:xfrm>
          <a:prstGeom prst="rect">
            <a:avLst/>
          </a:prstGeom>
          <a:noFill/>
          <a:ln w="9525">
            <a:noFill/>
            <a:miter lim="800000"/>
            <a:headEnd/>
            <a:tailEnd/>
          </a:ln>
        </p:spPr>
      </p:pic>
      <p:pic>
        <p:nvPicPr>
          <p:cNvPr id="16391" name="Picture 5"/>
          <p:cNvPicPr>
            <a:picLocks noChangeAspect="1" noChangeArrowheads="1"/>
          </p:cNvPicPr>
          <p:nvPr/>
        </p:nvPicPr>
        <p:blipFill>
          <a:blip r:embed="rId7" cstate="print"/>
          <a:srcRect/>
          <a:stretch>
            <a:fillRect/>
          </a:stretch>
        </p:blipFill>
        <p:spPr bwMode="auto">
          <a:xfrm>
            <a:off x="6457950" y="377825"/>
            <a:ext cx="1755775" cy="2271713"/>
          </a:xfrm>
          <a:prstGeom prst="rect">
            <a:avLst/>
          </a:prstGeom>
          <a:noFill/>
          <a:ln w="9525">
            <a:noFill/>
            <a:miter lim="800000"/>
            <a:headEnd/>
            <a:tailEnd/>
          </a:ln>
        </p:spPr>
      </p:pic>
      <p:sp>
        <p:nvSpPr>
          <p:cNvPr id="16392" name="Rectangle 2"/>
          <p:cNvSpPr>
            <a:spLocks noGrp="1" noChangeArrowheads="1"/>
          </p:cNvSpPr>
          <p:nvPr>
            <p:ph type="title"/>
          </p:nvPr>
        </p:nvSpPr>
        <p:spPr>
          <a:xfrm>
            <a:off x="-220663" y="354013"/>
            <a:ext cx="5345113" cy="1143000"/>
          </a:xfrm>
        </p:spPr>
        <p:txBody>
          <a:bodyPr/>
          <a:lstStyle/>
          <a:p>
            <a:pPr eaLnBrk="1" hangingPunct="1"/>
            <a:r>
              <a:rPr lang="en-US" sz="9600" u="sng" smtClean="0">
                <a:latin typeface="Arabic Typesetting" pitchFamily="66" charset="-78"/>
                <a:cs typeface="Arabic Typesetting" pitchFamily="66" charset="-78"/>
              </a:rPr>
              <a:t>Dress Code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algn="ctr" fontAlgn="auto">
              <a:spcAft>
                <a:spcPts val="0"/>
              </a:spcAft>
              <a:defRPr/>
            </a:pPr>
            <a:r>
              <a:rPr lang="en-US" sz="9600" u="sng" dirty="0">
                <a:latin typeface="Arabic Typesetting" pitchFamily="66" charset="-78"/>
                <a:ea typeface="+mj-ea"/>
                <a:cs typeface="Arabic Typesetting" pitchFamily="66" charset="-78"/>
              </a:rPr>
              <a:t>Change &amp; Influence</a:t>
            </a:r>
          </a:p>
        </p:txBody>
      </p:sp>
      <p:sp>
        <p:nvSpPr>
          <p:cNvPr id="17411" name="Content Placeholder 2"/>
          <p:cNvSpPr txBox="1">
            <a:spLocks/>
          </p:cNvSpPr>
          <p:nvPr/>
        </p:nvSpPr>
        <p:spPr bwMode="auto">
          <a:xfrm>
            <a:off x="457200" y="1600200"/>
            <a:ext cx="8229600" cy="2498725"/>
          </a:xfrm>
          <a:prstGeom prst="rect">
            <a:avLst/>
          </a:prstGeom>
          <a:noFill/>
          <a:ln w="9525">
            <a:noFill/>
            <a:miter lim="800000"/>
            <a:headEnd/>
            <a:tailEnd/>
          </a:ln>
        </p:spPr>
        <p:txBody>
          <a:bodyPr/>
          <a:lstStyle/>
          <a:p>
            <a:pPr marL="342900" indent="-342900">
              <a:buFont typeface="Arial" charset="0"/>
              <a:buChar char="•"/>
            </a:pPr>
            <a:r>
              <a:rPr lang="en-US" sz="3200">
                <a:latin typeface="Arabic Typesetting" pitchFamily="66" charset="-78"/>
                <a:cs typeface="Arabic Typesetting" pitchFamily="66" charset="-78"/>
              </a:rPr>
              <a:t>Present day Middle East is a mix of very old cultures and new nations which were organized by European powers after WWI</a:t>
            </a:r>
          </a:p>
          <a:p>
            <a:pPr marL="342900" indent="-342900">
              <a:buFont typeface="Arial" charset="0"/>
              <a:buChar char="•"/>
            </a:pPr>
            <a:r>
              <a:rPr lang="en-US" sz="3200">
                <a:latin typeface="Arabic Typesetting" pitchFamily="66" charset="-78"/>
                <a:cs typeface="Arabic Typesetting" pitchFamily="66" charset="-78"/>
              </a:rPr>
              <a:t>Most countries in the Middle East maintain a great deal of cultural influence and economic ties with western nations and a powerful Islamic culture!</a:t>
            </a:r>
          </a:p>
        </p:txBody>
      </p:sp>
      <p:sp>
        <p:nvSpPr>
          <p:cNvPr id="17412" name="TextBox 4"/>
          <p:cNvSpPr txBox="1">
            <a:spLocks noChangeArrowheads="1"/>
          </p:cNvSpPr>
          <p:nvPr/>
        </p:nvSpPr>
        <p:spPr bwMode="auto">
          <a:xfrm>
            <a:off x="3436938" y="3894138"/>
            <a:ext cx="5360987" cy="3046412"/>
          </a:xfrm>
          <a:prstGeom prst="rect">
            <a:avLst/>
          </a:prstGeom>
          <a:noFill/>
          <a:ln w="9525">
            <a:noFill/>
            <a:miter lim="800000"/>
            <a:headEnd/>
            <a:tailEnd/>
          </a:ln>
        </p:spPr>
        <p:txBody>
          <a:bodyPr>
            <a:spAutoFit/>
          </a:bodyPr>
          <a:lstStyle/>
          <a:p>
            <a:r>
              <a:rPr lang="en-US" sz="3200">
                <a:latin typeface="Arabic Typesetting" pitchFamily="66" charset="-78"/>
                <a:cs typeface="Arabic Typesetting" pitchFamily="66" charset="-78"/>
              </a:rPr>
              <a:t>Nations which influence Middle East culture, economics, and politics:</a:t>
            </a:r>
          </a:p>
          <a:p>
            <a:pPr marL="971550" lvl="1" indent="-514350">
              <a:buFont typeface="Calibri" pitchFamily="34" charset="0"/>
              <a:buAutoNum type="arabicPeriod"/>
            </a:pPr>
            <a:r>
              <a:rPr lang="en-US" sz="3200">
                <a:latin typeface="Arabic Typesetting" pitchFamily="66" charset="-78"/>
                <a:cs typeface="Arabic Typesetting" pitchFamily="66" charset="-78"/>
              </a:rPr>
              <a:t>France</a:t>
            </a:r>
          </a:p>
          <a:p>
            <a:pPr marL="971550" lvl="1" indent="-514350">
              <a:buFont typeface="Calibri" pitchFamily="34" charset="0"/>
              <a:buAutoNum type="arabicPeriod"/>
            </a:pPr>
            <a:r>
              <a:rPr lang="en-US" sz="3200">
                <a:latin typeface="Arabic Typesetting" pitchFamily="66" charset="-78"/>
                <a:cs typeface="Arabic Typesetting" pitchFamily="66" charset="-78"/>
              </a:rPr>
              <a:t>Great Britain</a:t>
            </a:r>
          </a:p>
          <a:p>
            <a:pPr marL="971550" lvl="1" indent="-514350">
              <a:buFont typeface="Calibri" pitchFamily="34" charset="0"/>
              <a:buAutoNum type="arabicPeriod"/>
            </a:pPr>
            <a:r>
              <a:rPr lang="en-US" sz="3200">
                <a:latin typeface="Arabic Typesetting" pitchFamily="66" charset="-78"/>
                <a:cs typeface="Arabic Typesetting" pitchFamily="66" charset="-78"/>
              </a:rPr>
              <a:t>The United States</a:t>
            </a:r>
          </a:p>
          <a:p>
            <a:pPr marL="971550" lvl="1" indent="-514350">
              <a:buFont typeface="Calibri" pitchFamily="34" charset="0"/>
              <a:buAutoNum type="arabicPeriod"/>
            </a:pPr>
            <a:r>
              <a:rPr lang="en-US" sz="3200">
                <a:latin typeface="Arabic Typesetting" pitchFamily="66" charset="-78"/>
                <a:cs typeface="Arabic Typesetting" pitchFamily="66" charset="-78"/>
              </a:rPr>
              <a:t>Russia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p:txBody>
          <a:bodyPr/>
          <a:lstStyle/>
          <a:p>
            <a:pPr eaLnBrk="1" hangingPunct="1"/>
            <a:r>
              <a:rPr lang="en-US" sz="6600" smtClean="0">
                <a:latin typeface="Arabic Typesetting" pitchFamily="66" charset="-78"/>
                <a:cs typeface="Arabic Typesetting" pitchFamily="66" charset="-78"/>
              </a:rPr>
              <a:t>Traditional City </a:t>
            </a:r>
          </a:p>
        </p:txBody>
      </p:sp>
      <p:pic>
        <p:nvPicPr>
          <p:cNvPr id="18435" name="Picture 17" descr="old_aleppo_3"/>
          <p:cNvPicPr>
            <a:picLocks noGrp="1" noChangeAspect="1" noChangeArrowheads="1"/>
          </p:cNvPicPr>
          <p:nvPr>
            <p:ph sz="half" idx="1"/>
          </p:nvPr>
        </p:nvPicPr>
        <p:blipFill>
          <a:blip r:embed="rId3" cstate="print"/>
          <a:srcRect/>
          <a:stretch>
            <a:fillRect/>
          </a:stretch>
        </p:blipFill>
        <p:spPr>
          <a:xfrm>
            <a:off x="796925" y="1339850"/>
            <a:ext cx="3586163" cy="4786313"/>
          </a:xfrm>
          <a:noFill/>
        </p:spPr>
      </p:pic>
      <p:pic>
        <p:nvPicPr>
          <p:cNvPr id="18436" name="Picture 19" descr="old_aleppo"/>
          <p:cNvPicPr>
            <a:picLocks noGrp="1" noChangeAspect="1" noChangeArrowheads="1"/>
          </p:cNvPicPr>
          <p:nvPr>
            <p:ph sz="half" idx="2"/>
          </p:nvPr>
        </p:nvPicPr>
        <p:blipFill>
          <a:blip r:embed="rId4" cstate="print"/>
          <a:srcRect/>
          <a:stretch>
            <a:fillRect/>
          </a:stretch>
        </p:blipFill>
        <p:spPr>
          <a:xfrm>
            <a:off x="5168900" y="1387475"/>
            <a:ext cx="3643313" cy="4738688"/>
          </a:xfrm>
          <a:noFill/>
        </p:spPr>
      </p:pic>
      <p:sp>
        <p:nvSpPr>
          <p:cNvPr id="18437" name="Text Box 15"/>
          <p:cNvSpPr txBox="1">
            <a:spLocks noChangeArrowheads="1"/>
          </p:cNvSpPr>
          <p:nvPr/>
        </p:nvSpPr>
        <p:spPr bwMode="auto">
          <a:xfrm>
            <a:off x="2286000" y="6248400"/>
            <a:ext cx="4981575" cy="584200"/>
          </a:xfrm>
          <a:prstGeom prst="rect">
            <a:avLst/>
          </a:prstGeom>
          <a:noFill/>
          <a:ln w="9525">
            <a:noFill/>
            <a:miter lim="800000"/>
            <a:headEnd/>
            <a:tailEnd/>
          </a:ln>
        </p:spPr>
        <p:txBody>
          <a:bodyPr>
            <a:spAutoFit/>
          </a:bodyPr>
          <a:lstStyle/>
          <a:p>
            <a:pPr algn="ctr">
              <a:spcBef>
                <a:spcPct val="50000"/>
              </a:spcBef>
            </a:pPr>
            <a:r>
              <a:rPr lang="en-US" sz="3200">
                <a:latin typeface="Arabic Typesetting" pitchFamily="66" charset="-78"/>
                <a:cs typeface="Arabic Typesetting" pitchFamily="66" charset="-78"/>
              </a:rPr>
              <a:t>Narrow Allies, Plain External Design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6600" smtClean="0">
                <a:latin typeface="Arabic Typesetting" pitchFamily="66" charset="-78"/>
                <a:cs typeface="Arabic Typesetting" pitchFamily="66" charset="-78"/>
              </a:rPr>
              <a:t>Traditional City</a:t>
            </a:r>
          </a:p>
        </p:txBody>
      </p:sp>
      <p:pic>
        <p:nvPicPr>
          <p:cNvPr id="19459" name="Picture 7" descr="traditional_house"/>
          <p:cNvPicPr>
            <a:picLocks noGrp="1" noChangeAspect="1" noChangeArrowheads="1"/>
          </p:cNvPicPr>
          <p:nvPr>
            <p:ph sz="quarter" idx="1"/>
          </p:nvPr>
        </p:nvPicPr>
        <p:blipFill>
          <a:blip r:embed="rId3" cstate="print"/>
          <a:srcRect/>
          <a:stretch>
            <a:fillRect/>
          </a:stretch>
        </p:blipFill>
        <p:spPr>
          <a:xfrm>
            <a:off x="488950" y="1323975"/>
            <a:ext cx="3589338" cy="3011488"/>
          </a:xfrm>
          <a:noFill/>
        </p:spPr>
      </p:pic>
      <p:pic>
        <p:nvPicPr>
          <p:cNvPr id="19460" name="Picture 8" descr="traditional_house_2"/>
          <p:cNvPicPr>
            <a:picLocks noGrp="1" noChangeAspect="1" noChangeArrowheads="1"/>
          </p:cNvPicPr>
          <p:nvPr>
            <p:ph sz="quarter" idx="2"/>
          </p:nvPr>
        </p:nvPicPr>
        <p:blipFill>
          <a:blip r:embed="rId4" cstate="print"/>
          <a:srcRect/>
          <a:stretch>
            <a:fillRect/>
          </a:stretch>
        </p:blipFill>
        <p:spPr>
          <a:xfrm>
            <a:off x="5045075" y="1323975"/>
            <a:ext cx="3530600" cy="3059113"/>
          </a:xfrm>
          <a:noFill/>
        </p:spPr>
      </p:pic>
      <p:sp>
        <p:nvSpPr>
          <p:cNvPr id="19461" name="Rectangle 11"/>
          <p:cNvSpPr>
            <a:spLocks noGrp="1" noChangeArrowheads="1"/>
          </p:cNvSpPr>
          <p:nvPr>
            <p:ph type="body" sz="half" idx="3"/>
          </p:nvPr>
        </p:nvSpPr>
        <p:spPr>
          <a:xfrm>
            <a:off x="2333625" y="4495800"/>
            <a:ext cx="6621463" cy="2141538"/>
          </a:xfrm>
        </p:spPr>
        <p:txBody>
          <a:bodyPr/>
          <a:lstStyle/>
          <a:p>
            <a:pPr eaLnBrk="1" hangingPunct="1"/>
            <a:r>
              <a:rPr lang="en-US" smtClean="0">
                <a:latin typeface="Arabic Typesetting" pitchFamily="66" charset="-78"/>
                <a:cs typeface="Arabic Typesetting" pitchFamily="66" charset="-78"/>
              </a:rPr>
              <a:t>Privacy</a:t>
            </a:r>
          </a:p>
          <a:p>
            <a:pPr eaLnBrk="1" hangingPunct="1"/>
            <a:r>
              <a:rPr lang="en-US" smtClean="0">
                <a:latin typeface="Arabic Typesetting" pitchFamily="66" charset="-78"/>
                <a:cs typeface="Arabic Typesetting" pitchFamily="66" charset="-78"/>
              </a:rPr>
              <a:t>Open space is located within the traditional house.</a:t>
            </a:r>
          </a:p>
          <a:p>
            <a:pPr eaLnBrk="1" hangingPunct="1"/>
            <a:r>
              <a:rPr lang="en-US" smtClean="0">
                <a:latin typeface="Arabic Typesetting" pitchFamily="66" charset="-78"/>
                <a:cs typeface="Arabic Typesetting" pitchFamily="66" charset="-78"/>
              </a:rPr>
              <a:t>All Houses look alike form outside – no decoration.</a:t>
            </a:r>
          </a:p>
          <a:p>
            <a:pPr eaLnBrk="1" hangingPunct="1"/>
            <a:r>
              <a:rPr lang="en-US" smtClean="0">
                <a:latin typeface="Arabic Typesetting" pitchFamily="66" charset="-78"/>
                <a:cs typeface="Arabic Typesetting" pitchFamily="66" charset="-78"/>
              </a:rPr>
              <a:t>Court yard is located inside the house.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eaLnBrk="1" hangingPunct="1"/>
            <a:r>
              <a:rPr lang="en-US" sz="6600" smtClean="0">
                <a:latin typeface="Arabic Typesetting" pitchFamily="66" charset="-78"/>
                <a:cs typeface="Arabic Typesetting" pitchFamily="66" charset="-78"/>
              </a:rPr>
              <a:t>Traditional City</a:t>
            </a:r>
          </a:p>
        </p:txBody>
      </p:sp>
      <p:pic>
        <p:nvPicPr>
          <p:cNvPr id="20483" name="Picture 13" descr="old_market"/>
          <p:cNvPicPr>
            <a:picLocks noGrp="1" noChangeAspect="1" noChangeArrowheads="1"/>
          </p:cNvPicPr>
          <p:nvPr>
            <p:ph sz="half" idx="1"/>
          </p:nvPr>
        </p:nvPicPr>
        <p:blipFill>
          <a:blip r:embed="rId3" cstate="print"/>
          <a:srcRect/>
          <a:stretch>
            <a:fillRect/>
          </a:stretch>
        </p:blipFill>
        <p:spPr>
          <a:xfrm>
            <a:off x="0" y="2332038"/>
            <a:ext cx="3562350" cy="4525962"/>
          </a:xfrm>
          <a:noFill/>
        </p:spPr>
      </p:pic>
      <p:pic>
        <p:nvPicPr>
          <p:cNvPr id="20484" name="Picture 17" descr="Umayyad_Masque"/>
          <p:cNvPicPr>
            <a:picLocks noGrp="1" noChangeAspect="1" noChangeArrowheads="1"/>
          </p:cNvPicPr>
          <p:nvPr>
            <p:ph sz="half" idx="2"/>
          </p:nvPr>
        </p:nvPicPr>
        <p:blipFill>
          <a:blip r:embed="rId4" cstate="print"/>
          <a:srcRect/>
          <a:stretch>
            <a:fillRect/>
          </a:stretch>
        </p:blipFill>
        <p:spPr>
          <a:xfrm>
            <a:off x="4522788" y="1627188"/>
            <a:ext cx="4038600" cy="3028950"/>
          </a:xfrm>
          <a:noFill/>
        </p:spPr>
      </p:pic>
      <p:sp>
        <p:nvSpPr>
          <p:cNvPr id="20485" name="Text Box 18"/>
          <p:cNvSpPr txBox="1">
            <a:spLocks noChangeArrowheads="1"/>
          </p:cNvSpPr>
          <p:nvPr/>
        </p:nvSpPr>
        <p:spPr bwMode="auto">
          <a:xfrm>
            <a:off x="4411663" y="5149850"/>
            <a:ext cx="4038600" cy="779463"/>
          </a:xfrm>
          <a:prstGeom prst="rect">
            <a:avLst/>
          </a:prstGeom>
          <a:noFill/>
          <a:ln w="9525">
            <a:noFill/>
            <a:miter lim="800000"/>
            <a:headEnd/>
            <a:tailEnd/>
          </a:ln>
        </p:spPr>
        <p:txBody>
          <a:bodyPr>
            <a:spAutoFit/>
          </a:bodyPr>
          <a:lstStyle/>
          <a:p>
            <a:pPr>
              <a:spcBef>
                <a:spcPct val="50000"/>
              </a:spcBef>
            </a:pPr>
            <a:r>
              <a:rPr lang="en-US"/>
              <a:t>▲ Umayyad Mosque built 705-715 AD.</a:t>
            </a:r>
          </a:p>
          <a:p>
            <a:pPr>
              <a:spcBef>
                <a:spcPct val="50000"/>
              </a:spcBef>
            </a:pPr>
            <a:r>
              <a:rPr lang="en-US"/>
              <a:t>◄ Suq (Shopping Mall) Al-Hamiddiyyah.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z="9600" u="sng" smtClean="0">
                <a:latin typeface="Arabic Typesetting" pitchFamily="66" charset="-78"/>
                <a:cs typeface="Arabic Typesetting" pitchFamily="66" charset="-78"/>
              </a:rPr>
              <a:t>Religion</a:t>
            </a:r>
          </a:p>
        </p:txBody>
      </p:sp>
      <p:sp>
        <p:nvSpPr>
          <p:cNvPr id="3075" name="Content Placeholder 2"/>
          <p:cNvSpPr>
            <a:spLocks noGrp="1"/>
          </p:cNvSpPr>
          <p:nvPr>
            <p:ph idx="1"/>
          </p:nvPr>
        </p:nvSpPr>
        <p:spPr>
          <a:xfrm>
            <a:off x="457200" y="1600200"/>
            <a:ext cx="8229600" cy="1663700"/>
          </a:xfrm>
        </p:spPr>
        <p:txBody>
          <a:bodyPr/>
          <a:lstStyle/>
          <a:p>
            <a:pPr eaLnBrk="1" hangingPunct="1">
              <a:spcBef>
                <a:spcPct val="0"/>
              </a:spcBef>
            </a:pPr>
            <a:r>
              <a:rPr lang="en-US" smtClean="0">
                <a:latin typeface="Arabic Typesetting" pitchFamily="66" charset="-78"/>
                <a:cs typeface="Arabic Typesetting" pitchFamily="66" charset="-78"/>
              </a:rPr>
              <a:t>Religion plays a big role in Middle Eastern society</a:t>
            </a:r>
          </a:p>
          <a:p>
            <a:pPr eaLnBrk="1" hangingPunct="1">
              <a:spcBef>
                <a:spcPct val="0"/>
              </a:spcBef>
            </a:pPr>
            <a:r>
              <a:rPr lang="en-US" smtClean="0">
                <a:latin typeface="Arabic Typesetting" pitchFamily="66" charset="-78"/>
                <a:cs typeface="Arabic Typesetting" pitchFamily="66" charset="-78"/>
              </a:rPr>
              <a:t>Religion is considered one of the main pillars of society and individuals are stereotyped based on their religion</a:t>
            </a:r>
          </a:p>
          <a:p>
            <a:pPr eaLnBrk="1" hangingPunct="1">
              <a:buFont typeface="Arial" charset="0"/>
              <a:buNone/>
            </a:pPr>
            <a:endParaRPr lang="en-US" smtClean="0">
              <a:latin typeface="Arabic Typesetting" pitchFamily="66" charset="-78"/>
              <a:cs typeface="Arabic Typesetting" pitchFamily="66" charset="-78"/>
            </a:endParaRPr>
          </a:p>
        </p:txBody>
      </p:sp>
      <p:sp>
        <p:nvSpPr>
          <p:cNvPr id="3076" name="TextBox 3"/>
          <p:cNvSpPr txBox="1">
            <a:spLocks noChangeArrowheads="1"/>
          </p:cNvSpPr>
          <p:nvPr/>
        </p:nvSpPr>
        <p:spPr bwMode="auto">
          <a:xfrm>
            <a:off x="3436938" y="3894138"/>
            <a:ext cx="5360987" cy="2062162"/>
          </a:xfrm>
          <a:prstGeom prst="rect">
            <a:avLst/>
          </a:prstGeom>
          <a:noFill/>
          <a:ln w="9525">
            <a:noFill/>
            <a:miter lim="800000"/>
            <a:headEnd/>
            <a:tailEnd/>
          </a:ln>
        </p:spPr>
        <p:txBody>
          <a:bodyPr>
            <a:spAutoFit/>
          </a:bodyPr>
          <a:lstStyle/>
          <a:p>
            <a:r>
              <a:rPr lang="en-US" sz="3200">
                <a:latin typeface="Arabic Typesetting" pitchFamily="66" charset="-78"/>
                <a:cs typeface="Arabic Typesetting" pitchFamily="66" charset="-78"/>
              </a:rPr>
              <a:t>Dominant Religions of the Middle East</a:t>
            </a:r>
          </a:p>
          <a:p>
            <a:pPr marL="971550" lvl="1" indent="-514350">
              <a:buFont typeface="Calibri" pitchFamily="34" charset="0"/>
              <a:buAutoNum type="arabicPeriod"/>
            </a:pPr>
            <a:r>
              <a:rPr lang="en-US" sz="3200">
                <a:latin typeface="Arabic Typesetting" pitchFamily="66" charset="-78"/>
                <a:cs typeface="Arabic Typesetting" pitchFamily="66" charset="-78"/>
              </a:rPr>
              <a:t>Islam (Sunni and Shia)</a:t>
            </a:r>
          </a:p>
          <a:p>
            <a:pPr marL="971550" lvl="1" indent="-514350">
              <a:buFont typeface="Calibri" pitchFamily="34" charset="0"/>
              <a:buAutoNum type="arabicPeriod"/>
            </a:pPr>
            <a:r>
              <a:rPr lang="en-US" sz="3200">
                <a:latin typeface="Arabic Typesetting" pitchFamily="66" charset="-78"/>
                <a:cs typeface="Arabic Typesetting" pitchFamily="66" charset="-78"/>
              </a:rPr>
              <a:t>Judaism</a:t>
            </a:r>
          </a:p>
          <a:p>
            <a:pPr marL="971550" lvl="1" indent="-514350">
              <a:buFont typeface="Calibri" pitchFamily="34" charset="0"/>
              <a:buAutoNum type="arabicPeriod"/>
            </a:pPr>
            <a:r>
              <a:rPr lang="en-US" sz="3200">
                <a:latin typeface="Arabic Typesetting" pitchFamily="66" charset="-78"/>
                <a:cs typeface="Arabic Typesetting" pitchFamily="66" charset="-78"/>
              </a:rPr>
              <a:t>Christianity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3516313" y="227013"/>
            <a:ext cx="5154612" cy="1143000"/>
          </a:xfrm>
        </p:spPr>
        <p:txBody>
          <a:bodyPr/>
          <a:lstStyle/>
          <a:p>
            <a:pPr eaLnBrk="1" hangingPunct="1"/>
            <a:r>
              <a:rPr lang="en-US" sz="6600" smtClean="0">
                <a:latin typeface="Arabic Typesetting" pitchFamily="66" charset="-78"/>
                <a:cs typeface="Arabic Typesetting" pitchFamily="66" charset="-78"/>
              </a:rPr>
              <a:t>Modern City</a:t>
            </a:r>
          </a:p>
        </p:txBody>
      </p:sp>
      <p:pic>
        <p:nvPicPr>
          <p:cNvPr id="21507" name="Picture 11" descr="modern_Cairo"/>
          <p:cNvPicPr>
            <a:picLocks noGrp="1" noChangeAspect="1" noChangeArrowheads="1"/>
          </p:cNvPicPr>
          <p:nvPr>
            <p:ph sz="half" idx="2"/>
          </p:nvPr>
        </p:nvPicPr>
        <p:blipFill>
          <a:blip r:embed="rId3" cstate="print"/>
          <a:srcRect/>
          <a:stretch>
            <a:fillRect/>
          </a:stretch>
        </p:blipFill>
        <p:spPr>
          <a:xfrm>
            <a:off x="4151313" y="3311525"/>
            <a:ext cx="4495800" cy="3025775"/>
          </a:xfrm>
          <a:noFill/>
        </p:spPr>
      </p:pic>
      <p:sp>
        <p:nvSpPr>
          <p:cNvPr id="21508" name="Text Box 12"/>
          <p:cNvSpPr txBox="1">
            <a:spLocks noChangeArrowheads="1"/>
          </p:cNvSpPr>
          <p:nvPr/>
        </p:nvSpPr>
        <p:spPr bwMode="auto">
          <a:xfrm>
            <a:off x="457200" y="5334000"/>
            <a:ext cx="3429000" cy="457200"/>
          </a:xfrm>
          <a:prstGeom prst="rect">
            <a:avLst/>
          </a:prstGeom>
          <a:noFill/>
          <a:ln w="9525">
            <a:noFill/>
            <a:miter lim="800000"/>
            <a:headEnd/>
            <a:tailEnd/>
          </a:ln>
        </p:spPr>
        <p:txBody>
          <a:bodyPr>
            <a:spAutoFit/>
          </a:bodyPr>
          <a:lstStyle/>
          <a:p>
            <a:pPr algn="ctr">
              <a:spcBef>
                <a:spcPct val="50000"/>
              </a:spcBef>
            </a:pPr>
            <a:r>
              <a:rPr lang="en-US" sz="2400"/>
              <a:t>Modern Dubai</a:t>
            </a:r>
          </a:p>
        </p:txBody>
      </p:sp>
      <p:sp>
        <p:nvSpPr>
          <p:cNvPr id="21509" name="Text Box 14"/>
          <p:cNvSpPr txBox="1">
            <a:spLocks noChangeArrowheads="1"/>
          </p:cNvSpPr>
          <p:nvPr/>
        </p:nvSpPr>
        <p:spPr bwMode="auto">
          <a:xfrm>
            <a:off x="4440238" y="6400800"/>
            <a:ext cx="3810000" cy="457200"/>
          </a:xfrm>
          <a:prstGeom prst="rect">
            <a:avLst/>
          </a:prstGeom>
          <a:noFill/>
          <a:ln w="9525">
            <a:noFill/>
            <a:miter lim="800000"/>
            <a:headEnd/>
            <a:tailEnd/>
          </a:ln>
        </p:spPr>
        <p:txBody>
          <a:bodyPr>
            <a:spAutoFit/>
          </a:bodyPr>
          <a:lstStyle/>
          <a:p>
            <a:pPr algn="ctr">
              <a:spcBef>
                <a:spcPct val="50000"/>
              </a:spcBef>
            </a:pPr>
            <a:r>
              <a:rPr lang="en-US" sz="2400"/>
              <a:t>Cairo, Egypt</a:t>
            </a:r>
          </a:p>
        </p:txBody>
      </p:sp>
      <p:sp>
        <p:nvSpPr>
          <p:cNvPr id="21510" name="Text Box 16"/>
          <p:cNvSpPr txBox="1">
            <a:spLocks noChangeArrowheads="1"/>
          </p:cNvSpPr>
          <p:nvPr/>
        </p:nvSpPr>
        <p:spPr bwMode="auto">
          <a:xfrm>
            <a:off x="3709988" y="1387475"/>
            <a:ext cx="4835525" cy="1076325"/>
          </a:xfrm>
          <a:prstGeom prst="rect">
            <a:avLst/>
          </a:prstGeom>
          <a:noFill/>
          <a:ln w="9525">
            <a:noFill/>
            <a:miter lim="800000"/>
            <a:headEnd/>
            <a:tailEnd/>
          </a:ln>
        </p:spPr>
        <p:txBody>
          <a:bodyPr>
            <a:spAutoFit/>
          </a:bodyPr>
          <a:lstStyle/>
          <a:p>
            <a:pPr algn="ctr"/>
            <a:r>
              <a:rPr lang="en-US" sz="3200">
                <a:latin typeface="Arabic Typesetting" pitchFamily="66" charset="-78"/>
                <a:cs typeface="Arabic Typesetting" pitchFamily="66" charset="-78"/>
              </a:rPr>
              <a:t>“Multi-Story apartment buildings is </a:t>
            </a:r>
          </a:p>
          <a:p>
            <a:pPr algn="ctr"/>
            <a:r>
              <a:rPr lang="en-US" sz="3200">
                <a:latin typeface="Arabic Typesetting" pitchFamily="66" charset="-78"/>
                <a:cs typeface="Arabic Typesetting" pitchFamily="66" charset="-78"/>
              </a:rPr>
              <a:t>the new residential pattern</a:t>
            </a:r>
            <a:r>
              <a:rPr lang="en-US" sz="2400"/>
              <a:t>.”</a:t>
            </a:r>
          </a:p>
        </p:txBody>
      </p:sp>
      <p:pic>
        <p:nvPicPr>
          <p:cNvPr id="21511" name="Content Placeholder 8" descr="ISS010-E-22273_lrg.jpg"/>
          <p:cNvPicPr>
            <a:picLocks noGrp="1" noChangeAspect="1"/>
          </p:cNvPicPr>
          <p:nvPr>
            <p:ph sz="half" idx="1"/>
          </p:nvPr>
        </p:nvPicPr>
        <p:blipFill>
          <a:blip r:embed="rId4" cstate="print"/>
          <a:srcRect/>
          <a:stretch>
            <a:fillRect/>
          </a:stretch>
        </p:blipFill>
        <p:spPr>
          <a:xfrm>
            <a:off x="0" y="0"/>
            <a:ext cx="3311525" cy="3168650"/>
          </a:xfrm>
        </p:spPr>
      </p:pic>
      <p:pic>
        <p:nvPicPr>
          <p:cNvPr id="21512" name="Picture 9" descr="Burj Al Arab Hotel, Dubai, United Arab Emirates.JPG"/>
          <p:cNvPicPr>
            <a:picLocks noChangeAspect="1"/>
          </p:cNvPicPr>
          <p:nvPr/>
        </p:nvPicPr>
        <p:blipFill>
          <a:blip r:embed="rId5" cstate="print"/>
          <a:srcRect/>
          <a:stretch>
            <a:fillRect/>
          </a:stretch>
        </p:blipFill>
        <p:spPr bwMode="auto">
          <a:xfrm>
            <a:off x="0" y="3957638"/>
            <a:ext cx="3357563" cy="2900362"/>
          </a:xfrm>
          <a:prstGeom prst="rect">
            <a:avLst/>
          </a:prstGeom>
          <a:noFill/>
          <a:ln w="9525">
            <a:noFill/>
            <a:miter lim="800000"/>
            <a:headEnd/>
            <a:tailEnd/>
          </a:ln>
        </p:spPr>
      </p:pic>
      <p:sp>
        <p:nvSpPr>
          <p:cNvPr id="21513" name="Text Box 14"/>
          <p:cNvSpPr txBox="1">
            <a:spLocks noChangeArrowheads="1"/>
          </p:cNvSpPr>
          <p:nvPr/>
        </p:nvSpPr>
        <p:spPr bwMode="auto">
          <a:xfrm>
            <a:off x="0" y="3325813"/>
            <a:ext cx="3436938" cy="457200"/>
          </a:xfrm>
          <a:prstGeom prst="rect">
            <a:avLst/>
          </a:prstGeom>
          <a:noFill/>
          <a:ln w="9525">
            <a:noFill/>
            <a:miter lim="800000"/>
            <a:headEnd/>
            <a:tailEnd/>
          </a:ln>
        </p:spPr>
        <p:txBody>
          <a:bodyPr>
            <a:spAutoFit/>
          </a:bodyPr>
          <a:lstStyle/>
          <a:p>
            <a:pPr algn="ctr">
              <a:spcBef>
                <a:spcPct val="50000"/>
              </a:spcBef>
            </a:pPr>
            <a:r>
              <a:rPr lang="en-US" sz="2400"/>
              <a:t>Dubai, U.A.E.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188913" y="0"/>
            <a:ext cx="8734425" cy="6858000"/>
          </a:xfrm>
        </p:spPr>
        <p:txBody>
          <a:bodyPr/>
          <a:lstStyle/>
          <a:p>
            <a:pPr eaLnBrk="1" hangingPunct="1">
              <a:buFont typeface="Arial" charset="0"/>
              <a:buNone/>
            </a:pPr>
            <a:r>
              <a:rPr lang="en-US" sz="2400" i="1" smtClean="0"/>
              <a:t>	During Muslim holidays or Ramadan, life is affected by ceremonies and everyone is expected to respect those ceremonies while in public. Office hours and business dynamics change in many Middle Eastern countries during the month of Ramadan. It’s highly recommended that one belongs to a formal religion when in this part of the world as well as avoiding engaging in a religion-based discussion or analysis. Such an interaction can immediately lead to animosity or distance. The best attitude to have is to just be a listener and a learner when it comes to religious conversations. </a:t>
            </a:r>
            <a:br>
              <a:rPr lang="en-US" sz="2400" i="1" smtClean="0"/>
            </a:br>
            <a:r>
              <a:rPr lang="en-US" sz="2400" i="1" smtClean="0"/>
              <a:t>To illustrate how religions are used to identify and organize society, religions and religious sects in Lebanon have been assigned quotas for job openings, and high level positions in the government are required to be filled by certain religious followers. For example, in Lebanon the president must be a Maronite Christian, the prime minister must be a Sunni Muslim, the minister of foreign affairs is usually an Orthodox Christian, etc. In other countries in the Arab world, Christians are not authorized to hold many key positions.                - Berich Consulting, LCC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457200" y="1600200"/>
            <a:ext cx="8229600" cy="2498725"/>
          </a:xfrm>
          <a:prstGeom prst="rect">
            <a:avLst/>
          </a:prstGeom>
          <a:noFill/>
          <a:ln w="9525">
            <a:noFill/>
            <a:miter lim="800000"/>
            <a:headEnd/>
            <a:tailEnd/>
          </a:ln>
        </p:spPr>
        <p:txBody>
          <a:bodyPr/>
          <a:lstStyle/>
          <a:p>
            <a:pPr marL="342900" indent="-342900">
              <a:buFont typeface="Arial" charset="0"/>
              <a:buChar char="•"/>
            </a:pPr>
            <a:r>
              <a:rPr lang="en-US" sz="3200">
                <a:latin typeface="Arabic Typesetting" pitchFamily="66" charset="-78"/>
                <a:cs typeface="Arabic Typesetting" pitchFamily="66" charset="-78"/>
              </a:rPr>
              <a:t>Islam is viewed by many Muslims not simply as a religion, but also as a cultural identity and heritage</a:t>
            </a:r>
          </a:p>
          <a:p>
            <a:pPr marL="342900" indent="-342900">
              <a:buFont typeface="Arial" charset="0"/>
              <a:buChar char="•"/>
            </a:pPr>
            <a:r>
              <a:rPr lang="en-US" sz="3200">
                <a:latin typeface="Arabic Typesetting" pitchFamily="66" charset="-78"/>
                <a:cs typeface="Arabic Typesetting" pitchFamily="66" charset="-78"/>
              </a:rPr>
              <a:t>The tension is between modernity and tradition (struggle between Islam and western modernity)</a:t>
            </a:r>
          </a:p>
          <a:p>
            <a:pPr marL="342900" indent="-342900">
              <a:buFont typeface="Arial" charset="0"/>
              <a:buChar char="•"/>
            </a:pPr>
            <a:endParaRPr lang="en-US" sz="3200">
              <a:latin typeface="Arabic Typesetting" pitchFamily="66" charset="-78"/>
              <a:cs typeface="Arabic Typesetting" pitchFamily="66" charset="-78"/>
            </a:endParaRPr>
          </a:p>
        </p:txBody>
      </p:sp>
      <p:pic>
        <p:nvPicPr>
          <p:cNvPr id="5123" name="Picture 2" descr="http://3.bp.blogspot.com/-ATVgTsZ6DEc/TaH96X6mCII/AAAAAAAACGk/wl2M8ug6WlE/s1600/islam.jpg"/>
          <p:cNvPicPr>
            <a:picLocks noChangeAspect="1" noChangeArrowheads="1"/>
          </p:cNvPicPr>
          <p:nvPr/>
        </p:nvPicPr>
        <p:blipFill>
          <a:blip r:embed="rId2" cstate="print"/>
          <a:srcRect/>
          <a:stretch>
            <a:fillRect/>
          </a:stretch>
        </p:blipFill>
        <p:spPr bwMode="auto">
          <a:xfrm>
            <a:off x="4941888" y="3436938"/>
            <a:ext cx="2857500" cy="2857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26" descr="Sacred%20Mosque[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Rectangle 1027"/>
          <p:cNvSpPr>
            <a:spLocks noChangeArrowheads="1"/>
          </p:cNvSpPr>
          <p:nvPr/>
        </p:nvSpPr>
        <p:spPr bwMode="auto">
          <a:xfrm>
            <a:off x="4792663" y="6100763"/>
            <a:ext cx="4351337" cy="400050"/>
          </a:xfrm>
          <a:prstGeom prst="rect">
            <a:avLst/>
          </a:prstGeom>
          <a:noFill/>
          <a:ln w="9525">
            <a:noFill/>
            <a:miter lim="800000"/>
            <a:headEnd/>
            <a:tailEnd/>
          </a:ln>
        </p:spPr>
        <p:txBody>
          <a:bodyPr>
            <a:spAutoFit/>
          </a:bodyPr>
          <a:lstStyle/>
          <a:p>
            <a:r>
              <a:rPr lang="en-US" sz="2000" b="1" u="sng">
                <a:solidFill>
                  <a:schemeClr val="bg1"/>
                </a:solidFill>
                <a:latin typeface="BernhardMod BT" pitchFamily="18" charset="0"/>
              </a:rPr>
              <a:t>Muslims on pilgrimage to Mecca</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417638"/>
          </a:xfrm>
        </p:spPr>
        <p:txBody>
          <a:bodyPr/>
          <a:lstStyle/>
          <a:p>
            <a:pPr eaLnBrk="1" hangingPunct="1"/>
            <a:r>
              <a:rPr lang="en-US" sz="9600" u="sng" smtClean="0">
                <a:latin typeface="Arabic Typesetting" pitchFamily="66" charset="-78"/>
                <a:cs typeface="Arabic Typesetting" pitchFamily="66" charset="-78"/>
              </a:rPr>
              <a:t>Govt. and Politics</a:t>
            </a:r>
          </a:p>
        </p:txBody>
      </p:sp>
      <p:sp>
        <p:nvSpPr>
          <p:cNvPr id="7171" name="Rectangle 3"/>
          <p:cNvSpPr txBox="1">
            <a:spLocks noChangeArrowheads="1"/>
          </p:cNvSpPr>
          <p:nvPr/>
        </p:nvSpPr>
        <p:spPr bwMode="auto">
          <a:xfrm>
            <a:off x="452438" y="1425575"/>
            <a:ext cx="5202237" cy="2641600"/>
          </a:xfrm>
          <a:prstGeom prst="rect">
            <a:avLst/>
          </a:prstGeom>
          <a:noFill/>
          <a:ln w="9525">
            <a:noFill/>
            <a:miter lim="800000"/>
            <a:headEnd/>
            <a:tailEnd/>
          </a:ln>
        </p:spPr>
        <p:txBody>
          <a:bodyPr/>
          <a:lstStyle/>
          <a:p>
            <a:pPr marL="342900" indent="-342900">
              <a:spcBef>
                <a:spcPct val="20000"/>
              </a:spcBef>
              <a:buFont typeface="Arial" charset="0"/>
              <a:buChar char="•"/>
            </a:pPr>
            <a:r>
              <a:rPr lang="en-US" sz="3200">
                <a:latin typeface="Arabic Typesetting" pitchFamily="66" charset="-78"/>
                <a:cs typeface="Arabic Typesetting" pitchFamily="66" charset="-78"/>
              </a:rPr>
              <a:t>Politics affect culture in the Middle East</a:t>
            </a:r>
          </a:p>
          <a:p>
            <a:pPr marL="342900" indent="-342900">
              <a:spcBef>
                <a:spcPct val="20000"/>
              </a:spcBef>
              <a:buFont typeface="Arial" charset="0"/>
              <a:buChar char="•"/>
            </a:pPr>
            <a:r>
              <a:rPr lang="en-US" sz="3200">
                <a:latin typeface="Arabic Typesetting" pitchFamily="66" charset="-78"/>
                <a:cs typeface="Arabic Typesetting" pitchFamily="66" charset="-78"/>
              </a:rPr>
              <a:t>Factors  which influence politics are:</a:t>
            </a:r>
          </a:p>
          <a:p>
            <a:pPr marL="342900" indent="-342900"/>
            <a:r>
              <a:rPr lang="en-US" sz="3200">
                <a:latin typeface="Arabic Typesetting" pitchFamily="66" charset="-78"/>
                <a:cs typeface="Arabic Typesetting" pitchFamily="66" charset="-78"/>
              </a:rPr>
              <a:t>		- Civic</a:t>
            </a:r>
          </a:p>
          <a:p>
            <a:pPr marL="342900" indent="-342900"/>
            <a:r>
              <a:rPr lang="en-US" sz="3200">
                <a:latin typeface="Arabic Typesetting" pitchFamily="66" charset="-78"/>
                <a:cs typeface="Arabic Typesetting" pitchFamily="66" charset="-78"/>
              </a:rPr>
              <a:t>		- Tribal</a:t>
            </a:r>
          </a:p>
          <a:p>
            <a:pPr marL="342900" indent="-342900"/>
            <a:r>
              <a:rPr lang="en-US" sz="3200">
                <a:latin typeface="Arabic Typesetting" pitchFamily="66" charset="-78"/>
                <a:cs typeface="Arabic Typesetting" pitchFamily="66" charset="-78"/>
              </a:rPr>
              <a:t>		- Religious</a:t>
            </a:r>
          </a:p>
        </p:txBody>
      </p:sp>
      <p:sp>
        <p:nvSpPr>
          <p:cNvPr id="7172" name="TextBox 6"/>
          <p:cNvSpPr txBox="1">
            <a:spLocks noChangeArrowheads="1"/>
          </p:cNvSpPr>
          <p:nvPr/>
        </p:nvSpPr>
        <p:spPr bwMode="auto">
          <a:xfrm>
            <a:off x="3736975" y="3722688"/>
            <a:ext cx="5407025" cy="2832100"/>
          </a:xfrm>
          <a:prstGeom prst="rect">
            <a:avLst/>
          </a:prstGeom>
          <a:noFill/>
          <a:ln w="9525">
            <a:noFill/>
            <a:miter lim="800000"/>
            <a:headEnd/>
            <a:tailEnd/>
          </a:ln>
        </p:spPr>
        <p:txBody>
          <a:bodyPr>
            <a:spAutoFit/>
          </a:bodyPr>
          <a:lstStyle/>
          <a:p>
            <a:r>
              <a:rPr lang="en-US" sz="3200">
                <a:latin typeface="Arabic Typesetting" pitchFamily="66" charset="-78"/>
                <a:cs typeface="Arabic Typesetting" pitchFamily="66" charset="-78"/>
              </a:rPr>
              <a:t>Common forms of govt. in the Middle East:</a:t>
            </a:r>
          </a:p>
          <a:p>
            <a:r>
              <a:rPr lang="en-US" sz="3200">
                <a:latin typeface="Arabic Typesetting" pitchFamily="66" charset="-78"/>
                <a:cs typeface="Arabic Typesetting" pitchFamily="66" charset="-78"/>
              </a:rPr>
              <a:t>	- Theocracy (Iran)</a:t>
            </a:r>
          </a:p>
          <a:p>
            <a:r>
              <a:rPr lang="en-US" sz="3200">
                <a:latin typeface="Arabic Typesetting" pitchFamily="66" charset="-78"/>
                <a:cs typeface="Arabic Typesetting" pitchFamily="66" charset="-78"/>
              </a:rPr>
              <a:t>	- Monarchy (Saudi Arabia)</a:t>
            </a:r>
          </a:p>
          <a:p>
            <a:r>
              <a:rPr lang="en-US" sz="3200">
                <a:latin typeface="Arabic Typesetting" pitchFamily="66" charset="-78"/>
                <a:cs typeface="Arabic Typesetting" pitchFamily="66" charset="-78"/>
              </a:rPr>
              <a:t>	- Republic (Syria)</a:t>
            </a:r>
          </a:p>
          <a:p>
            <a:r>
              <a:rPr lang="en-US" sz="3200">
                <a:latin typeface="Arabic Typesetting" pitchFamily="66" charset="-78"/>
                <a:cs typeface="Arabic Typesetting" pitchFamily="66" charset="-78"/>
              </a:rPr>
              <a:t>	- Democracy (Iraq)</a:t>
            </a:r>
          </a:p>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98563"/>
          </a:xfrm>
        </p:spPr>
        <p:txBody>
          <a:bodyPr/>
          <a:lstStyle/>
          <a:p>
            <a:pPr eaLnBrk="1" hangingPunct="1"/>
            <a:r>
              <a:rPr lang="en-US" sz="9600" u="sng" smtClean="0">
                <a:latin typeface="Arabic Typesetting" pitchFamily="66" charset="-78"/>
                <a:cs typeface="Arabic Typesetting" pitchFamily="66" charset="-78"/>
              </a:rPr>
              <a:t>Languages</a:t>
            </a:r>
          </a:p>
        </p:txBody>
      </p:sp>
      <p:sp>
        <p:nvSpPr>
          <p:cNvPr id="8195" name="TextBox 5"/>
          <p:cNvSpPr txBox="1">
            <a:spLocks noChangeArrowheads="1"/>
          </p:cNvSpPr>
          <p:nvPr/>
        </p:nvSpPr>
        <p:spPr bwMode="auto">
          <a:xfrm>
            <a:off x="5486400" y="1608138"/>
            <a:ext cx="3657600" cy="4524375"/>
          </a:xfrm>
          <a:prstGeom prst="rect">
            <a:avLst/>
          </a:prstGeom>
          <a:noFill/>
          <a:ln w="9525">
            <a:noFill/>
            <a:miter lim="800000"/>
            <a:headEnd/>
            <a:tailEnd/>
          </a:ln>
        </p:spPr>
        <p:txBody>
          <a:bodyPr>
            <a:spAutoFit/>
          </a:bodyPr>
          <a:lstStyle/>
          <a:p>
            <a:pPr>
              <a:buFont typeface="Arial" charset="0"/>
              <a:buChar char="•"/>
            </a:pPr>
            <a:r>
              <a:rPr lang="en-US" sz="3200"/>
              <a:t>  Arabic is the </a:t>
            </a:r>
          </a:p>
          <a:p>
            <a:r>
              <a:rPr lang="en-US" sz="3200"/>
              <a:t>   dominant language</a:t>
            </a:r>
          </a:p>
          <a:p>
            <a:pPr>
              <a:buFont typeface="Arial" charset="0"/>
              <a:buChar char="•"/>
            </a:pPr>
            <a:r>
              <a:rPr lang="en-US" sz="3200"/>
              <a:t> Other common</a:t>
            </a:r>
          </a:p>
          <a:p>
            <a:r>
              <a:rPr lang="en-US" sz="3200"/>
              <a:t>   languages:</a:t>
            </a:r>
          </a:p>
          <a:p>
            <a:r>
              <a:rPr lang="en-US" sz="3200"/>
              <a:t>	- Hebrew</a:t>
            </a:r>
          </a:p>
          <a:p>
            <a:r>
              <a:rPr lang="en-US" sz="3200"/>
              <a:t>	- English</a:t>
            </a:r>
          </a:p>
          <a:p>
            <a:r>
              <a:rPr lang="en-US" sz="3200"/>
              <a:t>	- French</a:t>
            </a:r>
          </a:p>
          <a:p>
            <a:r>
              <a:rPr lang="en-US" sz="3200"/>
              <a:t>	- Turkish</a:t>
            </a:r>
          </a:p>
          <a:p>
            <a:r>
              <a:rPr lang="en-US" sz="3200"/>
              <a:t>	- Kurdish</a:t>
            </a:r>
          </a:p>
        </p:txBody>
      </p:sp>
      <p:pic>
        <p:nvPicPr>
          <p:cNvPr id="8196" name="Picture 2" descr="http://ma141.tripod.com/history/language.jpeg"/>
          <p:cNvPicPr>
            <a:picLocks noChangeAspect="1" noChangeArrowheads="1"/>
          </p:cNvPicPr>
          <p:nvPr/>
        </p:nvPicPr>
        <p:blipFill>
          <a:blip r:embed="rId2" cstate="print"/>
          <a:srcRect/>
          <a:stretch>
            <a:fillRect/>
          </a:stretch>
        </p:blipFill>
        <p:spPr bwMode="auto">
          <a:xfrm>
            <a:off x="0" y="1246188"/>
            <a:ext cx="5470525" cy="56118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9600" u="sng" smtClean="0">
                <a:latin typeface="Arabic Typesetting" pitchFamily="66" charset="-78"/>
                <a:cs typeface="Arabic Typesetting" pitchFamily="66" charset="-78"/>
              </a:rPr>
              <a:t>Role of the Family</a:t>
            </a:r>
          </a:p>
        </p:txBody>
      </p:sp>
      <p:sp>
        <p:nvSpPr>
          <p:cNvPr id="9219" name="Rectangle 3"/>
          <p:cNvSpPr>
            <a:spLocks noGrp="1" noChangeArrowheads="1"/>
          </p:cNvSpPr>
          <p:nvPr>
            <p:ph idx="1"/>
          </p:nvPr>
        </p:nvSpPr>
        <p:spPr>
          <a:xfrm>
            <a:off x="833438" y="1687513"/>
            <a:ext cx="7883525" cy="1749425"/>
          </a:xfrm>
        </p:spPr>
        <p:txBody>
          <a:bodyPr/>
          <a:lstStyle/>
          <a:p>
            <a:pPr eaLnBrk="1" hangingPunct="1">
              <a:spcBef>
                <a:spcPct val="0"/>
              </a:spcBef>
            </a:pPr>
            <a:r>
              <a:rPr lang="en-US" smtClean="0">
                <a:latin typeface="Arabic Typesetting" pitchFamily="66" charset="-78"/>
                <a:cs typeface="Arabic Typesetting" pitchFamily="66" charset="-78"/>
              </a:rPr>
              <a:t>Basic family unit: </a:t>
            </a:r>
          </a:p>
          <a:p>
            <a:pPr eaLnBrk="1" hangingPunct="1">
              <a:spcBef>
                <a:spcPct val="0"/>
              </a:spcBef>
              <a:buFont typeface="Arial" charset="0"/>
              <a:buNone/>
            </a:pPr>
            <a:r>
              <a:rPr lang="en-US" smtClean="0">
                <a:latin typeface="Arabic Typesetting" pitchFamily="66" charset="-78"/>
                <a:cs typeface="Arabic Typesetting" pitchFamily="66" charset="-78"/>
              </a:rPr>
              <a:t>		- Extended family</a:t>
            </a:r>
          </a:p>
          <a:p>
            <a:pPr eaLnBrk="1" hangingPunct="1">
              <a:spcBef>
                <a:spcPct val="0"/>
              </a:spcBef>
              <a:buFont typeface="Arial" charset="0"/>
              <a:buNone/>
            </a:pPr>
            <a:r>
              <a:rPr lang="en-US" smtClean="0">
                <a:latin typeface="Arabic Typesetting" pitchFamily="66" charset="-78"/>
                <a:cs typeface="Arabic Typesetting" pitchFamily="66" charset="-78"/>
              </a:rPr>
              <a:t>		- Nuclear Family</a:t>
            </a:r>
          </a:p>
        </p:txBody>
      </p:sp>
      <p:pic>
        <p:nvPicPr>
          <p:cNvPr id="9220" name="Picture 5" descr="http://www.missionslaunch.com/files/2009/08/family1.png"/>
          <p:cNvPicPr>
            <a:picLocks noChangeAspect="1" noChangeArrowheads="1"/>
          </p:cNvPicPr>
          <p:nvPr/>
        </p:nvPicPr>
        <p:blipFill>
          <a:blip r:embed="rId3" cstate="print"/>
          <a:srcRect/>
          <a:stretch>
            <a:fillRect/>
          </a:stretch>
        </p:blipFill>
        <p:spPr bwMode="auto">
          <a:xfrm>
            <a:off x="4705350" y="1585913"/>
            <a:ext cx="3460750" cy="2119312"/>
          </a:xfrm>
          <a:prstGeom prst="rect">
            <a:avLst/>
          </a:prstGeom>
          <a:noFill/>
          <a:ln w="9525">
            <a:noFill/>
            <a:miter lim="800000"/>
            <a:headEnd/>
            <a:tailEnd/>
          </a:ln>
        </p:spPr>
      </p:pic>
      <p:pic>
        <p:nvPicPr>
          <p:cNvPr id="9221" name="Picture 7" descr="http://www.shababinclusion.org/userfiles/image/family.jpg"/>
          <p:cNvPicPr>
            <a:picLocks noChangeAspect="1" noChangeArrowheads="1"/>
          </p:cNvPicPr>
          <p:nvPr/>
        </p:nvPicPr>
        <p:blipFill>
          <a:blip r:embed="rId4" cstate="print"/>
          <a:srcRect/>
          <a:stretch>
            <a:fillRect/>
          </a:stretch>
        </p:blipFill>
        <p:spPr bwMode="auto">
          <a:xfrm>
            <a:off x="196850" y="4398963"/>
            <a:ext cx="2943225" cy="2224087"/>
          </a:xfrm>
          <a:prstGeom prst="rect">
            <a:avLst/>
          </a:prstGeom>
          <a:noFill/>
          <a:ln w="9525">
            <a:noFill/>
            <a:miter lim="800000"/>
            <a:headEnd/>
            <a:tailEnd/>
          </a:ln>
        </p:spPr>
      </p:pic>
      <p:sp>
        <p:nvSpPr>
          <p:cNvPr id="9222" name="Rectangle 5"/>
          <p:cNvSpPr>
            <a:spLocks noChangeArrowheads="1"/>
          </p:cNvSpPr>
          <p:nvPr/>
        </p:nvSpPr>
        <p:spPr bwMode="auto">
          <a:xfrm>
            <a:off x="3136900" y="4414838"/>
            <a:ext cx="6007100" cy="2062162"/>
          </a:xfrm>
          <a:prstGeom prst="rect">
            <a:avLst/>
          </a:prstGeom>
          <a:noFill/>
          <a:ln w="9525">
            <a:noFill/>
            <a:miter lim="800000"/>
            <a:headEnd/>
            <a:tailEnd/>
          </a:ln>
        </p:spPr>
        <p:txBody>
          <a:bodyPr>
            <a:spAutoFit/>
          </a:bodyPr>
          <a:lstStyle/>
          <a:p>
            <a:pPr>
              <a:buFont typeface="Arial" charset="0"/>
              <a:buChar char="•"/>
            </a:pPr>
            <a:r>
              <a:rPr lang="en-US" sz="3200">
                <a:latin typeface="Arabic Typesetting" pitchFamily="66" charset="-78"/>
                <a:cs typeface="Arabic Typesetting" pitchFamily="66" charset="-78"/>
              </a:rPr>
              <a:t>  Role of Family:</a:t>
            </a:r>
          </a:p>
          <a:p>
            <a:r>
              <a:rPr lang="en-US" sz="3200">
                <a:latin typeface="Arabic Typesetting" pitchFamily="66" charset="-78"/>
                <a:cs typeface="Arabic Typesetting" pitchFamily="66" charset="-78"/>
              </a:rPr>
              <a:t>	- Loyalty and Obligation (Values)</a:t>
            </a:r>
          </a:p>
          <a:p>
            <a:r>
              <a:rPr lang="en-US" sz="3200">
                <a:latin typeface="Arabic Typesetting" pitchFamily="66" charset="-78"/>
                <a:cs typeface="Arabic Typesetting" pitchFamily="66" charset="-78"/>
              </a:rPr>
              <a:t>	- Refuge and Support System</a:t>
            </a:r>
          </a:p>
          <a:p>
            <a:r>
              <a:rPr lang="en-US" sz="3200">
                <a:latin typeface="Arabic Typesetting" pitchFamily="66" charset="-78"/>
                <a:cs typeface="Arabic Typesetting" pitchFamily="66" charset="-78"/>
              </a:rPr>
              <a:t>	- Children are Taught Respect for Adults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512888"/>
          </a:xfrm>
        </p:spPr>
        <p:txBody>
          <a:bodyPr/>
          <a:lstStyle/>
          <a:p>
            <a:pPr eaLnBrk="1" hangingPunct="1"/>
            <a:r>
              <a:rPr lang="en-US" sz="9600" u="sng" smtClean="0">
                <a:latin typeface="Arabic Typesetting" pitchFamily="66" charset="-78"/>
                <a:cs typeface="Arabic Typesetting" pitchFamily="66" charset="-78"/>
              </a:rPr>
              <a:t>Status of Women</a:t>
            </a:r>
          </a:p>
        </p:txBody>
      </p:sp>
      <p:sp>
        <p:nvSpPr>
          <p:cNvPr id="10243" name="Rectangle 3"/>
          <p:cNvSpPr>
            <a:spLocks noGrp="1" noChangeArrowheads="1"/>
          </p:cNvSpPr>
          <p:nvPr>
            <p:ph idx="1"/>
          </p:nvPr>
        </p:nvSpPr>
        <p:spPr>
          <a:xfrm>
            <a:off x="381000" y="1447800"/>
            <a:ext cx="8229600" cy="2792413"/>
          </a:xfrm>
        </p:spPr>
        <p:txBody>
          <a:bodyPr/>
          <a:lstStyle/>
          <a:p>
            <a:pPr eaLnBrk="1" hangingPunct="1"/>
            <a:r>
              <a:rPr lang="en-US" smtClean="0">
                <a:latin typeface="Arabic Typesetting" pitchFamily="66" charset="-78"/>
                <a:cs typeface="Arabic Typesetting" pitchFamily="66" charset="-78"/>
              </a:rPr>
              <a:t>Women’s status vary depending on the country. </a:t>
            </a:r>
          </a:p>
          <a:p>
            <a:pPr eaLnBrk="1" hangingPunct="1">
              <a:buFont typeface="Arial" charset="0"/>
              <a:buNone/>
            </a:pPr>
            <a:r>
              <a:rPr lang="en-US" smtClean="0">
                <a:latin typeface="Arabic Typesetting" pitchFamily="66" charset="-78"/>
                <a:cs typeface="Arabic Typesetting" pitchFamily="66" charset="-78"/>
              </a:rPr>
              <a:t>	- </a:t>
            </a:r>
            <a:r>
              <a:rPr lang="en-US" sz="2400" smtClean="0">
                <a:latin typeface="Arabic Typesetting" pitchFamily="66" charset="-78"/>
                <a:cs typeface="Arabic Typesetting" pitchFamily="66" charset="-78"/>
              </a:rPr>
              <a:t>Turkey, Lebanon, Syria, Jordan, and Egypt, educated women have been very active at all levels of society</a:t>
            </a:r>
          </a:p>
          <a:p>
            <a:pPr eaLnBrk="1" hangingPunct="1">
              <a:buFont typeface="Arial" charset="0"/>
              <a:buNone/>
            </a:pPr>
            <a:r>
              <a:rPr lang="en-US" smtClean="0">
                <a:latin typeface="Arabic Typesetting" pitchFamily="66" charset="-78"/>
                <a:cs typeface="Arabic Typesetting" pitchFamily="66" charset="-78"/>
              </a:rPr>
              <a:t>	- </a:t>
            </a:r>
            <a:r>
              <a:rPr lang="en-US" sz="2400" smtClean="0">
                <a:latin typeface="Arabic Typesetting" pitchFamily="66" charset="-78"/>
                <a:cs typeface="Arabic Typesetting" pitchFamily="66" charset="-78"/>
              </a:rPr>
              <a:t>Persian Gulf States, most women do not work and they stay at home</a:t>
            </a:r>
          </a:p>
        </p:txBody>
      </p:sp>
      <p:sp>
        <p:nvSpPr>
          <p:cNvPr id="10244" name="TextBox 4"/>
          <p:cNvSpPr txBox="1">
            <a:spLocks noChangeArrowheads="1"/>
          </p:cNvSpPr>
          <p:nvPr/>
        </p:nvSpPr>
        <p:spPr bwMode="auto">
          <a:xfrm>
            <a:off x="3957638" y="4351338"/>
            <a:ext cx="4508500" cy="1938337"/>
          </a:xfrm>
          <a:prstGeom prst="rect">
            <a:avLst/>
          </a:prstGeom>
          <a:noFill/>
          <a:ln w="9525">
            <a:noFill/>
            <a:miter lim="800000"/>
            <a:headEnd/>
            <a:tailEnd/>
          </a:ln>
        </p:spPr>
        <p:txBody>
          <a:bodyPr>
            <a:spAutoFit/>
          </a:bodyPr>
          <a:lstStyle/>
          <a:p>
            <a:pPr>
              <a:buFont typeface="Arial" charset="0"/>
              <a:buChar char="•"/>
            </a:pPr>
            <a:r>
              <a:rPr lang="en-US" sz="3200">
                <a:latin typeface="Arabic Typesetting" pitchFamily="66" charset="-78"/>
                <a:cs typeface="Arabic Typesetting" pitchFamily="66" charset="-78"/>
              </a:rPr>
              <a:t>  Traditionally-oriented men and women don’t see prevailing customs as restrictions-rather as protections</a:t>
            </a:r>
          </a:p>
          <a:p>
            <a:r>
              <a:rPr lang="en-US">
                <a:latin typeface="Arabic Typesetting" pitchFamily="66" charset="-78"/>
                <a:cs typeface="Arabic Typesetting" pitchFamily="66" charset="-78"/>
              </a:rPr>
              <a:t>     </a:t>
            </a:r>
            <a:r>
              <a:rPr lang="en-US" sz="2400">
                <a:latin typeface="Arabic Typesetting" pitchFamily="66" charset="-78"/>
                <a:cs typeface="Arabic Typesetting" pitchFamily="66" charset="-78"/>
              </a:rPr>
              <a:t>- “Modern influence and Muslim feminism”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4185</TotalTime>
  <Words>569</Words>
  <Application>Microsoft Office PowerPoint</Application>
  <PresentationFormat>On-screen Show (4:3)</PresentationFormat>
  <Paragraphs>133</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Garamond</vt:lpstr>
      <vt:lpstr>Arial</vt:lpstr>
      <vt:lpstr>Calibri</vt:lpstr>
      <vt:lpstr>Arabic Typesetting</vt:lpstr>
      <vt:lpstr>BernhardMod BT</vt:lpstr>
      <vt:lpstr>Office Theme</vt:lpstr>
      <vt:lpstr>Culture and Society of the  Middle East</vt:lpstr>
      <vt:lpstr>Religion</vt:lpstr>
      <vt:lpstr>Slide 3</vt:lpstr>
      <vt:lpstr>Slide 4</vt:lpstr>
      <vt:lpstr>Slide 5</vt:lpstr>
      <vt:lpstr>Govt. and Politics</vt:lpstr>
      <vt:lpstr>Languages</vt:lpstr>
      <vt:lpstr>Role of the Family</vt:lpstr>
      <vt:lpstr>Status of Women</vt:lpstr>
      <vt:lpstr>Values</vt:lpstr>
      <vt:lpstr>Food</vt:lpstr>
      <vt:lpstr>Slide 12</vt:lpstr>
      <vt:lpstr>Dining Etiquette</vt:lpstr>
      <vt:lpstr>Dress Code</vt:lpstr>
      <vt:lpstr>Dress Code</vt:lpstr>
      <vt:lpstr>Slide 16</vt:lpstr>
      <vt:lpstr>Traditional City </vt:lpstr>
      <vt:lpstr>Traditional City</vt:lpstr>
      <vt:lpstr>Traditional City</vt:lpstr>
      <vt:lpstr>Modern City</vt:lpstr>
    </vt:vector>
  </TitlesOfParts>
  <Company>ISNA-ILDC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Culture and Society</dc:title>
  <dc:creator>Louay Safi</dc:creator>
  <cp:lastModifiedBy>Steven Genther</cp:lastModifiedBy>
  <cp:revision>53</cp:revision>
  <dcterms:created xsi:type="dcterms:W3CDTF">2004-12-14T15:03:39Z</dcterms:created>
  <dcterms:modified xsi:type="dcterms:W3CDTF">2012-03-15T15:32:34Z</dcterms:modified>
</cp:coreProperties>
</file>