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6" r:id="rId5"/>
    <p:sldId id="267" r:id="rId6"/>
    <p:sldId id="257" r:id="rId7"/>
    <p:sldId id="269" r:id="rId8"/>
    <p:sldId id="258" r:id="rId9"/>
    <p:sldId id="270" r:id="rId10"/>
    <p:sldId id="259" r:id="rId11"/>
    <p:sldId id="260" r:id="rId12"/>
    <p:sldId id="261" r:id="rId13"/>
    <p:sldId id="262" r:id="rId14"/>
    <p:sldId id="272" r:id="rId15"/>
    <p:sldId id="273" r:id="rId16"/>
    <p:sldId id="275" r:id="rId17"/>
    <p:sldId id="274" r:id="rId18"/>
    <p:sldId id="26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1000" r="-13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F2A7-9380-45D7-BC72-C063C7ED5BBB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E032-4F72-4344-9916-42669C9ED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ikae-asiancuisines.com/wp-content/uploads/2012/01/Japanese-Food-Clipar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5334000"/>
            <a:ext cx="4572000" cy="936625"/>
          </a:xfr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Culture of Asia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Family Structure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Family is primary</a:t>
            </a:r>
          </a:p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Extended and Nuclear Family structure</a:t>
            </a:r>
          </a:p>
          <a:p>
            <a:r>
              <a:rPr lang="en-US" sz="2400" u="sng" dirty="0" smtClean="0">
                <a:latin typeface="SimSun" pitchFamily="2" charset="-122"/>
                <a:ea typeface="SimSun" pitchFamily="2" charset="-122"/>
              </a:rPr>
              <a:t>Hierarchical family structure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: </a:t>
            </a:r>
          </a:p>
          <a:p>
            <a:pPr>
              <a:buNone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 males and older individuals holding higher status</a:t>
            </a:r>
          </a:p>
          <a:p>
            <a:r>
              <a:rPr lang="en-US" sz="2400" u="sng" dirty="0" smtClean="0">
                <a:latin typeface="SimSun" pitchFamily="2" charset="-122"/>
                <a:ea typeface="SimSun" pitchFamily="2" charset="-122"/>
              </a:rPr>
              <a:t>Patriarchal (husband led) Gender Roles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</a:t>
            </a:r>
            <a:r>
              <a:rPr lang="en-US" sz="2400" i="1" u="sng" dirty="0" smtClean="0">
                <a:latin typeface="SimSun" pitchFamily="2" charset="-122"/>
                <a:ea typeface="SimSun" pitchFamily="2" charset="-122"/>
              </a:rPr>
              <a:t>Males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: highly valued &amp; desired; carry family name</a:t>
            </a:r>
          </a:p>
          <a:p>
            <a:pPr>
              <a:buNone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</a:t>
            </a:r>
            <a:r>
              <a:rPr lang="en-US" sz="2400" i="1" u="sng" dirty="0" smtClean="0">
                <a:latin typeface="SimSun" pitchFamily="2" charset="-122"/>
                <a:ea typeface="SimSun" pitchFamily="2" charset="-122"/>
              </a:rPr>
              <a:t>Females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: less valued; subservient to males; carry</a:t>
            </a:r>
          </a:p>
          <a:p>
            <a:pPr>
              <a:buNone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                 out duties and chores; bear children</a:t>
            </a:r>
            <a:endParaRPr lang="en-US" sz="24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0292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  Respect for elders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  Loyalty to people in authority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  Disciplined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  Honor and Loyalty to family</a:t>
            </a:r>
            <a:endParaRPr lang="en-US" sz="2400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6146" name="Picture 2" descr="http://4.bp.blogspot.com/-uzMhHclzj-Q/TfwBD3KBYuI/AAAAAAAAE-I/C1seRhLUsiM/s1600/Asian+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2667000" cy="1685925"/>
          </a:xfrm>
          <a:prstGeom prst="rect">
            <a:avLst/>
          </a:prstGeom>
          <a:noFill/>
        </p:spPr>
      </p:pic>
      <p:pic>
        <p:nvPicPr>
          <p:cNvPr id="7170" name="Picture 2" descr="http://www.clipartheaven.com/clipart/international/people_-_images/asian_fami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10400" y="685800"/>
            <a:ext cx="141984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Art, Literature, and Music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richness of the Asian culture is displayed through art and literature</a:t>
            </a:r>
          </a:p>
          <a:p>
            <a:r>
              <a:rPr lang="en-US" sz="2400" dirty="0" smtClean="0"/>
              <a:t>Due to the many sub regions of Asia, art and literature across Asia is diverse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24200"/>
            <a:ext cx="342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           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Porcelain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Ceramics/Pottery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Calligraphy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Paintings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Glass and Metal ware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Rugs and Textiles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Architecture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3124200"/>
            <a:ext cx="4267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/>
              <a:t>Literature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noProof="0" dirty="0" smtClean="0"/>
              <a:t>Poetry is common </a:t>
            </a:r>
            <a:r>
              <a:rPr lang="en-US" sz="2400" dirty="0" smtClean="0"/>
              <a:t>form of literature across Asian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5105400"/>
            <a:ext cx="4267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/>
              <a:t>Music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Asian music has many styles and varies based on region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us.123rf.com/400wm/400/400/spectral/spectral1103/spectral110300366/9198500-the-music-of-asia-headphones-and-a-world-globe-3d-rendered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419600"/>
            <a:ext cx="1447800" cy="1066800"/>
          </a:xfrm>
          <a:prstGeom prst="rect">
            <a:avLst/>
          </a:prstGeom>
          <a:noFill/>
        </p:spPr>
      </p:pic>
      <p:pic>
        <p:nvPicPr>
          <p:cNvPr id="5124" name="Picture 4" descr="http://theartdept.wikispaces.com/file/view/Art_of_Asia.png/110708205/Art_of_A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71800"/>
            <a:ext cx="1524000" cy="1066800"/>
          </a:xfrm>
          <a:prstGeom prst="rect">
            <a:avLst/>
          </a:prstGeom>
          <a:noFill/>
        </p:spPr>
      </p:pic>
      <p:pic>
        <p:nvPicPr>
          <p:cNvPr id="5126" name="Picture 6" descr="http://www.international.ucla.edu/media/images/ai-meiji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257800"/>
            <a:ext cx="914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Sports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0"/>
            <a:ext cx="5181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following are Popular sports in Asia:</a:t>
            </a:r>
          </a:p>
        </p:txBody>
      </p:sp>
      <p:pic>
        <p:nvPicPr>
          <p:cNvPr id="3076" name="Picture 4" descr="http://www.personal.psu.edu/bjs372/ART002Team/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1981200" cy="2133600"/>
          </a:xfrm>
          <a:prstGeom prst="rect">
            <a:avLst/>
          </a:prstGeom>
          <a:noFill/>
        </p:spPr>
      </p:pic>
      <p:pic>
        <p:nvPicPr>
          <p:cNvPr id="3078" name="Picture 6" descr="http://www.cricketworld.com/media/images/a/144817_asia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362200" cy="2019301"/>
          </a:xfrm>
          <a:prstGeom prst="rect">
            <a:avLst/>
          </a:prstGeom>
          <a:noFill/>
        </p:spPr>
      </p:pic>
      <p:pic>
        <p:nvPicPr>
          <p:cNvPr id="3080" name="Picture 8" descr="http://nimg.sulekha.com/sports/thumbnailfull/china-fiba-asia-basketball-2009-8-16-10-4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2051553" cy="2514600"/>
          </a:xfrm>
          <a:prstGeom prst="rect">
            <a:avLst/>
          </a:prstGeom>
          <a:noFill/>
        </p:spPr>
      </p:pic>
      <p:pic>
        <p:nvPicPr>
          <p:cNvPr id="3082" name="Picture 10" descr="http://answers.bettor.com/images/Articles/thumbs/extralarge/Boonsak-Ponsana-wins-against-Han-Chou-Chu-in-the-second-round-of-the-Badminton-Asian-Championships-63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752600"/>
            <a:ext cx="2642152" cy="1905000"/>
          </a:xfrm>
          <a:prstGeom prst="rect">
            <a:avLst/>
          </a:prstGeom>
          <a:noFill/>
        </p:spPr>
      </p:pic>
      <p:pic>
        <p:nvPicPr>
          <p:cNvPr id="3084" name="Picture 12" descr="http://www.tabletennis.gr/images/stories/news/gao_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343400"/>
            <a:ext cx="3038475" cy="21812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594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Tennis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876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Basketball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505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Cricket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Badminton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429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Soccer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Clothing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Due to the diversity of the Asian continent, clothing styles vary from nation to nation and people to people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2819400"/>
            <a:ext cx="510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Misconception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People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silk robes with a silk belt and sandals as shoes.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4495800"/>
            <a:ext cx="6172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u="sng" dirty="0" smtClean="0"/>
              <a:t>The Truth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Clothing styles fall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categories: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 smtClean="0"/>
              <a:t>		- Traditional (Cultural/Ethnic)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Modern (Western inspired)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Religious</a:t>
            </a: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Gender (Male vs. Female)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http://lordofdesign.com/wp-content/uploads/2011/06/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1981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657600"/>
            <a:ext cx="2209800" cy="2971800"/>
          </a:xfrm>
          <a:prstGeom prst="rect">
            <a:avLst/>
          </a:prstGeom>
          <a:noFill/>
        </p:spPr>
      </p:pic>
      <p:pic>
        <p:nvPicPr>
          <p:cNvPr id="1032" name="Picture 8" descr="Image 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35052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44958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Traditional </a:t>
            </a:r>
          </a:p>
          <a:p>
            <a:pPr algn="ctr"/>
            <a:r>
              <a:rPr lang="en-US" sz="2400" dirty="0" smtClean="0"/>
              <a:t>Clothing 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Japan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Clothing of China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771900" cy="2743200"/>
          </a:xfrm>
          <a:prstGeom prst="rect">
            <a:avLst/>
          </a:prstGeom>
          <a:noFill/>
        </p:spPr>
      </p:pic>
      <p:pic>
        <p:nvPicPr>
          <p:cNvPr id="29700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352925" cy="2667000"/>
          </a:xfrm>
          <a:prstGeom prst="rect">
            <a:avLst/>
          </a:prstGeom>
          <a:noFill/>
        </p:spPr>
      </p:pic>
      <p:pic>
        <p:nvPicPr>
          <p:cNvPr id="29702" name="Picture 6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2105025" cy="2971800"/>
          </a:xfrm>
          <a:prstGeom prst="rect">
            <a:avLst/>
          </a:prstGeom>
          <a:noFill/>
        </p:spPr>
      </p:pic>
      <p:pic>
        <p:nvPicPr>
          <p:cNvPr id="29704" name="Picture 8" descr="Image 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81400"/>
            <a:ext cx="1828800" cy="3048000"/>
          </a:xfrm>
          <a:prstGeom prst="rect">
            <a:avLst/>
          </a:prstGeom>
          <a:noFill/>
        </p:spPr>
      </p:pic>
      <p:pic>
        <p:nvPicPr>
          <p:cNvPr id="29706" name="Picture 10" descr="Image Det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581400"/>
            <a:ext cx="22860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4038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Traditional Clothing 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Thailand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Clothing of Vietnam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 t="9600"/>
          <a:stretch>
            <a:fillRect/>
          </a:stretch>
        </p:blipFill>
        <p:spPr bwMode="auto">
          <a:xfrm>
            <a:off x="838200" y="457200"/>
            <a:ext cx="4762500" cy="2583180"/>
          </a:xfrm>
          <a:prstGeom prst="rect">
            <a:avLst/>
          </a:prstGeom>
          <a:noFill/>
        </p:spPr>
      </p:pic>
      <p:pic>
        <p:nvPicPr>
          <p:cNvPr id="31748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"/>
            <a:ext cx="2695575" cy="5715000"/>
          </a:xfrm>
          <a:prstGeom prst="rect">
            <a:avLst/>
          </a:prstGeom>
          <a:noFill/>
        </p:spPr>
      </p:pic>
      <p:pic>
        <p:nvPicPr>
          <p:cNvPr id="31750" name="Picture 6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733800"/>
            <a:ext cx="1962150" cy="2428875"/>
          </a:xfrm>
          <a:prstGeom prst="rect">
            <a:avLst/>
          </a:prstGeom>
          <a:noFill/>
        </p:spPr>
      </p:pic>
      <p:pic>
        <p:nvPicPr>
          <p:cNvPr id="31752" name="Picture 8" descr="Image 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1905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3124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Clothing of India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2381250" cy="3352800"/>
          </a:xfrm>
          <a:prstGeom prst="rect">
            <a:avLst/>
          </a:prstGeom>
          <a:noFill/>
        </p:spPr>
      </p:pic>
      <p:pic>
        <p:nvPicPr>
          <p:cNvPr id="30724" name="Picture 4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419856" cy="3048000"/>
          </a:xfrm>
          <a:prstGeom prst="rect">
            <a:avLst/>
          </a:prstGeom>
          <a:noFill/>
        </p:spPr>
      </p:pic>
      <p:pic>
        <p:nvPicPr>
          <p:cNvPr id="30726" name="Picture 6" descr="Image Detail"/>
          <p:cNvPicPr>
            <a:picLocks noChangeAspect="1" noChangeArrowheads="1"/>
          </p:cNvPicPr>
          <p:nvPr/>
        </p:nvPicPr>
        <p:blipFill>
          <a:blip r:embed="rId4" cstate="print"/>
          <a:srcRect l="38400"/>
          <a:stretch>
            <a:fillRect/>
          </a:stretch>
        </p:blipFill>
        <p:spPr bwMode="auto">
          <a:xfrm>
            <a:off x="381000" y="3962400"/>
            <a:ext cx="2952760" cy="2590800"/>
          </a:xfrm>
          <a:prstGeom prst="rect">
            <a:avLst/>
          </a:prstGeom>
          <a:noFill/>
        </p:spPr>
      </p:pic>
      <p:pic>
        <p:nvPicPr>
          <p:cNvPr id="30728" name="Picture 8" descr="Image 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62400"/>
            <a:ext cx="3733800" cy="2489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4267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Traditional Clothing 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Kazakhstan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990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Traditional Clothing 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Russia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Food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u="sng" dirty="0" smtClean="0"/>
              <a:t>Common Foods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Rice is a staple of most diets</a:t>
            </a:r>
          </a:p>
          <a:p>
            <a:pPr>
              <a:buNone/>
            </a:pPr>
            <a:r>
              <a:rPr lang="en-US" sz="2400" dirty="0" smtClean="0"/>
              <a:t>		- Noodles, Bread, and Curry are other important staples</a:t>
            </a:r>
          </a:p>
          <a:p>
            <a:r>
              <a:rPr lang="en-US" sz="2400" dirty="0" smtClean="0"/>
              <a:t>Fish dishes</a:t>
            </a:r>
          </a:p>
          <a:p>
            <a:pPr>
              <a:buNone/>
            </a:pPr>
            <a:r>
              <a:rPr lang="en-US" sz="2400" dirty="0" smtClean="0"/>
              <a:t>		-  Raw fish popular in Japan (Sushi &amp; Sashimi)</a:t>
            </a:r>
          </a:p>
          <a:p>
            <a:r>
              <a:rPr lang="en-US" sz="2400" dirty="0" smtClean="0"/>
              <a:t>Goat, Lamb, and Chicken are most common meats </a:t>
            </a:r>
          </a:p>
          <a:p>
            <a:pPr>
              <a:buNone/>
            </a:pPr>
            <a:r>
              <a:rPr lang="en-US" sz="2400" dirty="0" smtClean="0"/>
              <a:t>		- Hinduism forbids the consumption of beef</a:t>
            </a:r>
          </a:p>
          <a:p>
            <a:r>
              <a:rPr lang="en-US" sz="2400" dirty="0" smtClean="0"/>
              <a:t>Dishes with spices common in Southeast Asia</a:t>
            </a:r>
          </a:p>
          <a:p>
            <a:pPr>
              <a:buNone/>
            </a:pPr>
            <a:r>
              <a:rPr lang="en-US" sz="2400" dirty="0" smtClean="0"/>
              <a:t>		- Ginger, cumin, cinnamon, nutmeg, and coriander</a:t>
            </a:r>
          </a:p>
          <a:p>
            <a:r>
              <a:rPr lang="en-US" sz="2400" dirty="0" smtClean="0"/>
              <a:t>Stir Fry is most common Asian cooking technique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528834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Dining Etiquette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Chopsticks are used as eating utensils in</a:t>
            </a:r>
          </a:p>
          <a:p>
            <a:r>
              <a:rPr lang="en-US" sz="2400" dirty="0" smtClean="0"/>
              <a:t>    China, Japan, Korea, and Vietnam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Eating with hands is common in India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 in Asia varies depending on the different regions:</a:t>
            </a:r>
            <a:endParaRPr lang="en-US" sz="2400" dirty="0"/>
          </a:p>
        </p:txBody>
      </p:sp>
      <p:pic>
        <p:nvPicPr>
          <p:cNvPr id="3074" name="Picture 2" descr="http://www.webweaver.nu/clipart/img/misc/food/asian-fo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743200"/>
            <a:ext cx="1352550" cy="1619251"/>
          </a:xfrm>
          <a:prstGeom prst="rect">
            <a:avLst/>
          </a:prstGeom>
          <a:noFill/>
        </p:spPr>
      </p:pic>
      <p:pic>
        <p:nvPicPr>
          <p:cNvPr id="3076" name="Picture 4" descr="http://www.clipartillustration.com/royalty-free-image-1709/clipart-illustration-japanese-man-holding-pair-of-chopsticks-with-a-su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1828799" cy="1295400"/>
          </a:xfrm>
          <a:prstGeom prst="rect">
            <a:avLst/>
          </a:prstGeom>
          <a:noFill/>
        </p:spPr>
      </p:pic>
      <p:pic>
        <p:nvPicPr>
          <p:cNvPr id="3078" name="Picture 6" descr="Japanese Food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71600"/>
            <a:ext cx="14478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tipjunkie.com/wp-content/uploads/2011/06/Tip-Junkie-Asian-Rice-Recipes-55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505200" cy="2819400"/>
          </a:xfrm>
          <a:prstGeom prst="rect">
            <a:avLst/>
          </a:prstGeom>
          <a:noFill/>
        </p:spPr>
      </p:pic>
      <p:pic>
        <p:nvPicPr>
          <p:cNvPr id="29702" name="Picture 6" descr="http://4.bp.blogspot.com/_kGHUYpjtsdM/S9OAFhBAdKI/AAAAAAAAFOM/9Yb9omhBlPE/s1600/P105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3505200" cy="2743200"/>
          </a:xfrm>
          <a:prstGeom prst="rect">
            <a:avLst/>
          </a:prstGeom>
          <a:noFill/>
        </p:spPr>
      </p:pic>
      <p:pic>
        <p:nvPicPr>
          <p:cNvPr id="29704" name="Picture 8" descr="http://www.sushimag.com/images/maki_su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3352800" cy="2590800"/>
          </a:xfrm>
          <a:prstGeom prst="rect">
            <a:avLst/>
          </a:prstGeom>
          <a:noFill/>
        </p:spPr>
      </p:pic>
      <p:pic>
        <p:nvPicPr>
          <p:cNvPr id="29706" name="Picture 10" descr="http://www.rasamalaysia.com/images/thumbs/redcur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35814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Rice Dishes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Noodle Dish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Sushi Dish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Curry Dish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Asian Society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SimSun" pitchFamily="2" charset="-122"/>
              </a:rPr>
              <a:t>Asian Culture is divided into six sub regions: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1.) Central Asia </a:t>
            </a:r>
            <a:r>
              <a:rPr lang="en-US" sz="1800" dirty="0" smtClean="0">
                <a:ea typeface="SimSun" pitchFamily="2" charset="-122"/>
              </a:rPr>
              <a:t>(Kazakhstan, Kyrgyzstan, Tajikistan, Uzbekistan, and Turkmenistan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2.) East Asia </a:t>
            </a:r>
            <a:r>
              <a:rPr lang="en-US" sz="1800" dirty="0" smtClean="0">
                <a:ea typeface="SimSun" pitchFamily="2" charset="-122"/>
              </a:rPr>
              <a:t>(China, Japan, North Korea, South Korea</a:t>
            </a:r>
            <a:r>
              <a:rPr lang="en-US" sz="1800" smtClean="0">
                <a:ea typeface="SimSun" pitchFamily="2" charset="-122"/>
              </a:rPr>
              <a:t>, </a:t>
            </a:r>
            <a:r>
              <a:rPr lang="en-US" sz="1800" smtClean="0">
                <a:ea typeface="SimSun" pitchFamily="2" charset="-122"/>
              </a:rPr>
              <a:t>Mongolia, and </a:t>
            </a:r>
            <a:r>
              <a:rPr lang="en-US" sz="1800" dirty="0" smtClean="0">
                <a:ea typeface="SimSun" pitchFamily="2" charset="-122"/>
              </a:rPr>
              <a:t>Taiwan)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3.) South Asia </a:t>
            </a:r>
            <a:r>
              <a:rPr lang="en-US" sz="1800" dirty="0" smtClean="0">
                <a:ea typeface="SimSun" pitchFamily="2" charset="-122"/>
              </a:rPr>
              <a:t>(India, Pakistan, Afghanistan, Nepal, Bhutan, Bangladesh,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ea typeface="SimSun" pitchFamily="2" charset="-122"/>
              </a:rPr>
              <a:t>                                                     and Sri Lanka)</a:t>
            </a: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4.) West Asia </a:t>
            </a:r>
            <a:r>
              <a:rPr lang="en-US" sz="1800" dirty="0" smtClean="0">
                <a:ea typeface="SimSun" pitchFamily="2" charset="-122"/>
              </a:rPr>
              <a:t>(corresponds with the Middle East)</a:t>
            </a:r>
            <a:endParaRPr lang="en-US" sz="2400" dirty="0" smtClean="0">
              <a:ea typeface="SimSun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5.) North Asia </a:t>
            </a:r>
            <a:r>
              <a:rPr lang="en-US" sz="1800" dirty="0" smtClean="0">
                <a:ea typeface="SimSun" pitchFamily="2" charset="-122"/>
              </a:rPr>
              <a:t>(Russia and Mongolia)</a:t>
            </a:r>
            <a:endParaRPr lang="en-US" sz="2400" dirty="0" smtClean="0">
              <a:ea typeface="SimSun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ea typeface="SimSun" pitchFamily="2" charset="-122"/>
              </a:rPr>
              <a:t>	</a:t>
            </a:r>
            <a:r>
              <a:rPr lang="en-US" sz="2400" dirty="0" smtClean="0">
                <a:ea typeface="SimSun" pitchFamily="2" charset="-122"/>
              </a:rPr>
              <a:t>	6.) Southeast Asia</a:t>
            </a:r>
            <a:r>
              <a:rPr lang="en-US" sz="1800" dirty="0" smtClean="0">
                <a:ea typeface="SimSun" pitchFamily="2" charset="-122"/>
              </a:rPr>
              <a:t>(Burma, Thailand, Laos, Cambodia, Vietnam, Malaysia,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ea typeface="SimSun" pitchFamily="2" charset="-122"/>
              </a:rPr>
              <a:t> </a:t>
            </a:r>
            <a:r>
              <a:rPr lang="en-US" sz="1800" dirty="0" smtClean="0">
                <a:ea typeface="SimSun" pitchFamily="2" charset="-122"/>
              </a:rPr>
              <a:t>                                                             Singapore, Indonesia, and the Philippines)</a:t>
            </a:r>
          </a:p>
          <a:p>
            <a:pPr>
              <a:buNone/>
            </a:pPr>
            <a:endParaRPr lang="en-US" sz="24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6/61/Location-Asia-UNsubreg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0668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2098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6670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6576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358140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236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Structure of Asian Society:</a:t>
            </a:r>
            <a:endParaRPr lang="en-US" sz="16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sz="16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1600" dirty="0" smtClean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- Hunter-Gatherer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- Nomadic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- Agrarian/Rural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- Urban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Asian Society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3657600"/>
            <a:ext cx="5715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Asian Society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has adapted to the various climate zones across Asia: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- Mountains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		- Deserts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		- Grasslands/Forests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		- Wetlands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- Arctic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pic>
        <p:nvPicPr>
          <p:cNvPr id="13314" name="Picture 2" descr="http://images.clipartof.com/thumbnails/67213-Royalty-Free-RF-Clipart-Illustration-Of-Global-Kids-Holding-Hands-Around-An-Asian-Globe.jpg"/>
          <p:cNvPicPr>
            <a:picLocks noChangeAspect="1" noChangeArrowheads="1"/>
          </p:cNvPicPr>
          <p:nvPr/>
        </p:nvPicPr>
        <p:blipFill>
          <a:blip r:embed="rId2" cstate="print"/>
          <a:srcRect b="8521"/>
          <a:stretch>
            <a:fillRect/>
          </a:stretch>
        </p:blipFill>
        <p:spPr bwMode="auto">
          <a:xfrm>
            <a:off x="5943600" y="1600200"/>
            <a:ext cx="2286000" cy="174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ia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57600" y="228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Asian culture and society is also a mixture of traditional Asian culture with modern Asian culture</a:t>
            </a:r>
            <a:endParaRPr lang="en-US" sz="24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Religion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Asia has a diverse amount of religions which include the following: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Buddhism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Hinduism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Sikhism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Confucianism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Taoism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Shinto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Islam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Christianity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Judaism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	- Tribal Religions</a:t>
            </a:r>
            <a:endParaRPr lang="en-US" sz="2400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2290" name="Picture 2" descr="http://asia.isp.msu.edu/wbwoa/south_asia/india/relig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95600"/>
            <a:ext cx="30384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wadsworth.com/religion_d/special_features/popups/maps/matthews_world/images/w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Language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25145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Asia is home to many diverse languages</a:t>
            </a:r>
          </a:p>
          <a:p>
            <a:r>
              <a:rPr lang="en-US" sz="2400" dirty="0" smtClean="0">
                <a:latin typeface="SimSun" pitchFamily="2" charset="-122"/>
                <a:ea typeface="SimSun" pitchFamily="2" charset="-122"/>
              </a:rPr>
              <a:t>Most Asian countries have more than one native language</a:t>
            </a:r>
          </a:p>
          <a:p>
            <a:pPr>
              <a:buNone/>
            </a:pPr>
            <a:r>
              <a:rPr lang="en-US" sz="24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000" dirty="0" smtClean="0">
                <a:latin typeface="SimSun" pitchFamily="2" charset="-122"/>
                <a:ea typeface="SimSun" pitchFamily="2" charset="-122"/>
              </a:rPr>
              <a:t>- 600 languages are spoken in Indonesia</a:t>
            </a:r>
          </a:p>
          <a:p>
            <a:pPr>
              <a:buNone/>
            </a:pPr>
            <a:r>
              <a:rPr lang="en-US" sz="2000" dirty="0">
                <a:latin typeface="SimSun" pitchFamily="2" charset="-122"/>
                <a:ea typeface="SimSun" pitchFamily="2" charset="-122"/>
              </a:rPr>
              <a:t>	</a:t>
            </a:r>
            <a:r>
              <a:rPr lang="en-US" sz="2000" dirty="0" smtClean="0">
                <a:latin typeface="SimSun" pitchFamily="2" charset="-122"/>
                <a:ea typeface="SimSun" pitchFamily="2" charset="-122"/>
              </a:rPr>
              <a:t>	- 100 languages are spoken in the Philippines</a:t>
            </a:r>
          </a:p>
          <a:p>
            <a:pPr>
              <a:buNone/>
            </a:pPr>
            <a:r>
              <a:rPr lang="en-US" sz="2000" dirty="0" smtClean="0">
                <a:latin typeface="SimSun" pitchFamily="2" charset="-122"/>
                <a:ea typeface="SimSun" pitchFamily="2" charset="-122"/>
              </a:rPr>
              <a:t>		- 1,683 native languages are spoken in India</a:t>
            </a:r>
          </a:p>
          <a:p>
            <a:pPr>
              <a:buNone/>
            </a:pPr>
            <a:endParaRPr lang="en-US" sz="20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410200"/>
            <a:ext cx="6324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SimSun" pitchFamily="2" charset="-122"/>
                <a:ea typeface="SimSun" pitchFamily="2" charset="-122"/>
              </a:rPr>
              <a:t>The Map on the next slide shows the main “family of languages” in Asia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781800" y="6248400"/>
            <a:ext cx="198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624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Slide</a:t>
            </a:r>
            <a:endParaRPr lang="en-US" dirty="0"/>
          </a:p>
        </p:txBody>
      </p:sp>
      <p:pic>
        <p:nvPicPr>
          <p:cNvPr id="9218" name="Picture 2" descr="http://us.cdn4.123rf.com/168nwm/kamaga/kamaga1008/kamaga100800007/7558574-globe-showing-earth-with-continents-asia-with-africa-and-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ustmaps.org/maps/images/languages/asia-map.gif"/>
          <p:cNvPicPr>
            <a:picLocks noChangeAspect="1" noChangeArrowheads="1"/>
          </p:cNvPicPr>
          <p:nvPr/>
        </p:nvPicPr>
        <p:blipFill>
          <a:blip r:embed="rId2" cstate="print"/>
          <a:srcRect r="2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351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Culture of Asia</vt:lpstr>
      <vt:lpstr>Asian Society</vt:lpstr>
      <vt:lpstr>Slide 3</vt:lpstr>
      <vt:lpstr>Asian Society</vt:lpstr>
      <vt:lpstr>Slide 5</vt:lpstr>
      <vt:lpstr>Religion</vt:lpstr>
      <vt:lpstr>Slide 7</vt:lpstr>
      <vt:lpstr>Language</vt:lpstr>
      <vt:lpstr>Slide 9</vt:lpstr>
      <vt:lpstr>Family Structure</vt:lpstr>
      <vt:lpstr>Art, Literature, and Music</vt:lpstr>
      <vt:lpstr>Sports</vt:lpstr>
      <vt:lpstr>Clothing</vt:lpstr>
      <vt:lpstr>Slide 14</vt:lpstr>
      <vt:lpstr>Slide 15</vt:lpstr>
      <vt:lpstr>Slide 16</vt:lpstr>
      <vt:lpstr>Slide 17</vt:lpstr>
      <vt:lpstr>Food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Asia</dc:title>
  <dc:creator>Steven Genther</dc:creator>
  <cp:lastModifiedBy>Steven Genther</cp:lastModifiedBy>
  <cp:revision>6</cp:revision>
  <dcterms:created xsi:type="dcterms:W3CDTF">2012-03-15T16:49:36Z</dcterms:created>
  <dcterms:modified xsi:type="dcterms:W3CDTF">2012-03-19T16:31:45Z</dcterms:modified>
</cp:coreProperties>
</file>