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7" r:id="rId4"/>
    <p:sldId id="263" r:id="rId5"/>
    <p:sldId id="258"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108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438B860-229E-4381-8AD8-776C16BE2AEB}" type="datetimeFigureOut">
              <a:rPr lang="en-US" smtClean="0"/>
              <a:pPr/>
              <a:t>11/26/2010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38980DD-9109-4974-95D8-4B4F3C6E7D1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38B860-229E-4381-8AD8-776C16BE2AEB}" type="datetimeFigureOut">
              <a:rPr lang="en-US" smtClean="0"/>
              <a:pPr/>
              <a:t>11/26/2010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8980DD-9109-4974-95D8-4B4F3C6E7D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38B860-229E-4381-8AD8-776C16BE2AEB}" type="datetimeFigureOut">
              <a:rPr lang="en-US" smtClean="0"/>
              <a:pPr/>
              <a:t>11/26/2010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8980DD-9109-4974-95D8-4B4F3C6E7D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38B860-229E-4381-8AD8-776C16BE2AEB}" type="datetimeFigureOut">
              <a:rPr lang="en-US" smtClean="0"/>
              <a:pPr/>
              <a:t>11/26/2010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8980DD-9109-4974-95D8-4B4F3C6E7D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438B860-229E-4381-8AD8-776C16BE2AEB}" type="datetimeFigureOut">
              <a:rPr lang="en-US" smtClean="0"/>
              <a:pPr/>
              <a:t>11/26/2010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8980DD-9109-4974-95D8-4B4F3C6E7D1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38B860-229E-4381-8AD8-776C16BE2AEB}" type="datetimeFigureOut">
              <a:rPr lang="en-US" smtClean="0"/>
              <a:pPr/>
              <a:t>11/26/2010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38980DD-9109-4974-95D8-4B4F3C6E7D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438B860-229E-4381-8AD8-776C16BE2AEB}" type="datetimeFigureOut">
              <a:rPr lang="en-US" smtClean="0"/>
              <a:pPr/>
              <a:t>11/26/2010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38980DD-9109-4974-95D8-4B4F3C6E7D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438B860-229E-4381-8AD8-776C16BE2AEB}" type="datetimeFigureOut">
              <a:rPr lang="en-US" smtClean="0"/>
              <a:pPr/>
              <a:t>11/26/2010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38980DD-9109-4974-95D8-4B4F3C6E7D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438B860-229E-4381-8AD8-776C16BE2AEB}" type="datetimeFigureOut">
              <a:rPr lang="en-US" smtClean="0"/>
              <a:pPr/>
              <a:t>11/26/2010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38980DD-9109-4974-95D8-4B4F3C6E7D1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38B860-229E-4381-8AD8-776C16BE2AEB}" type="datetimeFigureOut">
              <a:rPr lang="en-US" smtClean="0"/>
              <a:pPr/>
              <a:t>11/26/2010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38980DD-9109-4974-95D8-4B4F3C6E7D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438B860-229E-4381-8AD8-776C16BE2AEB}" type="datetimeFigureOut">
              <a:rPr lang="en-US" smtClean="0"/>
              <a:pPr/>
              <a:t>11/26/2010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38980DD-9109-4974-95D8-4B4F3C6E7D1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438B860-229E-4381-8AD8-776C16BE2AEB}" type="datetimeFigureOut">
              <a:rPr lang="en-US" smtClean="0"/>
              <a:pPr/>
              <a:t>11/26/2010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8980DD-9109-4974-95D8-4B4F3C6E7D1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Aggression, Creativity, Play, Sociability &amp; Empathy</a:t>
            </a:r>
            <a:endParaRPr lang="en-US" dirty="0"/>
          </a:p>
        </p:txBody>
      </p:sp>
      <p:sp>
        <p:nvSpPr>
          <p:cNvPr id="3" name="Subtitle 2"/>
          <p:cNvSpPr>
            <a:spLocks noGrp="1"/>
          </p:cNvSpPr>
          <p:nvPr>
            <p:ph type="subTitle" idx="1"/>
          </p:nvPr>
        </p:nvSpPr>
        <p:spPr>
          <a:xfrm>
            <a:off x="1737360" y="5105400"/>
            <a:ext cx="7406640" cy="1752600"/>
          </a:xfrm>
        </p:spPr>
        <p:txBody>
          <a:bodyPr/>
          <a:lstStyle/>
          <a:p>
            <a:pPr algn="r"/>
            <a:r>
              <a:rPr lang="en-US" dirty="0" smtClean="0"/>
              <a:t>Penelope Hale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Robert </a:t>
            </a:r>
            <a:r>
              <a:rPr lang="en-US" dirty="0" err="1" smtClean="0"/>
              <a:t>Trivers</a:t>
            </a:r>
            <a:r>
              <a:rPr lang="en-US" dirty="0" smtClean="0"/>
              <a:t> 1917</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Sociobiology: the evolutionary theory to social behavior</a:t>
            </a:r>
          </a:p>
          <a:p>
            <a:r>
              <a:rPr lang="en-US" dirty="0" smtClean="0"/>
              <a:t>Many social behaviors have been shaped by natural selection for reproductive success </a:t>
            </a:r>
          </a:p>
          <a:p>
            <a:pPr fontAlgn="ctr"/>
            <a:r>
              <a:rPr lang="en-US" dirty="0" smtClean="0"/>
              <a:t>Feelings and emotions</a:t>
            </a:r>
          </a:p>
          <a:p>
            <a:pPr lvl="1" fontAlgn="ctr"/>
            <a:r>
              <a:rPr lang="en-US" dirty="0" smtClean="0"/>
              <a:t>part of the normal repertoire of human responses </a:t>
            </a:r>
          </a:p>
          <a:p>
            <a:pPr lvl="1" fontAlgn="ctr"/>
            <a:r>
              <a:rPr lang="en-US" dirty="0" smtClean="0"/>
              <a:t>evoked in predictable situations </a:t>
            </a:r>
          </a:p>
          <a:p>
            <a:r>
              <a:rPr lang="en-US" b="1" dirty="0" smtClean="0"/>
              <a:t>Conflict: </a:t>
            </a:r>
            <a:r>
              <a:rPr lang="en-US" dirty="0" smtClean="0"/>
              <a:t>genetic determinism; the view that many social behaviors are genetically fixed.  We rely on genetic determinism, especially of human behavior</a:t>
            </a:r>
          </a:p>
          <a:p>
            <a:endParaRPr lang="en-US" dirty="0" smtClean="0"/>
          </a:p>
          <a:p>
            <a:endParaRPr lang="en-US" dirty="0" smtClean="0"/>
          </a:p>
          <a:p>
            <a:pPr>
              <a:buNone/>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Play offers opportunities for expressive language, decision-making and problem solving </a:t>
            </a:r>
          </a:p>
          <a:p>
            <a:r>
              <a:rPr lang="en-US" dirty="0" smtClean="0"/>
              <a:t>Young children learn through “hands-on” experiences of play</a:t>
            </a:r>
          </a:p>
          <a:p>
            <a:r>
              <a:rPr lang="en-US" dirty="0" smtClean="0"/>
              <a:t>Make-believe play has been related to increases in empathy, impulse control, cooperation and reduced aggression</a:t>
            </a:r>
          </a:p>
          <a:p>
            <a:r>
              <a:rPr lang="en-US" dirty="0" smtClean="0"/>
              <a:t>To be considered play…</a:t>
            </a:r>
          </a:p>
          <a:p>
            <a:pPr lvl="1"/>
            <a:r>
              <a:rPr lang="en-US" dirty="0" smtClean="0"/>
              <a:t>The activity must be pleasurable and enjoyable</a:t>
            </a:r>
          </a:p>
          <a:p>
            <a:pPr lvl="1"/>
            <a:r>
              <a:rPr lang="en-US" dirty="0" smtClean="0"/>
              <a:t>Spontaneous and voluntary</a:t>
            </a:r>
          </a:p>
          <a:p>
            <a:pPr lvl="1"/>
            <a:r>
              <a:rPr lang="en-US" dirty="0" smtClean="0"/>
              <a:t>The player has to be engaged in play</a:t>
            </a:r>
          </a:p>
          <a:p>
            <a:pPr lvl="1"/>
            <a:r>
              <a:rPr lang="en-US" dirty="0" smtClean="0"/>
              <a:t>Has to contain an aspect of make believe</a:t>
            </a:r>
          </a:p>
          <a:p>
            <a:pPr lvl="1"/>
            <a:r>
              <a:rPr lang="en-US" dirty="0" smtClean="0"/>
              <a:t>Must have no intended goals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Maynard Smith	1982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Developed game-theoretic models which let fitness optima vary according to the other individuals (evolutionary game theory)</a:t>
            </a:r>
          </a:p>
          <a:p>
            <a:r>
              <a:rPr lang="en-US" dirty="0" smtClean="0"/>
              <a:t>EGT: the application of game theory to interaction dependent strategy evolution in populations. It is useful as it defines a framework of strategies in which adaptive features can be modeled </a:t>
            </a:r>
          </a:p>
          <a:p>
            <a:r>
              <a:rPr lang="en-US" dirty="0" smtClean="0"/>
              <a:t>Darwin</a:t>
            </a:r>
          </a:p>
          <a:p>
            <a:pPr lvl="1"/>
            <a:r>
              <a:rPr lang="en-US" dirty="0" smtClean="0"/>
              <a:t>Conceived of evolution as a game of organisms against their conditions of life</a:t>
            </a:r>
          </a:p>
          <a:p>
            <a:pPr lvl="1"/>
            <a:r>
              <a:rPr lang="en-US" dirty="0" smtClean="0"/>
              <a:t>In the metaphor of game theory, a player is an organism, an act is a behavior, a strategy is a lifestyle,  a tactic is a behavioral problem and the payoff of a strategy is the net effect of using the strategy of fitness (genes passed into subsequent generations)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Aggression	</a:t>
            </a:r>
            <a:endParaRPr lang="en-US" dirty="0"/>
          </a:p>
        </p:txBody>
      </p:sp>
      <p:sp>
        <p:nvSpPr>
          <p:cNvPr id="3" name="Content Placeholder 2"/>
          <p:cNvSpPr>
            <a:spLocks noGrp="1"/>
          </p:cNvSpPr>
          <p:nvPr>
            <p:ph idx="1"/>
          </p:nvPr>
        </p:nvSpPr>
        <p:spPr>
          <a:xfrm>
            <a:off x="1371600" y="1295400"/>
            <a:ext cx="7498080" cy="5562600"/>
          </a:xfrm>
        </p:spPr>
        <p:txBody>
          <a:bodyPr>
            <a:normAutofit fontScale="92500"/>
          </a:bodyPr>
          <a:lstStyle/>
          <a:p>
            <a:pPr marL="365760" lvl="1" indent="-283464">
              <a:spcBef>
                <a:spcPts val="600"/>
              </a:spcBef>
              <a:buSzPct val="80000"/>
              <a:buFont typeface="Wingdings 2"/>
              <a:buChar char=""/>
            </a:pPr>
            <a:r>
              <a:rPr lang="en-US" dirty="0" smtClean="0"/>
              <a:t>If male aggression is genetically fixed and reproductively advantageous, critics argue, then male aggression seems to be a biological reality about which we have little control</a:t>
            </a:r>
          </a:p>
          <a:p>
            <a:pPr marL="612648" lvl="2" indent="-283464">
              <a:spcBef>
                <a:spcPts val="600"/>
              </a:spcBef>
              <a:buSzPct val="80000"/>
              <a:buFont typeface="Courier New" pitchFamily="49" charset="0"/>
              <a:buChar char="o"/>
            </a:pPr>
            <a:r>
              <a:rPr lang="en-US" dirty="0" smtClean="0"/>
              <a:t>Dangerous + scientifically plausible</a:t>
            </a:r>
          </a:p>
          <a:p>
            <a:r>
              <a:rPr lang="en-US" dirty="0" smtClean="0"/>
              <a:t>To make the system of reciprocal altruism work, feelings and emotions are part of the normal repertoire of human responses and are evoked in predictable situations</a:t>
            </a:r>
          </a:p>
          <a:p>
            <a:r>
              <a:rPr lang="en-US" dirty="0" smtClean="0"/>
              <a:t>We feel morally justified in aggression toward those who impose fitness costs on ourselves</a:t>
            </a:r>
          </a:p>
          <a:p>
            <a:pPr>
              <a:buNone/>
            </a:pPr>
            <a:endParaRPr lang="en-US" dirty="0" smtClean="0"/>
          </a:p>
          <a:p>
            <a:pPr lvl="1">
              <a:buNone/>
            </a:pP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Empathy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intellectual identification with experiencing of feelings, thoughts or attitudes of another</a:t>
            </a:r>
          </a:p>
          <a:p>
            <a:r>
              <a:rPr lang="en-US" dirty="0" smtClean="0"/>
              <a:t>Theodor </a:t>
            </a:r>
            <a:r>
              <a:rPr lang="en-US" dirty="0" err="1" smtClean="0"/>
              <a:t>Lipps</a:t>
            </a:r>
            <a:r>
              <a:rPr lang="en-US" dirty="0" smtClean="0"/>
              <a:t> (1851-1914)</a:t>
            </a:r>
          </a:p>
          <a:p>
            <a:pPr lvl="1"/>
            <a:r>
              <a:rPr lang="en-US" dirty="0" smtClean="0"/>
              <a:t>Concept: empathy should be understood as the primary means for our perception of other people as minded creatures</a:t>
            </a:r>
          </a:p>
          <a:p>
            <a:pPr lvl="1"/>
            <a:r>
              <a:rPr lang="en-US" dirty="0" smtClean="0"/>
              <a:t>Critique: Mill – analogy</a:t>
            </a:r>
          </a:p>
          <a:p>
            <a:pPr lvl="2"/>
            <a:r>
              <a:rPr lang="en-US" dirty="0" smtClean="0"/>
              <a:t>Describes the steps that enable us to attribute mental states to other people based on the observation of their physical behavior and our direct experience of mental states from the first person perspective</a:t>
            </a:r>
          </a:p>
          <a:p>
            <a:r>
              <a:rPr lang="en-US" dirty="0" err="1" smtClean="0"/>
              <a:t>Lipps</a:t>
            </a:r>
            <a:r>
              <a:rPr lang="en-US" dirty="0" smtClean="0"/>
              <a:t> does not argue against </a:t>
            </a:r>
            <a:r>
              <a:rPr lang="en-US" dirty="0" err="1" smtClean="0"/>
              <a:t>analyogy</a:t>
            </a:r>
            <a:r>
              <a:rPr lang="en-US" dirty="0" smtClean="0"/>
              <a:t> </a:t>
            </a:r>
          </a:p>
          <a:p>
            <a:r>
              <a:rPr lang="en-US" dirty="0" smtClean="0"/>
              <a:t>For </a:t>
            </a:r>
            <a:r>
              <a:rPr lang="en-US" dirty="0" err="1" smtClean="0"/>
              <a:t>Lipps</a:t>
            </a:r>
            <a:r>
              <a:rPr lang="en-US" dirty="0" smtClean="0"/>
              <a:t>, analogical reasoning requires the contradictory undertaking of inferring another person’s anger and sadness on the basis of one’s own feelings </a:t>
            </a:r>
          </a:p>
          <a:p>
            <a:pPr lvl="1"/>
            <a:r>
              <a:rPr lang="en-US" dirty="0" smtClean="0"/>
              <a:t>Problem: he still </a:t>
            </a:r>
            <a:r>
              <a:rPr lang="en-US" dirty="0" err="1" smtClean="0"/>
              <a:t>concieves</a:t>
            </a:r>
            <a:r>
              <a:rPr lang="en-US" dirty="0" smtClean="0"/>
              <a:t> of empathy within the context of a Cartesian conception of the mind tying our understanding of mental affairs and mental concepts essentially to the first person perspective</a:t>
            </a:r>
          </a:p>
          <a:p>
            <a:pPr lvl="2"/>
            <a:endParaRPr lang="en-US" dirty="0" smtClean="0"/>
          </a:p>
          <a:p>
            <a:pPr lvl="2"/>
            <a:endParaRPr lang="en-US" dirty="0" smtClean="0"/>
          </a:p>
          <a:p>
            <a:pPr lvl="2"/>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32">
      <a:dk1>
        <a:srgbClr val="002060"/>
      </a:dk1>
      <a:lt1>
        <a:srgbClr val="FFFFCC"/>
      </a:lt1>
      <a:dk2>
        <a:srgbClr val="002060"/>
      </a:dk2>
      <a:lt2>
        <a:srgbClr val="FFFFE1"/>
      </a:lt2>
      <a:accent1>
        <a:srgbClr val="FF6699"/>
      </a:accent1>
      <a:accent2>
        <a:srgbClr val="FF0066"/>
      </a:accent2>
      <a:accent3>
        <a:srgbClr val="C32D2E"/>
      </a:accent3>
      <a:accent4>
        <a:srgbClr val="85002C"/>
      </a:accent4>
      <a:accent5>
        <a:srgbClr val="964305"/>
      </a:accent5>
      <a:accent6>
        <a:srgbClr val="475A8D"/>
      </a:accent6>
      <a:hlink>
        <a:srgbClr val="002060"/>
      </a:hlink>
      <a:folHlink>
        <a:srgbClr val="00206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386</Words>
  <Application>Microsoft Office PowerPoint</Application>
  <PresentationFormat>On-screen Show (4:3)</PresentationFormat>
  <Paragraphs>43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Aggression, Creativity, Play, Sociability &amp; Empathy</vt:lpstr>
      <vt:lpstr>Robert Trivers 1917</vt:lpstr>
      <vt:lpstr>Play </vt:lpstr>
      <vt:lpstr>John Maynard Smith 1982</vt:lpstr>
      <vt:lpstr>Aggression </vt:lpstr>
      <vt:lpstr>Empathy</vt:lpstr>
    </vt:vector>
  </TitlesOfParts>
  <Company>Zurich International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Aggression, Creativity, Play, Sociability &amp; Empathy</dc:title>
  <dc:creator>Zurich International School</dc:creator>
  <cp:lastModifiedBy>Master</cp:lastModifiedBy>
  <cp:revision>22</cp:revision>
  <dcterms:created xsi:type="dcterms:W3CDTF">2010-11-14T21:17:55Z</dcterms:created>
  <dcterms:modified xsi:type="dcterms:W3CDTF">2010-11-26T12:26:56Z</dcterms:modified>
</cp:coreProperties>
</file>