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9" r:id="rId3"/>
    <p:sldId id="266" r:id="rId4"/>
    <p:sldId id="258" r:id="rId5"/>
    <p:sldId id="273" r:id="rId6"/>
    <p:sldId id="265" r:id="rId7"/>
    <p:sldId id="261" r:id="rId8"/>
    <p:sldId id="267" r:id="rId9"/>
    <p:sldId id="262" r:id="rId10"/>
    <p:sldId id="272" r:id="rId11"/>
    <p:sldId id="268" r:id="rId12"/>
    <p:sldId id="269" r:id="rId13"/>
    <p:sldId id="270" r:id="rId14"/>
    <p:sldId id="277" r:id="rId15"/>
    <p:sldId id="271" r:id="rId16"/>
    <p:sldId id="260" r:id="rId17"/>
    <p:sldId id="263" r:id="rId18"/>
    <p:sldId id="275" r:id="rId19"/>
    <p:sldId id="257" r:id="rId20"/>
    <p:sldId id="274" r:id="rId21"/>
    <p:sldId id="276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126D109-B36C-456C-8770-086B5F864A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BDBB-C287-49EA-ABD1-C642DAB3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E5926-E461-4498-A54F-E6424A0B7B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8DF7D4F-2CF2-45C3-A587-28666FEFD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87FFBD4-A1B0-41CF-A8CA-B329995682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8A6B145-9DE2-48AE-8D3F-71EB30E3F1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7975-4BF1-4060-9B07-0389FCD80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1F3B-8BDA-4C2D-8D25-68B8D3865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071010-0D3E-4915-BAFD-48CEC09847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35691-5962-44E2-BF38-641841D8C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C48B6A-9F26-496B-9AE7-DD42ED09A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9614FE-741A-4529-8BB9-64D7C8C45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F01830-DC23-402E-B49D-3A008C282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/>
              <a:t>Phosphorus Crisis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Brian DeMuri-Haeberle</a:t>
            </a:r>
          </a:p>
          <a:p>
            <a:r>
              <a:rPr lang="en-US"/>
              <a:t>CBE 555</a:t>
            </a:r>
          </a:p>
          <a:p>
            <a:r>
              <a:rPr lang="en-US"/>
              <a:t>February 7</a:t>
            </a:r>
            <a:r>
              <a:rPr lang="en-US" baseline="30000"/>
              <a:t>th</a:t>
            </a:r>
            <a:r>
              <a:rPr lang="en-US"/>
              <a:t>, 2010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Fertilizer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800600" cy="4419600"/>
          </a:xfrm>
        </p:spPr>
        <p:txBody>
          <a:bodyPr/>
          <a:lstStyle/>
          <a:p>
            <a:r>
              <a:rPr lang="en-US"/>
              <a:t>P use increased dramatically with fertilizer usage</a:t>
            </a:r>
          </a:p>
          <a:p>
            <a:r>
              <a:rPr lang="en-US"/>
              <a:t>20-27-5</a:t>
            </a:r>
          </a:p>
          <a:p>
            <a:pPr lvl="1"/>
            <a:r>
              <a:rPr lang="en-US"/>
              <a:t>N-P-K</a:t>
            </a:r>
          </a:p>
          <a:p>
            <a:r>
              <a:rPr lang="en-US"/>
              <a:t>N2 from air</a:t>
            </a:r>
          </a:p>
          <a:p>
            <a:r>
              <a:rPr lang="en-US"/>
              <a:t>P and K mines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581400"/>
            <a:ext cx="1744663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219200"/>
            <a:ext cx="2278063" cy="297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Cycle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6934200" cy="4419600"/>
          </a:xfrm>
        </p:spPr>
        <p:txBody>
          <a:bodyPr/>
          <a:lstStyle/>
          <a:p>
            <a:r>
              <a:rPr lang="en-US" sz="2800" dirty="0"/>
              <a:t>Weathering releases P</a:t>
            </a:r>
          </a:p>
          <a:p>
            <a:r>
              <a:rPr lang="en-US" sz="2800" dirty="0"/>
              <a:t>Plants take in P </a:t>
            </a:r>
            <a:r>
              <a:rPr lang="en-US" sz="2800" dirty="0" smtClean="0"/>
              <a:t>from </a:t>
            </a:r>
            <a:r>
              <a:rPr lang="en-US" sz="2800" dirty="0"/>
              <a:t>soil</a:t>
            </a:r>
          </a:p>
          <a:p>
            <a:r>
              <a:rPr lang="en-US" sz="2800" dirty="0"/>
              <a:t>Other living organisms ingest plants </a:t>
            </a:r>
          </a:p>
          <a:p>
            <a:pPr lvl="1"/>
            <a:r>
              <a:rPr lang="en-US" sz="2400" dirty="0"/>
              <a:t>Usually in form of PO</a:t>
            </a:r>
            <a:r>
              <a:rPr lang="en-US" sz="2400" baseline="-25000" dirty="0"/>
              <a:t>4</a:t>
            </a:r>
            <a:r>
              <a:rPr lang="en-US" sz="2400" baseline="30000" dirty="0"/>
              <a:t>3-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PO</a:t>
            </a:r>
            <a:r>
              <a:rPr lang="en-US" sz="2400" baseline="-25000" dirty="0"/>
              <a:t>4</a:t>
            </a:r>
            <a:r>
              <a:rPr lang="en-US" sz="2400" baseline="30000" dirty="0"/>
              <a:t>3-</a:t>
            </a:r>
            <a:r>
              <a:rPr lang="en-US" sz="2400" dirty="0"/>
              <a:t> backbone of DNA, cell membranes, and energy storage (ATP)</a:t>
            </a:r>
          </a:p>
          <a:p>
            <a:pPr lvl="1"/>
            <a:r>
              <a:rPr lang="en-US" sz="2400" dirty="0"/>
              <a:t>Average human has 650 g of P, most in bones</a:t>
            </a:r>
          </a:p>
          <a:p>
            <a:r>
              <a:rPr lang="en-US" sz="2800" dirty="0"/>
              <a:t>4. Organism waste returns P to soil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838200"/>
            <a:ext cx="2171700" cy="150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Cycle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sz="2800"/>
              <a:t>Land ecosystems</a:t>
            </a:r>
          </a:p>
          <a:p>
            <a:pPr lvl="1"/>
            <a:r>
              <a:rPr lang="en-US" sz="2400"/>
              <a:t>46x</a:t>
            </a:r>
          </a:p>
          <a:p>
            <a:r>
              <a:rPr lang="en-US" sz="2800"/>
              <a:t>Ocean marine organisms </a:t>
            </a:r>
          </a:p>
          <a:p>
            <a:pPr lvl="1"/>
            <a:r>
              <a:rPr lang="en-US" sz="2400"/>
              <a:t>800x </a:t>
            </a:r>
          </a:p>
          <a:p>
            <a:r>
              <a:rPr lang="en-US" sz="2800"/>
              <a:t>Sediment</a:t>
            </a:r>
          </a:p>
          <a:p>
            <a:r>
              <a:rPr lang="en-US" sz="2800"/>
              <a:t>Millions of years tectonic uplift returns it to dry land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05000"/>
            <a:ext cx="43195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Disruption of Cycles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05000"/>
            <a:ext cx="5486400" cy="3962400"/>
          </a:xfrm>
        </p:spPr>
        <p:txBody>
          <a:bodyPr/>
          <a:lstStyle/>
          <a:p>
            <a:r>
              <a:rPr lang="en-US"/>
              <a:t>Agricultural Changes</a:t>
            </a:r>
          </a:p>
          <a:p>
            <a:pPr lvl="1"/>
            <a:r>
              <a:rPr lang="en-US"/>
              <a:t>Human and animal waste as fertilizer</a:t>
            </a:r>
          </a:p>
          <a:p>
            <a:r>
              <a:rPr lang="en-US"/>
              <a:t>Modern separation of food production/consumption </a:t>
            </a:r>
          </a:p>
          <a:p>
            <a:r>
              <a:rPr lang="en-US"/>
              <a:t>Land erosion causes soil runoff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76400"/>
            <a:ext cx="2244725" cy="3386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Phosphorus Flow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276975" cy="4476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Electronic furnace process</a:t>
            </a:r>
          </a:p>
          <a:p>
            <a:pPr lvl="1"/>
            <a:r>
              <a:rPr lang="en-US"/>
              <a:t>Elemental phosphorus</a:t>
            </a:r>
          </a:p>
          <a:p>
            <a:pPr lvl="1"/>
            <a:r>
              <a:rPr lang="en-US"/>
              <a:t>~ 10% phosphate rock</a:t>
            </a:r>
          </a:p>
          <a:p>
            <a:r>
              <a:rPr lang="en-US"/>
              <a:t>Wet acid process</a:t>
            </a:r>
          </a:p>
          <a:p>
            <a:pPr lvl="1"/>
            <a:r>
              <a:rPr lang="en-US"/>
              <a:t>Phosphoric acid</a:t>
            </a:r>
          </a:p>
          <a:p>
            <a:pPr lvl="1"/>
            <a:r>
              <a:rPr lang="en-US"/>
              <a:t>~ 90% phosphate rock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927283">
            <a:off x="5685101" y="2865703"/>
            <a:ext cx="1695450" cy="169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Electronic Furnace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7924800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Electronic Furnace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305800" cy="4419600"/>
          </a:xfrm>
        </p:spPr>
        <p:txBody>
          <a:bodyPr/>
          <a:lstStyle/>
          <a:p>
            <a:r>
              <a:rPr lang="en-US"/>
              <a:t>Endothermic Reaction</a:t>
            </a:r>
          </a:p>
          <a:p>
            <a:endParaRPr lang="en-US" sz="1000"/>
          </a:p>
          <a:p>
            <a:pPr lvl="1"/>
            <a:r>
              <a:rPr lang="en-US" sz="1800"/>
              <a:t>2 Ca</a:t>
            </a:r>
            <a:r>
              <a:rPr lang="en-US" sz="1800" baseline="-25000"/>
              <a:t>5</a:t>
            </a:r>
            <a:r>
              <a:rPr lang="en-US" sz="1800"/>
              <a:t>F(PO</a:t>
            </a:r>
            <a:r>
              <a:rPr lang="en-US" sz="1800" baseline="-25000"/>
              <a:t>4</a:t>
            </a:r>
            <a:r>
              <a:rPr lang="en-US" sz="1800"/>
              <a:t>)</a:t>
            </a:r>
            <a:r>
              <a:rPr lang="en-US" sz="1800" baseline="-25000"/>
              <a:t>3</a:t>
            </a:r>
            <a:r>
              <a:rPr lang="en-US" sz="1800"/>
              <a:t> + 9 SiO</a:t>
            </a:r>
            <a:r>
              <a:rPr lang="en-US" sz="1800" baseline="-25000"/>
              <a:t>2</a:t>
            </a:r>
            <a:r>
              <a:rPr lang="en-US" sz="1800"/>
              <a:t> + 15 C </a:t>
            </a:r>
            <a:r>
              <a:rPr lang="en-US" sz="1800">
                <a:cs typeface="Arial" charset="0"/>
              </a:rPr>
              <a:t>→ 9 CaSiO</a:t>
            </a:r>
            <a:r>
              <a:rPr lang="en-US" sz="1800" baseline="-25000">
                <a:cs typeface="Arial" charset="0"/>
              </a:rPr>
              <a:t>3</a:t>
            </a:r>
            <a:r>
              <a:rPr lang="en-US" sz="1800">
                <a:cs typeface="Arial" charset="0"/>
              </a:rPr>
              <a:t> + CaF</a:t>
            </a:r>
            <a:r>
              <a:rPr lang="en-US" sz="1800" baseline="-25000">
                <a:cs typeface="Arial" charset="0"/>
              </a:rPr>
              <a:t>2</a:t>
            </a:r>
            <a:r>
              <a:rPr lang="en-US" sz="1800">
                <a:cs typeface="Arial" charset="0"/>
              </a:rPr>
              <a:t> + 15 CO(g) + 3 P</a:t>
            </a:r>
            <a:r>
              <a:rPr lang="en-US" sz="1800" baseline="-25000">
                <a:cs typeface="Arial" charset="0"/>
              </a:rPr>
              <a:t>2</a:t>
            </a:r>
            <a:r>
              <a:rPr lang="en-US" sz="1800">
                <a:cs typeface="Arial" charset="0"/>
              </a:rPr>
              <a:t>(g)</a:t>
            </a:r>
          </a:p>
          <a:p>
            <a:pPr lvl="1"/>
            <a:endParaRPr lang="en-US" sz="1000" baseline="-25000">
              <a:cs typeface="Arial" charset="0"/>
            </a:endParaRPr>
          </a:p>
          <a:p>
            <a:pPr lvl="1"/>
            <a:r>
              <a:rPr lang="en-US" sz="1800">
                <a:cs typeface="Arial" charset="0"/>
              </a:rPr>
              <a:t>2 P</a:t>
            </a:r>
            <a:r>
              <a:rPr lang="en-US" sz="1800" baseline="-25000">
                <a:cs typeface="Arial" charset="0"/>
              </a:rPr>
              <a:t>2</a:t>
            </a:r>
            <a:r>
              <a:rPr lang="en-US" sz="1800">
                <a:cs typeface="Arial" charset="0"/>
              </a:rPr>
              <a:t>(g) →P</a:t>
            </a:r>
            <a:r>
              <a:rPr lang="en-US" sz="1800" baseline="-25000">
                <a:cs typeface="Arial" charset="0"/>
              </a:rPr>
              <a:t>4</a:t>
            </a:r>
          </a:p>
          <a:p>
            <a:pPr lvl="1"/>
            <a:endParaRPr lang="en-US" sz="1800" baseline="-2500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800"/>
              <a:t>1400-1600°C</a:t>
            </a:r>
          </a:p>
          <a:p>
            <a:pPr>
              <a:lnSpc>
                <a:spcPct val="80000"/>
              </a:lnSpc>
            </a:pPr>
            <a:r>
              <a:rPr lang="en-US" sz="2800"/>
              <a:t>Energy intensive</a:t>
            </a:r>
          </a:p>
          <a:p>
            <a:pPr>
              <a:lnSpc>
                <a:spcPct val="80000"/>
              </a:lnSpc>
            </a:pPr>
            <a:r>
              <a:rPr lang="en-US" sz="2800"/>
              <a:t>Off-Gas compositions (STP)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86% CO, 7.5% P</a:t>
            </a:r>
            <a:r>
              <a:rPr lang="en-US" sz="2400" baseline="-25000"/>
              <a:t>4</a:t>
            </a:r>
            <a:r>
              <a:rPr lang="en-US" sz="2400"/>
              <a:t>, 5% H</a:t>
            </a:r>
            <a:r>
              <a:rPr lang="en-US" sz="2400" baseline="-25000"/>
              <a:t>2</a:t>
            </a:r>
            <a:r>
              <a:rPr lang="en-US" sz="2400"/>
              <a:t>, 1% N</a:t>
            </a:r>
            <a:r>
              <a:rPr lang="en-US" sz="2400" baseline="-25000"/>
              <a:t>2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120-180 m</a:t>
            </a:r>
            <a:r>
              <a:rPr lang="en-US" sz="2400" baseline="30000"/>
              <a:t>3</a:t>
            </a:r>
            <a:r>
              <a:rPr lang="en-US" sz="2400"/>
              <a:t>/min</a:t>
            </a:r>
          </a:p>
          <a:p>
            <a:pPr lvl="1"/>
            <a:endParaRPr lang="en-US" baseline="-25000"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Electronic Furnace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1" y="1981201"/>
            <a:ext cx="42884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30" y="2438400"/>
            <a:ext cx="427516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Furnace Product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153400" cy="190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Dominant commercial form: α-white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Solid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Tetrahedral P</a:t>
            </a:r>
            <a:r>
              <a:rPr lang="en-US" sz="2000" baseline="-25000"/>
              <a:t>4</a:t>
            </a:r>
            <a:r>
              <a:rPr lang="en-US" sz="2000"/>
              <a:t> molecules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Often yellow due to red phosphorus allotrope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Auto-ignition temperature = 30°C</a:t>
            </a:r>
            <a:r>
              <a:rPr lang="en-US" sz="2400"/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505200"/>
            <a:ext cx="44958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733800"/>
            <a:ext cx="26955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4572000" cy="4419600"/>
          </a:xfrm>
        </p:spPr>
        <p:txBody>
          <a:bodyPr/>
          <a:lstStyle/>
          <a:p>
            <a:r>
              <a:rPr lang="en-US" sz="2800"/>
              <a:t>1669 Henning Brandt</a:t>
            </a:r>
          </a:p>
          <a:p>
            <a:pPr lvl="1"/>
            <a:r>
              <a:rPr lang="en-US" sz="2400"/>
              <a:t>Distillation of urine</a:t>
            </a:r>
          </a:p>
          <a:p>
            <a:pPr lvl="1"/>
            <a:r>
              <a:rPr lang="en-US" sz="2400"/>
              <a:t>Greek origin “It possesses brilliance”</a:t>
            </a:r>
          </a:p>
          <a:p>
            <a:r>
              <a:rPr lang="en-US" sz="2800"/>
              <a:t>1769 Gahn and Scheele</a:t>
            </a:r>
          </a:p>
          <a:p>
            <a:pPr lvl="1"/>
            <a:r>
              <a:rPr lang="en-US" sz="2400"/>
              <a:t>Phosphorus from bone ash</a:t>
            </a:r>
          </a:p>
          <a:p>
            <a:r>
              <a:rPr lang="en-US" sz="2800"/>
              <a:t>1777 Lavoisier recognized as element</a:t>
            </a:r>
          </a:p>
          <a:p>
            <a:endParaRPr lang="en-US" sz="280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76400"/>
            <a:ext cx="2076450" cy="2200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038600"/>
            <a:ext cx="4124325" cy="2427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015288" y="4572000"/>
            <a:ext cx="219075" cy="228600"/>
          </a:xfrm>
          <a:prstGeom prst="rect">
            <a:avLst/>
          </a:prstGeom>
          <a:solidFill>
            <a:srgbClr val="FFFFFF">
              <a:alpha val="0"/>
            </a:srgbClr>
          </a:solidFill>
          <a:ln w="19050" algn="ctr">
            <a:solidFill>
              <a:srgbClr val="00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Wet Process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6868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70-90°C</a:t>
            </a:r>
          </a:p>
          <a:p>
            <a:pPr>
              <a:lnSpc>
                <a:spcPct val="80000"/>
              </a:lnSpc>
            </a:pPr>
            <a:r>
              <a:rPr lang="en-US" sz="2000"/>
              <a:t>Digestion of phosphate rock with sulfuric acid</a:t>
            </a:r>
          </a:p>
          <a:p>
            <a:pPr>
              <a:lnSpc>
                <a:spcPct val="80000"/>
              </a:lnSpc>
            </a:pPr>
            <a:r>
              <a:rPr lang="en-US" sz="2000"/>
              <a:t>Phosphoric acid separated from calcium sulfate by filtration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90800"/>
            <a:ext cx="5943600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559" name="AutoShape 7"/>
          <p:cNvCxnSpPr>
            <a:cxnSpLocks noChangeShapeType="1"/>
          </p:cNvCxnSpPr>
          <p:nvPr/>
        </p:nvCxnSpPr>
        <p:spPr bwMode="auto">
          <a:xfrm>
            <a:off x="2438400" y="3335338"/>
            <a:ext cx="228600" cy="1587"/>
          </a:xfrm>
          <a:prstGeom prst="straightConnector1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</p:spPr>
      </p:cxnSp>
      <p:cxnSp>
        <p:nvCxnSpPr>
          <p:cNvPr id="23561" name="AutoShape 9"/>
          <p:cNvCxnSpPr>
            <a:cxnSpLocks noChangeShapeType="1"/>
          </p:cNvCxnSpPr>
          <p:nvPr/>
        </p:nvCxnSpPr>
        <p:spPr bwMode="auto">
          <a:xfrm>
            <a:off x="2420938" y="2870200"/>
            <a:ext cx="228600" cy="1588"/>
          </a:xfrm>
          <a:prstGeom prst="straightConnector1">
            <a:avLst/>
          </a:prstGeom>
          <a:noFill/>
          <a:ln w="9525">
            <a:solidFill>
              <a:srgbClr val="00CCFF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Trends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2009 lowest usage of P due to economy</a:t>
            </a:r>
          </a:p>
          <a:p>
            <a:pPr>
              <a:lnSpc>
                <a:spcPct val="90000"/>
              </a:lnSpc>
            </a:pPr>
            <a:r>
              <a:rPr lang="en-US" sz="2000"/>
              <a:t>USGS prediction 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Increase to 130% 2008 value by 2013</a:t>
            </a:r>
          </a:p>
          <a:p>
            <a:pPr>
              <a:lnSpc>
                <a:spcPct val="90000"/>
              </a:lnSpc>
            </a:pPr>
            <a:r>
              <a:rPr lang="en-US" sz="2000"/>
              <a:t>Increasing population = increasing use of P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Fertilizer, phosphoric acid, food industry</a:t>
            </a:r>
          </a:p>
          <a:p>
            <a:pPr>
              <a:lnSpc>
                <a:spcPct val="90000"/>
              </a:lnSpc>
            </a:pPr>
            <a:r>
              <a:rPr lang="en-US" sz="2000"/>
              <a:t>Increase in prices could fuel research in better extraction techniques, opening up previously “inaccessible” deposits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600200" y="3962400"/>
          <a:ext cx="5562600" cy="2646363"/>
        </p:xfrm>
        <a:graphic>
          <a:graphicData uri="http://schemas.openxmlformats.org/presentationml/2006/ole">
            <p:oleObj spid="_x0000_s25604" name="Chart" r:id="rId3" imgW="6648402" imgH="316239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Trends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47800"/>
            <a:ext cx="8382000" cy="2057400"/>
          </a:xfrm>
        </p:spPr>
        <p:txBody>
          <a:bodyPr/>
          <a:lstStyle/>
          <a:p>
            <a:r>
              <a:rPr lang="en-US" sz="2800"/>
              <a:t>“Peak Phosphorus”</a:t>
            </a:r>
          </a:p>
          <a:p>
            <a:pPr lvl="1"/>
            <a:r>
              <a:rPr lang="en-US" sz="2400"/>
              <a:t>High quality, easily accessible reserves depleted</a:t>
            </a:r>
          </a:p>
          <a:p>
            <a:pPr lvl="1"/>
            <a:r>
              <a:rPr lang="en-US" sz="2400"/>
              <a:t>Remaining uneconomical</a:t>
            </a:r>
          </a:p>
          <a:p>
            <a:pPr lvl="1"/>
            <a:r>
              <a:rPr lang="en-US" sz="2400"/>
              <a:t>Demand increase, supply decrease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505200"/>
            <a:ext cx="4657725" cy="316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Conservation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/>
              <a:t>Reduce fertilizer usage and erosion</a:t>
            </a:r>
          </a:p>
          <a:p>
            <a:pPr lvl="1"/>
            <a:r>
              <a:rPr lang="en-US"/>
              <a:t>Terracing and no-till farming</a:t>
            </a:r>
          </a:p>
          <a:p>
            <a:r>
              <a:rPr lang="en-US"/>
              <a:t>Increase inedible biomass and animal waste use as fertilizer</a:t>
            </a:r>
          </a:p>
          <a:p>
            <a:r>
              <a:rPr lang="en-US"/>
              <a:t>Wastewater recovery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362200"/>
            <a:ext cx="3581400" cy="2655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Conservation and Recovery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Netherlands: Thermphos International</a:t>
            </a:r>
          </a:p>
          <a:p>
            <a:pPr lvl="1"/>
            <a:r>
              <a:rPr lang="en-US"/>
              <a:t>Sewage sludge incineration ash</a:t>
            </a:r>
          </a:p>
          <a:p>
            <a:pPr lvl="1"/>
            <a:r>
              <a:rPr lang="en-US"/>
              <a:t>Levels close to phosphate rock</a:t>
            </a:r>
          </a:p>
          <a:p>
            <a:r>
              <a:rPr lang="en-US"/>
              <a:t>Precipitation</a:t>
            </a:r>
          </a:p>
          <a:p>
            <a:pPr lvl="1"/>
            <a:r>
              <a:rPr lang="en-US"/>
              <a:t>Struvite (ammonium magnesium phosphate)</a:t>
            </a:r>
          </a:p>
          <a:p>
            <a:r>
              <a:rPr lang="en-US"/>
              <a:t>Bacteria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495800"/>
            <a:ext cx="3657600" cy="2060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600"/>
              <a:t>Phosphorus: A Looming Crisis. Vaccari, David A. Scientific American. June 2009. Volume 300, Issue 6. Pg 54-59.</a:t>
            </a:r>
          </a:p>
          <a:p>
            <a:pPr>
              <a:lnSpc>
                <a:spcPct val="80000"/>
              </a:lnSpc>
            </a:pPr>
            <a:r>
              <a:rPr lang="en-US" sz="1600"/>
              <a:t>Phosphorus, Kirk-Othmer Encyclopedia of Chemical Technology. J. R. Brummer1, J. A. Keely1, T. F. Munday1, Updated by Staff, Copyright © 2005 by John Wiley &amp; Sons, Inc., August 19, 2005</a:t>
            </a:r>
          </a:p>
          <a:p>
            <a:pPr>
              <a:lnSpc>
                <a:spcPct val="80000"/>
              </a:lnSpc>
            </a:pPr>
            <a:r>
              <a:rPr lang="en-US" sz="1600"/>
              <a:t>Phosphoric Acids and Phosphates. David R. Gard. Copyright © 2005 by John Wiley &amp; Sons, Inc. July 15, 2005</a:t>
            </a:r>
          </a:p>
          <a:p>
            <a:pPr>
              <a:lnSpc>
                <a:spcPct val="80000"/>
              </a:lnSpc>
            </a:pPr>
            <a:r>
              <a:rPr lang="en-US" sz="1600"/>
              <a:t>The Story of Phosphorus: Global Food Security and Food for Thought. Global Environmental Change. Volume 19, Issue 2. May 2009. Pg 292-305</a:t>
            </a:r>
          </a:p>
          <a:p>
            <a:pPr>
              <a:lnSpc>
                <a:spcPct val="80000"/>
              </a:lnSpc>
            </a:pPr>
            <a:r>
              <a:rPr lang="en-US" sz="1600"/>
              <a:t>Mineral Commodities Summary 2010, U.S. Geological Survey. January 26, 2010.http://minerals.usgs.gov/minerals/pubs/commodity/phosphate_rock/mcs-2010-phosp.pdf </a:t>
            </a:r>
          </a:p>
          <a:p>
            <a:pPr>
              <a:lnSpc>
                <a:spcPct val="80000"/>
              </a:lnSpc>
            </a:pPr>
            <a:r>
              <a:rPr lang="en-US" sz="1600"/>
              <a:t>Minerals Yearbook, U.S. Geological Survey. http://minerals.usgs.gov/minerals/pubs/commodity/phosphate_rock/myb1-2007-phosp.pdf</a:t>
            </a:r>
          </a:p>
          <a:p>
            <a:pPr>
              <a:lnSpc>
                <a:spcPct val="80000"/>
              </a:lnSpc>
            </a:pPr>
            <a:r>
              <a:rPr lang="en-US" sz="1600"/>
              <a:t>USDA National Nutrient Database for Standard Reference, Release 22. </a:t>
            </a:r>
          </a:p>
          <a:p>
            <a:pPr>
              <a:lnSpc>
                <a:spcPct val="80000"/>
              </a:lnSpc>
            </a:pPr>
            <a:r>
              <a:rPr lang="en-US" sz="1600"/>
              <a:t>CEEP, 2008. SCOPE Newsletter, Number 70. February. http://www.ceep-phosphates.org/Files/Newsletter/Scope74%20Vancouver%20Nutrient%20Recovery%20Conference.pdf </a:t>
            </a:r>
          </a:p>
          <a:p>
            <a:pPr>
              <a:lnSpc>
                <a:spcPct val="80000"/>
              </a:lnSpc>
            </a:pPr>
            <a:endParaRPr lang="en-US"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6324600" cy="4114800"/>
          </a:xfrm>
        </p:spPr>
        <p:txBody>
          <a:bodyPr/>
          <a:lstStyle/>
          <a:p>
            <a:r>
              <a:rPr lang="en-US"/>
              <a:t>1840s</a:t>
            </a:r>
          </a:p>
          <a:p>
            <a:pPr lvl="1"/>
            <a:r>
              <a:rPr lang="en-US"/>
              <a:t>Matches</a:t>
            </a:r>
          </a:p>
          <a:p>
            <a:pPr lvl="1"/>
            <a:r>
              <a:rPr lang="en-US"/>
              <a:t>Discontinued due to toxicity</a:t>
            </a:r>
          </a:p>
          <a:p>
            <a:pPr lvl="1"/>
            <a:r>
              <a:rPr lang="en-US"/>
              <a:t>“Phossy Jaw”</a:t>
            </a:r>
          </a:p>
          <a:p>
            <a:r>
              <a:rPr lang="en-US"/>
              <a:t>1888 Electric Furnace Process</a:t>
            </a:r>
          </a:p>
          <a:p>
            <a:r>
              <a:rPr lang="en-US"/>
              <a:t>1940s Detergent</a:t>
            </a:r>
          </a:p>
          <a:p>
            <a:pPr lvl="1"/>
            <a:r>
              <a:rPr lang="en-US"/>
              <a:t>Late 1970s reformulation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447800"/>
            <a:ext cx="2152650" cy="1925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19600"/>
            <a:ext cx="2714625" cy="2182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Phosphorus Uses: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62000" y="1600200"/>
            <a:ext cx="3581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Cleaners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Food and Beverages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Electronics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Flame Retardants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Military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Fertilizer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400"/>
              <a:t>Phosphoric Acid</a:t>
            </a:r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648200"/>
            <a:ext cx="13779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657600"/>
            <a:ext cx="1744663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4478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2133600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Human Consumption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524000"/>
            <a:ext cx="5029200" cy="1371600"/>
          </a:xfrm>
        </p:spPr>
        <p:txBody>
          <a:bodyPr/>
          <a:lstStyle/>
          <a:p>
            <a:r>
              <a:rPr lang="en-US" sz="2800"/>
              <a:t>RDA: 1000 mg/day</a:t>
            </a:r>
          </a:p>
          <a:p>
            <a:r>
              <a:rPr lang="en-US" sz="2800"/>
              <a:t>Baking Powder: 100 mg P/g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763588" y="2667000"/>
          <a:ext cx="7769225" cy="3695700"/>
        </p:xfrm>
        <a:graphic>
          <a:graphicData uri="http://schemas.openxmlformats.org/presentationml/2006/ole">
            <p:oleObj spid="_x0000_s21508" name="Chart" r:id="rId3" imgW="6648402" imgH="316239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Supply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IGCP</a:t>
            </a:r>
          </a:p>
          <a:p>
            <a:pPr lvl="1"/>
            <a:r>
              <a:rPr lang="en-US"/>
              <a:t>163,000 million metric tons phosphate rock</a:t>
            </a:r>
          </a:p>
          <a:p>
            <a:r>
              <a:rPr lang="en-US"/>
              <a:t>Accessibility</a:t>
            </a:r>
          </a:p>
          <a:p>
            <a:pPr lvl="1"/>
            <a:r>
              <a:rPr lang="en-US"/>
              <a:t>Location (depth)</a:t>
            </a:r>
          </a:p>
          <a:p>
            <a:pPr lvl="1"/>
            <a:r>
              <a:rPr lang="en-US"/>
              <a:t>Environmentally sensitive land</a:t>
            </a:r>
          </a:p>
          <a:p>
            <a:pPr lvl="1"/>
            <a:r>
              <a:rPr lang="en-US"/>
              <a:t>Extraction technology</a:t>
            </a:r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038600"/>
            <a:ext cx="2419350" cy="2419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Supply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295400"/>
            <a:ext cx="8534400" cy="2514600"/>
          </a:xfrm>
        </p:spPr>
        <p:txBody>
          <a:bodyPr/>
          <a:lstStyle/>
          <a:p>
            <a:r>
              <a:rPr lang="en-US"/>
              <a:t>P reserves not evenly distributed</a:t>
            </a:r>
          </a:p>
          <a:p>
            <a:r>
              <a:rPr lang="en-US"/>
              <a:t>Morocco largest reserves</a:t>
            </a:r>
          </a:p>
          <a:p>
            <a:r>
              <a:rPr lang="en-US"/>
              <a:t>China largest producer</a:t>
            </a:r>
          </a:p>
          <a:p>
            <a:pPr lvl="1"/>
            <a:r>
              <a:rPr lang="en-US"/>
              <a:t>Followed by USA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505200"/>
            <a:ext cx="58674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Demand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37 million metric tons/year</a:t>
            </a:r>
          </a:p>
          <a:p>
            <a:pPr lvl="1"/>
            <a:r>
              <a:rPr lang="en-US"/>
              <a:t>22 million from mining</a:t>
            </a:r>
          </a:p>
          <a:p>
            <a:r>
              <a:rPr lang="en-US"/>
              <a:t>USA reserves ~ 35 years</a:t>
            </a:r>
          </a:p>
          <a:p>
            <a:r>
              <a:rPr lang="en-US"/>
              <a:t>Global reserves ~ 100 years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57600"/>
            <a:ext cx="81534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Now?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47800"/>
            <a:ext cx="8305800" cy="1828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Population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Increased </a:t>
            </a:r>
            <a:r>
              <a:rPr lang="en-US" sz="2000" dirty="0"/>
              <a:t>need, especially for fertilizer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Disruption of natural phosphorus cycle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Local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Global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200400"/>
            <a:ext cx="4800600" cy="341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1702</TotalTime>
  <Words>542</Words>
  <Application>Microsoft Office PowerPoint</Application>
  <PresentationFormat>On-screen Show (4:3)</PresentationFormat>
  <Paragraphs>144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Oriel</vt:lpstr>
      <vt:lpstr>Chart</vt:lpstr>
      <vt:lpstr>Phosphorus Crisis</vt:lpstr>
      <vt:lpstr>History</vt:lpstr>
      <vt:lpstr>History</vt:lpstr>
      <vt:lpstr>Phosphorus Uses:</vt:lpstr>
      <vt:lpstr>Human Consumption</vt:lpstr>
      <vt:lpstr>Supply</vt:lpstr>
      <vt:lpstr>Supply</vt:lpstr>
      <vt:lpstr>Demand</vt:lpstr>
      <vt:lpstr>Why Now?</vt:lpstr>
      <vt:lpstr>Fertilizer</vt:lpstr>
      <vt:lpstr>Local Cycle</vt:lpstr>
      <vt:lpstr>Global Cycle</vt:lpstr>
      <vt:lpstr>Disruption of Cycles</vt:lpstr>
      <vt:lpstr>Phosphorus Flow</vt:lpstr>
      <vt:lpstr>Production</vt:lpstr>
      <vt:lpstr>Electronic Furnace</vt:lpstr>
      <vt:lpstr>Electronic Furnace</vt:lpstr>
      <vt:lpstr>Electronic Furnace</vt:lpstr>
      <vt:lpstr>Furnace Product</vt:lpstr>
      <vt:lpstr>Wet Process</vt:lpstr>
      <vt:lpstr>Future Trends</vt:lpstr>
      <vt:lpstr>Future Trends</vt:lpstr>
      <vt:lpstr>Conservation</vt:lpstr>
      <vt:lpstr>Conservation and Recovery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Phosphorus Crisis</dc:title>
  <dc:creator>Brian DH</dc:creator>
  <cp:lastModifiedBy>CAE</cp:lastModifiedBy>
  <cp:revision>41</cp:revision>
  <dcterms:created xsi:type="dcterms:W3CDTF">2010-02-02T22:40:17Z</dcterms:created>
  <dcterms:modified xsi:type="dcterms:W3CDTF">2010-02-08T20:18:23Z</dcterms:modified>
</cp:coreProperties>
</file>