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665D9-0717-DC4A-824B-D9AFDC0BAF6E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43C5-C01C-844C-8BD4-7D1656862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15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F4A5-EE47-7247-9CFF-98050647FD77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61D57-B5B0-784F-B89F-49D51B9B8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0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42549D-4807-FD4C-812D-A14A0F64F92A}" type="slidenum">
              <a:rPr lang="en-US"/>
              <a:pPr/>
              <a:t>1</a:t>
            </a:fld>
            <a:endParaRPr lang="en-US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5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58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11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7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12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48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13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0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14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39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93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pitchFamily="1" charset="0"/>
              </a:rPr>
              <a:t>3</a:t>
            </a:r>
            <a:endParaRPr lang="en-US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82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17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pitchFamily="1" charset="0"/>
              </a:rPr>
              <a:t>3</a:t>
            </a:r>
            <a:endParaRPr lang="en-US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5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0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3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4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4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0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0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6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4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5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8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17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9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1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18AAB83-D1ED-954D-97D1-5B9140F98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media.wiley.com/spa_assets/R16B046/site/wiley2/cvo/images/backgrounds/top-nav-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4160" y="0"/>
            <a:ext cx="1254240" cy="5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8AAB83-D1ED-954D-97D1-5B9140F98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18AAB83-D1ED-954D-97D1-5B9140F98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media.wiley.com/spa_assets/R16B046/site/wiley2/cvo/images/backgrounds/top-nav-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4160" y="0"/>
            <a:ext cx="1254240" cy="5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409909"/>
            <a:ext cx="40420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40990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8AAB83-D1ED-954D-97D1-5B9140F98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18AAB83-D1ED-954D-97D1-5B9140F98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18AAB83-D1ED-954D-97D1-5B9140F98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8842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3840" cy="884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409909"/>
            <a:ext cx="822384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25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398740" y="6492240"/>
            <a:ext cx="6346520" cy="365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73" r:id="rId7"/>
  </p:sldLayoutIdLst>
  <p:hf sldNum="0" hdr="0" dt="0"/>
  <p:txStyles>
    <p:titleStyle>
      <a:lvl1pPr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900">
          <a:solidFill>
            <a:srgbClr val="000000"/>
          </a:solidFill>
          <a:latin typeface="+mj-lt"/>
          <a:ea typeface="+mj-ea"/>
          <a:cs typeface="+mj-cs"/>
        </a:defRPr>
      </a:lvl1pPr>
      <a:lvl2pPr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280994" indent="-207363"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695720" indent="-207363"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110446" indent="-207363"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525172" indent="-207363"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11045" indent="-311045" algn="l" defTabSz="4147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" charset="0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147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>
            <a:spLocks/>
          </p:cNvSpPr>
          <p:nvPr/>
        </p:nvSpPr>
        <p:spPr bwMode="auto">
          <a:xfrm>
            <a:off x="1000801" y="1769946"/>
            <a:ext cx="7201440" cy="2433856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5A9238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1182223" y="1977328"/>
            <a:ext cx="6820354" cy="2033493"/>
          </a:xfrm>
        </p:spPr>
        <p:txBody>
          <a:bodyPr tIns="35268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600" b="1" dirty="0" smtClean="0">
                <a:solidFill>
                  <a:srgbClr val="34566E"/>
                </a:solidFill>
                <a:ea typeface="Calibri" pitchFamily="1" charset="0"/>
                <a:cs typeface="Calibri" pitchFamily="1" charset="0"/>
              </a:rPr>
              <a:t>Magnetic Fields</a:t>
            </a:r>
            <a:br>
              <a:rPr lang="en-US" sz="3600" b="1" dirty="0" smtClean="0">
                <a:solidFill>
                  <a:srgbClr val="34566E"/>
                </a:solidFill>
                <a:ea typeface="Calibri" pitchFamily="1" charset="0"/>
                <a:cs typeface="Calibri" pitchFamily="1" charset="0"/>
              </a:rPr>
            </a:br>
            <a:r>
              <a:rPr lang="en-US" sz="3600" b="1" dirty="0" smtClean="0">
                <a:solidFill>
                  <a:srgbClr val="34566E"/>
                </a:solidFill>
                <a:ea typeface="Calibri" pitchFamily="1" charset="0"/>
                <a:cs typeface="Calibri" pitchFamily="1" charset="0"/>
              </a:rPr>
              <a:t> due to Currents </a:t>
            </a:r>
            <a:endParaRPr lang="en-US" sz="3600" b="1" dirty="0">
              <a:solidFill>
                <a:srgbClr val="34566E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41513" y="1217613"/>
            <a:ext cx="7202487" cy="552450"/>
          </a:xfrm>
        </p:spPr>
        <p:txBody>
          <a:bodyPr tIns="25471" anchor="ctr"/>
          <a:lstStyle/>
          <a:p>
            <a:pPr indent="-308165">
              <a:spcAft>
                <a:spcPct val="0"/>
              </a:spcAft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  <a:defRPr/>
            </a:pPr>
            <a:endParaRPr lang="en-US" sz="27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221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481" y="5088055"/>
            <a:ext cx="3844800" cy="15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29-4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Solenoids and </a:t>
            </a:r>
            <a:r>
              <a:rPr lang="en-US" sz="2700" dirty="0" err="1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Toroids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</a:b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43080" y="1749980"/>
            <a:ext cx="4328920" cy="49497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29.17 </a:t>
            </a:r>
            <a:r>
              <a:rPr lang="en-US" sz="2200" dirty="0" smtClean="0"/>
              <a:t>Describe a solenoid and a toroid and sketch their magnetic field lines.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29.18 </a:t>
            </a:r>
            <a:r>
              <a:rPr lang="en-US" sz="2200" dirty="0" smtClean="0"/>
              <a:t>Explain how Ampere’s law is used to find the magnetic field inside a solenoid.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29.19 </a:t>
            </a:r>
            <a:r>
              <a:rPr lang="en-US" sz="2200" dirty="0" smtClean="0"/>
              <a:t>Apply the relationship between a solenoid’s internal magnetic field </a:t>
            </a:r>
            <a:r>
              <a:rPr lang="en-US" sz="2200" i="1" dirty="0" smtClean="0"/>
              <a:t>B</a:t>
            </a:r>
            <a:r>
              <a:rPr lang="en-US" sz="2200" dirty="0" smtClean="0"/>
              <a:t>, the current </a:t>
            </a:r>
            <a:r>
              <a:rPr lang="en-US" sz="2200" i="1" dirty="0" err="1" smtClean="0"/>
              <a:t>i</a:t>
            </a:r>
            <a:r>
              <a:rPr lang="en-US" sz="2200" dirty="0" smtClean="0"/>
              <a:t>, and the number of turns per unit length </a:t>
            </a:r>
            <a:r>
              <a:rPr lang="en-US" sz="2200" i="1" dirty="0" err="1" smtClean="0"/>
              <a:t>n</a:t>
            </a:r>
            <a:r>
              <a:rPr lang="en-US" sz="2200" i="1" dirty="0" smtClean="0"/>
              <a:t> </a:t>
            </a:r>
            <a:r>
              <a:rPr lang="en-US" sz="2200" dirty="0" smtClean="0"/>
              <a:t>of the solenoid.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2800" y="1749980"/>
            <a:ext cx="4251067" cy="453195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29.20 </a:t>
            </a:r>
            <a:r>
              <a:rPr lang="en-US" sz="2200" dirty="0" smtClean="0"/>
              <a:t>Explain how Ampere’s law is used to find the magnetic field inside a toroid. 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29.21 </a:t>
            </a:r>
            <a:r>
              <a:rPr lang="en-US" sz="2200" dirty="0" smtClean="0"/>
              <a:t>Apply the relationship between a </a:t>
            </a:r>
            <a:r>
              <a:rPr lang="en-US" sz="2200" dirty="0" err="1" smtClean="0"/>
              <a:t>toroid’s</a:t>
            </a:r>
            <a:r>
              <a:rPr lang="en-US" sz="2200" dirty="0" smtClean="0"/>
              <a:t> internal magnetic field </a:t>
            </a:r>
            <a:r>
              <a:rPr lang="en-US" sz="2200" i="1" dirty="0" smtClean="0"/>
              <a:t>B</a:t>
            </a:r>
            <a:r>
              <a:rPr lang="en-US" sz="2200" dirty="0" smtClean="0"/>
              <a:t>, the current </a:t>
            </a:r>
            <a:r>
              <a:rPr lang="en-US" sz="2200" i="1" dirty="0" err="1" smtClean="0"/>
              <a:t>i</a:t>
            </a:r>
            <a:r>
              <a:rPr lang="en-US" sz="2200" dirty="0" smtClean="0"/>
              <a:t>, the radius </a:t>
            </a:r>
            <a:r>
              <a:rPr lang="en-US" sz="2200" i="1" dirty="0" err="1" smtClean="0"/>
              <a:t>r</a:t>
            </a:r>
            <a:r>
              <a:rPr lang="en-US" sz="2200" dirty="0" smtClean="0"/>
              <a:t>, and the total number of turns </a:t>
            </a:r>
            <a:r>
              <a:rPr lang="en-US" sz="2200" i="1" dirty="0" smtClean="0"/>
              <a:t>N</a:t>
            </a:r>
            <a:r>
              <a:rPr lang="en-US" sz="2200" dirty="0" smtClean="0"/>
              <a:t>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43080" y="1194115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29-4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Solenoids and </a:t>
            </a:r>
            <a:r>
              <a:rPr lang="en-US" sz="2700" dirty="0" err="1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Toroids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</a:b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28900" y="1194115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Magnetic Field of a Solenoid</a:t>
            </a:r>
            <a:endParaRPr lang="en-US" sz="2900" b="1" dirty="0">
              <a:solidFill>
                <a:srgbClr val="34566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066" y="1837266"/>
            <a:ext cx="2382457" cy="1717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62" y="4007594"/>
            <a:ext cx="3385264" cy="2190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8901" y="2140809"/>
            <a:ext cx="4937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(a) is a solenoid carrying current </a:t>
            </a:r>
            <a:r>
              <a:rPr lang="en-US" i="1" dirty="0" err="1" smtClean="0"/>
              <a:t>i</a:t>
            </a:r>
            <a:r>
              <a:rPr lang="en-US" dirty="0" smtClean="0"/>
              <a:t>. </a:t>
            </a:r>
            <a:r>
              <a:rPr lang="en-US" dirty="0"/>
              <a:t>Figure</a:t>
            </a:r>
            <a:r>
              <a:rPr lang="en-US" dirty="0" smtClean="0"/>
              <a:t> (</a:t>
            </a:r>
            <a:r>
              <a:rPr lang="en-US" dirty="0" err="1" smtClean="0"/>
              <a:t>b</a:t>
            </a:r>
            <a:r>
              <a:rPr lang="en-US" dirty="0" smtClean="0"/>
              <a:t>) shows </a:t>
            </a:r>
            <a:r>
              <a:rPr lang="en-US" dirty="0"/>
              <a:t>a section through a portion of a “stretched-out” </a:t>
            </a:r>
            <a:r>
              <a:rPr lang="en-US" dirty="0" smtClean="0"/>
              <a:t>solenoid</a:t>
            </a:r>
            <a:r>
              <a:rPr lang="en-US" dirty="0"/>
              <a:t>. The solenoid’s magnetic field is the vector sum of the fields produced by the individual turns (windings) that make up the solenoid. For points </a:t>
            </a:r>
            <a:r>
              <a:rPr lang="en-US" dirty="0" smtClean="0"/>
              <a:t>very </a:t>
            </a:r>
            <a:r>
              <a:rPr lang="en-US" dirty="0"/>
              <a:t>close to a turn, the wire behaves magnetically almost like a long straight wire, and the lines of </a:t>
            </a:r>
            <a:r>
              <a:rPr lang="en-US" b="1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there are almost concentric circles. </a:t>
            </a:r>
            <a:r>
              <a:rPr lang="en-US" dirty="0" smtClean="0"/>
              <a:t>Figure (</a:t>
            </a:r>
            <a:r>
              <a:rPr lang="en-US" dirty="0" err="1" smtClean="0"/>
              <a:t>b</a:t>
            </a:r>
            <a:r>
              <a:rPr lang="en-US" dirty="0" smtClean="0"/>
              <a:t>) suggests </a:t>
            </a:r>
            <a:r>
              <a:rPr lang="en-US" dirty="0"/>
              <a:t>that the field tends to cancel between adjacent turns. It also suggests that, at points inside the solenoid and reasonably far from the wire, </a:t>
            </a:r>
            <a:r>
              <a:rPr lang="en-US" b="1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approximately </a:t>
            </a:r>
            <a:r>
              <a:rPr lang="en-US" dirty="0"/>
              <a:t>parallel to the (central) solenoid axis.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3903" y="3569508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3903" y="6196931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6778" y="1630516"/>
            <a:ext cx="5527493" cy="1754327"/>
            <a:chOff x="456482" y="2077946"/>
            <a:chExt cx="4911798" cy="1754327"/>
          </a:xfrm>
        </p:grpSpPr>
        <p:sp>
          <p:nvSpPr>
            <p:cNvPr id="14" name="Rectangle 13"/>
            <p:cNvSpPr/>
            <p:nvPr/>
          </p:nvSpPr>
          <p:spPr>
            <a:xfrm>
              <a:off x="456482" y="2077946"/>
              <a:ext cx="4911798" cy="175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Let us now apply Ampere’s law,</a:t>
              </a:r>
            </a:p>
            <a:p>
              <a:endParaRPr lang="en-US" dirty="0" smtClean="0"/>
            </a:p>
            <a:p>
              <a:r>
                <a:rPr lang="en-US" dirty="0"/>
                <a:t>to the ideal solenoid of Fig</a:t>
              </a:r>
              <a:r>
                <a:rPr lang="en-US" dirty="0" smtClean="0"/>
                <a:t>. (a), </a:t>
              </a:r>
              <a:r>
                <a:rPr lang="en-US" dirty="0"/>
                <a:t>where </a:t>
              </a:r>
              <a:r>
                <a:rPr lang="en-US" b="1" i="1" dirty="0" smtClean="0"/>
                <a:t>B</a:t>
              </a:r>
              <a:r>
                <a:rPr lang="en-US" dirty="0" smtClean="0"/>
                <a:t> </a:t>
              </a:r>
              <a:r>
                <a:rPr lang="en-US" dirty="0"/>
                <a:t>is uniform within the solenoid and zero outside it, using the rectangular </a:t>
              </a:r>
              <a:r>
                <a:rPr lang="en-US" dirty="0" err="1"/>
                <a:t>Amperian</a:t>
              </a:r>
              <a:r>
                <a:rPr lang="en-US" dirty="0"/>
                <a:t> loop </a:t>
              </a:r>
              <a:r>
                <a:rPr lang="en-US" i="1" dirty="0" err="1"/>
                <a:t>abcda</a:t>
              </a:r>
              <a:r>
                <a:rPr lang="en-US" dirty="0"/>
                <a:t>. We write</a:t>
              </a:r>
              <a:r>
                <a:rPr lang="en-US" dirty="0" smtClean="0"/>
                <a:t>           as </a:t>
              </a:r>
              <a:r>
                <a:rPr lang="en-US" dirty="0"/>
                <a:t>the sum of four integrals, one for each loop segment: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38131" y="3254752"/>
              <a:ext cx="568960" cy="2540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33" y="3244902"/>
            <a:ext cx="5371429" cy="7873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825" y="1628095"/>
            <a:ext cx="1790476" cy="723810"/>
          </a:xfrm>
          <a:prstGeom prst="rect">
            <a:avLst/>
          </a:prstGeom>
        </p:spPr>
      </p:pic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29-4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Solenoids and </a:t>
            </a:r>
            <a:r>
              <a:rPr lang="en-US" sz="2700" dirty="0" err="1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Toroids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</a:b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28900" y="1194115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Magnetic Field of a Solenoid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1705" y="3357842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989" y="1799452"/>
            <a:ext cx="3122215" cy="15097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6758" y="3931234"/>
            <a:ext cx="8750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first integral on the right of</a:t>
            </a:r>
            <a:r>
              <a:rPr lang="en-US" dirty="0" smtClean="0"/>
              <a:t> equation is </a:t>
            </a:r>
            <a:r>
              <a:rPr lang="en-US" i="1" dirty="0" err="1"/>
              <a:t>Bh</a:t>
            </a:r>
            <a:r>
              <a:rPr lang="en-US" dirty="0"/>
              <a:t>, where </a:t>
            </a:r>
            <a:r>
              <a:rPr lang="en-US" i="1" dirty="0"/>
              <a:t>B </a:t>
            </a:r>
            <a:r>
              <a:rPr lang="en-US" dirty="0"/>
              <a:t>is the magnitude of the uniform field</a:t>
            </a:r>
            <a:r>
              <a:rPr lang="en-US" dirty="0" smtClean="0"/>
              <a:t> </a:t>
            </a:r>
            <a:r>
              <a:rPr lang="en-US" b="1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inside the solenoid and </a:t>
            </a:r>
            <a:r>
              <a:rPr lang="en-US" i="1" dirty="0" err="1"/>
              <a:t>h</a:t>
            </a:r>
            <a:r>
              <a:rPr lang="en-US" i="1" dirty="0"/>
              <a:t> </a:t>
            </a:r>
            <a:r>
              <a:rPr lang="en-US" dirty="0"/>
              <a:t>is the (arbitrary) length of the segment from a to </a:t>
            </a:r>
            <a:r>
              <a:rPr lang="en-US" dirty="0" err="1"/>
              <a:t>b</a:t>
            </a:r>
            <a:r>
              <a:rPr lang="en-US" dirty="0"/>
              <a:t>. The second and fourth integrals are zero because for every element </a:t>
            </a:r>
            <a:r>
              <a:rPr lang="en-US" i="1" dirty="0" err="1"/>
              <a:t>ds</a:t>
            </a:r>
            <a:r>
              <a:rPr lang="en-US" i="1" dirty="0"/>
              <a:t> </a:t>
            </a:r>
            <a:r>
              <a:rPr lang="en-US" dirty="0"/>
              <a:t>of these segments, </a:t>
            </a:r>
            <a:r>
              <a:rPr lang="en-US" b="1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either is perpendicular to </a:t>
            </a:r>
            <a:r>
              <a:rPr lang="en-US" i="1" dirty="0" err="1"/>
              <a:t>ds</a:t>
            </a:r>
            <a:r>
              <a:rPr lang="en-US" i="1" dirty="0"/>
              <a:t> </a:t>
            </a:r>
            <a:r>
              <a:rPr lang="en-US" dirty="0"/>
              <a:t>or is zero, and thus the product </a:t>
            </a:r>
            <a:r>
              <a:rPr lang="en-US" b="1" i="1" dirty="0" err="1" smtClean="0"/>
              <a:t>B</a:t>
            </a:r>
            <a:r>
              <a:rPr lang="en-US" b="1" i="1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i="1" dirty="0" err="1" smtClean="0"/>
              <a:t>d</a:t>
            </a:r>
            <a:r>
              <a:rPr lang="en-US" b="1" i="1" dirty="0" err="1" smtClean="0"/>
              <a:t>s</a:t>
            </a:r>
            <a:r>
              <a:rPr lang="en-US" dirty="0" smtClean="0"/>
              <a:t> </a:t>
            </a:r>
            <a:r>
              <a:rPr lang="en-US" dirty="0"/>
              <a:t>is zero. The third integral, which is taken along a segment that lies outside the solenoid, is zero because </a:t>
            </a:r>
            <a:r>
              <a:rPr lang="en-US" i="1" dirty="0" smtClean="0"/>
              <a:t>B=0</a:t>
            </a:r>
            <a:r>
              <a:rPr lang="en-US" dirty="0" smtClean="0"/>
              <a:t> </a:t>
            </a:r>
            <a:r>
              <a:rPr lang="en-US" dirty="0"/>
              <a:t>at all external points. Thus,</a:t>
            </a:r>
            <a:r>
              <a:rPr lang="en-US" dirty="0" smtClean="0"/>
              <a:t>            for </a:t>
            </a:r>
            <a:r>
              <a:rPr lang="en-US" dirty="0"/>
              <a:t>the entire rectangular loop has the value </a:t>
            </a:r>
            <a:r>
              <a:rPr lang="en-US" i="1" dirty="0" err="1"/>
              <a:t>Bh</a:t>
            </a:r>
            <a:r>
              <a:rPr lang="en-US" dirty="0" smtClean="0"/>
              <a:t>.</a:t>
            </a:r>
          </a:p>
          <a:p>
            <a:r>
              <a:rPr lang="en-US" dirty="0"/>
              <a:t>Inside a long solenoid carrying current </a:t>
            </a:r>
            <a:r>
              <a:rPr lang="en-US" dirty="0" err="1"/>
              <a:t>i</a:t>
            </a:r>
            <a:r>
              <a:rPr lang="en-US" dirty="0"/>
              <a:t>, at points not near its ends, the magnitude B of the magnetic field is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525" y="5599098"/>
            <a:ext cx="640279" cy="25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rcRect t="22838"/>
          <a:stretch>
            <a:fillRect/>
          </a:stretch>
        </p:blipFill>
        <p:spPr>
          <a:xfrm>
            <a:off x="2611967" y="6214531"/>
            <a:ext cx="2514286" cy="342939"/>
          </a:xfrm>
          <a:prstGeom prst="rect">
            <a:avLst/>
          </a:prstGeom>
        </p:spPr>
      </p:pic>
      <p:sp>
        <p:nvSpPr>
          <p:cNvPr id="22" name="Footer Placeholder 2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29-4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Solenoids and </a:t>
            </a:r>
            <a:r>
              <a:rPr lang="en-US" sz="2700" dirty="0" err="1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Toroids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</a:b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28900" y="1194115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Magnetic Field of a Toroid</a:t>
            </a:r>
            <a:endParaRPr lang="en-US" sz="2900" b="1" dirty="0">
              <a:solidFill>
                <a:srgbClr val="34566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650" y="1875838"/>
            <a:ext cx="2625800" cy="43332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1588" y="1692163"/>
            <a:ext cx="629631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a) </a:t>
            </a:r>
            <a:r>
              <a:rPr lang="en-US" dirty="0"/>
              <a:t>shows a toroid, which we may describe as a (hollow) solenoid that has been curved until its two ends meet, forming a sort of hollow bracelet. What magnetic field </a:t>
            </a:r>
            <a:r>
              <a:rPr lang="en-US" b="1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is set up inside the </a:t>
            </a:r>
            <a:r>
              <a:rPr lang="en-US" dirty="0" smtClean="0"/>
              <a:t>toroid (inside the hollow of the bracelet)? </a:t>
            </a:r>
            <a:r>
              <a:rPr lang="en-US" dirty="0"/>
              <a:t>We can find out from Ampere’s law and the symmetry of the bracelet</a:t>
            </a:r>
            <a:r>
              <a:rPr lang="en-US" dirty="0" smtClean="0"/>
              <a:t>. From </a:t>
            </a:r>
            <a:r>
              <a:rPr lang="en-US" dirty="0"/>
              <a:t>the symmetry, we see that the lines of </a:t>
            </a:r>
            <a:r>
              <a:rPr lang="en-US" b="1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form concentric circles inside the toroid, directed as shown in </a:t>
            </a:r>
            <a:r>
              <a:rPr lang="en-US" dirty="0" smtClean="0"/>
              <a:t>Fig. (</a:t>
            </a:r>
            <a:r>
              <a:rPr lang="en-US" dirty="0" err="1" smtClean="0"/>
              <a:t>b</a:t>
            </a:r>
            <a:r>
              <a:rPr lang="en-US" dirty="0" smtClean="0"/>
              <a:t>). Let </a:t>
            </a:r>
            <a:r>
              <a:rPr lang="en-US" dirty="0"/>
              <a:t>us choose a concentric circle of radius </a:t>
            </a:r>
            <a:r>
              <a:rPr lang="en-US" i="1" dirty="0" err="1"/>
              <a:t>r</a:t>
            </a:r>
            <a:r>
              <a:rPr lang="en-US" i="1" dirty="0"/>
              <a:t> </a:t>
            </a:r>
            <a:r>
              <a:rPr lang="en-US" dirty="0"/>
              <a:t>as an </a:t>
            </a:r>
            <a:r>
              <a:rPr lang="en-US" dirty="0" err="1"/>
              <a:t>Amperian</a:t>
            </a:r>
            <a:r>
              <a:rPr lang="en-US" dirty="0"/>
              <a:t> loop and traverse it in the clockwise direction. Ampere’s law</a:t>
            </a:r>
            <a:r>
              <a:rPr lang="en-US" dirty="0" smtClean="0"/>
              <a:t> yields</a:t>
            </a:r>
          </a:p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where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is the current in the toroid windings (and is positive for those </a:t>
            </a:r>
            <a:r>
              <a:rPr lang="en-US" dirty="0" smtClean="0"/>
              <a:t>windings enclosed </a:t>
            </a:r>
            <a:r>
              <a:rPr lang="en-US" dirty="0"/>
              <a:t>by the </a:t>
            </a:r>
            <a:r>
              <a:rPr lang="en-US" dirty="0" err="1"/>
              <a:t>Amperian</a:t>
            </a:r>
            <a:r>
              <a:rPr lang="en-US" dirty="0"/>
              <a:t> loop) and </a:t>
            </a:r>
            <a:r>
              <a:rPr lang="en-US" i="1" dirty="0"/>
              <a:t>N </a:t>
            </a:r>
            <a:r>
              <a:rPr lang="en-US" dirty="0"/>
              <a:t>is the total number of turns. This </a:t>
            </a:r>
            <a:r>
              <a:rPr lang="en-US" dirty="0" smtClean="0"/>
              <a:t>gives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618" y="4489504"/>
            <a:ext cx="1701587" cy="304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430" y="5628901"/>
            <a:ext cx="2526984" cy="63492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7260" y="5918437"/>
            <a:ext cx="8785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In contrast to the situation for a solenoid, </a:t>
            </a:r>
            <a:r>
              <a:rPr lang="en-US" i="1" dirty="0" smtClean="0"/>
              <a:t>B </a:t>
            </a:r>
            <a:r>
              <a:rPr lang="en-US" dirty="0" smtClean="0"/>
              <a:t>is </a:t>
            </a:r>
            <a:r>
              <a:rPr lang="en-US" b="1" dirty="0" smtClean="0"/>
              <a:t>not constant</a:t>
            </a:r>
            <a:r>
              <a:rPr lang="en-US" dirty="0" smtClean="0"/>
              <a:t> over the cross section of a toroid.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29-5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A Current-Carrying Coil as a Magnetic Dipole </a:t>
            </a:r>
            <a:b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</a:b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43080" y="1758447"/>
            <a:ext cx="4455920" cy="49497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29.22 </a:t>
            </a:r>
            <a:r>
              <a:rPr lang="en-US" sz="2200" dirty="0" smtClean="0"/>
              <a:t>Sketch the magnetic field lines of a flat coil that is carrying current.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29.23 </a:t>
            </a:r>
            <a:r>
              <a:rPr lang="en-US" sz="2200" dirty="0" smtClean="0"/>
              <a:t>For a current-carrying coil, apply the relationship between the dipole moment magnitude </a:t>
            </a:r>
            <a:r>
              <a:rPr lang="en-US" sz="2200" i="1" dirty="0" err="1" smtClean="0"/>
              <a:t>μ</a:t>
            </a:r>
            <a:r>
              <a:rPr lang="en-US" sz="2200" i="1" dirty="0" smtClean="0"/>
              <a:t> </a:t>
            </a:r>
            <a:r>
              <a:rPr lang="en-US" sz="2200" dirty="0" smtClean="0"/>
              <a:t>and the coil’s current </a:t>
            </a:r>
            <a:r>
              <a:rPr lang="en-US" sz="2200" i="1" dirty="0" err="1" smtClean="0"/>
              <a:t>i</a:t>
            </a:r>
            <a:r>
              <a:rPr lang="en-US" sz="2200" dirty="0" smtClean="0"/>
              <a:t>, number of turns </a:t>
            </a:r>
            <a:r>
              <a:rPr lang="en-US" sz="2200" i="1" dirty="0" smtClean="0"/>
              <a:t>N</a:t>
            </a:r>
            <a:r>
              <a:rPr lang="en-US" sz="2200" dirty="0" smtClean="0"/>
              <a:t>, and area per turn </a:t>
            </a:r>
            <a:r>
              <a:rPr lang="en-US" sz="2200" i="1" dirty="0" smtClean="0"/>
              <a:t>A</a:t>
            </a:r>
            <a:r>
              <a:rPr lang="en-US" sz="2200" dirty="0" smtClean="0"/>
              <a:t>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83667" y="1758447"/>
            <a:ext cx="4114800" cy="453195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29.24 </a:t>
            </a:r>
            <a:r>
              <a:rPr lang="en-US" sz="2200" dirty="0" smtClean="0"/>
              <a:t>For a point along the central axis, apply the relationship between the magnetic field magnitude </a:t>
            </a:r>
            <a:r>
              <a:rPr lang="en-US" sz="2200" i="1" dirty="0" smtClean="0"/>
              <a:t>B</a:t>
            </a:r>
            <a:r>
              <a:rPr lang="en-US" sz="2200" dirty="0" smtClean="0"/>
              <a:t>, the magnetic moment </a:t>
            </a:r>
            <a:r>
              <a:rPr lang="en-US" sz="2200" i="1" dirty="0" err="1" smtClean="0"/>
              <a:t>μ</a:t>
            </a:r>
            <a:r>
              <a:rPr lang="en-US" sz="2200" dirty="0" smtClean="0"/>
              <a:t>, and the distance </a:t>
            </a:r>
            <a:r>
              <a:rPr lang="en-US" sz="2200" i="1" dirty="0" err="1" smtClean="0"/>
              <a:t>z</a:t>
            </a:r>
            <a:r>
              <a:rPr lang="en-US" sz="2200" i="1" dirty="0" smtClean="0"/>
              <a:t> </a:t>
            </a:r>
            <a:r>
              <a:rPr lang="en-US" sz="2200" dirty="0" smtClean="0"/>
              <a:t>from the center of the coil.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43080" y="1194115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29-5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A Current-Carrying Coil as a Magnetic Dipole </a:t>
            </a:r>
            <a:b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</a:b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61" y="1375918"/>
            <a:ext cx="2956560" cy="32918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510" y="1316652"/>
            <a:ext cx="51630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magnetic field produced by a current-carrying coil, which is a magnetic dipole, at a point P located a distance </a:t>
            </a:r>
            <a:r>
              <a:rPr lang="en-US" dirty="0" err="1"/>
              <a:t>z</a:t>
            </a:r>
            <a:r>
              <a:rPr lang="en-US" dirty="0"/>
              <a:t> along the coil’s perpendicular central axis is parallel to the axis and is given </a:t>
            </a:r>
            <a:r>
              <a:rPr lang="en-US" dirty="0" smtClean="0"/>
              <a:t>by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Here </a:t>
            </a:r>
            <a:r>
              <a:rPr lang="en-US" i="1" dirty="0" err="1" smtClean="0"/>
              <a:t>μ</a:t>
            </a:r>
            <a:r>
              <a:rPr lang="en-US" dirty="0" smtClean="0"/>
              <a:t> is </a:t>
            </a:r>
            <a:r>
              <a:rPr lang="en-US" dirty="0"/>
              <a:t>the dipole moment of the coil. This equation applies only when </a:t>
            </a:r>
            <a:r>
              <a:rPr lang="en-US" i="1" dirty="0" err="1"/>
              <a:t>z</a:t>
            </a:r>
            <a:r>
              <a:rPr lang="en-US" i="1" dirty="0"/>
              <a:t> </a:t>
            </a:r>
            <a:r>
              <a:rPr lang="en-US" dirty="0"/>
              <a:t>is much greater than the dimensions of the coil.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778966"/>
            <a:ext cx="3555556" cy="673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0673" y="4717409"/>
            <a:ext cx="842396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We </a:t>
            </a:r>
            <a:r>
              <a:rPr lang="en-US" dirty="0"/>
              <a:t>have two ways in which we can regard </a:t>
            </a:r>
            <a:r>
              <a:rPr lang="en-US" b="1" dirty="0"/>
              <a:t>a current-carrying coil as a magnetic dipole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marL="342900" indent="-342900">
              <a:buAutoNum type="arabicParenBoth"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experiences a torque when we place it in an external magnetic </a:t>
            </a:r>
            <a:r>
              <a:rPr lang="en-US" dirty="0" smtClean="0"/>
              <a:t>field. </a:t>
            </a:r>
          </a:p>
          <a:p>
            <a:pPr marL="342900" indent="-342900">
              <a:buAutoNum type="arabicParenBoth"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generates its own intrinsic magnetic field, given, for </a:t>
            </a:r>
            <a:r>
              <a:rPr lang="en-US" dirty="0" smtClean="0"/>
              <a:t>distant </a:t>
            </a:r>
            <a:r>
              <a:rPr lang="en-US" dirty="0"/>
              <a:t>points along its axis, by</a:t>
            </a:r>
            <a:r>
              <a:rPr lang="en-US" dirty="0" smtClean="0"/>
              <a:t> the above equation. </a:t>
            </a:r>
            <a:r>
              <a:rPr lang="en-US" dirty="0"/>
              <a:t>Figure</a:t>
            </a:r>
            <a:r>
              <a:rPr lang="en-US" dirty="0" smtClean="0"/>
              <a:t> shows </a:t>
            </a:r>
            <a:r>
              <a:rPr lang="en-US" dirty="0"/>
              <a:t>the magnetic field of a current loop; one side of the loop acts as a north pole (in the direction of</a:t>
            </a:r>
            <a:r>
              <a:rPr lang="en-US" dirty="0" smtClean="0"/>
              <a:t> </a:t>
            </a:r>
            <a:r>
              <a:rPr lang="en-US" i="1" dirty="0" err="1" smtClean="0"/>
              <a:t>μ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Summary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480" y="1341822"/>
            <a:ext cx="402326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Biot-Savart</a:t>
            </a:r>
            <a:r>
              <a:rPr lang="en-US" sz="2000" b="1" dirty="0" smtClean="0"/>
              <a:t> Law</a:t>
            </a:r>
            <a:endParaRPr lang="en-US" sz="2000" b="1" i="1" dirty="0" smtClean="0"/>
          </a:p>
          <a:p>
            <a:pPr marL="182880" indent="-182880">
              <a:buFont typeface="Arial"/>
              <a:buChar char="•"/>
            </a:pPr>
            <a:r>
              <a:rPr lang="en-US" dirty="0"/>
              <a:t>The magnetic field set up by a current- </a:t>
            </a:r>
            <a:r>
              <a:rPr lang="en-US" dirty="0" smtClean="0"/>
              <a:t>carrying conductor can be found from the </a:t>
            </a:r>
            <a:r>
              <a:rPr lang="en-US" dirty="0" err="1" smtClean="0"/>
              <a:t>Biot</a:t>
            </a:r>
            <a:r>
              <a:rPr lang="en-US" dirty="0" smtClean="0"/>
              <a:t>–</a:t>
            </a:r>
            <a:r>
              <a:rPr lang="en-US" dirty="0" err="1" smtClean="0"/>
              <a:t>Savart</a:t>
            </a:r>
            <a:r>
              <a:rPr lang="en-US" dirty="0" smtClean="0"/>
              <a:t> law.</a:t>
            </a:r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quantity</a:t>
            </a:r>
            <a:r>
              <a:rPr lang="en-US" dirty="0" smtClean="0"/>
              <a:t> </a:t>
            </a:r>
            <a:r>
              <a:rPr lang="en-US" i="1" dirty="0" smtClean="0"/>
              <a:t>μ</a:t>
            </a:r>
            <a:r>
              <a:rPr lang="en-US" i="1" baseline="-25000" dirty="0" smtClean="0"/>
              <a:t>0</a:t>
            </a:r>
            <a:r>
              <a:rPr lang="en-US" dirty="0" smtClean="0"/>
              <a:t>, </a:t>
            </a:r>
            <a:r>
              <a:rPr lang="en-US" dirty="0"/>
              <a:t>called the permeability constant, has the value</a:t>
            </a: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316140" y="2683901"/>
            <a:ext cx="97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29-</a:t>
            </a:r>
            <a:r>
              <a:rPr lang="en-US" sz="1600" b="1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50964" y="1431971"/>
            <a:ext cx="40232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Magnetic Field of a Circular Arc</a:t>
            </a:r>
          </a:p>
          <a:p>
            <a:pPr marL="182880" indent="-182880">
              <a:buFont typeface="Arial"/>
              <a:buChar char="•"/>
            </a:pPr>
            <a:r>
              <a:rPr lang="en-US" dirty="0"/>
              <a:t>The magnitude of the magnetic field at the center of a circular arc</a:t>
            </a:r>
            <a:r>
              <a:rPr lang="en-US" dirty="0" smtClean="0"/>
              <a:t>,</a:t>
            </a:r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/>
            <a:endParaRPr lang="en-US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7618832" y="2497463"/>
            <a:ext cx="97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29-9</a:t>
            </a:r>
            <a:endParaRPr lang="en-US" sz="1600" b="1" dirty="0"/>
          </a:p>
        </p:txBody>
      </p:sp>
      <p:sp>
        <p:nvSpPr>
          <p:cNvPr id="47" name="Rectangle 46"/>
          <p:cNvSpPr/>
          <p:nvPr/>
        </p:nvSpPr>
        <p:spPr>
          <a:xfrm>
            <a:off x="4767041" y="4969393"/>
            <a:ext cx="40232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Ampere’s Law</a:t>
            </a:r>
            <a:endParaRPr lang="en-US" sz="2000" b="1" i="1" dirty="0" smtClean="0"/>
          </a:p>
          <a:p>
            <a:pPr marL="182880" indent="-182880">
              <a:buFont typeface="Arial"/>
              <a:buChar char="•"/>
            </a:pPr>
            <a:r>
              <a:rPr lang="en-US" dirty="0" smtClean="0"/>
              <a:t>Ampere’s law states that,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70324" y="5837477"/>
            <a:ext cx="108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29-14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14000" y="4408936"/>
            <a:ext cx="108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29-13</a:t>
            </a:r>
            <a:endParaRPr lang="en-US" sz="16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40" y="2544385"/>
            <a:ext cx="1701587" cy="5079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16" y="3765948"/>
            <a:ext cx="3288889" cy="26666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56480" y="4322528"/>
            <a:ext cx="40232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Magnetic Field of a Long Straight Wire</a:t>
            </a:r>
            <a:endParaRPr lang="en-US" sz="2000" b="1" i="1" dirty="0" smtClean="0"/>
          </a:p>
          <a:p>
            <a:pPr marL="182880" indent="-182880">
              <a:buFont typeface="Arial"/>
              <a:buChar char="•"/>
            </a:pPr>
            <a:r>
              <a:rPr lang="en-US" dirty="0"/>
              <a:t>For a long straight wire carrying a current </a:t>
            </a:r>
            <a:r>
              <a:rPr lang="en-US" i="1" dirty="0" err="1"/>
              <a:t>i</a:t>
            </a:r>
            <a:r>
              <a:rPr lang="en-US" dirty="0"/>
              <a:t>, the </a:t>
            </a:r>
            <a:r>
              <a:rPr lang="en-US" dirty="0" err="1" smtClean="0"/>
              <a:t>Biot</a:t>
            </a:r>
            <a:r>
              <a:rPr lang="en-US" dirty="0" smtClean="0"/>
              <a:t>–</a:t>
            </a:r>
            <a:r>
              <a:rPr lang="en-US" dirty="0" err="1" smtClean="0"/>
              <a:t>Savart</a:t>
            </a:r>
            <a:r>
              <a:rPr lang="en-US" dirty="0" smtClean="0"/>
              <a:t> </a:t>
            </a:r>
            <a:r>
              <a:rPr lang="en-US" dirty="0"/>
              <a:t>law gives,</a:t>
            </a: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840" y="5632935"/>
            <a:ext cx="1066667" cy="53333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16140" y="5721101"/>
            <a:ext cx="97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29-</a:t>
            </a:r>
            <a:r>
              <a:rPr lang="en-US" sz="1600" b="1" dirty="0"/>
              <a:t>4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581" y="2405977"/>
            <a:ext cx="1092064" cy="58412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767041" y="3086756"/>
            <a:ext cx="402326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Force Between Parallel Currents </a:t>
            </a:r>
          </a:p>
          <a:p>
            <a:pPr marL="182880" indent="-182880">
              <a:buFont typeface="Arial"/>
              <a:buChar char="•"/>
            </a:pPr>
            <a:r>
              <a:rPr lang="en-US" dirty="0"/>
              <a:t>The magnitude of the force on a length L of either wire </a:t>
            </a:r>
            <a:r>
              <a:rPr lang="en-US" dirty="0" smtClean="0"/>
              <a:t>is</a:t>
            </a:r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/>
            <a:endParaRPr lang="en-US" dirty="0" smtClean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412" y="4374331"/>
            <a:ext cx="2514286" cy="5460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7581" y="5658971"/>
            <a:ext cx="1612699" cy="660318"/>
          </a:xfrm>
          <a:prstGeom prst="rect">
            <a:avLst/>
          </a:prstGeom>
        </p:spPr>
      </p:pic>
      <p:sp>
        <p:nvSpPr>
          <p:cNvPr id="22" name="Footer Placeholder 2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Summary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480" y="1341822"/>
            <a:ext cx="402326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Fields of a Solenoid and a Toroid</a:t>
            </a:r>
            <a:endParaRPr lang="en-US" sz="2000" b="1" i="1" dirty="0" smtClean="0"/>
          </a:p>
          <a:p>
            <a:pPr marL="182880" indent="-182880">
              <a:buFont typeface="Arial"/>
              <a:buChar char="•"/>
            </a:pPr>
            <a:r>
              <a:rPr lang="en-US" dirty="0"/>
              <a:t>Inside a long solenoid carrying current </a:t>
            </a:r>
            <a:r>
              <a:rPr lang="en-US" i="1" dirty="0" err="1"/>
              <a:t>i</a:t>
            </a:r>
            <a:r>
              <a:rPr lang="en-US" dirty="0"/>
              <a:t>, at points not near its ends, the magnitude </a:t>
            </a:r>
            <a:r>
              <a:rPr lang="en-US" i="1" dirty="0"/>
              <a:t>B </a:t>
            </a:r>
            <a:r>
              <a:rPr lang="en-US" dirty="0"/>
              <a:t>of the magnetic field </a:t>
            </a:r>
            <a:r>
              <a:rPr lang="en-US" dirty="0" smtClean="0"/>
              <a:t>is</a:t>
            </a:r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r>
              <a:rPr lang="en-US" dirty="0"/>
              <a:t>At a point inside a toroid, the magnitude </a:t>
            </a:r>
            <a:r>
              <a:rPr lang="en-US" i="1" dirty="0"/>
              <a:t>B </a:t>
            </a:r>
            <a:r>
              <a:rPr lang="en-US" dirty="0"/>
              <a:t>of the magnetic field is</a:t>
            </a: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316140" y="3130087"/>
            <a:ext cx="108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29-23</a:t>
            </a: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4750964" y="1431971"/>
            <a:ext cx="402326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Field of a Magnetic Dipole</a:t>
            </a:r>
          </a:p>
          <a:p>
            <a:pPr marL="182880" indent="-182880">
              <a:buFont typeface="Arial"/>
              <a:buChar char="•"/>
            </a:pPr>
            <a:r>
              <a:rPr lang="en-US" dirty="0"/>
              <a:t>The magnetic field produced by a current-carrying coil, which is a magnetic dipole, at a point P </a:t>
            </a:r>
            <a:r>
              <a:rPr lang="en-US" dirty="0" smtClean="0"/>
              <a:t>located </a:t>
            </a:r>
            <a:r>
              <a:rPr lang="en-US" dirty="0"/>
              <a:t>a distance </a:t>
            </a:r>
            <a:r>
              <a:rPr lang="en-US" i="1" dirty="0" err="1"/>
              <a:t>z</a:t>
            </a:r>
            <a:r>
              <a:rPr lang="en-US" i="1" dirty="0"/>
              <a:t> </a:t>
            </a:r>
            <a:r>
              <a:rPr lang="en-US" dirty="0"/>
              <a:t>along the coil’s perpendicular central axis is </a:t>
            </a:r>
            <a:r>
              <a:rPr lang="en-US" dirty="0" smtClean="0"/>
              <a:t>parallel </a:t>
            </a:r>
            <a:r>
              <a:rPr lang="en-US" dirty="0"/>
              <a:t>to the axis and is given by</a:t>
            </a: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/>
            <a:endParaRPr lang="en-US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7618832" y="3672863"/>
            <a:ext cx="97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29-9</a:t>
            </a:r>
            <a:endParaRPr lang="en-US" sz="1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259" y="3106600"/>
            <a:ext cx="926984" cy="3682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259" y="4356170"/>
            <a:ext cx="1447619" cy="6095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16140" y="4430733"/>
            <a:ext cx="108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29-2</a:t>
            </a:r>
            <a:r>
              <a:rPr lang="en-US" sz="1600" b="1" dirty="0"/>
              <a:t>4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488" y="3648193"/>
            <a:ext cx="1384127" cy="49523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29-1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Magnetic Field due to a Current</a:t>
            </a: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43080" y="1723444"/>
            <a:ext cx="4320453" cy="49497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000" b="1" dirty="0" smtClean="0"/>
              <a:t>29.01 </a:t>
            </a:r>
            <a:r>
              <a:rPr lang="en-US" sz="2000" dirty="0" smtClean="0"/>
              <a:t>Sketch a current-length element in a wire and indicate the direction of the magnetic field that it sets up at a given point near the wire.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000" b="1" dirty="0" smtClean="0"/>
              <a:t>29.02 </a:t>
            </a:r>
            <a:r>
              <a:rPr lang="en-US" sz="2000" dirty="0" smtClean="0"/>
              <a:t>For a given point near a wire and a given current-element in the wire, determine the magnitude and direction of the magnetic field due to that element.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000" b="1" dirty="0" smtClean="0"/>
              <a:t>29.03 </a:t>
            </a:r>
            <a:r>
              <a:rPr lang="en-US" sz="2000" dirty="0" smtClean="0"/>
              <a:t>Identify the magnitude of the magnetic field set up by a current-length element at a point in line with the direction of that element.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83667" y="1723444"/>
            <a:ext cx="4089400" cy="453195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000" b="1" dirty="0" smtClean="0"/>
              <a:t>29.04 </a:t>
            </a:r>
            <a:r>
              <a:rPr lang="en-US" sz="2000" dirty="0" smtClean="0"/>
              <a:t>For a point to one side of a long straight wire carrying current, apply the relationship between the magnetic field magnitude, the current, and the distance to the point.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000" b="1" dirty="0" smtClean="0"/>
              <a:t>29.05 </a:t>
            </a:r>
            <a:r>
              <a:rPr lang="en-US" sz="2000" dirty="0" smtClean="0"/>
              <a:t>For a point to one side of a long straight wire carrying current, use a right-hand rule to determine the direction of the magnetic field vector.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000" b="1" dirty="0" smtClean="0"/>
              <a:t>29.06 </a:t>
            </a:r>
            <a:r>
              <a:rPr lang="en-US" sz="2000" dirty="0" smtClean="0"/>
              <a:t>Identify that around a long straight wire carrying current, the magnetic field lines form circles.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43080" y="1194115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29-1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Magnetic Field due to a Current</a:t>
            </a: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43080" y="1741513"/>
            <a:ext cx="4015653" cy="49497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000" b="1" dirty="0" smtClean="0"/>
              <a:t>29.07 </a:t>
            </a:r>
            <a:r>
              <a:rPr lang="en-US" sz="2000" dirty="0" smtClean="0"/>
              <a:t>For a point to one side of the end of a semi-infinite wire carrying current, apply the relationship between the magnetic field magnitude, the current, and the distance to the point.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000" b="1" dirty="0" smtClean="0"/>
              <a:t>29.08 </a:t>
            </a:r>
            <a:r>
              <a:rPr lang="en-US" sz="2000" dirty="0" smtClean="0"/>
              <a:t>For the center of curvature of a circular arc of wire carrying current, apply the relationship between the magnetic field magnitude, the current, the radius of curvature, and the angle subtended by the arc (in radians).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2800" y="1741513"/>
            <a:ext cx="4115600" cy="453195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000" b="1" dirty="0" smtClean="0"/>
              <a:t>29.09 </a:t>
            </a:r>
            <a:r>
              <a:rPr lang="en-US" sz="2000" dirty="0" smtClean="0"/>
              <a:t>For a point to one side of a short straight wire carrying current, integrate the </a:t>
            </a:r>
            <a:r>
              <a:rPr lang="en-US" sz="2000" dirty="0" err="1" smtClean="0"/>
              <a:t>Biot</a:t>
            </a:r>
            <a:r>
              <a:rPr lang="en-US" sz="2000" dirty="0" smtClean="0"/>
              <a:t>–</a:t>
            </a:r>
            <a:r>
              <a:rPr lang="en-US" sz="2000" dirty="0" err="1" smtClean="0"/>
              <a:t>Savart</a:t>
            </a:r>
            <a:r>
              <a:rPr lang="en-US" sz="2000" dirty="0" smtClean="0"/>
              <a:t> law to find the magnetic field set up at the point by the current.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43080" y="1194115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</a:t>
            </a:r>
            <a:r>
              <a:rPr lang="en-US" sz="2900" b="1" dirty="0" smtClean="0">
                <a:solidFill>
                  <a:srgbClr val="34566E"/>
                </a:solidFill>
              </a:rPr>
              <a:t>Objectives (Contd.)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76" y="1971056"/>
            <a:ext cx="2425397" cy="6349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942" y="1346240"/>
            <a:ext cx="5722477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magnitude of the field </a:t>
            </a:r>
            <a:r>
              <a:rPr lang="en-US" i="1" dirty="0"/>
              <a:t>d</a:t>
            </a:r>
            <a:r>
              <a:rPr lang="en-US" b="1" i="1" dirty="0"/>
              <a:t>B</a:t>
            </a:r>
            <a:r>
              <a:rPr lang="en-US" i="1" dirty="0"/>
              <a:t> </a:t>
            </a:r>
            <a:r>
              <a:rPr lang="en-US" dirty="0"/>
              <a:t>produced at point 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distance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smtClean="0"/>
              <a:t>by a current</a:t>
            </a:r>
            <a:r>
              <a:rPr lang="en-US" dirty="0"/>
              <a:t>-</a:t>
            </a:r>
            <a:r>
              <a:rPr lang="en-US" dirty="0" smtClean="0"/>
              <a:t>length element </a:t>
            </a:r>
            <a:r>
              <a:rPr lang="en-US" i="1" dirty="0" smtClean="0"/>
              <a:t>d</a:t>
            </a:r>
            <a:r>
              <a:rPr lang="en-US" b="1" i="1" dirty="0" smtClean="0"/>
              <a:t>s</a:t>
            </a:r>
            <a:r>
              <a:rPr lang="en-US" dirty="0" smtClean="0"/>
              <a:t> turns </a:t>
            </a:r>
            <a:br>
              <a:rPr lang="en-US" dirty="0" smtClean="0"/>
            </a:br>
            <a:r>
              <a:rPr lang="en-US" dirty="0" smtClean="0"/>
              <a:t>out to be</a:t>
            </a:r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smtClean="0"/>
              <a:t>θ </a:t>
            </a:r>
            <a:r>
              <a:rPr lang="en-US" dirty="0" smtClean="0"/>
              <a:t>is the angle between the directions of </a:t>
            </a:r>
            <a:r>
              <a:rPr lang="en-US" i="1" dirty="0" err="1" smtClean="0"/>
              <a:t>d</a:t>
            </a:r>
            <a:r>
              <a:rPr lang="en-US" b="1" i="1" dirty="0" err="1" smtClean="0"/>
              <a:t>s</a:t>
            </a:r>
            <a:r>
              <a:rPr lang="en-US" dirty="0" smtClean="0"/>
              <a:t> and </a:t>
            </a:r>
            <a:r>
              <a:rPr lang="en-US" b="1" i="1" dirty="0" smtClean="0"/>
              <a:t>ȓ</a:t>
            </a:r>
            <a:r>
              <a:rPr lang="en-US" dirty="0" smtClean="0"/>
              <a:t>, a unit vector that points from </a:t>
            </a:r>
            <a:r>
              <a:rPr lang="en-US" i="1" dirty="0" err="1" smtClean="0"/>
              <a:t>d</a:t>
            </a:r>
            <a:r>
              <a:rPr lang="en-US" b="1" i="1" dirty="0" err="1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toward P. Symbol </a:t>
            </a:r>
            <a:r>
              <a:rPr lang="en-US" i="1" dirty="0" smtClean="0"/>
              <a:t>μ</a:t>
            </a:r>
            <a:r>
              <a:rPr lang="en-US" i="1" baseline="-25000" dirty="0" smtClean="0"/>
              <a:t>0</a:t>
            </a:r>
            <a:r>
              <a:rPr lang="en-US" dirty="0" smtClean="0"/>
              <a:t> is a constant, called the permeability constant, whose value is defined to be exactly</a:t>
            </a:r>
          </a:p>
          <a:p>
            <a:endParaRPr lang="en-US" dirty="0"/>
          </a:p>
        </p:txBody>
      </p:sp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29-1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Magnetic Field due to a Current</a:t>
            </a: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607" y="1462312"/>
            <a:ext cx="3009609" cy="2559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044" y="3747270"/>
            <a:ext cx="4507937" cy="3936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7942" y="4241404"/>
            <a:ext cx="8481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direction of </a:t>
            </a:r>
            <a:r>
              <a:rPr lang="en-US" i="1" dirty="0" smtClean="0"/>
              <a:t>d</a:t>
            </a:r>
            <a:r>
              <a:rPr lang="en-US" b="1" i="1" dirty="0" smtClean="0"/>
              <a:t>B</a:t>
            </a:r>
            <a:r>
              <a:rPr lang="en-US" dirty="0" smtClean="0"/>
              <a:t>, </a:t>
            </a:r>
            <a:r>
              <a:rPr lang="en-US" dirty="0"/>
              <a:t>shown as being into the page in</a:t>
            </a:r>
            <a:r>
              <a:rPr lang="en-US" dirty="0" smtClean="0"/>
              <a:t> the figure, is that of the cross product </a:t>
            </a:r>
            <a:r>
              <a:rPr lang="en-US" i="1" dirty="0" err="1" smtClean="0"/>
              <a:t>d</a:t>
            </a:r>
            <a:r>
              <a:rPr lang="en-US" b="1" i="1" dirty="0" err="1" smtClean="0"/>
              <a:t>s</a:t>
            </a:r>
            <a:r>
              <a:rPr lang="en-US" dirty="0" err="1" smtClean="0"/>
              <a:t>×</a:t>
            </a:r>
            <a:r>
              <a:rPr lang="en-US" b="1" i="1" dirty="0" err="1" smtClean="0"/>
              <a:t>ȓ</a:t>
            </a:r>
            <a:r>
              <a:rPr lang="en-US" dirty="0" smtClean="0"/>
              <a:t>. We can therefore write the above equation containing </a:t>
            </a:r>
            <a:r>
              <a:rPr lang="en-US" i="1" dirty="0" smtClean="0"/>
              <a:t>d</a:t>
            </a:r>
            <a:r>
              <a:rPr lang="en-US" b="1" i="1" dirty="0" smtClean="0"/>
              <a:t>B </a:t>
            </a:r>
            <a:r>
              <a:rPr lang="en-US" dirty="0" smtClean="0"/>
              <a:t>in vector form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vector equation and its scalar </a:t>
            </a:r>
            <a:r>
              <a:rPr lang="en-US" dirty="0" smtClean="0"/>
              <a:t>form are </a:t>
            </a:r>
            <a:r>
              <a:rPr lang="en-US" dirty="0"/>
              <a:t>known as the </a:t>
            </a:r>
            <a:r>
              <a:rPr lang="en-US" b="1" dirty="0"/>
              <a:t>law of </a:t>
            </a:r>
            <a:r>
              <a:rPr lang="en-US" b="1" dirty="0" err="1"/>
              <a:t>Biot</a:t>
            </a:r>
            <a:r>
              <a:rPr lang="en-US" b="1" dirty="0"/>
              <a:t> and </a:t>
            </a:r>
            <a:r>
              <a:rPr lang="en-US" b="1" dirty="0" err="1" smtClean="0"/>
              <a:t>Savart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318" y="4941371"/>
            <a:ext cx="1930159" cy="647619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29-1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Magnetic Field due to a Current</a:t>
            </a: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811" y="1327197"/>
            <a:ext cx="2317326" cy="27203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595" y="1521244"/>
            <a:ext cx="264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Figure: The magnetic field lines produced by a current in along straight wire form </a:t>
            </a:r>
            <a:r>
              <a:rPr lang="en-US" sz="1600" dirty="0"/>
              <a:t>concentric circles around the wire. Here the current is into the page, as indicated by the</a:t>
            </a:r>
            <a:r>
              <a:rPr lang="en-US" sz="1600" dirty="0" smtClean="0"/>
              <a:t> X.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05967" y="1447324"/>
            <a:ext cx="3604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a </a:t>
            </a:r>
            <a:r>
              <a:rPr lang="en-US" b="1" dirty="0"/>
              <a:t>long straight wire </a:t>
            </a:r>
            <a:r>
              <a:rPr lang="en-US" dirty="0"/>
              <a:t>carrying a current </a:t>
            </a:r>
            <a:r>
              <a:rPr lang="en-US" dirty="0" err="1"/>
              <a:t>i</a:t>
            </a:r>
            <a:r>
              <a:rPr lang="en-US" dirty="0"/>
              <a:t>, the </a:t>
            </a:r>
            <a:r>
              <a:rPr lang="en-US" dirty="0" err="1"/>
              <a:t>Biot</a:t>
            </a:r>
            <a:r>
              <a:rPr lang="en-US" dirty="0"/>
              <a:t>–</a:t>
            </a:r>
            <a:r>
              <a:rPr lang="en-US" dirty="0" err="1"/>
              <a:t>Savart</a:t>
            </a:r>
            <a:r>
              <a:rPr lang="en-US" dirty="0"/>
              <a:t> law gives, for the magnitude of the magnetic field at a </a:t>
            </a:r>
            <a:r>
              <a:rPr lang="en-US" dirty="0" smtClean="0"/>
              <a:t>perpendicular </a:t>
            </a:r>
            <a:r>
              <a:rPr lang="en-US" dirty="0"/>
              <a:t>distance R from the wire,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66" y="2972920"/>
            <a:ext cx="1536508" cy="6857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5968" y="4805102"/>
            <a:ext cx="6604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magnitude of the </a:t>
            </a:r>
            <a:r>
              <a:rPr lang="en-US" b="1" dirty="0"/>
              <a:t>magnetic field at the center of a circular arc</a:t>
            </a:r>
            <a:r>
              <a:rPr lang="en-US" dirty="0"/>
              <a:t>, of radius </a:t>
            </a:r>
            <a:r>
              <a:rPr lang="en-US" i="1" dirty="0"/>
              <a:t>R </a:t>
            </a:r>
            <a:r>
              <a:rPr lang="en-US" dirty="0"/>
              <a:t>and central </a:t>
            </a:r>
            <a:r>
              <a:rPr lang="en-US" dirty="0" smtClean="0"/>
              <a:t>angle </a:t>
            </a:r>
            <a:r>
              <a:rPr lang="en-US" i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i="1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/>
              <a:t>(</a:t>
            </a:r>
            <a:r>
              <a:rPr lang="en-US" dirty="0"/>
              <a:t>in radians), carrying </a:t>
            </a:r>
            <a:r>
              <a:rPr lang="en-US" dirty="0" smtClean="0"/>
              <a:t>current </a:t>
            </a:r>
            <a:r>
              <a:rPr lang="en-US" i="1" dirty="0" err="1" smtClean="0"/>
              <a:t>i</a:t>
            </a:r>
            <a:r>
              <a:rPr lang="en-US" i="1" dirty="0" smtClean="0"/>
              <a:t>,</a:t>
            </a:r>
            <a:r>
              <a:rPr lang="en-US" dirty="0" smtClean="0"/>
              <a:t> is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546" y="5801398"/>
            <a:ext cx="1434921" cy="660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349" y="4148665"/>
            <a:ext cx="2000250" cy="2667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81" y="3775710"/>
            <a:ext cx="5659120" cy="92456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29-2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Force Between Two Parallel Currents</a:t>
            </a:r>
            <a:b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</a:b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43080" y="1757312"/>
            <a:ext cx="4210387" cy="49497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29.10 </a:t>
            </a:r>
            <a:r>
              <a:rPr lang="en-US" sz="2200" dirty="0" smtClean="0"/>
              <a:t>Given two parallel or anti-parallel currents, find the magnetic field of the first current at the location of the second current and then find the resulting force acting on that second current.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2800" y="1757312"/>
            <a:ext cx="4124067" cy="453195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29.11 </a:t>
            </a:r>
            <a:r>
              <a:rPr lang="en-US" sz="2200" dirty="0" smtClean="0"/>
              <a:t>Identify that parallel currents attract each other, and anti-parallel currents repel each other.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29.12</a:t>
            </a:r>
            <a:r>
              <a:rPr lang="en-US" sz="2200" dirty="0" smtClean="0"/>
              <a:t> Describe how a rail gun works.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43080" y="1194115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29-2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Force Between Two Parallel Currents</a:t>
            </a:r>
            <a:b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</a:b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64" y="1400097"/>
            <a:ext cx="2666323" cy="1944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637" y="1400097"/>
            <a:ext cx="5688856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Parallel wires carrying currents in the same direction attract each other, whereas parallel wires carrying currents in </a:t>
            </a:r>
            <a:r>
              <a:rPr lang="en-US" dirty="0" smtClean="0"/>
              <a:t>opposite </a:t>
            </a:r>
            <a:r>
              <a:rPr lang="en-US" dirty="0"/>
              <a:t>directions repel each other. The magnitude of the force on a length L of either wire </a:t>
            </a:r>
            <a:r>
              <a:rPr lang="en-US" dirty="0" smtClean="0"/>
              <a:t>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err="1"/>
              <a:t>d</a:t>
            </a:r>
            <a:r>
              <a:rPr lang="en-US" i="1" dirty="0"/>
              <a:t> </a:t>
            </a:r>
            <a:r>
              <a:rPr lang="en-US" dirty="0"/>
              <a:t>is the wire separation, and </a:t>
            </a:r>
            <a:r>
              <a:rPr lang="en-US" i="1" dirty="0" err="1"/>
              <a:t>i</a:t>
            </a:r>
            <a:r>
              <a:rPr lang="en-US" i="1" baseline="-25000" dirty="0" err="1"/>
              <a:t>a</a:t>
            </a:r>
            <a:r>
              <a:rPr lang="en-US" dirty="0"/>
              <a:t> and </a:t>
            </a:r>
            <a:r>
              <a:rPr lang="en-US" i="1" dirty="0" err="1"/>
              <a:t>i</a:t>
            </a:r>
            <a:r>
              <a:rPr lang="en-US" i="1" baseline="-25000" dirty="0" err="1"/>
              <a:t>b</a:t>
            </a:r>
            <a:r>
              <a:rPr lang="en-US" dirty="0"/>
              <a:t> are the currents in the wires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The general procedure for finding the force on a current-carrying wire is this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Similarly, if the two </a:t>
            </a:r>
            <a:r>
              <a:rPr lang="en-US" dirty="0" smtClean="0"/>
              <a:t>currents </a:t>
            </a:r>
            <a:r>
              <a:rPr lang="en-US" dirty="0"/>
              <a:t>were </a:t>
            </a:r>
            <a:r>
              <a:rPr lang="en-US" dirty="0" smtClean="0"/>
              <a:t>anti-parallel</a:t>
            </a:r>
            <a:r>
              <a:rPr lang="en-US" dirty="0"/>
              <a:t>, we could show that the two wires repel each other.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584" y="2578169"/>
            <a:ext cx="2907937" cy="4571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55493" y="3416442"/>
            <a:ext cx="28459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Two parallel wires carrying cur-rents in the same direction attract </a:t>
            </a:r>
            <a:r>
              <a:rPr lang="en-US" sz="1500" dirty="0" smtClean="0"/>
              <a:t>each other. </a:t>
            </a:r>
            <a:endParaRPr lang="en-US" sz="1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17" y="4539418"/>
            <a:ext cx="5699760" cy="86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995" y="4220921"/>
            <a:ext cx="1906338" cy="15279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15195" y="5721511"/>
            <a:ext cx="28288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A rail gun, as a current </a:t>
            </a:r>
            <a:r>
              <a:rPr lang="en-US" sz="1500" i="1" dirty="0" err="1" smtClean="0"/>
              <a:t>i</a:t>
            </a:r>
            <a:r>
              <a:rPr lang="en-US" sz="1500" dirty="0" smtClean="0"/>
              <a:t> is set </a:t>
            </a:r>
            <a:r>
              <a:rPr lang="en-US" sz="1500" dirty="0"/>
              <a:t>up in it. The current rapidly causes </a:t>
            </a:r>
            <a:r>
              <a:rPr lang="en-US" sz="1500" dirty="0" smtClean="0"/>
              <a:t>the </a:t>
            </a:r>
            <a:r>
              <a:rPr lang="en-US" sz="1500" dirty="0"/>
              <a:t>conducting fuse to vaporize.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29-3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Ampere’s Law</a:t>
            </a:r>
            <a:b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</a:b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43080" y="1749980"/>
            <a:ext cx="4430520" cy="49497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29.13 </a:t>
            </a:r>
            <a:r>
              <a:rPr lang="en-US" sz="2200" dirty="0" smtClean="0"/>
              <a:t>Apply Ampere’s law to a loop that encircles current. 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29.14 </a:t>
            </a:r>
            <a:r>
              <a:rPr lang="en-US" sz="2200" dirty="0" smtClean="0"/>
              <a:t>With Ampere’s law, use a right-hand rule for determining the algebraic sign of an encircled current. 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29.15 </a:t>
            </a:r>
            <a:r>
              <a:rPr lang="en-US" sz="2200" dirty="0" smtClean="0"/>
              <a:t>For more than one current within an </a:t>
            </a:r>
            <a:r>
              <a:rPr lang="en-US" sz="2200" dirty="0" err="1" smtClean="0"/>
              <a:t>Amperian</a:t>
            </a:r>
            <a:r>
              <a:rPr lang="en-US" sz="2200" dirty="0" smtClean="0"/>
              <a:t> loop, determine the net current to be used in Ampere’s law.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2800" y="1749980"/>
            <a:ext cx="4276467" cy="453195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29.16 </a:t>
            </a:r>
            <a:r>
              <a:rPr lang="en-US" sz="2200" dirty="0" smtClean="0"/>
              <a:t>Apply Ampere’s law to a long straight wire with current, to find the magnetic field magnitude inside and outside the wire, identifying that only the current encircled by the </a:t>
            </a:r>
            <a:r>
              <a:rPr lang="en-US" sz="2200" dirty="0" err="1" smtClean="0"/>
              <a:t>Amperian</a:t>
            </a:r>
            <a:r>
              <a:rPr lang="en-US" sz="2200" dirty="0" smtClean="0"/>
              <a:t> loop matters.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43080" y="1194115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5249" y="1375156"/>
            <a:ext cx="5607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Ampere’s law states </a:t>
            </a:r>
            <a:r>
              <a:rPr lang="en-US" dirty="0" smtClean="0"/>
              <a:t>that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line integral in this equation is evaluated around a closed loop called an </a:t>
            </a:r>
            <a:r>
              <a:rPr lang="en-US" dirty="0" err="1"/>
              <a:t>Amperian</a:t>
            </a:r>
            <a:r>
              <a:rPr lang="en-US" dirty="0"/>
              <a:t> loop. The current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on the right side is the net current encircled by the loop.</a:t>
            </a:r>
          </a:p>
        </p:txBody>
      </p:sp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29-3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Ampere’s Law</a:t>
            </a:r>
            <a:b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</a:br>
            <a:endParaRPr lang="en-US" sz="2700" b="1" i="1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936" y="1319432"/>
            <a:ext cx="2357664" cy="20589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55031" y="3345416"/>
            <a:ext cx="295510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Ampere’s law applied to an arbitrary </a:t>
            </a:r>
            <a:r>
              <a:rPr lang="en-US" sz="1500" dirty="0" err="1"/>
              <a:t>Amperian</a:t>
            </a:r>
            <a:r>
              <a:rPr lang="en-US" sz="1500" dirty="0"/>
              <a:t> loop that encircles </a:t>
            </a:r>
            <a:r>
              <a:rPr lang="en-US" sz="1500" dirty="0" smtClean="0"/>
              <a:t>two long </a:t>
            </a:r>
            <a:r>
              <a:rPr lang="en-US" sz="1500" dirty="0"/>
              <a:t>straight wires but excludes a third wire. Note the directions of the currents.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037" y="1771921"/>
            <a:ext cx="1993651" cy="584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67" y="3594040"/>
            <a:ext cx="5709920" cy="1087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615" y="4665133"/>
            <a:ext cx="2125162" cy="20802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54966" y="5062521"/>
            <a:ext cx="2354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 right</a:t>
            </a:r>
            <a:r>
              <a:rPr lang="en-US" sz="1600" dirty="0"/>
              <a:t>-</a:t>
            </a:r>
            <a:r>
              <a:rPr lang="en-US" sz="1600" dirty="0" smtClean="0"/>
              <a:t>hand rule for Ampere’s </a:t>
            </a:r>
            <a:r>
              <a:rPr lang="en-US" sz="1600" dirty="0"/>
              <a:t>law, to determine the signs for currents encircled by an </a:t>
            </a:r>
            <a:r>
              <a:rPr lang="en-US" sz="1600" dirty="0" err="1"/>
              <a:t>Amperian</a:t>
            </a:r>
            <a:r>
              <a:rPr lang="en-US" sz="1600" dirty="0"/>
              <a:t> loop.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497" y="4694127"/>
            <a:ext cx="388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Magnetic Fields of a long straight wire with current: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740" y="5332445"/>
            <a:ext cx="2869841" cy="571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608" y="5907498"/>
            <a:ext cx="3377778" cy="787302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apter_2_sample_v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25C16F-AA63-4172-9146-3B805337A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565E26-E496-4A26-9E0A-6BE01F4B9D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91F3A-3B81-431A-83B9-BD208D8048E8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Chapter_16_v1.pptx</Template>
  <TotalTime>1749</TotalTime>
  <Words>2192</Words>
  <Application>Microsoft Office PowerPoint</Application>
  <PresentationFormat>On-screen Show (4:3)</PresentationFormat>
  <Paragraphs>177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Grande</vt:lpstr>
      <vt:lpstr>Times New Roman</vt:lpstr>
      <vt:lpstr>WenQuanYi Micro Hei</vt:lpstr>
      <vt:lpstr>Wingdings</vt:lpstr>
      <vt:lpstr>Chapter_2_sample_v1</vt:lpstr>
      <vt:lpstr>Magnetic Fields  due to Currents </vt:lpstr>
      <vt:lpstr>29-1  Magnetic Field due to a Current</vt:lpstr>
      <vt:lpstr>29-1  Magnetic Field due to a Current</vt:lpstr>
      <vt:lpstr>29-1  Magnetic Field due to a Current</vt:lpstr>
      <vt:lpstr>29-1  Magnetic Field due to a Current</vt:lpstr>
      <vt:lpstr>29-2  Force Between Two Parallel Currents </vt:lpstr>
      <vt:lpstr>29-2  Force Between Two Parallel Currents </vt:lpstr>
      <vt:lpstr>29-3  Ampere’s Law </vt:lpstr>
      <vt:lpstr>29-3  Ampere’s Law </vt:lpstr>
      <vt:lpstr>29-4  Solenoids and Toroids </vt:lpstr>
      <vt:lpstr>29-4  Solenoids and Toroids </vt:lpstr>
      <vt:lpstr>29-4  Solenoids and Toroids </vt:lpstr>
      <vt:lpstr>29-4  Solenoids and Toroids </vt:lpstr>
      <vt:lpstr>29-5  A Current-Carrying Coil as a Magnetic Dipole  </vt:lpstr>
      <vt:lpstr>29-5  A Current-Carrying Coil as a Magnetic Dipole  </vt:lpstr>
      <vt:lpstr>29  Summary</vt:lpstr>
      <vt:lpstr>29  Summary</vt:lpstr>
    </vt:vector>
  </TitlesOfParts>
  <Company>Lehigh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 due to Currents</dc:title>
  <dc:creator>Abhishesh Regmi</dc:creator>
  <cp:lastModifiedBy>8p</cp:lastModifiedBy>
  <cp:revision>18</cp:revision>
  <dcterms:created xsi:type="dcterms:W3CDTF">2013-03-09T00:51:50Z</dcterms:created>
  <dcterms:modified xsi:type="dcterms:W3CDTF">2017-05-16T03:10:25Z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0x0101002F6463EF5D872347A7BF5761BB9BB3CC</vt:lpwstr>
  </property>
</Properties>
</file>