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64" r:id="rId2"/>
    <p:sldId id="261" r:id="rId3"/>
    <p:sldId id="282" r:id="rId4"/>
    <p:sldId id="277" r:id="rId5"/>
    <p:sldId id="266" r:id="rId6"/>
    <p:sldId id="276" r:id="rId7"/>
    <p:sldId id="260" r:id="rId8"/>
    <p:sldId id="268" r:id="rId9"/>
    <p:sldId id="270" r:id="rId10"/>
    <p:sldId id="271" r:id="rId11"/>
    <p:sldId id="272" r:id="rId12"/>
    <p:sldId id="278" r:id="rId13"/>
    <p:sldId id="279" r:id="rId14"/>
    <p:sldId id="283" r:id="rId15"/>
    <p:sldId id="285" r:id="rId16"/>
    <p:sldId id="284" r:id="rId17"/>
    <p:sldId id="275" r:id="rId18"/>
    <p:sldId id="274" r:id="rId19"/>
    <p:sldId id="280" r:id="rId20"/>
    <p:sldId id="286" r:id="rId21"/>
    <p:sldId id="265" r:id="rId22"/>
    <p:sldId id="262" r:id="rId2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29" autoAdjust="0"/>
  </p:normalViewPr>
  <p:slideViewPr>
    <p:cSldViewPr>
      <p:cViewPr varScale="1">
        <p:scale>
          <a:sx n="46" d="100"/>
          <a:sy n="46" d="100"/>
        </p:scale>
        <p:origin x="-138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9246B-1C38-4F7C-B027-EAAC3D29F30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B7F026-BFC0-4A58-A4B1-74D6547FF67F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To evaluate microalgae for biodiesel production by examining their fuel properties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6833DEB-339A-4CB5-9CCB-F128656A360A}" type="parTrans" cxnId="{0868D55E-4C1A-4559-976F-95593BDF153F}">
      <dgm:prSet/>
      <dgm:spPr/>
      <dgm:t>
        <a:bodyPr/>
        <a:lstStyle/>
        <a:p>
          <a:endParaRPr lang="en-US"/>
        </a:p>
      </dgm:t>
    </dgm:pt>
    <dgm:pt modelId="{E77D9320-3192-428A-89AD-9874E20345C7}" type="sibTrans" cxnId="{0868D55E-4C1A-4559-976F-95593BDF153F}">
      <dgm:prSet/>
      <dgm:spPr/>
      <dgm:t>
        <a:bodyPr/>
        <a:lstStyle/>
        <a:p>
          <a:endParaRPr lang="en-US" dirty="0"/>
        </a:p>
      </dgm:t>
    </dgm:pt>
    <dgm:pt modelId="{D23EE34A-47B2-4F76-8D73-24AD1B670C81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Algae biodiesel must overcome it’s higher production cost than petroleum or soybean based diesel in order to compete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268F0D-1853-419E-A810-71EEFC4D8A78}" type="parTrans" cxnId="{DB5BFDD1-B2E3-4BF0-BD3F-62C5D1C6A999}">
      <dgm:prSet/>
      <dgm:spPr/>
      <dgm:t>
        <a:bodyPr/>
        <a:lstStyle/>
        <a:p>
          <a:endParaRPr lang="en-US"/>
        </a:p>
      </dgm:t>
    </dgm:pt>
    <dgm:pt modelId="{3E4A0C7C-6C73-4A50-B365-B9AA338B64ED}" type="sibTrans" cxnId="{DB5BFDD1-B2E3-4BF0-BD3F-62C5D1C6A999}">
      <dgm:prSet/>
      <dgm:spPr/>
      <dgm:t>
        <a:bodyPr/>
        <a:lstStyle/>
        <a:p>
          <a:endParaRPr lang="en-US" dirty="0"/>
        </a:p>
      </dgm:t>
    </dgm:pt>
    <dgm:pt modelId="{171DB675-C17A-4016-A343-34DA5A29F5BB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Study was needed to determine the algal species  that contained the highest lipid productivity and biofuel quality in order to direct future research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4439660-22AE-4D5D-8044-D6E760C6CFF1}" type="parTrans" cxnId="{0D9D547A-3A66-4335-B4D8-801FDEDB0E01}">
      <dgm:prSet/>
      <dgm:spPr/>
      <dgm:t>
        <a:bodyPr/>
        <a:lstStyle/>
        <a:p>
          <a:endParaRPr lang="en-US"/>
        </a:p>
      </dgm:t>
    </dgm:pt>
    <dgm:pt modelId="{2D438121-11A0-455E-9C4C-DF80D4ED505C}" type="sibTrans" cxnId="{0D9D547A-3A66-4335-B4D8-801FDEDB0E01}">
      <dgm:prSet/>
      <dgm:spPr/>
      <dgm:t>
        <a:bodyPr/>
        <a:lstStyle/>
        <a:p>
          <a:endParaRPr lang="en-US"/>
        </a:p>
      </dgm:t>
    </dgm:pt>
    <dgm:pt modelId="{9629F51A-E5FA-4D2E-86D9-ADFD68133997}" type="pres">
      <dgm:prSet presAssocID="{D079246B-1C38-4F7C-B027-EAAC3D29F3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D32CD4-28E5-4ADE-8A30-B22128EFC524}" type="pres">
      <dgm:prSet presAssocID="{D079246B-1C38-4F7C-B027-EAAC3D29F305}" presName="dummyMaxCanvas" presStyleCnt="0">
        <dgm:presLayoutVars/>
      </dgm:prSet>
      <dgm:spPr/>
    </dgm:pt>
    <dgm:pt modelId="{970DFAF8-B19A-4C87-84CB-93ECD353452D}" type="pres">
      <dgm:prSet presAssocID="{D079246B-1C38-4F7C-B027-EAAC3D29F305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BD09E-A427-4190-A0A5-5BE56321E49D}" type="pres">
      <dgm:prSet presAssocID="{D079246B-1C38-4F7C-B027-EAAC3D29F305}" presName="ThreeNodes_2" presStyleLbl="node1" presStyleIdx="1" presStyleCnt="3" custScaleX="11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DE232-D489-4CE4-8C9F-E44D37BE804A}" type="pres">
      <dgm:prSet presAssocID="{D079246B-1C38-4F7C-B027-EAAC3D29F305}" presName="ThreeNodes_3" presStyleLbl="node1" presStyleIdx="2" presStyleCnt="3" custScaleX="117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B5E9F-43ED-446F-B6E6-9B6280696F8F}" type="pres">
      <dgm:prSet presAssocID="{D079246B-1C38-4F7C-B027-EAAC3D29F30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C2DD5-13E9-4295-A226-1380FEBAE450}" type="pres">
      <dgm:prSet presAssocID="{D079246B-1C38-4F7C-B027-EAAC3D29F30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E54F3-E01B-4845-8AC6-6CE87F99B950}" type="pres">
      <dgm:prSet presAssocID="{D079246B-1C38-4F7C-B027-EAAC3D29F30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A6222-0865-4145-915F-B7C019D4938B}" type="pres">
      <dgm:prSet presAssocID="{D079246B-1C38-4F7C-B027-EAAC3D29F30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CD633-1327-42C1-8AE7-444B36D3B1DB}" type="pres">
      <dgm:prSet presAssocID="{D079246B-1C38-4F7C-B027-EAAC3D29F30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7AF25-E618-46BC-B85E-57B1816CCC50}" type="presOf" srcId="{D23EE34A-47B2-4F76-8D73-24AD1B670C81}" destId="{5BCA6222-0865-4145-915F-B7C019D4938B}" srcOrd="1" destOrd="0" presId="urn:microsoft.com/office/officeart/2005/8/layout/vProcess5"/>
    <dgm:cxn modelId="{D08F175A-AF25-4E7B-AF78-C3942E7B493A}" type="presOf" srcId="{4DB7F026-BFC0-4A58-A4B1-74D6547FF67F}" destId="{970DFAF8-B19A-4C87-84CB-93ECD353452D}" srcOrd="0" destOrd="0" presId="urn:microsoft.com/office/officeart/2005/8/layout/vProcess5"/>
    <dgm:cxn modelId="{18554792-1D88-4443-9A24-053185A17864}" type="presOf" srcId="{D23EE34A-47B2-4F76-8D73-24AD1B670C81}" destId="{092BD09E-A427-4190-A0A5-5BE56321E49D}" srcOrd="0" destOrd="0" presId="urn:microsoft.com/office/officeart/2005/8/layout/vProcess5"/>
    <dgm:cxn modelId="{AC19AC8A-DB83-4B16-81A2-FB668D542B0F}" type="presOf" srcId="{171DB675-C17A-4016-A343-34DA5A29F5BB}" destId="{61DCD633-1327-42C1-8AE7-444B36D3B1DB}" srcOrd="1" destOrd="0" presId="urn:microsoft.com/office/officeart/2005/8/layout/vProcess5"/>
    <dgm:cxn modelId="{58206578-1437-40B5-B076-C6C4C42239D6}" type="presOf" srcId="{3E4A0C7C-6C73-4A50-B365-B9AA338B64ED}" destId="{ABCC2DD5-13E9-4295-A226-1380FEBAE450}" srcOrd="0" destOrd="0" presId="urn:microsoft.com/office/officeart/2005/8/layout/vProcess5"/>
    <dgm:cxn modelId="{8F376EF7-420F-45A3-80C4-378C4AC00B3D}" type="presOf" srcId="{E77D9320-3192-428A-89AD-9874E20345C7}" destId="{DF1B5E9F-43ED-446F-B6E6-9B6280696F8F}" srcOrd="0" destOrd="0" presId="urn:microsoft.com/office/officeart/2005/8/layout/vProcess5"/>
    <dgm:cxn modelId="{25B401F3-9C9B-46B4-9742-C810D5E36CC6}" type="presOf" srcId="{D079246B-1C38-4F7C-B027-EAAC3D29F305}" destId="{9629F51A-E5FA-4D2E-86D9-ADFD68133997}" srcOrd="0" destOrd="0" presId="urn:microsoft.com/office/officeart/2005/8/layout/vProcess5"/>
    <dgm:cxn modelId="{0A0614CD-C3C1-40DD-92B8-0C4D75008814}" type="presOf" srcId="{171DB675-C17A-4016-A343-34DA5A29F5BB}" destId="{E21DE232-D489-4CE4-8C9F-E44D37BE804A}" srcOrd="0" destOrd="0" presId="urn:microsoft.com/office/officeart/2005/8/layout/vProcess5"/>
    <dgm:cxn modelId="{DB5BFDD1-B2E3-4BF0-BD3F-62C5D1C6A999}" srcId="{D079246B-1C38-4F7C-B027-EAAC3D29F305}" destId="{D23EE34A-47B2-4F76-8D73-24AD1B670C81}" srcOrd="1" destOrd="0" parTransId="{70268F0D-1853-419E-A810-71EEFC4D8A78}" sibTransId="{3E4A0C7C-6C73-4A50-B365-B9AA338B64ED}"/>
    <dgm:cxn modelId="{5EA5FE3F-9EB1-49DB-99FE-D98A0F093675}" type="presOf" srcId="{4DB7F026-BFC0-4A58-A4B1-74D6547FF67F}" destId="{819E54F3-E01B-4845-8AC6-6CE87F99B950}" srcOrd="1" destOrd="0" presId="urn:microsoft.com/office/officeart/2005/8/layout/vProcess5"/>
    <dgm:cxn modelId="{0D9D547A-3A66-4335-B4D8-801FDEDB0E01}" srcId="{D079246B-1C38-4F7C-B027-EAAC3D29F305}" destId="{171DB675-C17A-4016-A343-34DA5A29F5BB}" srcOrd="2" destOrd="0" parTransId="{D4439660-22AE-4D5D-8044-D6E760C6CFF1}" sibTransId="{2D438121-11A0-455E-9C4C-DF80D4ED505C}"/>
    <dgm:cxn modelId="{0868D55E-4C1A-4559-976F-95593BDF153F}" srcId="{D079246B-1C38-4F7C-B027-EAAC3D29F305}" destId="{4DB7F026-BFC0-4A58-A4B1-74D6547FF67F}" srcOrd="0" destOrd="0" parTransId="{26833DEB-339A-4CB5-9CCB-F128656A360A}" sibTransId="{E77D9320-3192-428A-89AD-9874E20345C7}"/>
    <dgm:cxn modelId="{1B77DCCC-4110-4D85-9CDF-D3B6D3AE17C9}" type="presParOf" srcId="{9629F51A-E5FA-4D2E-86D9-ADFD68133997}" destId="{D7D32CD4-28E5-4ADE-8A30-B22128EFC524}" srcOrd="0" destOrd="0" presId="urn:microsoft.com/office/officeart/2005/8/layout/vProcess5"/>
    <dgm:cxn modelId="{51298AD8-230B-43C7-9D15-BE01EE5786A7}" type="presParOf" srcId="{9629F51A-E5FA-4D2E-86D9-ADFD68133997}" destId="{970DFAF8-B19A-4C87-84CB-93ECD353452D}" srcOrd="1" destOrd="0" presId="urn:microsoft.com/office/officeart/2005/8/layout/vProcess5"/>
    <dgm:cxn modelId="{234F2E17-33DA-4182-8EE0-52AE906E7B0F}" type="presParOf" srcId="{9629F51A-E5FA-4D2E-86D9-ADFD68133997}" destId="{092BD09E-A427-4190-A0A5-5BE56321E49D}" srcOrd="2" destOrd="0" presId="urn:microsoft.com/office/officeart/2005/8/layout/vProcess5"/>
    <dgm:cxn modelId="{1B1D4328-9805-451C-8F60-607378DBC0E4}" type="presParOf" srcId="{9629F51A-E5FA-4D2E-86D9-ADFD68133997}" destId="{E21DE232-D489-4CE4-8C9F-E44D37BE804A}" srcOrd="3" destOrd="0" presId="urn:microsoft.com/office/officeart/2005/8/layout/vProcess5"/>
    <dgm:cxn modelId="{8E44A2AA-D56C-4821-B2C9-CC0765A0693E}" type="presParOf" srcId="{9629F51A-E5FA-4D2E-86D9-ADFD68133997}" destId="{DF1B5E9F-43ED-446F-B6E6-9B6280696F8F}" srcOrd="4" destOrd="0" presId="urn:microsoft.com/office/officeart/2005/8/layout/vProcess5"/>
    <dgm:cxn modelId="{26A88628-0342-4EF4-A46B-8575D6F253B0}" type="presParOf" srcId="{9629F51A-E5FA-4D2E-86D9-ADFD68133997}" destId="{ABCC2DD5-13E9-4295-A226-1380FEBAE450}" srcOrd="5" destOrd="0" presId="urn:microsoft.com/office/officeart/2005/8/layout/vProcess5"/>
    <dgm:cxn modelId="{194BB7B1-84D3-4BBA-9D00-926A31A4F966}" type="presParOf" srcId="{9629F51A-E5FA-4D2E-86D9-ADFD68133997}" destId="{819E54F3-E01B-4845-8AC6-6CE87F99B950}" srcOrd="6" destOrd="0" presId="urn:microsoft.com/office/officeart/2005/8/layout/vProcess5"/>
    <dgm:cxn modelId="{7FCFD066-80CA-4A3E-923A-5143790FB2D6}" type="presParOf" srcId="{9629F51A-E5FA-4D2E-86D9-ADFD68133997}" destId="{5BCA6222-0865-4145-915F-B7C019D4938B}" srcOrd="7" destOrd="0" presId="urn:microsoft.com/office/officeart/2005/8/layout/vProcess5"/>
    <dgm:cxn modelId="{75E67E98-4E30-4485-A8C6-DC90A4591220}" type="presParOf" srcId="{9629F51A-E5FA-4D2E-86D9-ADFD68133997}" destId="{61DCD633-1327-42C1-8AE7-444B36D3B1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B425A-F1EB-4CBF-B054-F3F32532EACD}" type="doc">
      <dgm:prSet loTypeId="urn:microsoft.com/office/officeart/2005/8/layout/lProcess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7E0D682-FDB2-440A-9ECE-A78D9AFE9F0D}">
      <dgm:prSet phldrT="[Text]"/>
      <dgm:spPr/>
      <dgm:t>
        <a:bodyPr/>
        <a:lstStyle/>
        <a:p>
          <a:r>
            <a:rPr lang="en-US" dirty="0" smtClean="0"/>
            <a:t>250mg Lipid extract added to 5.0 mL NaOH (0.5M) in Methanol</a:t>
          </a:r>
          <a:endParaRPr lang="en-US" dirty="0"/>
        </a:p>
      </dgm:t>
    </dgm:pt>
    <dgm:pt modelId="{C252C578-39B7-401A-B3F9-6F190A4B7B1D}" type="parTrans" cxnId="{57F1B708-5578-4AE0-AE4B-2EA2A67C5429}">
      <dgm:prSet/>
      <dgm:spPr/>
      <dgm:t>
        <a:bodyPr/>
        <a:lstStyle/>
        <a:p>
          <a:endParaRPr lang="en-US"/>
        </a:p>
      </dgm:t>
    </dgm:pt>
    <dgm:pt modelId="{C3098E1B-FC2D-4A2F-8F10-4E431F08F087}" type="sibTrans" cxnId="{57F1B708-5578-4AE0-AE4B-2EA2A67C5429}">
      <dgm:prSet/>
      <dgm:spPr/>
      <dgm:t>
        <a:bodyPr/>
        <a:lstStyle/>
        <a:p>
          <a:endParaRPr lang="en-US"/>
        </a:p>
      </dgm:t>
    </dgm:pt>
    <dgm:pt modelId="{D41C1277-83C1-48F7-BB64-AD577BDBEC96}">
      <dgm:prSet phldrT="[Text]"/>
      <dgm:spPr/>
      <dgm:t>
        <a:bodyPr/>
        <a:lstStyle/>
        <a:p>
          <a:r>
            <a:rPr lang="en-US" dirty="0" smtClean="0"/>
            <a:t>Heated under reflux  (5 Min)</a:t>
          </a:r>
          <a:endParaRPr lang="en-US" dirty="0"/>
        </a:p>
      </dgm:t>
    </dgm:pt>
    <dgm:pt modelId="{43996DF8-CE7D-44D8-8312-D7C12225E1D3}" type="parTrans" cxnId="{020F0DA9-D2AE-4BAC-8976-BCE15CB8D3F6}">
      <dgm:prSet/>
      <dgm:spPr/>
      <dgm:t>
        <a:bodyPr/>
        <a:lstStyle/>
        <a:p>
          <a:endParaRPr lang="en-US"/>
        </a:p>
      </dgm:t>
    </dgm:pt>
    <dgm:pt modelId="{00E898E3-4222-4E09-8ADA-0B5D21C68DBA}" type="sibTrans" cxnId="{020F0DA9-D2AE-4BAC-8976-BCE15CB8D3F6}">
      <dgm:prSet/>
      <dgm:spPr/>
      <dgm:t>
        <a:bodyPr/>
        <a:lstStyle/>
        <a:p>
          <a:endParaRPr lang="en-US"/>
        </a:p>
      </dgm:t>
    </dgm:pt>
    <dgm:pt modelId="{E4F8A820-7E61-49B7-B5F7-0B2F4CCC3CBC}">
      <dgm:prSet phldrT="[Text]"/>
      <dgm:spPr/>
      <dgm:t>
        <a:bodyPr/>
        <a:lstStyle/>
        <a:p>
          <a:r>
            <a:rPr lang="en-US" dirty="0" smtClean="0"/>
            <a:t>Add 15 mL of esterification reagent  (NH</a:t>
          </a:r>
          <a:r>
            <a:rPr lang="en-US" baseline="-25000" dirty="0" smtClean="0"/>
            <a:t>4</a:t>
          </a:r>
          <a:r>
            <a:rPr lang="en-US" dirty="0" smtClean="0"/>
            <a:t>Cl, CH3OH, H2SO4)</a:t>
          </a:r>
          <a:endParaRPr lang="en-US" dirty="0"/>
        </a:p>
      </dgm:t>
    </dgm:pt>
    <dgm:pt modelId="{EDABA025-5D73-4726-9C8D-B70B2D3D4ABA}" type="parTrans" cxnId="{8A2F7BB5-FDFC-423F-B339-33FD5D34C205}">
      <dgm:prSet/>
      <dgm:spPr/>
      <dgm:t>
        <a:bodyPr/>
        <a:lstStyle/>
        <a:p>
          <a:endParaRPr lang="en-US"/>
        </a:p>
      </dgm:t>
    </dgm:pt>
    <dgm:pt modelId="{82A34CF1-E1D5-402D-8D5C-869D63059614}" type="sibTrans" cxnId="{8A2F7BB5-FDFC-423F-B339-33FD5D34C205}">
      <dgm:prSet/>
      <dgm:spPr/>
      <dgm:t>
        <a:bodyPr/>
        <a:lstStyle/>
        <a:p>
          <a:endParaRPr lang="en-US"/>
        </a:p>
      </dgm:t>
    </dgm:pt>
    <dgm:pt modelId="{2CF5932F-4674-42E9-92D4-E9D78ABA4B7E}">
      <dgm:prSet phldrT="[Text]"/>
      <dgm:spPr/>
      <dgm:t>
        <a:bodyPr/>
        <a:lstStyle/>
        <a:p>
          <a:r>
            <a:rPr lang="en-US" dirty="0" smtClean="0"/>
            <a:t>Heated under reflux for 3 Min</a:t>
          </a:r>
          <a:endParaRPr lang="en-US" dirty="0"/>
        </a:p>
      </dgm:t>
    </dgm:pt>
    <dgm:pt modelId="{E77C6CA2-D2CA-4F4D-A43C-4D3B2443FBCD}" type="parTrans" cxnId="{2DD8B841-12C0-4180-88CA-5829C40E5CE1}">
      <dgm:prSet/>
      <dgm:spPr/>
      <dgm:t>
        <a:bodyPr/>
        <a:lstStyle/>
        <a:p>
          <a:endParaRPr lang="en-US"/>
        </a:p>
      </dgm:t>
    </dgm:pt>
    <dgm:pt modelId="{964618E1-990B-4254-9ED2-C98A4759DF6E}" type="sibTrans" cxnId="{2DD8B841-12C0-4180-88CA-5829C40E5CE1}">
      <dgm:prSet/>
      <dgm:spPr/>
      <dgm:t>
        <a:bodyPr/>
        <a:lstStyle/>
        <a:p>
          <a:endParaRPr lang="en-US"/>
        </a:p>
      </dgm:t>
    </dgm:pt>
    <dgm:pt modelId="{071CD697-F72D-4FD7-B82F-AC3222B1CF22}">
      <dgm:prSet phldrT="[Text]"/>
      <dgm:spPr/>
      <dgm:t>
        <a:bodyPr/>
        <a:lstStyle/>
        <a:p>
          <a:r>
            <a:rPr lang="en-US" dirty="0" smtClean="0"/>
            <a:t>Transferred to  separation funnel and mixed with 25mL petroleum ether and 50mL of deionized water</a:t>
          </a:r>
          <a:endParaRPr lang="en-US" dirty="0"/>
        </a:p>
      </dgm:t>
    </dgm:pt>
    <dgm:pt modelId="{48B2C6D1-192F-49B4-A638-260413D0DF84}" type="parTrans" cxnId="{BFB8602B-0AD1-41A4-9231-9EC94528A7F4}">
      <dgm:prSet/>
      <dgm:spPr/>
      <dgm:t>
        <a:bodyPr/>
        <a:lstStyle/>
        <a:p>
          <a:endParaRPr lang="en-US"/>
        </a:p>
      </dgm:t>
    </dgm:pt>
    <dgm:pt modelId="{D58A094A-A5E3-4B13-B2FE-34B12ADBAC6B}" type="sibTrans" cxnId="{BFB8602B-0AD1-41A4-9231-9EC94528A7F4}">
      <dgm:prSet/>
      <dgm:spPr/>
      <dgm:t>
        <a:bodyPr/>
        <a:lstStyle/>
        <a:p>
          <a:endParaRPr lang="en-US"/>
        </a:p>
      </dgm:t>
    </dgm:pt>
    <dgm:pt modelId="{6A262A73-569A-4413-94C2-54F24104A22D}">
      <dgm:prSet phldrT="[Text]"/>
      <dgm:spPr/>
      <dgm:t>
        <a:bodyPr/>
        <a:lstStyle/>
        <a:p>
          <a:r>
            <a:rPr lang="en-US" dirty="0" smtClean="0"/>
            <a:t>Phase separation: aqueous phase discarded</a:t>
          </a:r>
          <a:endParaRPr lang="en-US" dirty="0"/>
        </a:p>
      </dgm:t>
    </dgm:pt>
    <dgm:pt modelId="{068EAE48-4E82-41E0-A633-2D8F27664CFD}" type="parTrans" cxnId="{ADC48046-370B-4B08-9C1C-EA51F1E20F64}">
      <dgm:prSet/>
      <dgm:spPr/>
      <dgm:t>
        <a:bodyPr/>
        <a:lstStyle/>
        <a:p>
          <a:endParaRPr lang="en-US"/>
        </a:p>
      </dgm:t>
    </dgm:pt>
    <dgm:pt modelId="{1232084C-D542-44A7-8017-C3D49AFC1D75}" type="sibTrans" cxnId="{ADC48046-370B-4B08-9C1C-EA51F1E20F64}">
      <dgm:prSet/>
      <dgm:spPr/>
      <dgm:t>
        <a:bodyPr/>
        <a:lstStyle/>
        <a:p>
          <a:endParaRPr lang="en-US"/>
        </a:p>
      </dgm:t>
    </dgm:pt>
    <dgm:pt modelId="{03E0DBE1-0ED3-41B1-9229-E28DCE9D14D5}">
      <dgm:prSet phldrT="[Text]"/>
      <dgm:spPr/>
      <dgm:t>
        <a:bodyPr/>
        <a:lstStyle/>
        <a:p>
          <a:r>
            <a:rPr lang="en-US" dirty="0" smtClean="0"/>
            <a:t>Organic Phase  collected</a:t>
          </a:r>
          <a:endParaRPr lang="en-US" dirty="0"/>
        </a:p>
      </dgm:t>
    </dgm:pt>
    <dgm:pt modelId="{0C32B694-3289-404F-85BA-1C6BA40B9E69}" type="parTrans" cxnId="{A358DD56-545E-432F-B5F2-8F4CCCDC5E51}">
      <dgm:prSet/>
      <dgm:spPr/>
      <dgm:t>
        <a:bodyPr/>
        <a:lstStyle/>
        <a:p>
          <a:endParaRPr lang="en-US"/>
        </a:p>
      </dgm:t>
    </dgm:pt>
    <dgm:pt modelId="{1EEE6518-36BB-4D2A-BABD-1DF13936E23C}" type="sibTrans" cxnId="{A358DD56-545E-432F-B5F2-8F4CCCDC5E51}">
      <dgm:prSet/>
      <dgm:spPr/>
      <dgm:t>
        <a:bodyPr/>
        <a:lstStyle/>
        <a:p>
          <a:endParaRPr lang="en-US"/>
        </a:p>
      </dgm:t>
    </dgm:pt>
    <dgm:pt modelId="{BB466EA7-2E8B-47C4-B1DB-A1024BE2D55F}">
      <dgm:prSet phldrT="[Text]"/>
      <dgm:spPr/>
      <dgm:t>
        <a:bodyPr/>
        <a:lstStyle/>
        <a:p>
          <a:r>
            <a:rPr lang="en-US" dirty="0" smtClean="0"/>
            <a:t>Solvent was evaporated  and the residue collected</a:t>
          </a:r>
          <a:endParaRPr lang="en-US" dirty="0"/>
        </a:p>
      </dgm:t>
    </dgm:pt>
    <dgm:pt modelId="{05A191B0-080A-458B-BB52-E37F05339AA5}" type="parTrans" cxnId="{9601D95F-FC1B-4A54-8091-5E0706239CA2}">
      <dgm:prSet/>
      <dgm:spPr/>
      <dgm:t>
        <a:bodyPr/>
        <a:lstStyle/>
        <a:p>
          <a:endParaRPr lang="en-US"/>
        </a:p>
      </dgm:t>
    </dgm:pt>
    <dgm:pt modelId="{5B2980DB-53C0-4D82-A6E4-193782413B02}" type="sibTrans" cxnId="{9601D95F-FC1B-4A54-8091-5E0706239CA2}">
      <dgm:prSet/>
      <dgm:spPr/>
      <dgm:t>
        <a:bodyPr/>
        <a:lstStyle/>
        <a:p>
          <a:endParaRPr lang="en-US"/>
        </a:p>
      </dgm:t>
    </dgm:pt>
    <dgm:pt modelId="{9CF44E25-16FD-406D-9F68-8C8C936E9FC5}">
      <dgm:prSet phldrT="[Text]"/>
      <dgm:spPr/>
      <dgm:t>
        <a:bodyPr/>
        <a:lstStyle/>
        <a:p>
          <a:r>
            <a:rPr lang="en-US" dirty="0" smtClean="0"/>
            <a:t>Methyl esters were made soluble in n-heptane for injection into a gas chromatograph</a:t>
          </a:r>
          <a:endParaRPr lang="en-US" dirty="0"/>
        </a:p>
      </dgm:t>
    </dgm:pt>
    <dgm:pt modelId="{9FA79B92-488B-442D-96A4-0B294B55265D}" type="parTrans" cxnId="{5F334793-E1DF-461E-82DF-1CF879595CDE}">
      <dgm:prSet/>
      <dgm:spPr/>
      <dgm:t>
        <a:bodyPr/>
        <a:lstStyle/>
        <a:p>
          <a:endParaRPr lang="en-US"/>
        </a:p>
      </dgm:t>
    </dgm:pt>
    <dgm:pt modelId="{FF5B6DF5-3C9A-4B3C-A19E-FD8CCE77AA56}" type="sibTrans" cxnId="{5F334793-E1DF-461E-82DF-1CF879595CDE}">
      <dgm:prSet/>
      <dgm:spPr/>
      <dgm:t>
        <a:bodyPr/>
        <a:lstStyle/>
        <a:p>
          <a:endParaRPr lang="en-US"/>
        </a:p>
      </dgm:t>
    </dgm:pt>
    <dgm:pt modelId="{FA04EB37-7B39-4B88-8D70-4252011B6483}" type="pres">
      <dgm:prSet presAssocID="{6FCB425A-F1EB-4CBF-B054-F3F32532EAC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BCFD6ED-2BF9-4AC6-84F9-3CC8727BA7B7}" type="pres">
      <dgm:prSet presAssocID="{A7E0D682-FDB2-440A-9ECE-A78D9AFE9F0D}" presName="horFlow" presStyleCnt="0"/>
      <dgm:spPr/>
    </dgm:pt>
    <dgm:pt modelId="{6D3C615C-D7DA-4E16-B846-2D573FD0D66C}" type="pres">
      <dgm:prSet presAssocID="{A7E0D682-FDB2-440A-9ECE-A78D9AFE9F0D}" presName="bigChev" presStyleLbl="node1" presStyleIdx="0" presStyleCnt="3"/>
      <dgm:spPr/>
      <dgm:t>
        <a:bodyPr/>
        <a:lstStyle/>
        <a:p>
          <a:endParaRPr lang="en-US"/>
        </a:p>
      </dgm:t>
    </dgm:pt>
    <dgm:pt modelId="{EBEDC6F8-91AC-4D9C-B5FD-F0F891104C51}" type="pres">
      <dgm:prSet presAssocID="{43996DF8-CE7D-44D8-8312-D7C12225E1D3}" presName="parTrans" presStyleCnt="0"/>
      <dgm:spPr/>
    </dgm:pt>
    <dgm:pt modelId="{1EC664D7-9707-4F76-B604-2819C0B46CE8}" type="pres">
      <dgm:prSet presAssocID="{D41C1277-83C1-48F7-BB64-AD577BDBEC96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21F80-A3F1-4B9C-956A-F16D7241EA15}" type="pres">
      <dgm:prSet presAssocID="{00E898E3-4222-4E09-8ADA-0B5D21C68DBA}" presName="sibTrans" presStyleCnt="0"/>
      <dgm:spPr/>
    </dgm:pt>
    <dgm:pt modelId="{6DF72A8A-BACD-436C-A918-1AB2B9011759}" type="pres">
      <dgm:prSet presAssocID="{E4F8A820-7E61-49B7-B5F7-0B2F4CCC3CBC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409A-8578-4600-97C4-2A6E46766C90}" type="pres">
      <dgm:prSet presAssocID="{A7E0D682-FDB2-440A-9ECE-A78D9AFE9F0D}" presName="vSp" presStyleCnt="0"/>
      <dgm:spPr/>
    </dgm:pt>
    <dgm:pt modelId="{A4E76BA4-C98C-4D15-86D4-AA5224770B11}" type="pres">
      <dgm:prSet presAssocID="{2CF5932F-4674-42E9-92D4-E9D78ABA4B7E}" presName="horFlow" presStyleCnt="0"/>
      <dgm:spPr/>
    </dgm:pt>
    <dgm:pt modelId="{7BBBB922-3775-4807-8010-86D3985991C2}" type="pres">
      <dgm:prSet presAssocID="{2CF5932F-4674-42E9-92D4-E9D78ABA4B7E}" presName="bigChev" presStyleLbl="node1" presStyleIdx="1" presStyleCnt="3"/>
      <dgm:spPr/>
      <dgm:t>
        <a:bodyPr/>
        <a:lstStyle/>
        <a:p>
          <a:endParaRPr lang="en-US"/>
        </a:p>
      </dgm:t>
    </dgm:pt>
    <dgm:pt modelId="{39D5A620-CB29-4897-9F89-7A39B8975B21}" type="pres">
      <dgm:prSet presAssocID="{48B2C6D1-192F-49B4-A638-260413D0DF84}" presName="parTrans" presStyleCnt="0"/>
      <dgm:spPr/>
    </dgm:pt>
    <dgm:pt modelId="{77225D71-FA25-4E28-8409-C06F1C7B96E9}" type="pres">
      <dgm:prSet presAssocID="{071CD697-F72D-4FD7-B82F-AC3222B1CF22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08869-F3F5-49AC-AAA5-9FE728844544}" type="pres">
      <dgm:prSet presAssocID="{D58A094A-A5E3-4B13-B2FE-34B12ADBAC6B}" presName="sibTrans" presStyleCnt="0"/>
      <dgm:spPr/>
    </dgm:pt>
    <dgm:pt modelId="{9183551D-12BC-4770-99F5-28C66485EE61}" type="pres">
      <dgm:prSet presAssocID="{6A262A73-569A-4413-94C2-54F24104A22D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41964-5640-4AC1-8A2D-7DE7E3D6EF16}" type="pres">
      <dgm:prSet presAssocID="{2CF5932F-4674-42E9-92D4-E9D78ABA4B7E}" presName="vSp" presStyleCnt="0"/>
      <dgm:spPr/>
    </dgm:pt>
    <dgm:pt modelId="{3724B317-826F-46D7-B9EC-C15B9179FE58}" type="pres">
      <dgm:prSet presAssocID="{03E0DBE1-0ED3-41B1-9229-E28DCE9D14D5}" presName="horFlow" presStyleCnt="0"/>
      <dgm:spPr/>
    </dgm:pt>
    <dgm:pt modelId="{6D7042EE-DF82-4630-99ED-32192F6EB57D}" type="pres">
      <dgm:prSet presAssocID="{03E0DBE1-0ED3-41B1-9229-E28DCE9D14D5}" presName="bigChev" presStyleLbl="node1" presStyleIdx="2" presStyleCnt="3"/>
      <dgm:spPr/>
      <dgm:t>
        <a:bodyPr/>
        <a:lstStyle/>
        <a:p>
          <a:endParaRPr lang="en-US"/>
        </a:p>
      </dgm:t>
    </dgm:pt>
    <dgm:pt modelId="{131BD09B-3252-4E8A-AB6D-EF6659BF6132}" type="pres">
      <dgm:prSet presAssocID="{05A191B0-080A-458B-BB52-E37F05339AA5}" presName="parTrans" presStyleCnt="0"/>
      <dgm:spPr/>
    </dgm:pt>
    <dgm:pt modelId="{895CF72E-71A7-4847-B9A6-CD760207791D}" type="pres">
      <dgm:prSet presAssocID="{BB466EA7-2E8B-47C4-B1DB-A1024BE2D55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2EAB7-87C9-49EF-889A-3F8F04CB3AA8}" type="pres">
      <dgm:prSet presAssocID="{5B2980DB-53C0-4D82-A6E4-193782413B02}" presName="sibTrans" presStyleCnt="0"/>
      <dgm:spPr/>
    </dgm:pt>
    <dgm:pt modelId="{BAD974A9-2972-4EAB-A760-8735CA4ADC60}" type="pres">
      <dgm:prSet presAssocID="{9CF44E25-16FD-406D-9F68-8C8C936E9FC5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FBA2A4-4105-4259-9430-6A204E4F2E32}" type="presOf" srcId="{BB466EA7-2E8B-47C4-B1DB-A1024BE2D55F}" destId="{895CF72E-71A7-4847-B9A6-CD760207791D}" srcOrd="0" destOrd="0" presId="urn:microsoft.com/office/officeart/2005/8/layout/lProcess3"/>
    <dgm:cxn modelId="{9601D95F-FC1B-4A54-8091-5E0706239CA2}" srcId="{03E0DBE1-0ED3-41B1-9229-E28DCE9D14D5}" destId="{BB466EA7-2E8B-47C4-B1DB-A1024BE2D55F}" srcOrd="0" destOrd="0" parTransId="{05A191B0-080A-458B-BB52-E37F05339AA5}" sibTransId="{5B2980DB-53C0-4D82-A6E4-193782413B02}"/>
    <dgm:cxn modelId="{A358DD56-545E-432F-B5F2-8F4CCCDC5E51}" srcId="{6FCB425A-F1EB-4CBF-B054-F3F32532EACD}" destId="{03E0DBE1-0ED3-41B1-9229-E28DCE9D14D5}" srcOrd="2" destOrd="0" parTransId="{0C32B694-3289-404F-85BA-1C6BA40B9E69}" sibTransId="{1EEE6518-36BB-4D2A-BABD-1DF13936E23C}"/>
    <dgm:cxn modelId="{F21BB522-770C-46C3-ABFD-26FC38608C49}" type="presOf" srcId="{071CD697-F72D-4FD7-B82F-AC3222B1CF22}" destId="{77225D71-FA25-4E28-8409-C06F1C7B96E9}" srcOrd="0" destOrd="0" presId="urn:microsoft.com/office/officeart/2005/8/layout/lProcess3"/>
    <dgm:cxn modelId="{5F334793-E1DF-461E-82DF-1CF879595CDE}" srcId="{03E0DBE1-0ED3-41B1-9229-E28DCE9D14D5}" destId="{9CF44E25-16FD-406D-9F68-8C8C936E9FC5}" srcOrd="1" destOrd="0" parTransId="{9FA79B92-488B-442D-96A4-0B294B55265D}" sibTransId="{FF5B6DF5-3C9A-4B3C-A19E-FD8CCE77AA56}"/>
    <dgm:cxn modelId="{BF51544C-3FF0-43EC-A16E-50E518D96E32}" type="presOf" srcId="{9CF44E25-16FD-406D-9F68-8C8C936E9FC5}" destId="{BAD974A9-2972-4EAB-A760-8735CA4ADC60}" srcOrd="0" destOrd="0" presId="urn:microsoft.com/office/officeart/2005/8/layout/lProcess3"/>
    <dgm:cxn modelId="{97FBD538-8E57-435D-8759-DBC267CA0497}" type="presOf" srcId="{A7E0D682-FDB2-440A-9ECE-A78D9AFE9F0D}" destId="{6D3C615C-D7DA-4E16-B846-2D573FD0D66C}" srcOrd="0" destOrd="0" presId="urn:microsoft.com/office/officeart/2005/8/layout/lProcess3"/>
    <dgm:cxn modelId="{73E4B27E-193B-477B-BBE1-90AF30397436}" type="presOf" srcId="{D41C1277-83C1-48F7-BB64-AD577BDBEC96}" destId="{1EC664D7-9707-4F76-B604-2819C0B46CE8}" srcOrd="0" destOrd="0" presId="urn:microsoft.com/office/officeart/2005/8/layout/lProcess3"/>
    <dgm:cxn modelId="{9DE74C0B-7C59-4A9D-9513-F80342537ABC}" type="presOf" srcId="{E4F8A820-7E61-49B7-B5F7-0B2F4CCC3CBC}" destId="{6DF72A8A-BACD-436C-A918-1AB2B9011759}" srcOrd="0" destOrd="0" presId="urn:microsoft.com/office/officeart/2005/8/layout/lProcess3"/>
    <dgm:cxn modelId="{ADC48046-370B-4B08-9C1C-EA51F1E20F64}" srcId="{2CF5932F-4674-42E9-92D4-E9D78ABA4B7E}" destId="{6A262A73-569A-4413-94C2-54F24104A22D}" srcOrd="1" destOrd="0" parTransId="{068EAE48-4E82-41E0-A633-2D8F27664CFD}" sibTransId="{1232084C-D542-44A7-8017-C3D49AFC1D75}"/>
    <dgm:cxn modelId="{E4BC64C0-375D-457C-9BF8-92F4F7E44BD4}" type="presOf" srcId="{6A262A73-569A-4413-94C2-54F24104A22D}" destId="{9183551D-12BC-4770-99F5-28C66485EE61}" srcOrd="0" destOrd="0" presId="urn:microsoft.com/office/officeart/2005/8/layout/lProcess3"/>
    <dgm:cxn modelId="{57F1B708-5578-4AE0-AE4B-2EA2A67C5429}" srcId="{6FCB425A-F1EB-4CBF-B054-F3F32532EACD}" destId="{A7E0D682-FDB2-440A-9ECE-A78D9AFE9F0D}" srcOrd="0" destOrd="0" parTransId="{C252C578-39B7-401A-B3F9-6F190A4B7B1D}" sibTransId="{C3098E1B-FC2D-4A2F-8F10-4E431F08F087}"/>
    <dgm:cxn modelId="{020F0DA9-D2AE-4BAC-8976-BCE15CB8D3F6}" srcId="{A7E0D682-FDB2-440A-9ECE-A78D9AFE9F0D}" destId="{D41C1277-83C1-48F7-BB64-AD577BDBEC96}" srcOrd="0" destOrd="0" parTransId="{43996DF8-CE7D-44D8-8312-D7C12225E1D3}" sibTransId="{00E898E3-4222-4E09-8ADA-0B5D21C68DBA}"/>
    <dgm:cxn modelId="{0BD9B716-B88A-4A34-AF65-D818B6B0293A}" type="presOf" srcId="{03E0DBE1-0ED3-41B1-9229-E28DCE9D14D5}" destId="{6D7042EE-DF82-4630-99ED-32192F6EB57D}" srcOrd="0" destOrd="0" presId="urn:microsoft.com/office/officeart/2005/8/layout/lProcess3"/>
    <dgm:cxn modelId="{BFB8602B-0AD1-41A4-9231-9EC94528A7F4}" srcId="{2CF5932F-4674-42E9-92D4-E9D78ABA4B7E}" destId="{071CD697-F72D-4FD7-B82F-AC3222B1CF22}" srcOrd="0" destOrd="0" parTransId="{48B2C6D1-192F-49B4-A638-260413D0DF84}" sibTransId="{D58A094A-A5E3-4B13-B2FE-34B12ADBAC6B}"/>
    <dgm:cxn modelId="{8AAC26D5-0281-4ECD-8B80-E46E26730C6C}" type="presOf" srcId="{6FCB425A-F1EB-4CBF-B054-F3F32532EACD}" destId="{FA04EB37-7B39-4B88-8D70-4252011B6483}" srcOrd="0" destOrd="0" presId="urn:microsoft.com/office/officeart/2005/8/layout/lProcess3"/>
    <dgm:cxn modelId="{2DD8B841-12C0-4180-88CA-5829C40E5CE1}" srcId="{6FCB425A-F1EB-4CBF-B054-F3F32532EACD}" destId="{2CF5932F-4674-42E9-92D4-E9D78ABA4B7E}" srcOrd="1" destOrd="0" parTransId="{E77C6CA2-D2CA-4F4D-A43C-4D3B2443FBCD}" sibTransId="{964618E1-990B-4254-9ED2-C98A4759DF6E}"/>
    <dgm:cxn modelId="{8A2F7BB5-FDFC-423F-B339-33FD5D34C205}" srcId="{A7E0D682-FDB2-440A-9ECE-A78D9AFE9F0D}" destId="{E4F8A820-7E61-49B7-B5F7-0B2F4CCC3CBC}" srcOrd="1" destOrd="0" parTransId="{EDABA025-5D73-4726-9C8D-B70B2D3D4ABA}" sibTransId="{82A34CF1-E1D5-402D-8D5C-869D63059614}"/>
    <dgm:cxn modelId="{A8609762-E411-4435-9478-3E2FB574E844}" type="presOf" srcId="{2CF5932F-4674-42E9-92D4-E9D78ABA4B7E}" destId="{7BBBB922-3775-4807-8010-86D3985991C2}" srcOrd="0" destOrd="0" presId="urn:microsoft.com/office/officeart/2005/8/layout/lProcess3"/>
    <dgm:cxn modelId="{0C7A17CB-DFED-48BD-9916-14664622D011}" type="presParOf" srcId="{FA04EB37-7B39-4B88-8D70-4252011B6483}" destId="{7BCFD6ED-2BF9-4AC6-84F9-3CC8727BA7B7}" srcOrd="0" destOrd="0" presId="urn:microsoft.com/office/officeart/2005/8/layout/lProcess3"/>
    <dgm:cxn modelId="{3377A3CB-E38D-4B0B-8F0F-5C109DAE3F04}" type="presParOf" srcId="{7BCFD6ED-2BF9-4AC6-84F9-3CC8727BA7B7}" destId="{6D3C615C-D7DA-4E16-B846-2D573FD0D66C}" srcOrd="0" destOrd="0" presId="urn:microsoft.com/office/officeart/2005/8/layout/lProcess3"/>
    <dgm:cxn modelId="{7C26FBA5-8510-4A8C-9FB4-948F454C4ED4}" type="presParOf" srcId="{7BCFD6ED-2BF9-4AC6-84F9-3CC8727BA7B7}" destId="{EBEDC6F8-91AC-4D9C-B5FD-F0F891104C51}" srcOrd="1" destOrd="0" presId="urn:microsoft.com/office/officeart/2005/8/layout/lProcess3"/>
    <dgm:cxn modelId="{2DB8E377-4D61-46DE-A4AD-3F7ECA32D0BA}" type="presParOf" srcId="{7BCFD6ED-2BF9-4AC6-84F9-3CC8727BA7B7}" destId="{1EC664D7-9707-4F76-B604-2819C0B46CE8}" srcOrd="2" destOrd="0" presId="urn:microsoft.com/office/officeart/2005/8/layout/lProcess3"/>
    <dgm:cxn modelId="{79215928-CD1F-4A94-B967-555D8BD50BD3}" type="presParOf" srcId="{7BCFD6ED-2BF9-4AC6-84F9-3CC8727BA7B7}" destId="{E4A21F80-A3F1-4B9C-956A-F16D7241EA15}" srcOrd="3" destOrd="0" presId="urn:microsoft.com/office/officeart/2005/8/layout/lProcess3"/>
    <dgm:cxn modelId="{D70EBEB3-40BD-418D-A0E5-E764B34F6398}" type="presParOf" srcId="{7BCFD6ED-2BF9-4AC6-84F9-3CC8727BA7B7}" destId="{6DF72A8A-BACD-436C-A918-1AB2B9011759}" srcOrd="4" destOrd="0" presId="urn:microsoft.com/office/officeart/2005/8/layout/lProcess3"/>
    <dgm:cxn modelId="{3EB3AF40-2D67-4E21-B602-2D3C88DBC6AF}" type="presParOf" srcId="{FA04EB37-7B39-4B88-8D70-4252011B6483}" destId="{3392409A-8578-4600-97C4-2A6E46766C90}" srcOrd="1" destOrd="0" presId="urn:microsoft.com/office/officeart/2005/8/layout/lProcess3"/>
    <dgm:cxn modelId="{709E8DC9-9B7E-4812-BA2E-FDAF9ADEA074}" type="presParOf" srcId="{FA04EB37-7B39-4B88-8D70-4252011B6483}" destId="{A4E76BA4-C98C-4D15-86D4-AA5224770B11}" srcOrd="2" destOrd="0" presId="urn:microsoft.com/office/officeart/2005/8/layout/lProcess3"/>
    <dgm:cxn modelId="{09C1561E-E277-40A8-823D-7221E3F77E2E}" type="presParOf" srcId="{A4E76BA4-C98C-4D15-86D4-AA5224770B11}" destId="{7BBBB922-3775-4807-8010-86D3985991C2}" srcOrd="0" destOrd="0" presId="urn:microsoft.com/office/officeart/2005/8/layout/lProcess3"/>
    <dgm:cxn modelId="{70792C74-3926-4FFE-BB6F-9191614CF8C6}" type="presParOf" srcId="{A4E76BA4-C98C-4D15-86D4-AA5224770B11}" destId="{39D5A620-CB29-4897-9F89-7A39B8975B21}" srcOrd="1" destOrd="0" presId="urn:microsoft.com/office/officeart/2005/8/layout/lProcess3"/>
    <dgm:cxn modelId="{2B6091D5-6FBA-4595-8262-D51F207102CF}" type="presParOf" srcId="{A4E76BA4-C98C-4D15-86D4-AA5224770B11}" destId="{77225D71-FA25-4E28-8409-C06F1C7B96E9}" srcOrd="2" destOrd="0" presId="urn:microsoft.com/office/officeart/2005/8/layout/lProcess3"/>
    <dgm:cxn modelId="{8A2AC315-71C2-43FD-8298-03D6E790B931}" type="presParOf" srcId="{A4E76BA4-C98C-4D15-86D4-AA5224770B11}" destId="{02408869-F3F5-49AC-AAA5-9FE728844544}" srcOrd="3" destOrd="0" presId="urn:microsoft.com/office/officeart/2005/8/layout/lProcess3"/>
    <dgm:cxn modelId="{3CD1577E-B415-4157-94BF-12FD4066DBE8}" type="presParOf" srcId="{A4E76BA4-C98C-4D15-86D4-AA5224770B11}" destId="{9183551D-12BC-4770-99F5-28C66485EE61}" srcOrd="4" destOrd="0" presId="urn:microsoft.com/office/officeart/2005/8/layout/lProcess3"/>
    <dgm:cxn modelId="{8738DAE5-0D32-4C59-87B4-C38A8587568F}" type="presParOf" srcId="{FA04EB37-7B39-4B88-8D70-4252011B6483}" destId="{D8541964-5640-4AC1-8A2D-7DE7E3D6EF16}" srcOrd="3" destOrd="0" presId="urn:microsoft.com/office/officeart/2005/8/layout/lProcess3"/>
    <dgm:cxn modelId="{263C8FB2-41C7-40D7-8834-1FD457745FBD}" type="presParOf" srcId="{FA04EB37-7B39-4B88-8D70-4252011B6483}" destId="{3724B317-826F-46D7-B9EC-C15B9179FE58}" srcOrd="4" destOrd="0" presId="urn:microsoft.com/office/officeart/2005/8/layout/lProcess3"/>
    <dgm:cxn modelId="{B68A9C36-1553-4A5E-B429-163CA49DB7C1}" type="presParOf" srcId="{3724B317-826F-46D7-B9EC-C15B9179FE58}" destId="{6D7042EE-DF82-4630-99ED-32192F6EB57D}" srcOrd="0" destOrd="0" presId="urn:microsoft.com/office/officeart/2005/8/layout/lProcess3"/>
    <dgm:cxn modelId="{3531D862-0FB5-4CD8-AB9C-18620D3C0B8C}" type="presParOf" srcId="{3724B317-826F-46D7-B9EC-C15B9179FE58}" destId="{131BD09B-3252-4E8A-AB6D-EF6659BF6132}" srcOrd="1" destOrd="0" presId="urn:microsoft.com/office/officeart/2005/8/layout/lProcess3"/>
    <dgm:cxn modelId="{A8E42313-FE78-4A72-AAC3-9B27EC78EED8}" type="presParOf" srcId="{3724B317-826F-46D7-B9EC-C15B9179FE58}" destId="{895CF72E-71A7-4847-B9A6-CD760207791D}" srcOrd="2" destOrd="0" presId="urn:microsoft.com/office/officeart/2005/8/layout/lProcess3"/>
    <dgm:cxn modelId="{3CAB7309-63C7-48D9-B323-95FCC7C9671E}" type="presParOf" srcId="{3724B317-826F-46D7-B9EC-C15B9179FE58}" destId="{5762EAB7-87C9-49EF-889A-3F8F04CB3AA8}" srcOrd="3" destOrd="0" presId="urn:microsoft.com/office/officeart/2005/8/layout/lProcess3"/>
    <dgm:cxn modelId="{4DC5CB3C-D363-4610-A5A6-A1AEC9B02775}" type="presParOf" srcId="{3724B317-826F-46D7-B9EC-C15B9179FE58}" destId="{BAD974A9-2972-4EAB-A760-8735CA4ADC6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0DFAF8-B19A-4C87-84CB-93ECD353452D}">
      <dsp:nvSpPr>
        <dsp:cNvPr id="0" name=""/>
        <dsp:cNvSpPr/>
      </dsp:nvSpPr>
      <dsp:spPr>
        <a:xfrm>
          <a:off x="-541021" y="0"/>
          <a:ext cx="7315196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To evaluate microalgae for biodiesel production by examining their fuel properties</a:t>
          </a:r>
          <a:endParaRPr lang="en-US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-541021" y="0"/>
        <a:ext cx="5256788" cy="1714500"/>
      </dsp:txXfrm>
    </dsp:sp>
    <dsp:sp modelId="{092BD09E-A427-4190-A0A5-5BE56321E49D}">
      <dsp:nvSpPr>
        <dsp:cNvPr id="0" name=""/>
        <dsp:cNvSpPr/>
      </dsp:nvSpPr>
      <dsp:spPr>
        <a:xfrm>
          <a:off x="114287" y="2000250"/>
          <a:ext cx="7101859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Algae biodiesel must overcome it’s higher production cost than petroleum or soybean based diesel in order to compete</a:t>
          </a:r>
          <a:endParaRPr lang="en-US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14287" y="2000250"/>
        <a:ext cx="5202373" cy="1714500"/>
      </dsp:txXfrm>
    </dsp:sp>
    <dsp:sp modelId="{E21DE232-D489-4CE4-8C9F-E44D37BE804A}">
      <dsp:nvSpPr>
        <dsp:cNvPr id="0" name=""/>
        <dsp:cNvSpPr/>
      </dsp:nvSpPr>
      <dsp:spPr>
        <a:xfrm>
          <a:off x="571492" y="4000500"/>
          <a:ext cx="7284728" cy="171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Study was needed to determine the algal species  that contained the highest lipid productivity and biofuel quality in order to direct future research</a:t>
          </a:r>
          <a:endParaRPr lang="en-US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1492" y="4000500"/>
        <a:ext cx="5336331" cy="1714500"/>
      </dsp:txXfrm>
    </dsp:sp>
    <dsp:sp modelId="{DF1B5E9F-43ED-446F-B6E6-9B6280696F8F}">
      <dsp:nvSpPr>
        <dsp:cNvPr id="0" name=""/>
        <dsp:cNvSpPr/>
      </dsp:nvSpPr>
      <dsp:spPr>
        <a:xfrm>
          <a:off x="5111111" y="1300162"/>
          <a:ext cx="1114425" cy="11144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111111" y="1300162"/>
        <a:ext cx="1114425" cy="1114425"/>
      </dsp:txXfrm>
    </dsp:sp>
    <dsp:sp modelId="{ABCC2DD5-13E9-4295-A226-1380FEBAE450}">
      <dsp:nvSpPr>
        <dsp:cNvPr id="0" name=""/>
        <dsp:cNvSpPr/>
      </dsp:nvSpPr>
      <dsp:spPr>
        <a:xfrm>
          <a:off x="5659751" y="3288982"/>
          <a:ext cx="1114425" cy="11144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659751" y="3288982"/>
        <a:ext cx="1114425" cy="11144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3C615C-D7DA-4E16-B846-2D573FD0D66C}">
      <dsp:nvSpPr>
        <dsp:cNvPr id="0" name=""/>
        <dsp:cNvSpPr/>
      </dsp:nvSpPr>
      <dsp:spPr>
        <a:xfrm>
          <a:off x="2103" y="497024"/>
          <a:ext cx="3249810" cy="1299924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250mg Lipid extract added to 5.0 mL NaOH (0.5M) in Methanol</a:t>
          </a:r>
          <a:endParaRPr lang="en-US" sz="1800" kern="1200" dirty="0"/>
        </a:p>
      </dsp:txBody>
      <dsp:txXfrm>
        <a:off x="2103" y="497024"/>
        <a:ext cx="3249810" cy="1299924"/>
      </dsp:txXfrm>
    </dsp:sp>
    <dsp:sp modelId="{1EC664D7-9707-4F76-B604-2819C0B46CE8}">
      <dsp:nvSpPr>
        <dsp:cNvPr id="0" name=""/>
        <dsp:cNvSpPr/>
      </dsp:nvSpPr>
      <dsp:spPr>
        <a:xfrm>
          <a:off x="2829438" y="607517"/>
          <a:ext cx="2697343" cy="1078937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Heated under reflux  (5 Min)</a:t>
          </a:r>
          <a:endParaRPr lang="en-US" sz="1200" kern="1200" dirty="0"/>
        </a:p>
      </dsp:txBody>
      <dsp:txXfrm>
        <a:off x="2829438" y="607517"/>
        <a:ext cx="2697343" cy="1078937"/>
      </dsp:txXfrm>
    </dsp:sp>
    <dsp:sp modelId="{6DF72A8A-BACD-436C-A918-1AB2B9011759}">
      <dsp:nvSpPr>
        <dsp:cNvPr id="0" name=""/>
        <dsp:cNvSpPr/>
      </dsp:nvSpPr>
      <dsp:spPr>
        <a:xfrm>
          <a:off x="5149153" y="607517"/>
          <a:ext cx="2697343" cy="1078937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Add 15 mL of esterification reagent  (NH</a:t>
          </a:r>
          <a:r>
            <a:rPr lang="en-US" sz="1200" kern="1200" baseline="-25000" dirty="0" smtClean="0"/>
            <a:t>4</a:t>
          </a:r>
          <a:r>
            <a:rPr lang="en-US" sz="1200" kern="1200" dirty="0" smtClean="0"/>
            <a:t>Cl, CH3OH, H2SO4)</a:t>
          </a:r>
          <a:endParaRPr lang="en-US" sz="1200" kern="1200" dirty="0"/>
        </a:p>
      </dsp:txBody>
      <dsp:txXfrm>
        <a:off x="5149153" y="607517"/>
        <a:ext cx="2697343" cy="1078937"/>
      </dsp:txXfrm>
    </dsp:sp>
    <dsp:sp modelId="{7BBBB922-3775-4807-8010-86D3985991C2}">
      <dsp:nvSpPr>
        <dsp:cNvPr id="0" name=""/>
        <dsp:cNvSpPr/>
      </dsp:nvSpPr>
      <dsp:spPr>
        <a:xfrm>
          <a:off x="2103" y="1978937"/>
          <a:ext cx="3249810" cy="1299924"/>
        </a:xfrm>
        <a:prstGeom prst="chevron">
          <a:avLst/>
        </a:prstGeom>
        <a:solidFill>
          <a:schemeClr val="accent1">
            <a:shade val="50000"/>
            <a:hueOff val="328464"/>
            <a:satOff val="-5155"/>
            <a:lumOff val="288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Heated under reflux for 3 Min</a:t>
          </a:r>
          <a:endParaRPr lang="en-US" sz="1800" kern="1200" dirty="0"/>
        </a:p>
      </dsp:txBody>
      <dsp:txXfrm>
        <a:off x="2103" y="1978937"/>
        <a:ext cx="3249810" cy="1299924"/>
      </dsp:txXfrm>
    </dsp:sp>
    <dsp:sp modelId="{77225D71-FA25-4E28-8409-C06F1C7B96E9}">
      <dsp:nvSpPr>
        <dsp:cNvPr id="0" name=""/>
        <dsp:cNvSpPr/>
      </dsp:nvSpPr>
      <dsp:spPr>
        <a:xfrm>
          <a:off x="2829438" y="2089431"/>
          <a:ext cx="2697343" cy="1078937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Transferred to  separation funnel and mixed with 25mL petroleum ether and 50mL of deionized water</a:t>
          </a:r>
          <a:endParaRPr lang="en-US" sz="1200" kern="1200" dirty="0"/>
        </a:p>
      </dsp:txBody>
      <dsp:txXfrm>
        <a:off x="2829438" y="2089431"/>
        <a:ext cx="2697343" cy="1078937"/>
      </dsp:txXfrm>
    </dsp:sp>
    <dsp:sp modelId="{9183551D-12BC-4770-99F5-28C66485EE61}">
      <dsp:nvSpPr>
        <dsp:cNvPr id="0" name=""/>
        <dsp:cNvSpPr/>
      </dsp:nvSpPr>
      <dsp:spPr>
        <a:xfrm>
          <a:off x="5149153" y="2089431"/>
          <a:ext cx="2697343" cy="1078937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Phase separation: aqueous phase discarded</a:t>
          </a:r>
          <a:endParaRPr lang="en-US" sz="1200" kern="1200" dirty="0"/>
        </a:p>
      </dsp:txBody>
      <dsp:txXfrm>
        <a:off x="5149153" y="2089431"/>
        <a:ext cx="2697343" cy="1078937"/>
      </dsp:txXfrm>
    </dsp:sp>
    <dsp:sp modelId="{6D7042EE-DF82-4630-99ED-32192F6EB57D}">
      <dsp:nvSpPr>
        <dsp:cNvPr id="0" name=""/>
        <dsp:cNvSpPr/>
      </dsp:nvSpPr>
      <dsp:spPr>
        <a:xfrm>
          <a:off x="2103" y="3460851"/>
          <a:ext cx="3249810" cy="1299924"/>
        </a:xfrm>
        <a:prstGeom prst="chevron">
          <a:avLst/>
        </a:prstGeom>
        <a:solidFill>
          <a:schemeClr val="accent1">
            <a:shade val="50000"/>
            <a:hueOff val="328464"/>
            <a:satOff val="-5155"/>
            <a:lumOff val="288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Organic Phase  collected</a:t>
          </a:r>
          <a:endParaRPr lang="en-US" sz="1800" kern="1200" dirty="0"/>
        </a:p>
      </dsp:txBody>
      <dsp:txXfrm>
        <a:off x="2103" y="3460851"/>
        <a:ext cx="3249810" cy="1299924"/>
      </dsp:txXfrm>
    </dsp:sp>
    <dsp:sp modelId="{895CF72E-71A7-4847-B9A6-CD760207791D}">
      <dsp:nvSpPr>
        <dsp:cNvPr id="0" name=""/>
        <dsp:cNvSpPr/>
      </dsp:nvSpPr>
      <dsp:spPr>
        <a:xfrm>
          <a:off x="2829438" y="3571345"/>
          <a:ext cx="2697343" cy="1078937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Solvent was evaporated  and the residue collected</a:t>
          </a:r>
          <a:endParaRPr lang="en-US" sz="1200" kern="1200" dirty="0"/>
        </a:p>
      </dsp:txBody>
      <dsp:txXfrm>
        <a:off x="2829438" y="3571345"/>
        <a:ext cx="2697343" cy="1078937"/>
      </dsp:txXfrm>
    </dsp:sp>
    <dsp:sp modelId="{BAD974A9-2972-4EAB-A760-8735CA4ADC60}">
      <dsp:nvSpPr>
        <dsp:cNvPr id="0" name=""/>
        <dsp:cNvSpPr/>
      </dsp:nvSpPr>
      <dsp:spPr>
        <a:xfrm>
          <a:off x="5149153" y="3571345"/>
          <a:ext cx="2697343" cy="1078937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Methyl esters were made soluble in n-heptane for injection into a gas chromatograph</a:t>
          </a:r>
          <a:endParaRPr lang="en-US" sz="1200" kern="1200" dirty="0"/>
        </a:p>
      </dsp:txBody>
      <dsp:txXfrm>
        <a:off x="5149153" y="3571345"/>
        <a:ext cx="2697343" cy="1078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C5E35-CEE4-4A41-9FFE-4E30EFA6BD33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687BB-1164-4EEA-A2CD-5A9E24D1BD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02B57-0226-4B11-870D-BA5E340EB653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00265-8B0F-4AF4-AEC9-19D4BBF8A3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because the</a:t>
            </a:r>
            <a:r>
              <a:rPr lang="en-US" baseline="0" dirty="0" smtClean="0"/>
              <a:t> different fuel properties are influenced by the fatty acid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Lipid productivity and biomass production-inversely related because of the high metabolic cost of lipid biosynthesis.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 :used to determine the amount of unsaturated fatty acids -higher the number the more double carbon bonds present. &gt;DB &gt;chance of deposit formation, must be less than 120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Operation of a continuous photobioreactor  with a 0.85 L/m</a:t>
            </a:r>
            <a:r>
              <a:rPr lang="en-US" baseline="30000" dirty="0" smtClean="0"/>
              <a:t>2</a:t>
            </a:r>
            <a:r>
              <a:rPr lang="en-US" dirty="0" smtClean="0"/>
              <a:t> of working volume with a 120 day cycle would yield the same amount of lipids as that produced by soybeans in a 120 day cycle. (0.46g/m</a:t>
            </a:r>
            <a:r>
              <a:rPr lang="en-US" baseline="30000" dirty="0" smtClean="0"/>
              <a:t>-2</a:t>
            </a:r>
            <a:r>
              <a:rPr lang="en-US" dirty="0" smtClean="0"/>
              <a:t> day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difference</a:t>
            </a:r>
            <a:r>
              <a:rPr lang="en-US" baseline="0" dirty="0" smtClean="0"/>
              <a:t> between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are going to develop a new biofuel</a:t>
            </a:r>
            <a:r>
              <a:rPr lang="en-US" baseline="0" dirty="0" smtClean="0"/>
              <a:t> it must meet these standards.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can not only</a:t>
            </a:r>
            <a:r>
              <a:rPr lang="en-US" baseline="0" dirty="0" smtClean="0"/>
              <a:t> use wastewater it can be used to clean wastewater.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process starts with triglycerides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experiments Purpose was</a:t>
            </a:r>
          </a:p>
          <a:p>
            <a:r>
              <a:rPr lang="en-US" dirty="0" smtClean="0"/>
              <a:t>Their main Problem</a:t>
            </a:r>
            <a:r>
              <a:rPr lang="en-US" baseline="0" dirty="0" smtClean="0"/>
              <a:t> was</a:t>
            </a:r>
            <a:endParaRPr lang="en-US" dirty="0" smtClean="0"/>
          </a:p>
          <a:p>
            <a:r>
              <a:rPr lang="en-US" sz="1200" dirty="0" smtClean="0"/>
              <a:t>They decided that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Specific values needed for this analysis were: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Focused on the fuel properties of six microalgae strains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algae were</a:t>
            </a:r>
            <a:r>
              <a:rPr lang="en-US" baseline="0" dirty="0" smtClean="0"/>
              <a:t> grown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0265-8B0F-4AF4-AEC9-19D4BBF8A34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F91D6A-F5F5-48AA-9356-68EF38A69C74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77E992-8AF9-48E8-9F0A-67B5B14559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howstuffworks.com/environmental/green-science/algae-" TargetMode="External"/><Relationship Id="rId2" Type="http://schemas.openxmlformats.org/officeDocument/2006/relationships/hyperlink" Target="http://www.eia.gov/oiaf/analysispaper/biodiesel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ilicasecchidisk.conncoll.edu/LucidKeys/Carolina_Key/html/Phormidium_Main.html" TargetMode="External"/><Relationship Id="rId3" Type="http://schemas.openxmlformats.org/officeDocument/2006/relationships/hyperlink" Target="http://biodiesel.evonik.com/product/biodiesel/en/about/transesterification/pages/default.aspx" TargetMode="External"/><Relationship Id="rId7" Type="http://schemas.openxmlformats.org/officeDocument/2006/relationships/hyperlink" Target="http://www.microscopy-uk.org.uk/mag/indexmag.html?http://www.microscopy-uk.org.uk/mag/artoct05/mmdesmid.html" TargetMode="External"/><Relationship Id="rId2" Type="http://schemas.openxmlformats.org/officeDocument/2006/relationships/hyperlink" Target="http://www.aeonbiogrou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tany.natur.cuni.cz/algo/CAUP/H1998_Chlorella_vulgaris.htm" TargetMode="External"/><Relationship Id="rId5" Type="http://schemas.openxmlformats.org/officeDocument/2006/relationships/hyperlink" Target="http://www.biodiesel.org/what-is-biodiesel/biodiesel-basicshttp:/algaeforbiofuels.com/tag/photobioreactors/" TargetMode="External"/><Relationship Id="rId10" Type="http://schemas.openxmlformats.org/officeDocument/2006/relationships/hyperlink" Target="http://www.circleofblue.org/waternews/2010/world/biofuels-that-save-water-and-land/" TargetMode="External"/><Relationship Id="rId4" Type="http://schemas.openxmlformats.org/officeDocument/2006/relationships/hyperlink" Target="http://www.biodiesel.org/what-is-biodiesel/biodiesel-basics" TargetMode="External"/><Relationship Id="rId9" Type="http://schemas.openxmlformats.org/officeDocument/2006/relationships/hyperlink" Target="http://www.tamug.edu/phytoplankton/Research/Phyto_Profile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53000"/>
            <a:ext cx="7467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Microalgae for Biodiesel production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biodiesel-microalgae1-300x19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8001000" cy="4404765"/>
          </a:xfrm>
          <a:ln>
            <a:solidFill>
              <a:schemeClr val="tx1"/>
            </a:solidFill>
          </a:ln>
          <a:effectLst>
            <a:glow rad="101600">
              <a:srgbClr val="92D050">
                <a:alpha val="40000"/>
              </a:srgbClr>
            </a:glow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191000" y="6248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 review by Cynthia Morris</a:t>
            </a:r>
            <a:endParaRPr lang="en-US" dirty="0"/>
          </a:p>
        </p:txBody>
      </p:sp>
      <p:pic>
        <p:nvPicPr>
          <p:cNvPr id="6" name="Picture 5" descr="biodiesel fla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295400"/>
            <a:ext cx="1529115" cy="175260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37338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Photobioreactors:</a:t>
            </a:r>
          </a:p>
          <a:p>
            <a:r>
              <a:rPr lang="en-US" dirty="0" smtClean="0"/>
              <a:t>3 Liter volume</a:t>
            </a:r>
          </a:p>
          <a:p>
            <a:r>
              <a:rPr lang="en-US" dirty="0" smtClean="0"/>
              <a:t>Initial cell concentration of 0.1 g /L</a:t>
            </a:r>
          </a:p>
          <a:p>
            <a:r>
              <a:rPr lang="en-US" dirty="0" smtClean="0"/>
              <a:t>Bubbled with a filtered air mixture enriched with 15%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Illumination by 16 20-W fluorescent lamps  24:0 (Day:Night)</a:t>
            </a:r>
          </a:p>
          <a:p>
            <a:r>
              <a:rPr lang="en-US" dirty="0" smtClean="0"/>
              <a:t>Grown for 168 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Algae-59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600200"/>
            <a:ext cx="4345939" cy="2209800"/>
          </a:xfrm>
        </p:spPr>
      </p:pic>
      <p:sp>
        <p:nvSpPr>
          <p:cNvPr id="6" name="TextBox 5"/>
          <p:cNvSpPr txBox="1"/>
          <p:nvPr/>
        </p:nvSpPr>
        <p:spPr>
          <a:xfrm>
            <a:off x="4495800" y="4038600"/>
            <a:ext cx="356379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Monitored every 12 h during </a:t>
            </a:r>
          </a:p>
          <a:p>
            <a:r>
              <a:rPr lang="en-US" dirty="0" smtClean="0"/>
              <a:t>the growth phase for: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Cell density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Carbon dioxide concentration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Biomass was separated by decantation and centrifugation.</a:t>
            </a:r>
          </a:p>
          <a:p>
            <a:endParaRPr lang="en-US" dirty="0" smtClean="0"/>
          </a:p>
          <a:p>
            <a:r>
              <a:rPr lang="en-US" dirty="0" smtClean="0"/>
              <a:t>Dried by freeze drying at -40°C at 50mmHg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Cell concentration in g/L was evaluated by filtering a known concentration of culture media through a 0.45 µm filter and drying at 60°C for 24h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Harvesting and Drying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Biomass Determination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2819400"/>
          </a:xfrm>
        </p:spPr>
        <p:txBody>
          <a:bodyPr/>
          <a:lstStyle/>
          <a:p>
            <a:r>
              <a:rPr lang="en-US" dirty="0" smtClean="0"/>
              <a:t>Every 12 hrs CO</a:t>
            </a:r>
            <a:r>
              <a:rPr lang="en-US" baseline="-25000" dirty="0" smtClean="0"/>
              <a:t>2 </a:t>
            </a:r>
            <a:r>
              <a:rPr lang="en-US" dirty="0" smtClean="0"/>
              <a:t>concentration was measured as a function of time (15s intervals for 4min)using a polarograhic probe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4086225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Lipids extracted using Bligh and Dyer method.</a:t>
            </a:r>
          </a:p>
          <a:p>
            <a:r>
              <a:rPr lang="en-US" dirty="0" smtClean="0"/>
              <a:t>Total lipid concentration determined gravimetrically by evaporating the liquid fraction in a nitrogen atm and drying in a vacuum oven.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371600"/>
            <a:ext cx="3657600" cy="658368"/>
          </a:xfrm>
        </p:spPr>
        <p:txBody>
          <a:bodyPr/>
          <a:lstStyle/>
          <a:p>
            <a:r>
              <a:rPr lang="en-US" dirty="0" smtClean="0"/>
              <a:t>Carbon Dioxide Sequestration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371600"/>
            <a:ext cx="3657600" cy="658368"/>
          </a:xfrm>
        </p:spPr>
        <p:txBody>
          <a:bodyPr/>
          <a:lstStyle/>
          <a:p>
            <a:r>
              <a:rPr lang="en-US" dirty="0" smtClean="0"/>
              <a:t>Total Lipids</a:t>
            </a:r>
            <a:endParaRPr lang="en-US" dirty="0"/>
          </a:p>
        </p:txBody>
      </p:sp>
      <p:pic>
        <p:nvPicPr>
          <p:cNvPr id="9" name="Picture 8" descr="co2moni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105400"/>
            <a:ext cx="1325995" cy="142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762000" y="1066800"/>
          <a:ext cx="784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304800"/>
            <a:ext cx="80772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Esterification and preparation of the fatty acid methyl esters for analysis: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7315200" cy="4648200"/>
          </a:xfrm>
        </p:spPr>
        <p:txBody>
          <a:bodyPr/>
          <a:lstStyle/>
          <a:p>
            <a:r>
              <a:rPr lang="en-US" dirty="0" smtClean="0"/>
              <a:t>Determined by using a gas chromatograph- mass spectrophotometer (GC-MS)</a:t>
            </a:r>
          </a:p>
          <a:p>
            <a:r>
              <a:rPr lang="en-US" dirty="0" smtClean="0"/>
              <a:t>Identities were confirmed by comparing to standard peaks for a variety of fatty acids</a:t>
            </a:r>
            <a:endParaRPr lang="en-US" dirty="0"/>
          </a:p>
        </p:txBody>
      </p:sp>
      <p:pic>
        <p:nvPicPr>
          <p:cNvPr id="7" name="Content Placeholder 6" descr="gas chromatograph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38200" y="3505200"/>
            <a:ext cx="6482276" cy="2819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295400" y="533400"/>
            <a:ext cx="5638800" cy="658368"/>
          </a:xfrm>
        </p:spPr>
        <p:txBody>
          <a:bodyPr/>
          <a:lstStyle/>
          <a:p>
            <a:pPr algn="ctr"/>
            <a:r>
              <a:rPr lang="en-US" sz="2800" dirty="0" smtClean="0"/>
              <a:t>Fatty acid composition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Results and Discussion</a:t>
            </a:r>
            <a:endParaRPr lang="en-US" dirty="0"/>
          </a:p>
        </p:txBody>
      </p:sp>
      <p:pic>
        <p:nvPicPr>
          <p:cNvPr id="5" name="Content Placeholder 4" descr="table 2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838200"/>
            <a:ext cx="8616376" cy="2971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3962400"/>
            <a:ext cx="8610600" cy="236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Looked for best combo of: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biomass productivity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lipid content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52600" y="1905000"/>
            <a:ext cx="609600" cy="228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91200" y="1905000"/>
            <a:ext cx="685800" cy="228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91200" y="1676400"/>
            <a:ext cx="6096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00200" y="1676400"/>
            <a:ext cx="838200" cy="2286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09600" y="4800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09600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29200" y="4419600"/>
            <a:ext cx="28194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Results show an overall inverse relationship:</a:t>
            </a:r>
          </a:p>
          <a:p>
            <a:endParaRPr lang="en-US" dirty="0" smtClean="0"/>
          </a:p>
          <a:p>
            <a:r>
              <a:rPr lang="en-US" dirty="0" smtClean="0"/>
              <a:t>When productivity goes up lipid production goes down.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 anchor="t"/>
          <a:lstStyle/>
          <a:p>
            <a:pPr algn="ctr"/>
            <a:r>
              <a:rPr lang="en-US" dirty="0" smtClean="0"/>
              <a:t>Biofuel Quality</a:t>
            </a:r>
            <a:endParaRPr lang="en-US" dirty="0"/>
          </a:p>
        </p:txBody>
      </p:sp>
      <p:pic>
        <p:nvPicPr>
          <p:cNvPr id="4" name="Content Placeholder 3" descr="compaison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8790878" cy="3276600"/>
          </a:xfrm>
        </p:spPr>
      </p:pic>
      <p:sp>
        <p:nvSpPr>
          <p:cNvPr id="5" name="TextBox 4"/>
          <p:cNvSpPr txBox="1"/>
          <p:nvPr/>
        </p:nvSpPr>
        <p:spPr>
          <a:xfrm>
            <a:off x="228600" y="4114800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CN: a measurement of the fuels ability to auto ignite </a:t>
            </a:r>
          </a:p>
          <a:p>
            <a:r>
              <a:rPr lang="en-US" dirty="0" smtClean="0"/>
              <a:t>US and Brazilian standards ≥45</a:t>
            </a:r>
          </a:p>
          <a:p>
            <a:r>
              <a:rPr lang="en-US" dirty="0" smtClean="0"/>
              <a:t>European and Australian standard ≥51</a:t>
            </a:r>
          </a:p>
          <a:p>
            <a:endParaRPr lang="en-US" dirty="0" smtClean="0"/>
          </a:p>
          <a:p>
            <a:r>
              <a:rPr lang="en-US" b="1" dirty="0" smtClean="0"/>
              <a:t>CFPP: cold filter plugging point: the lowest temp at which a fuel can pass through a 0.45 micrometer filter. </a:t>
            </a:r>
            <a:r>
              <a:rPr lang="en-US" dirty="0" smtClean="0"/>
              <a:t>Standards vary between countries. </a:t>
            </a:r>
          </a:p>
          <a:p>
            <a:r>
              <a:rPr lang="en-US" dirty="0" smtClean="0"/>
              <a:t>Rapeseed value is -10°C, (additives and blending fuels helps to lower) </a:t>
            </a:r>
          </a:p>
          <a:p>
            <a:r>
              <a:rPr lang="en-US" i="1" dirty="0" smtClean="0"/>
              <a:t>Scenedesmus </a:t>
            </a:r>
            <a:r>
              <a:rPr lang="en-US" dirty="0" smtClean="0"/>
              <a:t>similar to peanut oil (17°C)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77200" y="30480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90800" y="1371600"/>
            <a:ext cx="4572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001000" y="2590800"/>
            <a:ext cx="4572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001000" y="2057400"/>
            <a:ext cx="609600" cy="304800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400" dirty="0" smtClean="0"/>
              <a:t>conclusion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5334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Chlorella vulgaris </a:t>
            </a:r>
            <a:r>
              <a:rPr lang="en-US" dirty="0" smtClean="0"/>
              <a:t>was the microalgae best suited for use as biodiesel of the strains tested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Its quality characteristics of:</a:t>
            </a:r>
          </a:p>
          <a:p>
            <a:r>
              <a:rPr lang="en-US" dirty="0" smtClean="0"/>
              <a:t> Ester content</a:t>
            </a:r>
          </a:p>
          <a:p>
            <a:r>
              <a:rPr lang="en-US" dirty="0" smtClean="0"/>
              <a:t>Cetane number</a:t>
            </a:r>
          </a:p>
          <a:p>
            <a:r>
              <a:rPr lang="en-US" dirty="0" smtClean="0"/>
              <a:t>Iodine value</a:t>
            </a:r>
          </a:p>
          <a:p>
            <a:r>
              <a:rPr lang="en-US" dirty="0" smtClean="0"/>
              <a:t>Degree of unsaturation</a:t>
            </a:r>
          </a:p>
          <a:p>
            <a:r>
              <a:rPr lang="en-US" dirty="0" smtClean="0"/>
              <a:t>Cold filter plugging point </a:t>
            </a:r>
          </a:p>
          <a:p>
            <a:pPr>
              <a:buNone/>
            </a:pPr>
            <a:r>
              <a:rPr lang="en-US" dirty="0" smtClean="0"/>
              <a:t>All complied with limits established by the US, European, Brazilian, and Australian standards. </a:t>
            </a:r>
          </a:p>
          <a:p>
            <a:endParaRPr lang="en-US" dirty="0" smtClean="0"/>
          </a:p>
        </p:txBody>
      </p:sp>
      <p:pic>
        <p:nvPicPr>
          <p:cNvPr id="6" name="Content Placeholder 5" descr="biodiesel flas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066800"/>
            <a:ext cx="2648248" cy="303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400" dirty="0" smtClean="0"/>
              <a:t>conclusion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/>
              <a:t>Benefits of microalgae:</a:t>
            </a:r>
          </a:p>
          <a:p>
            <a:r>
              <a:rPr lang="en-US" dirty="0" smtClean="0"/>
              <a:t>Can be grown away from farmlands and forests</a:t>
            </a:r>
          </a:p>
          <a:p>
            <a:r>
              <a:rPr lang="en-US" dirty="0" smtClean="0"/>
              <a:t>Oil yields are orders of magnitude higher than from traditional oilseeds</a:t>
            </a:r>
          </a:p>
          <a:p>
            <a:r>
              <a:rPr lang="en-US" dirty="0" smtClean="0"/>
              <a:t>Can be grown through bioconversions of the CO2 from stationary industrial emissions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111752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/>
              <a:t>Drawbacks:</a:t>
            </a:r>
          </a:p>
          <a:p>
            <a:r>
              <a:rPr lang="en-US" dirty="0" smtClean="0"/>
              <a:t>Price of production ranges from $6.50-8.00 per gal</a:t>
            </a:r>
          </a:p>
          <a:p>
            <a:r>
              <a:rPr lang="en-US" dirty="0" smtClean="0"/>
              <a:t>More research needs to be done to improve production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dirty="0" smtClean="0"/>
              <a:t>Limitations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4572000"/>
          </a:xfrm>
        </p:spPr>
        <p:txBody>
          <a:bodyPr/>
          <a:lstStyle/>
          <a:p>
            <a:r>
              <a:rPr lang="en-US" dirty="0" smtClean="0"/>
              <a:t>No clear data comparing current feedstocks to these algae.</a:t>
            </a:r>
          </a:p>
          <a:p>
            <a:r>
              <a:rPr lang="en-US" dirty="0" smtClean="0"/>
              <a:t>Used dendograms to compare data</a:t>
            </a:r>
            <a:endParaRPr lang="en-US" dirty="0"/>
          </a:p>
        </p:txBody>
      </p:sp>
      <p:pic>
        <p:nvPicPr>
          <p:cNvPr id="5" name="Content Placeholder 4" descr="graph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752600" y="3124200"/>
            <a:ext cx="5209952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438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800" dirty="0" smtClean="0"/>
              <a:t> Diesel vs. Biodiesel Fuel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228600" y="1371600"/>
            <a:ext cx="5029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Petroleum Diesel:</a:t>
            </a:r>
          </a:p>
          <a:p>
            <a:r>
              <a:rPr lang="en-US" dirty="0" smtClean="0"/>
              <a:t>Petroleum diesel fuel is a fractional distillate of crude </a:t>
            </a:r>
            <a:r>
              <a:rPr lang="en-US" dirty="0" smtClean="0"/>
              <a:t>oil</a:t>
            </a:r>
          </a:p>
          <a:p>
            <a:r>
              <a:rPr lang="en-US" dirty="0" smtClean="0"/>
              <a:t>Diesel </a:t>
            </a:r>
            <a:r>
              <a:rPr lang="en-US" dirty="0" smtClean="0"/>
              <a:t>engines are more powerful and more efficient than gasoline engines</a:t>
            </a:r>
          </a:p>
          <a:p>
            <a:r>
              <a:rPr lang="en-US" dirty="0" smtClean="0"/>
              <a:t>Diesel </a:t>
            </a:r>
            <a:r>
              <a:rPr lang="en-US" dirty="0" smtClean="0"/>
              <a:t>fuel has a higher energy density than gasoline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Content Placeholder 12" descr="Crude_Oil_Distillation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066800"/>
            <a:ext cx="3047999" cy="3072581"/>
          </a:xfrm>
        </p:spPr>
      </p:pic>
      <p:sp>
        <p:nvSpPr>
          <p:cNvPr id="17" name="TextBox 16"/>
          <p:cNvSpPr txBox="1"/>
          <p:nvPr/>
        </p:nvSpPr>
        <p:spPr>
          <a:xfrm>
            <a:off x="4191000" y="4267200"/>
            <a:ext cx="3886200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 smtClean="0"/>
              <a:t>Drawbacks: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Contains sulfur in its emissions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 particulate matter in exhaust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Adds to the CO</a:t>
            </a:r>
            <a:r>
              <a:rPr lang="en-US" baseline="-25000" dirty="0" smtClean="0"/>
              <a:t>2</a:t>
            </a:r>
            <a:r>
              <a:rPr lang="en-US" dirty="0" smtClean="0"/>
              <a:t> pollution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467600" y="2362200"/>
            <a:ext cx="9144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3600" dirty="0" smtClean="0">
                <a:solidFill>
                  <a:srgbClr val="4E5B6F"/>
                </a:solidFill>
              </a:rPr>
              <a:t>Limitations</a:t>
            </a:r>
            <a:endParaRPr lang="en-US" dirty="0"/>
          </a:p>
        </p:txBody>
      </p:sp>
      <p:pic>
        <p:nvPicPr>
          <p:cNvPr id="5" name="Picture 10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0"/>
            <a:ext cx="6460969" cy="333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034"/>
          <p:cNvSpPr>
            <a:spLocks noChangeArrowheads="1"/>
          </p:cNvSpPr>
          <p:nvPr/>
        </p:nvSpPr>
        <p:spPr bwMode="auto">
          <a:xfrm>
            <a:off x="2819400" y="3657600"/>
            <a:ext cx="4025900" cy="736600"/>
          </a:xfrm>
          <a:prstGeom prst="leftArrow">
            <a:avLst>
              <a:gd name="adj1" fmla="val 50000"/>
              <a:gd name="adj2" fmla="val 136638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500" b="1" dirty="0">
                <a:solidFill>
                  <a:srgbClr val="800000"/>
                </a:solidFill>
              </a:rPr>
              <a:t>BETTER COLD FLOW PROPERTIES</a:t>
            </a: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2209800" y="2895600"/>
            <a:ext cx="5062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500" b="1" dirty="0">
                <a:solidFill>
                  <a:srgbClr val="800000"/>
                </a:solidFill>
                <a:latin typeface="Arial" charset="0"/>
              </a:rPr>
              <a:t>INCREASING CETANE NUMBER (CN) AND STABILITY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6248400"/>
            <a:ext cx="383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National biodiesel board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676400"/>
            <a:ext cx="5016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Needed better comparison graphing and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 anchor="t"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 U.S. DOE 2010.  National Algal Biofuels Technology Roadmap.    	U.S. Department of Energy, Office of Energy Efficiency and 	Renewable Energy, Biomass Program</a:t>
            </a:r>
            <a:r>
              <a:rPr lang="en-US" dirty="0" smtClean="0"/>
              <a:t>. </a:t>
            </a:r>
          </a:p>
          <a:p>
            <a:endParaRPr lang="en-US" dirty="0" smtClean="0">
              <a:hlinkClick r:id="rId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914400"/>
            <a:ext cx="8534400" cy="47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Francisco, E. C., Neves, D. B., Jacob-lopes, E., &amp; Franco, T. T. (2010, March). 	Microalgae as feedstock for biodiesel production: Carbon dioxide 	sequestration, lipid production and biofuel quality.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Journal of Chemical 	Technology and Biotechnology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395-403.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Hess, M. S. (2008).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Biodiesel Works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Retrieved November 24, 2012, from 	How Stuff Works: http://auto.howstuffworks.com/fuel-	efficiency/alternative-fuels/biodiesel.htm/printable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Newman, S. (2008).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Algae Biodiesel Works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Retrieved November 24, 2012, 	from How Stuff Works: 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http://science.howstuffworks.com/environmental/green-science/algae-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biodiesel1.htm/printable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http://www.aeonbiogroup.com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http://biodiesel.evonik.com/product/biodiesel/en/about/transesterification/pages/default.aspx</a:t>
            </a:r>
            <a:r>
              <a:rPr lang="en-US" u="sng" dirty="0" smtClean="0">
                <a:hlinkClick r:id="rId4"/>
              </a:rPr>
              <a:t> </a:t>
            </a:r>
          </a:p>
          <a:p>
            <a:r>
              <a:rPr lang="en-US" u="sng" dirty="0" smtClean="0">
                <a:hlinkClick r:id="rId5"/>
              </a:rPr>
              <a:t>http://www.biodiesel.org/what-is-biodiesel/biodiesel-basicshttp://algaeforbiofuels.com/tag/photobioreactors/</a:t>
            </a:r>
            <a:r>
              <a:rPr lang="en-US" u="sng" dirty="0" smtClean="0">
                <a:hlinkClick r:id="rId6"/>
              </a:rPr>
              <a:t>http://botany.natur.cuni.cz/algo/CAUP/H1998_Chlorella_vulgaris.htm</a:t>
            </a:r>
            <a:endParaRPr lang="en-US" dirty="0" smtClean="0"/>
          </a:p>
          <a:p>
            <a:r>
              <a:rPr lang="en-US" u="sng" dirty="0" smtClean="0">
                <a:hlinkClick r:id="rId7"/>
              </a:rPr>
              <a:t>http://www.microscopy-uk.org.uk/mag/indexmag.html?http://www.microscopy-uk.org.uk/mag/artoct05/mmdesmid.html</a:t>
            </a:r>
            <a:endParaRPr lang="en-US" dirty="0" smtClean="0"/>
          </a:p>
          <a:p>
            <a:r>
              <a:rPr lang="en-US" u="sng" dirty="0" smtClean="0">
                <a:hlinkClick r:id="rId8"/>
              </a:rPr>
              <a:t>http://silicasecchidisk.conncoll.edu/LucidKeys/Carolina_Key/html/Phormidium_Main.html</a:t>
            </a:r>
            <a:endParaRPr lang="en-US" dirty="0" smtClean="0"/>
          </a:p>
          <a:p>
            <a:r>
              <a:rPr lang="en-US" u="sng" dirty="0" smtClean="0">
                <a:hlinkClick r:id="rId9"/>
              </a:rPr>
              <a:t>http://www.tamug.edu/phytoplankton/Research/Phyto_Profiles.html</a:t>
            </a:r>
            <a:endParaRPr lang="en-US" dirty="0" smtClean="0"/>
          </a:p>
          <a:p>
            <a:r>
              <a:rPr lang="en-US" u="sng" dirty="0" smtClean="0">
                <a:hlinkClick r:id="rId10"/>
              </a:rPr>
              <a:t>http://www.circleofblue.org/waternews/2010/world/biofuels-that-save-water-and-land/</a:t>
            </a:r>
            <a:endParaRPr lang="en-US" u="sng" dirty="0" smtClean="0"/>
          </a:p>
          <a:p>
            <a:endParaRPr lang="en-US" dirty="0" smtClean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4E5B6F"/>
                </a:solidFill>
              </a:rPr>
              <a:t>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Fuel from Oil seeds or  other fats:</a:t>
            </a:r>
          </a:p>
          <a:p>
            <a:r>
              <a:rPr lang="en-US" dirty="0" smtClean="0"/>
              <a:t>US: soybean oil and yellow grease (primarily, recycled cooking oil from restaurants). </a:t>
            </a:r>
          </a:p>
          <a:p>
            <a:r>
              <a:rPr lang="en-US" dirty="0" smtClean="0"/>
              <a:t>Europe: Rapeseed (80%), soybean and palm oil. </a:t>
            </a:r>
          </a:p>
          <a:p>
            <a:r>
              <a:rPr lang="en-US" dirty="0" smtClean="0"/>
              <a:t>Algae : still in the experimental </a:t>
            </a:r>
            <a:r>
              <a:rPr lang="en-US" dirty="0" smtClean="0"/>
              <a:t>Phase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439400" y="990600"/>
            <a:ext cx="36576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457200"/>
            <a:ext cx="4191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Rudolf Diesel, the inventor of the Diesel Engine </a:t>
            </a:r>
            <a:r>
              <a:rPr lang="en-US" dirty="0" smtClean="0"/>
              <a:t>(</a:t>
            </a:r>
            <a:r>
              <a:rPr lang="en-US" dirty="0" smtClean="0"/>
              <a:t>1892,) </a:t>
            </a:r>
            <a:r>
              <a:rPr lang="en-US" dirty="0" smtClean="0"/>
              <a:t>originally</a:t>
            </a:r>
            <a:r>
              <a:rPr lang="en-US" dirty="0" smtClean="0"/>
              <a:t> </a:t>
            </a:r>
            <a:r>
              <a:rPr lang="en-US" dirty="0" smtClean="0"/>
              <a:t>designed </a:t>
            </a:r>
            <a:r>
              <a:rPr lang="en-US" dirty="0" smtClean="0"/>
              <a:t>it to </a:t>
            </a:r>
            <a:r>
              <a:rPr lang="en-US" dirty="0" smtClean="0"/>
              <a:t>run on vegetable oils. </a:t>
            </a:r>
            <a:endParaRPr lang="en-US" dirty="0"/>
          </a:p>
        </p:txBody>
      </p:sp>
      <p:pic>
        <p:nvPicPr>
          <p:cNvPr id="6" name="Picture 5" descr="NB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886200"/>
            <a:ext cx="3810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495800"/>
            <a:ext cx="4530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Biodiesel designations:</a:t>
            </a:r>
          </a:p>
          <a:p>
            <a:r>
              <a:rPr lang="en-US" sz="2800" b="1" dirty="0" smtClean="0"/>
              <a:t>B100 </a:t>
            </a:r>
            <a:r>
              <a:rPr lang="en-US" sz="2800" dirty="0" smtClean="0"/>
              <a:t>100% biodiesel</a:t>
            </a:r>
          </a:p>
          <a:p>
            <a:r>
              <a:rPr lang="en-US" sz="2800" b="1" dirty="0" smtClean="0"/>
              <a:t>B20</a:t>
            </a:r>
            <a:r>
              <a:rPr lang="en-US" sz="2800" dirty="0" smtClean="0"/>
              <a:t> 20% biodiesel</a:t>
            </a:r>
          </a:p>
          <a:p>
            <a:r>
              <a:rPr lang="en-US" sz="2800" dirty="0" smtClean="0"/>
              <a:t> 80% Petroleum Diesel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000" dirty="0" smtClean="0"/>
              <a:t>Biodiesel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 be officially sold as a biofuel the material must meet certain government standards:</a:t>
            </a:r>
          </a:p>
          <a:p>
            <a:r>
              <a:rPr lang="en-US" dirty="0" smtClean="0"/>
              <a:t>USA: (ASTM D6751)American Society of Testing and Materials</a:t>
            </a:r>
          </a:p>
          <a:p>
            <a:r>
              <a:rPr lang="en-US" dirty="0" smtClean="0"/>
              <a:t>EPA: registration requirements for fuels and fuel additives -Sec 211 of the Clean Air Act  (42 U.S.C. 7545)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European standard (EN 14214)</a:t>
            </a:r>
          </a:p>
          <a:p>
            <a:pPr>
              <a:buNone/>
            </a:pPr>
            <a:r>
              <a:rPr lang="en-US" dirty="0" smtClean="0"/>
              <a:t>Brazilian National Petroleum Agency (ANP 255)</a:t>
            </a:r>
          </a:p>
          <a:p>
            <a:pPr>
              <a:buNone/>
            </a:pPr>
            <a:r>
              <a:rPr lang="en-US" dirty="0" smtClean="0"/>
              <a:t>Australian Standard for Biodiesel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495800"/>
            <a:ext cx="7391400" cy="1600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Benefits of </a:t>
            </a:r>
            <a:r>
              <a:rPr lang="en-US" sz="3600" dirty="0" smtClean="0"/>
              <a:t>Biodiesel </a:t>
            </a:r>
            <a:r>
              <a:rPr lang="en-US" sz="3600" dirty="0" smtClean="0"/>
              <a:t>from Microalgae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058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High per-acre productivity</a:t>
            </a:r>
          </a:p>
          <a:p>
            <a:r>
              <a:rPr lang="en-US" dirty="0" smtClean="0"/>
              <a:t> Non-food based feedstock </a:t>
            </a:r>
            <a:r>
              <a:rPr lang="en-US" dirty="0" smtClean="0"/>
              <a:t>resources (soybeans, canola oil)</a:t>
            </a:r>
            <a:endParaRPr lang="en-US" dirty="0" smtClean="0"/>
          </a:p>
          <a:p>
            <a:r>
              <a:rPr lang="en-US" dirty="0" smtClean="0"/>
              <a:t> Use of non-productive, non-arable land </a:t>
            </a:r>
          </a:p>
          <a:p>
            <a:r>
              <a:rPr lang="en-US" dirty="0" smtClean="0"/>
              <a:t>Utilization of a wide variety of water sources (fresh, brackish, saline, marine, </a:t>
            </a:r>
            <a:r>
              <a:rPr lang="en-US" dirty="0" smtClean="0"/>
              <a:t>and </a:t>
            </a:r>
            <a:r>
              <a:rPr lang="en-US" dirty="0" smtClean="0"/>
              <a:t>wastewater) </a:t>
            </a:r>
          </a:p>
          <a:p>
            <a:r>
              <a:rPr lang="en-US" dirty="0" smtClean="0"/>
              <a:t>Production of both biofuels and valuable co-products </a:t>
            </a:r>
          </a:p>
          <a:p>
            <a:r>
              <a:rPr lang="en-US" dirty="0" smtClean="0"/>
              <a:t>Potential recycling of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18" name="Content Placeholder 17" descr="algae-biodiesel-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657600"/>
            <a:ext cx="3285407" cy="2971800"/>
          </a:xfrm>
        </p:spPr>
      </p:pic>
      <p:pic>
        <p:nvPicPr>
          <p:cNvPr id="19" name="Picture 18" descr="algae-farm-california-300x2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86200"/>
            <a:ext cx="3810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Biodiesel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0010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Triglycerides: 3 fatty acid chains joined together by glycerine units.</a:t>
            </a:r>
          </a:p>
          <a:p>
            <a:r>
              <a:rPr lang="en-US" dirty="0" smtClean="0"/>
              <a:t>Transesterification is performed  with methanol and a small quantity of an alkaline catalyst.</a:t>
            </a:r>
          </a:p>
          <a:p>
            <a:r>
              <a:rPr lang="en-US" dirty="0" smtClean="0"/>
              <a:t> Replacing the glycerol with methanol transforms the oil into a fuel </a:t>
            </a:r>
          </a:p>
          <a:p>
            <a:r>
              <a:rPr lang="en-US" dirty="0" smtClean="0"/>
              <a:t> Yields glycerol as a by-product.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6248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(FAME-fatty acid methyl ester)</a:t>
            </a:r>
            <a:endParaRPr lang="en-US" dirty="0"/>
          </a:p>
        </p:txBody>
      </p:sp>
      <p:pic>
        <p:nvPicPr>
          <p:cNvPr id="8" name="Content Placeholder 7" descr="reaction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4114800"/>
            <a:ext cx="7315200" cy="213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7772400" cy="4180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Microalgae as feedstock for biodiesel production:             Carbon dioxide sequestration, lipid production and biofuel quality.</a:t>
            </a:r>
            <a:br>
              <a:rPr lang="en-US" sz="4000" dirty="0" smtClean="0">
                <a:latin typeface="Aharoni" pitchFamily="2" charset="-79"/>
                <a:cs typeface="Aharoni" pitchFamily="2" charset="-79"/>
              </a:rPr>
            </a:br>
            <a:r>
              <a:rPr lang="en-US" sz="2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2400" dirty="0" smtClean="0">
                <a:latin typeface="Aharoni" pitchFamily="2" charset="-79"/>
                <a:cs typeface="Aharoni" pitchFamily="2" charset="-79"/>
              </a:rPr>
            </a:b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286000" y="5105400"/>
            <a:ext cx="6858000" cy="1371600"/>
          </a:xfrm>
        </p:spPr>
        <p:txBody>
          <a:bodyPr/>
          <a:lstStyle/>
          <a:p>
            <a:r>
              <a:rPr lang="en-US" dirty="0" smtClean="0"/>
              <a:t>Journal of Chemical Technology and Biotechnology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Special Issue : Air Pollution Control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962400"/>
            <a:ext cx="5791200" cy="7078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Authors: Erika C. Francisco, Debora B. Neves,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Eduardo Jacob-lopes and Telma T. Franco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 anchor="ctr"/>
          <a:lstStyle/>
          <a:p>
            <a:pPr algn="ctr"/>
            <a:r>
              <a:rPr lang="en-US" dirty="0" smtClean="0"/>
              <a:t>Experiment Rationale: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762000" y="914400"/>
          <a:ext cx="7315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53400" y="5638800"/>
            <a:ext cx="533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143000"/>
          </a:xfrm>
        </p:spPr>
        <p:txBody>
          <a:bodyPr anchor="t"/>
          <a:lstStyle/>
          <a:p>
            <a:pPr algn="ctr"/>
            <a:r>
              <a:rPr lang="en-US" dirty="0" smtClean="0"/>
              <a:t>Materials and methods</a:t>
            </a:r>
            <a:endParaRPr lang="en-US" dirty="0"/>
          </a:p>
        </p:txBody>
      </p:sp>
      <p:pic>
        <p:nvPicPr>
          <p:cNvPr id="6" name="Content Placeholder 5" descr="microalgae strains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14600" y="2590800"/>
            <a:ext cx="3894720" cy="2895600"/>
          </a:xfrm>
        </p:spPr>
      </p:pic>
      <p:sp>
        <p:nvSpPr>
          <p:cNvPr id="7" name="TextBox 6"/>
          <p:cNvSpPr txBox="1"/>
          <p:nvPr/>
        </p:nvSpPr>
        <p:spPr>
          <a:xfrm>
            <a:off x="457200" y="7620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Chosen because: Known species with high lipid productivity, but not currently used in commercial scale production</a:t>
            </a:r>
            <a:endParaRPr lang="en-US" sz="2000" dirty="0"/>
          </a:p>
        </p:txBody>
      </p:sp>
      <p:pic>
        <p:nvPicPr>
          <p:cNvPr id="5" name="Picture 4" descr="Aphanothece_03x_600x450_dr-ralf-wagner_de_blaual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209800"/>
            <a:ext cx="1828800" cy="137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hlorella_vulgaris_Beij_1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733800"/>
            <a:ext cx="1295400" cy="1215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unaliel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5105400"/>
            <a:ext cx="1835235" cy="1520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haeodactylum tricornutu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685800"/>
            <a:ext cx="1409700" cy="233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hormidium_Key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3124200"/>
            <a:ext cx="1981200" cy="1584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enedesmus-obliquu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4876800"/>
            <a:ext cx="1734868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3145</TotalTime>
  <Words>1249</Words>
  <Application>Microsoft Office PowerPoint</Application>
  <PresentationFormat>On-screen Show (4:3)</PresentationFormat>
  <Paragraphs>192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Microalgae for Biodiesel production</vt:lpstr>
      <vt:lpstr> Diesel vs. Biodiesel Fuel</vt:lpstr>
      <vt:lpstr>Biodiesel</vt:lpstr>
      <vt:lpstr>Biodiesel</vt:lpstr>
      <vt:lpstr>  Benefits of Biodiesel from Microalgae </vt:lpstr>
      <vt:lpstr>Biodiesel process</vt:lpstr>
      <vt:lpstr>Microalgae as feedstock for biodiesel production:             Carbon dioxide sequestration, lipid production and biofuel quality.  </vt:lpstr>
      <vt:lpstr>Experiment Rationale:</vt:lpstr>
      <vt:lpstr>Materials and methods</vt:lpstr>
      <vt:lpstr>Materials and methods</vt:lpstr>
      <vt:lpstr>Materials and methods</vt:lpstr>
      <vt:lpstr>Materials and methods</vt:lpstr>
      <vt:lpstr>Slide 13</vt:lpstr>
      <vt:lpstr>Slide 14</vt:lpstr>
      <vt:lpstr>Results and Discussion</vt:lpstr>
      <vt:lpstr>Biofuel Quality</vt:lpstr>
      <vt:lpstr>conclusion</vt:lpstr>
      <vt:lpstr>conclusion</vt:lpstr>
      <vt:lpstr>Limitations</vt:lpstr>
      <vt:lpstr>Limitations</vt:lpstr>
      <vt:lpstr>References</vt:lpstr>
      <vt:lpstr>Photo Credits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Algae for biodiesel</dc:title>
  <dc:creator>Cindy</dc:creator>
  <cp:lastModifiedBy>Cindy</cp:lastModifiedBy>
  <cp:revision>116</cp:revision>
  <dcterms:created xsi:type="dcterms:W3CDTF">2012-10-29T04:22:56Z</dcterms:created>
  <dcterms:modified xsi:type="dcterms:W3CDTF">2012-12-04T02:50:08Z</dcterms:modified>
</cp:coreProperties>
</file>