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9"/>
  </p:handoutMasterIdLst>
  <p:sldIdLst>
    <p:sldId id="256" r:id="rId2"/>
    <p:sldId id="273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2" r:id="rId18"/>
  </p:sldIdLst>
  <p:sldSz cx="9144000" cy="6858000" type="screen4x3"/>
  <p:notesSz cx="6858000" cy="9144000"/>
  <p:custDataLst>
    <p:tags r:id="rId2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11EE7C-F059-4944-B66A-6EB3B2BD0A5A}" type="datetimeFigureOut">
              <a:rPr lang="en-AU" smtClean="0"/>
              <a:t>13/06/2012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984602-F431-46C0-BC7A-6BAD0DEBF3B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076082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2933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0" y="2925286"/>
            <a:ext cx="9144000" cy="158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514600" y="236220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65400" y="3045460"/>
            <a:ext cx="4013200" cy="428625"/>
          </a:xfrm>
        </p:spPr>
        <p:txBody>
          <a:bodyPr tIns="0" anchor="t">
            <a:noAutofit/>
          </a:bodyPr>
          <a:lstStyle>
            <a:lvl1pPr marL="0" indent="0" algn="ctr">
              <a:buNone/>
              <a:defRPr sz="1600" b="0" i="0" cap="none" spc="0" baseline="0">
                <a:solidFill>
                  <a:schemeClr val="bg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65400" y="2397760"/>
            <a:ext cx="4013200" cy="599440"/>
          </a:xfrm>
          <a:noFill/>
          <a:ln>
            <a:noFill/>
          </a:ln>
        </p:spPr>
        <p:txBody>
          <a:bodyPr bIns="0" anchor="b"/>
          <a:lstStyle>
            <a:lvl1pPr>
              <a:defRPr>
                <a:effectLst>
                  <a:glow rad="88900">
                    <a:schemeClr val="tx1">
                      <a:alpha val="6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fld id="{73E10B33-1423-4D7B-9B96-5898E1D37BA2}" type="datetimeFigureOut">
              <a:rPr lang="en-AU" smtClean="0"/>
              <a:t>13/06/2012</a:t>
            </a:fld>
            <a:endParaRPr lang="en-AU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7EAE26D-D0C8-40FA-A2D4-D42404C57F61}" type="slidenum">
              <a:rPr lang="en-AU" smtClean="0"/>
              <a:t>‹#›</a:t>
            </a:fld>
            <a:endParaRPr lang="en-A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10B33-1423-4D7B-9B96-5898E1D37BA2}" type="datetimeFigureOut">
              <a:rPr lang="en-AU" smtClean="0"/>
              <a:t>13/06/2012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AE26D-D0C8-40FA-A2D4-D42404C57F61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 rot="5400000">
            <a:off x="4267200" y="3429000"/>
            <a:ext cx="6858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 bwMode="hidden">
          <a:xfrm>
            <a:off x="0" y="1"/>
            <a:ext cx="7696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629400" cy="5029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10B33-1423-4D7B-9B96-5898E1D37BA2}" type="datetimeFigureOut">
              <a:rPr lang="en-AU" smtClean="0"/>
              <a:t>13/06/2012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AE26D-D0C8-40FA-A2D4-D42404C57F61}" type="slidenum">
              <a:rPr lang="en-AU" smtClean="0"/>
              <a:t>‹#›</a:t>
            </a:fld>
            <a:endParaRPr lang="en-AU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914401"/>
            <a:ext cx="926980" cy="5029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457200" y="2020824"/>
            <a:ext cx="8229600" cy="40751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3E10B33-1423-4D7B-9B96-5898E1D37BA2}" type="datetimeFigureOut">
              <a:rPr lang="en-AU" smtClean="0"/>
              <a:t>13/06/2012</a:t>
            </a:fld>
            <a:endParaRPr lang="en-AU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7EAE26D-D0C8-40FA-A2D4-D42404C57F61}" type="slidenum">
              <a:rPr lang="en-AU" smtClean="0"/>
              <a:t>‹#›</a:t>
            </a:fld>
            <a:endParaRPr lang="en-AU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922776"/>
            <a:ext cx="9144000" cy="29352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3921760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514600" y="336804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 bwMode="black">
          <a:xfrm>
            <a:off x="2529052" y="3367246"/>
            <a:ext cx="4085897" cy="706821"/>
          </a:xfrm>
          <a:prstGeom prst="rect">
            <a:avLst/>
          </a:prstGeom>
          <a:noFill/>
          <a:ln w="98425" cmpd="thinThick">
            <a:noFill/>
            <a:miter lim="800000"/>
          </a:ln>
        </p:spPr>
        <p:txBody>
          <a:bodyPr vert="horz" lIns="91440" tIns="45720" rIns="91440" bIns="0" rtlCol="0" anchor="b" anchorCtr="0">
            <a:normAutofit/>
          </a:bodyPr>
          <a:lstStyle>
            <a:lvl1pPr>
              <a:defRPr kumimoji="0" lang="en-US" sz="18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 bwMode="black">
          <a:xfrm>
            <a:off x="2518542" y="4084577"/>
            <a:ext cx="4106917" cy="397094"/>
          </a:xfrm>
        </p:spPr>
        <p:txBody>
          <a:bodyPr tIns="0" anchor="t" anchorCtr="0">
            <a:normAutofit/>
          </a:bodyPr>
          <a:lstStyle>
            <a:lvl1pPr marL="0" indent="0" algn="ctr">
              <a:buNone/>
              <a:def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10B33-1423-4D7B-9B96-5898E1D37BA2}" type="datetimeFigureOut">
              <a:rPr lang="en-AU" smtClean="0"/>
              <a:t>13/06/2012</a:t>
            </a:fld>
            <a:endParaRPr lang="en-A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7EAE26D-D0C8-40FA-A2D4-D42404C57F61}" type="slidenum">
              <a:rPr lang="en-AU" smtClean="0"/>
              <a:t>‹#›</a:t>
            </a:fld>
            <a:endParaRPr lang="en-A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020824"/>
            <a:ext cx="4023360" cy="40050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020824"/>
            <a:ext cx="4023360" cy="40050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73E10B33-1423-4D7B-9B96-5898E1D37BA2}" type="datetimeFigureOut">
              <a:rPr lang="en-AU" smtClean="0"/>
              <a:t>13/06/2012</a:t>
            </a:fld>
            <a:endParaRPr lang="en-AU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7EAE26D-D0C8-40FA-A2D4-D42404C57F61}" type="slidenum">
              <a:rPr lang="en-AU" smtClean="0"/>
              <a:t>‹#›</a:t>
            </a:fld>
            <a:endParaRPr lang="en-AU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819400"/>
            <a:ext cx="4023360" cy="3209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4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816352"/>
            <a:ext cx="4023360" cy="3209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kern="1200" cap="none" spc="200" baseline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6344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i="0" kern="1200" cap="none" spc="200" baseline="0" dirty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73E10B33-1423-4D7B-9B96-5898E1D37BA2}" type="datetimeFigureOut">
              <a:rPr lang="en-AU" smtClean="0"/>
              <a:t>13/06/2012</a:t>
            </a:fld>
            <a:endParaRPr lang="en-AU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27EAE26D-D0C8-40FA-A2D4-D42404C57F61}" type="slidenum">
              <a:rPr lang="en-AU" smtClean="0"/>
              <a:t>‹#›</a:t>
            </a:fld>
            <a:endParaRPr lang="en-AU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10B33-1423-4D7B-9B96-5898E1D37BA2}" type="datetimeFigureOut">
              <a:rPr lang="en-AU" smtClean="0"/>
              <a:t>13/06/2012</a:t>
            </a:fld>
            <a:endParaRPr lang="en-A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7EAE26D-D0C8-40FA-A2D4-D42404C57F61}" type="slidenum">
              <a:rPr lang="en-AU" smtClean="0"/>
              <a:t>‹#›</a:t>
            </a:fld>
            <a:endParaRPr lang="en-A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10B33-1423-4D7B-9B96-5898E1D37BA2}" type="datetimeFigureOut">
              <a:rPr lang="en-AU" smtClean="0"/>
              <a:t>13/06/2012</a:t>
            </a:fld>
            <a:endParaRPr lang="en-A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7EAE26D-D0C8-40FA-A2D4-D42404C57F61}" type="slidenum">
              <a:rPr lang="en-AU" smtClean="0"/>
              <a:t>‹#›</a:t>
            </a:fld>
            <a:endParaRPr lang="en-A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4"/>
          </p:nvPr>
        </p:nvSpPr>
        <p:spPr>
          <a:xfrm>
            <a:off x="1485900" y="1914525"/>
            <a:ext cx="6172200" cy="351091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7360" y="5513832"/>
            <a:ext cx="5669280" cy="548640"/>
          </a:xfrm>
        </p:spPr>
        <p:txBody>
          <a:bodyPr vert="horz" lIns="91440" tIns="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 typeface="Arial" pitchFamily="34" charset="0"/>
              <a:buNone/>
              <a:defRPr lang="en-US" sz="1400" b="0" i="0" kern="1200" cap="none" spc="0" baseline="0" smtClean="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73E10B33-1423-4D7B-9B96-5898E1D37BA2}" type="datetimeFigureOut">
              <a:rPr lang="en-AU" smtClean="0"/>
              <a:t>13/06/2012</a:t>
            </a:fld>
            <a:endParaRPr lang="en-AU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7EAE26D-D0C8-40FA-A2D4-D42404C57F61}" type="slidenum">
              <a:rPr lang="en-AU" smtClean="0"/>
              <a:t>‹#›</a:t>
            </a:fld>
            <a:endParaRPr lang="en-AU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52209" y="2026918"/>
            <a:ext cx="5439582" cy="3263750"/>
          </a:xfrm>
          <a:solidFill>
            <a:schemeClr val="tx1"/>
          </a:solidFill>
          <a:ln w="69850" cmpd="dbl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0" kern="1200" cap="none" spc="0" baseline="0" dirty="0">
                <a:solidFill>
                  <a:schemeClr val="bg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1737360" y="5516880"/>
            <a:ext cx="5669280" cy="548640"/>
          </a:xfrm>
        </p:spPr>
        <p:txBody>
          <a:bodyPr vert="horz" lIns="91440" tIns="0" rIns="91440" bIns="0" rtlCol="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lang="en-US" sz="1400" b="0" i="0" kern="1200" cap="none" spc="30" baseline="0" smtClean="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marL="0" lvl="0" indent="0" algn="ctr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>
          <a:xfrm>
            <a:off x="2981325" y="273180"/>
            <a:ext cx="3181350" cy="292100"/>
          </a:xfrm>
        </p:spPr>
        <p:txBody>
          <a:bodyPr/>
          <a:lstStyle/>
          <a:p>
            <a:fld id="{73E10B33-1423-4D7B-9B96-5898E1D37BA2}" type="datetimeFigureOut">
              <a:rPr lang="en-AU" smtClean="0"/>
              <a:t>13/06/2012</a:t>
            </a:fld>
            <a:endParaRPr lang="en-A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5"/>
          </p:nvPr>
        </p:nvSpPr>
        <p:spPr>
          <a:xfrm>
            <a:off x="4038600" y="6172200"/>
            <a:ext cx="1066800" cy="304800"/>
          </a:xfrm>
        </p:spPr>
        <p:txBody>
          <a:bodyPr/>
          <a:lstStyle/>
          <a:p>
            <a:fld id="{27EAE26D-D0C8-40FA-A2D4-D42404C57F61}" type="slidenum">
              <a:rPr lang="en-AU" smtClean="0"/>
              <a:t>‹#›</a:t>
            </a:fld>
            <a:endParaRPr lang="en-A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6"/>
          </p:nvPr>
        </p:nvSpPr>
        <p:spPr>
          <a:xfrm>
            <a:off x="1447800" y="6486525"/>
            <a:ext cx="6248400" cy="292100"/>
          </a:xfrm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hidden">
          <a:xfrm>
            <a:off x="0" y="1335973"/>
            <a:ext cx="9144000" cy="55220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19301"/>
            <a:ext cx="8229600" cy="41173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81325" y="273180"/>
            <a:ext cx="318135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 b="0" cap="all" spc="300" baseline="0">
                <a:solidFill>
                  <a:schemeClr val="tx1"/>
                </a:solidFill>
              </a:defRPr>
            </a:lvl1pPr>
          </a:lstStyle>
          <a:p>
            <a:fld id="{73E10B33-1423-4D7B-9B96-5898E1D37BA2}" type="datetimeFigureOut">
              <a:rPr lang="en-AU" smtClean="0"/>
              <a:t>13/06/2012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7800" y="6486525"/>
            <a:ext cx="62484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100" b="0" cap="all" spc="300" baseline="0">
                <a:solidFill>
                  <a:schemeClr val="tx1"/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38600" y="6172200"/>
            <a:ext cx="1066800" cy="304800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ctr">
            <a:normAutofit/>
          </a:bodyPr>
          <a:lstStyle>
            <a:lvl1pPr algn="ctr">
              <a:defRPr sz="1200" b="1">
                <a:solidFill>
                  <a:schemeClr val="tx1"/>
                </a:solidFill>
              </a:defRPr>
            </a:lvl1pPr>
          </a:lstStyle>
          <a:p>
            <a:fld id="{27EAE26D-D0C8-40FA-A2D4-D42404C57F61}" type="slidenum">
              <a:rPr lang="en-AU" smtClean="0"/>
              <a:t>‹#›</a:t>
            </a:fld>
            <a:endParaRPr lang="en-AU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1331436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ts val="400"/>
        </a:spcBef>
        <a:buNone/>
        <a:defRPr sz="1800" b="1" kern="1200" cap="all" spc="0" baseline="0">
          <a:solidFill>
            <a:schemeClr val="bg1">
              <a:lumMod val="75000"/>
              <a:lumOff val="25000"/>
            </a:schemeClr>
          </a:solidFill>
          <a:effectLst/>
          <a:latin typeface="+mj-lt"/>
          <a:ea typeface="+mj-ea"/>
          <a:cs typeface="Tunga" pitchFamily="2"/>
        </a:defRPr>
      </a:lvl1pPr>
    </p:titleStyle>
    <p:bodyStyle>
      <a:lvl1pPr marL="0" indent="0" algn="ctr" defTabSz="914400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FontTx/>
        <a:buNone/>
        <a:defRPr sz="20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 baseline="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Properties of </a:t>
            </a:r>
            <a:r>
              <a:rPr lang="en-AU" dirty="0" smtClean="0"/>
              <a:t>Cotton/Polyester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65698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AU" sz="3600" dirty="0" smtClean="0"/>
              <a:t>The dimensional stability </a:t>
            </a:r>
            <a:r>
              <a:rPr lang="en-AU" sz="3600" dirty="0"/>
              <a:t>of </a:t>
            </a:r>
            <a:r>
              <a:rPr lang="en-AU" sz="3600" dirty="0" smtClean="0"/>
              <a:t>cotton/polyester is </a:t>
            </a:r>
            <a:r>
              <a:rPr lang="en-AU" sz="3600" dirty="0"/>
              <a:t>increased significantly compared to plain cotton.</a:t>
            </a:r>
          </a:p>
          <a:p>
            <a:endParaRPr lang="en-AU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AU" sz="2800" dirty="0" smtClean="0"/>
              <a:t>Dimensional stability</a:t>
            </a:r>
            <a:endParaRPr lang="en-AU" sz="2800" dirty="0"/>
          </a:p>
        </p:txBody>
      </p:sp>
    </p:spTree>
    <p:extLst>
      <p:ext uri="{BB962C8B-B14F-4D97-AF65-F5344CB8AC3E}">
        <p14:creationId xmlns:p14="http://schemas.microsoft.com/office/powerpoint/2010/main" val="3361744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AU" sz="3600" dirty="0"/>
              <a:t>The elasticity of cotton/polyester is increased significantly compared to plain cotton.</a:t>
            </a:r>
          </a:p>
          <a:p>
            <a:endParaRPr lang="en-AU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2800" dirty="0" smtClean="0"/>
              <a:t>Elasticity</a:t>
            </a:r>
            <a:endParaRPr lang="en-AU" sz="2800" dirty="0"/>
          </a:p>
        </p:txBody>
      </p:sp>
    </p:spTree>
    <p:extLst>
      <p:ext uri="{BB962C8B-B14F-4D97-AF65-F5344CB8AC3E}">
        <p14:creationId xmlns:p14="http://schemas.microsoft.com/office/powerpoint/2010/main" val="2305010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AU" sz="3600" dirty="0" smtClean="0"/>
              <a:t>The effect of chemical will vary in relation to the percentages of the mixing blend of fibres.</a:t>
            </a:r>
            <a:endParaRPr lang="en-AU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AU" sz="2800" dirty="0" smtClean="0"/>
              <a:t>Effect of chemicals</a:t>
            </a:r>
            <a:endParaRPr lang="en-AU" sz="2800" dirty="0"/>
          </a:p>
        </p:txBody>
      </p:sp>
    </p:spTree>
    <p:extLst>
      <p:ext uri="{BB962C8B-B14F-4D97-AF65-F5344CB8AC3E}">
        <p14:creationId xmlns:p14="http://schemas.microsoft.com/office/powerpoint/2010/main" val="896972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AU" sz="3600" dirty="0" smtClean="0"/>
              <a:t>Generally</a:t>
            </a:r>
            <a:r>
              <a:rPr lang="en-AU" sz="3600" dirty="0"/>
              <a:t>, the </a:t>
            </a:r>
            <a:r>
              <a:rPr lang="en-AU" sz="3600" dirty="0" smtClean="0"/>
              <a:t>cotton/polyester resistance to sun in increased.</a:t>
            </a:r>
            <a:endParaRPr lang="en-AU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2800" dirty="0" smtClean="0"/>
              <a:t>Sun resistance</a:t>
            </a:r>
            <a:endParaRPr lang="en-AU" sz="2800" dirty="0"/>
          </a:p>
        </p:txBody>
      </p:sp>
    </p:spTree>
    <p:extLst>
      <p:ext uri="{BB962C8B-B14F-4D97-AF65-F5344CB8AC3E}">
        <p14:creationId xmlns:p14="http://schemas.microsoft.com/office/powerpoint/2010/main" val="3583905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AU" sz="3600" dirty="0" smtClean="0"/>
              <a:t>Colour fastness will </a:t>
            </a:r>
            <a:r>
              <a:rPr lang="en-AU" sz="3600" dirty="0"/>
              <a:t>vary in relation to the percentages of the mixing blend of fibres.</a:t>
            </a:r>
            <a:endParaRPr lang="en-AU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2800" dirty="0" smtClean="0"/>
              <a:t>Colour fastness</a:t>
            </a:r>
            <a:endParaRPr lang="en-AU" sz="2800" dirty="0"/>
          </a:p>
        </p:txBody>
      </p:sp>
    </p:spTree>
    <p:extLst>
      <p:ext uri="{BB962C8B-B14F-4D97-AF65-F5344CB8AC3E}">
        <p14:creationId xmlns:p14="http://schemas.microsoft.com/office/powerpoint/2010/main" val="2383360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AU" sz="3600" dirty="0" smtClean="0"/>
              <a:t>Generally, cotton/polyester’s shrink resistance is improved.</a:t>
            </a:r>
            <a:endParaRPr lang="en-AU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2800" dirty="0" smtClean="0"/>
              <a:t>Shrink resistance</a:t>
            </a:r>
            <a:endParaRPr lang="en-AU" sz="2800" dirty="0"/>
          </a:p>
        </p:txBody>
      </p:sp>
    </p:spTree>
    <p:extLst>
      <p:ext uri="{BB962C8B-B14F-4D97-AF65-F5344CB8AC3E}">
        <p14:creationId xmlns:p14="http://schemas.microsoft.com/office/powerpoint/2010/main" val="4287073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AU" sz="3600" dirty="0" smtClean="0"/>
              <a:t>Results </a:t>
            </a:r>
            <a:r>
              <a:rPr lang="en-AU" sz="3600" dirty="0"/>
              <a:t>will vary in relation to the percentages of the mixing blend of fibres</a:t>
            </a:r>
            <a:r>
              <a:rPr lang="en-AU" sz="3600" dirty="0" smtClean="0"/>
              <a:t>.</a:t>
            </a:r>
            <a:r>
              <a:rPr lang="en-AU" sz="3600" dirty="0" smtClean="0"/>
              <a:t> </a:t>
            </a:r>
            <a:endParaRPr lang="en-AU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AU" sz="2400" dirty="0"/>
              <a:t>Resistance to biological attack</a:t>
            </a:r>
          </a:p>
        </p:txBody>
      </p:sp>
    </p:spTree>
    <p:extLst>
      <p:ext uri="{BB962C8B-B14F-4D97-AF65-F5344CB8AC3E}">
        <p14:creationId xmlns:p14="http://schemas.microsoft.com/office/powerpoint/2010/main" val="2361491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963230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AU" sz="3600" dirty="0" smtClean="0"/>
              <a:t>Variable, depending on the </a:t>
            </a:r>
            <a:r>
              <a:rPr lang="en-AU" sz="3600" dirty="0" smtClean="0"/>
              <a:t>percentage mix of the fibres.</a:t>
            </a:r>
            <a:endParaRPr lang="en-AU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3200" dirty="0" smtClean="0"/>
              <a:t>LUSTRE</a:t>
            </a:r>
            <a:endParaRPr lang="en-AU" sz="3200" dirty="0"/>
          </a:p>
        </p:txBody>
      </p:sp>
    </p:spTree>
    <p:extLst>
      <p:ext uri="{BB962C8B-B14F-4D97-AF65-F5344CB8AC3E}">
        <p14:creationId xmlns:p14="http://schemas.microsoft.com/office/powerpoint/2010/main" val="3411482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AU" sz="4000" dirty="0"/>
              <a:t>Variable, depending on the percentage mix of the </a:t>
            </a:r>
            <a:r>
              <a:rPr lang="en-AU" sz="4000" dirty="0" smtClean="0"/>
              <a:t>fibres</a:t>
            </a:r>
            <a:r>
              <a:rPr lang="en-AU" sz="4000" dirty="0"/>
              <a:t>.</a:t>
            </a:r>
            <a:endParaRPr lang="en-AU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3200" dirty="0" smtClean="0"/>
              <a:t>DRAPE</a:t>
            </a:r>
            <a:endParaRPr lang="en-AU" sz="3200" dirty="0"/>
          </a:p>
        </p:txBody>
      </p:sp>
    </p:spTree>
    <p:extLst>
      <p:ext uri="{BB962C8B-B14F-4D97-AF65-F5344CB8AC3E}">
        <p14:creationId xmlns:p14="http://schemas.microsoft.com/office/powerpoint/2010/main" val="1408660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AU" sz="3600" dirty="0" smtClean="0"/>
              <a:t>This blend increases the abrasion resistance </a:t>
            </a:r>
            <a:r>
              <a:rPr lang="en-AU" sz="3600" dirty="0" smtClean="0"/>
              <a:t>of all-cotton.</a:t>
            </a:r>
            <a:endParaRPr lang="en-AU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AU" sz="2800" dirty="0" smtClean="0"/>
              <a:t>Abrasion resistance</a:t>
            </a:r>
            <a:endParaRPr lang="en-AU" sz="2800" dirty="0"/>
          </a:p>
        </p:txBody>
      </p:sp>
    </p:spTree>
    <p:extLst>
      <p:ext uri="{BB962C8B-B14F-4D97-AF65-F5344CB8AC3E}">
        <p14:creationId xmlns:p14="http://schemas.microsoft.com/office/powerpoint/2010/main" val="3181457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AU" sz="3600" dirty="0" smtClean="0"/>
              <a:t>Superior strength is the result of this blended fibre.</a:t>
            </a:r>
            <a:endParaRPr lang="en-AU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3200" dirty="0" smtClean="0"/>
              <a:t>Strength</a:t>
            </a:r>
            <a:endParaRPr lang="en-AU" sz="3200" dirty="0"/>
          </a:p>
        </p:txBody>
      </p:sp>
    </p:spTree>
    <p:extLst>
      <p:ext uri="{BB962C8B-B14F-4D97-AF65-F5344CB8AC3E}">
        <p14:creationId xmlns:p14="http://schemas.microsoft.com/office/powerpoint/2010/main" val="1471126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AU" sz="3600" dirty="0" smtClean="0"/>
              <a:t>The blend is a more comfortable alternative to all polyester s the absorbency is increased.</a:t>
            </a:r>
            <a:endParaRPr lang="en-AU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3200" dirty="0" smtClean="0"/>
              <a:t>Absorbency</a:t>
            </a:r>
            <a:endParaRPr lang="en-AU" sz="3200" dirty="0"/>
          </a:p>
        </p:txBody>
      </p:sp>
    </p:spTree>
    <p:extLst>
      <p:ext uri="{BB962C8B-B14F-4D97-AF65-F5344CB8AC3E}">
        <p14:creationId xmlns:p14="http://schemas.microsoft.com/office/powerpoint/2010/main" val="4059696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AU" sz="3600" dirty="0" smtClean="0"/>
              <a:t>Cottons elongation in improved by blending with polyester.</a:t>
            </a:r>
            <a:endParaRPr lang="en-AU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2800" dirty="0" smtClean="0"/>
              <a:t>Elongation</a:t>
            </a:r>
            <a:endParaRPr lang="en-AU" sz="2800" dirty="0"/>
          </a:p>
        </p:txBody>
      </p:sp>
    </p:spTree>
    <p:extLst>
      <p:ext uri="{BB962C8B-B14F-4D97-AF65-F5344CB8AC3E}">
        <p14:creationId xmlns:p14="http://schemas.microsoft.com/office/powerpoint/2010/main" val="217249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AU" sz="3600" dirty="0" smtClean="0"/>
              <a:t>Polyester component is now more resistant to heat, but cotton now retains more heat.</a:t>
            </a:r>
            <a:endParaRPr lang="en-AU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AU" sz="2800" dirty="0" smtClean="0"/>
              <a:t>Thermal properties</a:t>
            </a:r>
            <a:endParaRPr lang="en-AU" sz="2800" dirty="0"/>
          </a:p>
        </p:txBody>
      </p:sp>
    </p:spTree>
    <p:extLst>
      <p:ext uri="{BB962C8B-B14F-4D97-AF65-F5344CB8AC3E}">
        <p14:creationId xmlns:p14="http://schemas.microsoft.com/office/powerpoint/2010/main" val="1738665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AU" sz="3200" dirty="0" smtClean="0"/>
              <a:t>the resiliency if cotton/polyester is increased significantly compared to plain cotton.</a:t>
            </a:r>
            <a:endParaRPr lang="en-AU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2800" dirty="0" smtClean="0"/>
              <a:t>resiliency</a:t>
            </a:r>
            <a:endParaRPr lang="en-AU" sz="2800" dirty="0"/>
          </a:p>
        </p:txBody>
      </p:sp>
    </p:spTree>
    <p:extLst>
      <p:ext uri="{BB962C8B-B14F-4D97-AF65-F5344CB8AC3E}">
        <p14:creationId xmlns:p14="http://schemas.microsoft.com/office/powerpoint/2010/main" val="1055034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Properties of Cotton/Polyester&amp;quot;&quot;/&gt;&lt;property id=&quot;20307&quot; value=&quot;256&quot;/&gt;&lt;/object&gt;&lt;object type=&quot;3&quot; unique_id=&quot;10005&quot;&gt;&lt;property id=&quot;20148&quot; value=&quot;5&quot;/&gt;&lt;property id=&quot;20300&quot; value=&quot;Slide 2 - &amp;quot;LUSTRE&amp;quot;&quot;/&gt;&lt;property id=&quot;20307&quot; value=&quot;273&quot;/&gt;&lt;/object&gt;&lt;object type=&quot;3&quot; unique_id=&quot;10006&quot;&gt;&lt;property id=&quot;20148&quot; value=&quot;5&quot;/&gt;&lt;property id=&quot;20300&quot; value=&quot;Slide 3 - &amp;quot;DRAPE&amp;quot;&quot;/&gt;&lt;property id=&quot;20307&quot; value=&quot;257&quot;/&gt;&lt;/object&gt;&lt;object type=&quot;3&quot; unique_id=&quot;10007&quot;&gt;&lt;property id=&quot;20148&quot; value=&quot;5&quot;/&gt;&lt;property id=&quot;20300&quot; value=&quot;Slide 4 - &amp;quot;Abrasion resistance&amp;quot;&quot;/&gt;&lt;property id=&quot;20307&quot; value=&quot;258&quot;/&gt;&lt;/object&gt;&lt;object type=&quot;3&quot; unique_id=&quot;10008&quot;&gt;&lt;property id=&quot;20148&quot; value=&quot;5&quot;/&gt;&lt;property id=&quot;20300&quot; value=&quot;Slide 5 - &amp;quot;Strength&amp;quot;&quot;/&gt;&lt;property id=&quot;20307&quot; value=&quot;259&quot;/&gt;&lt;/object&gt;&lt;object type=&quot;3&quot; unique_id=&quot;10009&quot;&gt;&lt;property id=&quot;20148&quot; value=&quot;5&quot;/&gt;&lt;property id=&quot;20300&quot; value=&quot;Slide 6 - &amp;quot;Absorbency&amp;quot;&quot;/&gt;&lt;property id=&quot;20307&quot; value=&quot;260&quot;/&gt;&lt;/object&gt;&lt;object type=&quot;3&quot; unique_id=&quot;10010&quot;&gt;&lt;property id=&quot;20148&quot; value=&quot;5&quot;/&gt;&lt;property id=&quot;20300&quot; value=&quot;Slide 7 - &amp;quot;Elongation&amp;quot;&quot;/&gt;&lt;property id=&quot;20307&quot; value=&quot;261&quot;/&gt;&lt;/object&gt;&lt;object type=&quot;3&quot; unique_id=&quot;10011&quot;&gt;&lt;property id=&quot;20148&quot; value=&quot;5&quot;/&gt;&lt;property id=&quot;20300&quot; value=&quot;Slide 8 - &amp;quot;Thermal properties&amp;quot;&quot;/&gt;&lt;property id=&quot;20307&quot; value=&quot;262&quot;/&gt;&lt;/object&gt;&lt;object type=&quot;3&quot; unique_id=&quot;10012&quot;&gt;&lt;property id=&quot;20148&quot; value=&quot;5&quot;/&gt;&lt;property id=&quot;20300&quot; value=&quot;Slide 9 - &amp;quot;resiliency&amp;quot;&quot;/&gt;&lt;property id=&quot;20307&quot; value=&quot;263&quot;/&gt;&lt;/object&gt;&lt;object type=&quot;3&quot; unique_id=&quot;10013&quot;&gt;&lt;property id=&quot;20148&quot; value=&quot;5&quot;/&gt;&lt;property id=&quot;20300&quot; value=&quot;Slide 10 - &amp;quot;Dimensional stability&amp;quot;&quot;/&gt;&lt;property id=&quot;20307&quot; value=&quot;264&quot;/&gt;&lt;/object&gt;&lt;object type=&quot;3&quot; unique_id=&quot;10014&quot;&gt;&lt;property id=&quot;20148&quot; value=&quot;5&quot;/&gt;&lt;property id=&quot;20300&quot; value=&quot;Slide 11 - &amp;quot;Elasticity&amp;quot;&quot;/&gt;&lt;property id=&quot;20307&quot; value=&quot;265&quot;/&gt;&lt;/object&gt;&lt;object type=&quot;3&quot; unique_id=&quot;10015&quot;&gt;&lt;property id=&quot;20148&quot; value=&quot;5&quot;/&gt;&lt;property id=&quot;20300&quot; value=&quot;Slide 12 - &amp;quot;Effect of chemicals&amp;quot;&quot;/&gt;&lt;property id=&quot;20307&quot; value=&quot;266&quot;/&gt;&lt;/object&gt;&lt;object type=&quot;3&quot; unique_id=&quot;10016&quot;&gt;&lt;property id=&quot;20148&quot; value=&quot;5&quot;/&gt;&lt;property id=&quot;20300&quot; value=&quot;Slide 13 - &amp;quot;Sun resistance&amp;quot;&quot;/&gt;&lt;property id=&quot;20307&quot; value=&quot;267&quot;/&gt;&lt;/object&gt;&lt;object type=&quot;3&quot; unique_id=&quot;10017&quot;&gt;&lt;property id=&quot;20148&quot; value=&quot;5&quot;/&gt;&lt;property id=&quot;20300&quot; value=&quot;Slide 14 - &amp;quot;Colour fastness&amp;quot;&quot;/&gt;&lt;property id=&quot;20307&quot; value=&quot;268&quot;/&gt;&lt;/object&gt;&lt;object type=&quot;3&quot; unique_id=&quot;10018&quot;&gt;&lt;property id=&quot;20148&quot; value=&quot;5&quot;/&gt;&lt;property id=&quot;20300&quot; value=&quot;Slide 15 - &amp;quot;Shrink resistance&amp;quot;&quot;/&gt;&lt;property id=&quot;20307&quot; value=&quot;269&quot;/&gt;&lt;/object&gt;&lt;object type=&quot;3&quot; unique_id=&quot;10019&quot;&gt;&lt;property id=&quot;20148&quot; value=&quot;5&quot;/&gt;&lt;property id=&quot;20300&quot; value=&quot;Slide 16 - &amp;quot;Resistance to biological attack&amp;quot;&quot;/&gt;&lt;property id=&quot;20307&quot; value=&quot;270&quot;/&gt;&lt;/object&gt;&lt;object type=&quot;3&quot; unique_id=&quot;10021&quot;&gt;&lt;property id=&quot;20148&quot; value=&quot;5&quot;/&gt;&lt;property id=&quot;20300&quot; value=&quot;Slide 17&quot;/&gt;&lt;property id=&quot;20307&quot; value=&quot;272&quot;/&gt;&lt;/object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lackTie">
  <a:themeElements>
    <a:clrScheme name="BlackTie">
      <a:dk1>
        <a:srgbClr val="000000"/>
      </a:dk1>
      <a:lt1>
        <a:srgbClr val="FFFFFF"/>
      </a:lt1>
      <a:dk2>
        <a:srgbClr val="46464A"/>
      </a:dk2>
      <a:lt2>
        <a:srgbClr val="E3DCCF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BlackTie">
      <a:maj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BlackTi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20000"/>
              </a:schemeClr>
            </a:gs>
            <a:gs pos="30000">
              <a:schemeClr val="phClr">
                <a:tint val="61000"/>
                <a:satMod val="220000"/>
              </a:schemeClr>
            </a:gs>
            <a:gs pos="45000">
              <a:schemeClr val="phClr">
                <a:tint val="66000"/>
                <a:satMod val="240000"/>
              </a:schemeClr>
            </a:gs>
            <a:gs pos="55000">
              <a:schemeClr val="phClr">
                <a:tint val="66000"/>
                <a:satMod val="220000"/>
              </a:schemeClr>
            </a:gs>
            <a:gs pos="73000">
              <a:schemeClr val="phClr">
                <a:tint val="61000"/>
                <a:satMod val="220000"/>
              </a:schemeClr>
            </a:gs>
            <a:gs pos="100000">
              <a:schemeClr val="phClr">
                <a:tint val="45000"/>
                <a:satMod val="22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  <a:satMod val="110000"/>
              </a:schemeClr>
            </a:gs>
            <a:gs pos="30000">
              <a:schemeClr val="phClr">
                <a:shade val="90000"/>
                <a:satMod val="120000"/>
              </a:schemeClr>
            </a:gs>
            <a:gs pos="45000">
              <a:schemeClr val="phClr">
                <a:shade val="100000"/>
                <a:satMod val="128000"/>
              </a:schemeClr>
            </a:gs>
            <a:gs pos="55000">
              <a:schemeClr val="phClr">
                <a:shade val="100000"/>
                <a:satMod val="128000"/>
              </a:schemeClr>
            </a:gs>
            <a:gs pos="73000">
              <a:schemeClr val="phClr">
                <a:shade val="90000"/>
                <a:satMod val="120000"/>
              </a:schemeClr>
            </a:gs>
            <a:gs pos="100000">
              <a:schemeClr val="phClr">
                <a:shade val="63000"/>
                <a:satMod val="11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7150" dist="38100" dir="5400000" algn="br" rotWithShape="0">
              <a:srgbClr val="000000">
                <a:alpha val="57000"/>
              </a:srgbClr>
            </a:outerShdw>
          </a:effectLst>
          <a:scene3d>
            <a:camera prst="orthographicFront">
              <a:rot lat="0" lon="0" rev="0"/>
            </a:camera>
            <a:lightRig rig="twoPt" dir="t">
              <a:rot lat="0" lon="0" rev="1800000"/>
            </a:lightRig>
          </a:scene3d>
          <a:sp3d>
            <a:bevelT w="44450" h="31750" prst="coolSlant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20000"/>
              </a:schemeClr>
            </a:duotone>
          </a:blip>
          <a:stretch/>
        </a:blip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30000"/>
                <a:satMod val="255000"/>
              </a:schemeClr>
            </a:gs>
          </a:gsLst>
          <a:path path="circle">
            <a:fillToRect l="50000" t="-80000" r="50000" b="18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Black Tie</Template>
  <TotalTime>63</TotalTime>
  <Words>215</Words>
  <Application>Microsoft Office PowerPoint</Application>
  <PresentationFormat>On-screen Show (4:3)</PresentationFormat>
  <Paragraphs>31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BlackTie</vt:lpstr>
      <vt:lpstr>Properties of Cotton/Polyester</vt:lpstr>
      <vt:lpstr>LUSTRE</vt:lpstr>
      <vt:lpstr>DRAPE</vt:lpstr>
      <vt:lpstr>Abrasion resistance</vt:lpstr>
      <vt:lpstr>Strength</vt:lpstr>
      <vt:lpstr>Absorbency</vt:lpstr>
      <vt:lpstr>Elongation</vt:lpstr>
      <vt:lpstr>Thermal properties</vt:lpstr>
      <vt:lpstr>resiliency</vt:lpstr>
      <vt:lpstr>Dimensional stability</vt:lpstr>
      <vt:lpstr>Elasticity</vt:lpstr>
      <vt:lpstr>Effect of chemicals</vt:lpstr>
      <vt:lpstr>Sun resistance</vt:lpstr>
      <vt:lpstr>Colour fastness</vt:lpstr>
      <vt:lpstr>Shrink resistance</vt:lpstr>
      <vt:lpstr>Resistance to biological attack</vt:lpstr>
      <vt:lpstr>PowerPoint Presentation</vt:lpstr>
    </vt:vector>
  </TitlesOfParts>
  <Company>NSW, Department of Education and Training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Properties of rayon</dc:title>
  <dc:creator>Powers, Laura</dc:creator>
  <cp:lastModifiedBy>laura.powers1</cp:lastModifiedBy>
  <cp:revision>11</cp:revision>
  <cp:lastPrinted>2012-06-11T21:52:40Z</cp:lastPrinted>
  <dcterms:created xsi:type="dcterms:W3CDTF">2012-06-06T04:02:19Z</dcterms:created>
  <dcterms:modified xsi:type="dcterms:W3CDTF">2012-06-13T03:07:31Z</dcterms:modified>
</cp:coreProperties>
</file>