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6"/>
  </p:notesMasterIdLst>
  <p:sldIdLst>
    <p:sldId id="268" r:id="rId2"/>
    <p:sldId id="267" r:id="rId3"/>
    <p:sldId id="257" r:id="rId4"/>
    <p:sldId id="272" r:id="rId5"/>
    <p:sldId id="258" r:id="rId6"/>
    <p:sldId id="259" r:id="rId7"/>
    <p:sldId id="261" r:id="rId8"/>
    <p:sldId id="260" r:id="rId9"/>
    <p:sldId id="266" r:id="rId10"/>
    <p:sldId id="262" r:id="rId11"/>
    <p:sldId id="263" r:id="rId12"/>
    <p:sldId id="264" r:id="rId13"/>
    <p:sldId id="265"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4" autoAdjust="0"/>
    <p:restoredTop sz="94660"/>
  </p:normalViewPr>
  <p:slideViewPr>
    <p:cSldViewPr>
      <p:cViewPr varScale="1">
        <p:scale>
          <a:sx n="106" d="100"/>
          <a:sy n="106" d="100"/>
        </p:scale>
        <p:origin x="-17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648BC5-8529-438E-9192-176E9B02C5D4}" type="datetimeFigureOut">
              <a:rPr lang="en-US" smtClean="0"/>
              <a:pPr/>
              <a:t>11/05/2012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A2E6D2-E1E3-405B-B064-432CDDE604C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A2E6D2-E1E3-405B-B064-432CDDE604C8}"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3AB5CB3-D751-48B4-9E53-713B47366EE8}" type="datetimeFigureOut">
              <a:rPr lang="en-US" smtClean="0"/>
              <a:pPr/>
              <a:t>11/05/2012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9D84372-B476-4416-97A6-341BC24BDCC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AB5CB3-D751-48B4-9E53-713B47366EE8}" type="datetimeFigureOut">
              <a:rPr lang="en-US" smtClean="0"/>
              <a:pPr/>
              <a:t>11/05/2012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84372-B476-4416-97A6-341BC24BDC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AB5CB3-D751-48B4-9E53-713B47366EE8}" type="datetimeFigureOut">
              <a:rPr lang="en-US" smtClean="0"/>
              <a:pPr/>
              <a:t>11/05/2012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84372-B476-4416-97A6-341BC24BDC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AB5CB3-D751-48B4-9E53-713B47366EE8}" type="datetimeFigureOut">
              <a:rPr lang="en-US" smtClean="0"/>
              <a:pPr/>
              <a:t>11/05/2012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84372-B476-4416-97A6-341BC24BDCC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3AB5CB3-D751-48B4-9E53-713B47366EE8}" type="datetimeFigureOut">
              <a:rPr lang="en-US" smtClean="0"/>
              <a:pPr/>
              <a:t>11/05/2012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84372-B476-4416-97A6-341BC24BDCC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3AB5CB3-D751-48B4-9E53-713B47366EE8}" type="datetimeFigureOut">
              <a:rPr lang="en-US" smtClean="0"/>
              <a:pPr/>
              <a:t>11/05/2012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D84372-B476-4416-97A6-341BC24BDC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3AB5CB3-D751-48B4-9E53-713B47366EE8}" type="datetimeFigureOut">
              <a:rPr lang="en-US" smtClean="0"/>
              <a:pPr/>
              <a:t>11/05/2012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D84372-B476-4416-97A6-341BC24BDCC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3AB5CB3-D751-48B4-9E53-713B47366EE8}" type="datetimeFigureOut">
              <a:rPr lang="en-US" smtClean="0"/>
              <a:pPr/>
              <a:t>11/05/2012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D84372-B476-4416-97A6-341BC24BDC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AB5CB3-D751-48B4-9E53-713B47366EE8}" type="datetimeFigureOut">
              <a:rPr lang="en-US" smtClean="0"/>
              <a:pPr/>
              <a:t>11/05/2012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D84372-B476-4416-97A6-341BC24BDC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3AB5CB3-D751-48B4-9E53-713B47366EE8}" type="datetimeFigureOut">
              <a:rPr lang="en-US" smtClean="0"/>
              <a:pPr/>
              <a:t>11/05/2012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D84372-B476-4416-97A6-341BC24BDC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3AB5CB3-D751-48B4-9E53-713B47366EE8}" type="datetimeFigureOut">
              <a:rPr lang="en-US" smtClean="0"/>
              <a:pPr/>
              <a:t>11/05/2012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9D84372-B476-4416-97A6-341BC24BDCC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3AB5CB3-D751-48B4-9E53-713B47366EE8}" type="datetimeFigureOut">
              <a:rPr lang="en-US" smtClean="0"/>
              <a:pPr/>
              <a:t>11/05/2012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9D84372-B476-4416-97A6-341BC24BDCC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title"/>
          </p:nvPr>
        </p:nvSpPr>
        <p:spPr>
          <a:xfrm>
            <a:off x="533400" y="152400"/>
            <a:ext cx="8229600" cy="1143000"/>
          </a:xfrm>
        </p:spPr>
        <p:txBody>
          <a:bodyPr>
            <a:normAutofit/>
          </a:bodyPr>
          <a:lstStyle/>
          <a:p>
            <a:pPr algn="ctr"/>
            <a:r>
              <a:rPr lang="en-US" sz="4800" dirty="0" smtClean="0"/>
              <a:t>THE  DELPHI  METHOD</a:t>
            </a:r>
            <a:endParaRPr lang="en-US" sz="4800" dirty="0"/>
          </a:p>
        </p:txBody>
      </p:sp>
      <p:sp>
        <p:nvSpPr>
          <p:cNvPr id="19" name="Content Placeholder 18"/>
          <p:cNvSpPr>
            <a:spLocks noGrp="1"/>
          </p:cNvSpPr>
          <p:nvPr>
            <p:ph sz="half" idx="1"/>
          </p:nvPr>
        </p:nvSpPr>
        <p:spPr>
          <a:xfrm>
            <a:off x="228600" y="2057400"/>
            <a:ext cx="4495800" cy="4678363"/>
          </a:xfrm>
        </p:spPr>
        <p:style>
          <a:lnRef idx="3">
            <a:schemeClr val="lt1"/>
          </a:lnRef>
          <a:fillRef idx="1">
            <a:schemeClr val="accent2"/>
          </a:fillRef>
          <a:effectRef idx="1">
            <a:schemeClr val="accent2"/>
          </a:effectRef>
          <a:fontRef idx="minor">
            <a:schemeClr val="lt1"/>
          </a:fontRef>
        </p:style>
        <p:txBody>
          <a:bodyPr/>
          <a:lstStyle/>
          <a:p>
            <a:pPr>
              <a:buNone/>
            </a:pPr>
            <a:endParaRPr lang="en-US" dirty="0"/>
          </a:p>
          <a:p>
            <a:pPr algn="ctr">
              <a:buNone/>
            </a:pPr>
            <a:r>
              <a:rPr lang="en-US" sz="2800" dirty="0" smtClean="0"/>
              <a:t>UNDER THE GUIDENCE </a:t>
            </a:r>
          </a:p>
          <a:p>
            <a:pPr algn="ctr">
              <a:buNone/>
            </a:pPr>
            <a:r>
              <a:rPr lang="en-US" sz="2800" dirty="0" smtClean="0"/>
              <a:t>OF</a:t>
            </a:r>
          </a:p>
          <a:p>
            <a:pPr algn="ctr">
              <a:buNone/>
            </a:pPr>
            <a:r>
              <a:rPr lang="en-US" sz="2800" dirty="0" smtClean="0"/>
              <a:t>PROF. KHAISER NIKAM</a:t>
            </a:r>
            <a:endParaRPr lang="en-US" sz="2800" dirty="0"/>
          </a:p>
        </p:txBody>
      </p:sp>
      <p:sp>
        <p:nvSpPr>
          <p:cNvPr id="20" name="Content Placeholder 19"/>
          <p:cNvSpPr>
            <a:spLocks noGrp="1"/>
          </p:cNvSpPr>
          <p:nvPr>
            <p:ph sz="half" idx="2"/>
          </p:nvPr>
        </p:nvSpPr>
        <p:spPr>
          <a:xfrm>
            <a:off x="4876800" y="2057400"/>
            <a:ext cx="4038600" cy="4678363"/>
          </a:xfrm>
        </p:spPr>
        <p:style>
          <a:lnRef idx="1">
            <a:schemeClr val="accent6"/>
          </a:lnRef>
          <a:fillRef idx="2">
            <a:schemeClr val="accent6"/>
          </a:fillRef>
          <a:effectRef idx="1">
            <a:schemeClr val="accent6"/>
          </a:effectRef>
          <a:fontRef idx="minor">
            <a:schemeClr val="dk1"/>
          </a:fontRef>
        </p:style>
        <p:txBody>
          <a:bodyPr>
            <a:normAutofit/>
          </a:bodyPr>
          <a:lstStyle/>
          <a:p>
            <a:pPr algn="ctr">
              <a:buNone/>
            </a:pPr>
            <a:r>
              <a:rPr lang="en-US" sz="3200" dirty="0" smtClean="0"/>
              <a:t>         </a:t>
            </a:r>
          </a:p>
          <a:p>
            <a:pPr algn="ctr">
              <a:buNone/>
            </a:pPr>
            <a:endParaRPr lang="en-US" sz="3200" dirty="0"/>
          </a:p>
          <a:p>
            <a:pPr algn="ctr">
              <a:buNone/>
            </a:pPr>
            <a:endParaRPr lang="en-US" sz="3200" dirty="0" smtClean="0"/>
          </a:p>
          <a:p>
            <a:pPr algn="ctr">
              <a:buNone/>
            </a:pPr>
            <a:r>
              <a:rPr lang="en-US" sz="3200" dirty="0" smtClean="0"/>
              <a:t>  </a:t>
            </a:r>
          </a:p>
          <a:p>
            <a:pPr algn="ctr">
              <a:buNone/>
            </a:pPr>
            <a:r>
              <a:rPr lang="en-US" dirty="0" smtClean="0"/>
              <a:t>SHAJI JOHN</a:t>
            </a:r>
          </a:p>
          <a:p>
            <a:pPr algn="ctr">
              <a:buNone/>
            </a:pPr>
            <a:r>
              <a:rPr lang="en-US" dirty="0" smtClean="0"/>
              <a:t>RESEARCH   SCHOLAR</a:t>
            </a:r>
          </a:p>
          <a:p>
            <a:pPr algn="ctr">
              <a:buNone/>
            </a:pPr>
            <a:r>
              <a:rPr lang="en-US" dirty="0" smtClean="0"/>
              <a:t>DLIS   UNIVERSITY   OF MYSORE </a:t>
            </a:r>
            <a:endParaRPr lang="en-US" dirty="0"/>
          </a:p>
        </p:txBody>
      </p:sp>
    </p:spTree>
  </p:cSld>
  <p:clrMapOvr>
    <a:masterClrMapping/>
  </p:clrMapOvr>
  <p:transition advTm="4000">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371600"/>
          </a:xfrm>
        </p:spPr>
        <p:txBody>
          <a:bodyPr>
            <a:normAutofit fontScale="90000"/>
          </a:bodyPr>
          <a:lstStyle/>
          <a:p>
            <a:pPr algn="ctr"/>
            <a:r>
              <a:rPr lang="en-US" dirty="0" smtClean="0"/>
              <a:t>Delphi </a:t>
            </a:r>
            <a:r>
              <a:rPr lang="en-US" i="1" dirty="0" smtClean="0"/>
              <a:t>Positive</a:t>
            </a:r>
            <a:br>
              <a:rPr lang="en-US" i="1" dirty="0" smtClean="0"/>
            </a:br>
            <a:endParaRPr lang="en-US" i="1" dirty="0"/>
          </a:p>
        </p:txBody>
      </p:sp>
      <p:sp>
        <p:nvSpPr>
          <p:cNvPr id="3" name="Content Placeholder 2"/>
          <p:cNvSpPr>
            <a:spLocks noGrp="1"/>
          </p:cNvSpPr>
          <p:nvPr>
            <p:ph idx="1"/>
          </p:nvPr>
        </p:nvSpPr>
        <p:spPr>
          <a:xfrm>
            <a:off x="457200" y="1219200"/>
            <a:ext cx="8229600" cy="5105400"/>
          </a:xfrm>
        </p:spPr>
        <p:txBody>
          <a:bodyPr>
            <a:normAutofit fontScale="85000" lnSpcReduction="10000"/>
          </a:bodyPr>
          <a:lstStyle/>
          <a:p>
            <a:pPr lvl="0" algn="just"/>
            <a:r>
              <a:rPr lang="en-US" sz="3000" dirty="0" smtClean="0"/>
              <a:t>Anonymity can be guaranteed, anonymity for participants make contributions of ideas a safe activity</a:t>
            </a:r>
          </a:p>
          <a:p>
            <a:pPr lvl="0"/>
            <a:r>
              <a:rPr lang="en-US" sz="3000" dirty="0" smtClean="0"/>
              <a:t>Conducted in writing and does not require face-to-face meetings</a:t>
            </a:r>
          </a:p>
          <a:p>
            <a:pPr lvl="0"/>
            <a:r>
              <a:rPr lang="en-US" sz="3000" dirty="0" smtClean="0"/>
              <a:t>responses can be made at the convenience of the participant</a:t>
            </a:r>
          </a:p>
          <a:p>
            <a:r>
              <a:rPr lang="en-US" sz="3000" dirty="0" smtClean="0"/>
              <a:t>Opportunities for large number of experts  to participate</a:t>
            </a:r>
          </a:p>
          <a:p>
            <a:r>
              <a:rPr lang="en-US" sz="3000" dirty="0" smtClean="0"/>
              <a:t>Opportunities for participants to reconsider their opinions</a:t>
            </a:r>
          </a:p>
          <a:p>
            <a:r>
              <a:rPr lang="en-US" sz="2800" dirty="0" smtClean="0"/>
              <a:t>Gives access to groups of widely dispersed experts</a:t>
            </a:r>
            <a:endParaRPr lang="en-US" sz="3000" dirty="0" smtClean="0"/>
          </a:p>
          <a:p>
            <a:pPr>
              <a:buNone/>
            </a:pPr>
            <a:endParaRPr lang="en-US" dirty="0" smtClean="0"/>
          </a:p>
          <a:p>
            <a:pPr>
              <a:buNone/>
            </a:pPr>
            <a:r>
              <a:rPr lang="en-US" sz="2000" dirty="0" smtClean="0"/>
              <a:t>                                                                                                                     Continued</a:t>
            </a:r>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1143000"/>
          </a:xfrm>
        </p:spPr>
        <p:txBody>
          <a:bodyPr/>
          <a:lstStyle/>
          <a:p>
            <a:endParaRPr lang="en-US"/>
          </a:p>
        </p:txBody>
      </p:sp>
      <p:sp>
        <p:nvSpPr>
          <p:cNvPr id="3" name="Content Placeholder 2"/>
          <p:cNvSpPr>
            <a:spLocks noGrp="1"/>
          </p:cNvSpPr>
          <p:nvPr>
            <p:ph idx="1"/>
          </p:nvPr>
        </p:nvSpPr>
        <p:spPr>
          <a:xfrm>
            <a:off x="609600" y="1371600"/>
            <a:ext cx="8229600" cy="5334000"/>
          </a:xfrm>
        </p:spPr>
        <p:txBody>
          <a:bodyPr>
            <a:normAutofit/>
          </a:bodyPr>
          <a:lstStyle/>
          <a:p>
            <a:pPr lvl="0" algn="just"/>
            <a:r>
              <a:rPr lang="en-US" dirty="0" smtClean="0"/>
              <a:t>Time for reflection, improving the strength of opinion.</a:t>
            </a:r>
          </a:p>
          <a:p>
            <a:pPr algn="just"/>
            <a:r>
              <a:rPr lang="en-US" sz="2800" dirty="0" smtClean="0"/>
              <a:t>Participants have an equal say</a:t>
            </a:r>
          </a:p>
          <a:p>
            <a:pPr lvl="0" algn="just"/>
            <a:r>
              <a:rPr lang="en-US" dirty="0" smtClean="0"/>
              <a:t>Greater acceptance of Delphi results than other consensus methods. </a:t>
            </a:r>
          </a:p>
          <a:p>
            <a:pPr lvl="0" algn="just"/>
            <a:r>
              <a:rPr lang="en-US" dirty="0" smtClean="0"/>
              <a:t>Learning and motivating experience for participants.  </a:t>
            </a:r>
          </a:p>
          <a:p>
            <a:pPr lvl="0" algn="just"/>
            <a:r>
              <a:rPr lang="en-US" dirty="0" smtClean="0"/>
              <a:t>Highly cost-effective, when conducted by experts </a:t>
            </a:r>
          </a:p>
          <a:p>
            <a:pPr algn="just"/>
            <a:r>
              <a:rPr lang="en-US" dirty="0" smtClean="0"/>
              <a:t> Relatively free of social pressure, personality influence, and individual dominance and is, therefore, conducive to independent thinking and gradual formulation of reliable judgments or forecasting of results</a:t>
            </a:r>
          </a:p>
          <a:p>
            <a:pPr lvl="0" algn="just"/>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001000" cy="685800"/>
          </a:xfrm>
        </p:spPr>
        <p:txBody>
          <a:bodyPr>
            <a:normAutofit fontScale="90000"/>
          </a:bodyPr>
          <a:lstStyle/>
          <a:p>
            <a:pPr algn="ctr"/>
            <a:r>
              <a:rPr lang="en-US" dirty="0" smtClean="0"/>
              <a:t>DELPHI  NEGATIV’S</a:t>
            </a:r>
            <a:endParaRPr lang="en-US" dirty="0"/>
          </a:p>
        </p:txBody>
      </p:sp>
      <p:sp>
        <p:nvSpPr>
          <p:cNvPr id="3" name="Content Placeholder 2"/>
          <p:cNvSpPr>
            <a:spLocks noGrp="1"/>
          </p:cNvSpPr>
          <p:nvPr>
            <p:ph idx="1"/>
          </p:nvPr>
        </p:nvSpPr>
        <p:spPr>
          <a:xfrm>
            <a:off x="457200" y="1447800"/>
            <a:ext cx="8229600" cy="5181600"/>
          </a:xfrm>
        </p:spPr>
        <p:txBody>
          <a:bodyPr>
            <a:normAutofit/>
          </a:bodyPr>
          <a:lstStyle/>
          <a:p>
            <a:pPr lvl="0" algn="just"/>
            <a:r>
              <a:rPr lang="en-US" dirty="0" smtClean="0"/>
              <a:t>Large amount of time to conduct several rounds</a:t>
            </a:r>
          </a:p>
          <a:p>
            <a:pPr lvl="0" algn="just"/>
            <a:r>
              <a:rPr lang="en-US" dirty="0" smtClean="0"/>
              <a:t>The complexity of data analysis</a:t>
            </a:r>
          </a:p>
          <a:p>
            <a:pPr lvl="0" algn="just"/>
            <a:r>
              <a:rPr lang="en-US" dirty="0" smtClean="0"/>
              <a:t>The difficulty of maintaining participant enthusiasm throughout process</a:t>
            </a:r>
          </a:p>
          <a:p>
            <a:pPr lvl="0"/>
            <a:r>
              <a:rPr lang="en-US" dirty="0" smtClean="0"/>
              <a:t>Potential of Low Response Rates</a:t>
            </a:r>
            <a:r>
              <a:rPr lang="en-US" b="1" dirty="0" smtClean="0"/>
              <a:t> </a:t>
            </a:r>
            <a:r>
              <a:rPr lang="en-US" dirty="0" smtClean="0"/>
              <a:t>Due to the multiple feedback processes</a:t>
            </a:r>
          </a:p>
          <a:p>
            <a:pPr lvl="0"/>
            <a:r>
              <a:rPr lang="en-US" dirty="0" smtClean="0"/>
              <a:t> The power of persuasion or prestigious individuals to shape group opinion</a:t>
            </a:r>
          </a:p>
          <a:p>
            <a:pPr lvl="0"/>
            <a:r>
              <a:rPr lang="en-US" dirty="0" smtClean="0"/>
              <a:t>The vulnerability of group dynamics to manipulation</a:t>
            </a:r>
          </a:p>
          <a:p>
            <a:pPr lvl="0">
              <a:buNone/>
            </a:pPr>
            <a:endParaRPr lang="en-US" dirty="0" smtClean="0"/>
          </a:p>
          <a:p>
            <a:pPr lvl="0">
              <a:buNone/>
            </a:pPr>
            <a:r>
              <a:rPr lang="en-US" sz="1600" dirty="0" smtClean="0"/>
              <a:t>                                                                                                                        Continued </a:t>
            </a:r>
          </a:p>
          <a:p>
            <a:pPr lvl="0" algn="just">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endParaRPr lang="en-US"/>
          </a:p>
        </p:txBody>
      </p:sp>
      <p:sp>
        <p:nvSpPr>
          <p:cNvPr id="3" name="Content Placeholder 2"/>
          <p:cNvSpPr>
            <a:spLocks noGrp="1"/>
          </p:cNvSpPr>
          <p:nvPr>
            <p:ph idx="1"/>
          </p:nvPr>
        </p:nvSpPr>
        <p:spPr>
          <a:xfrm>
            <a:off x="457200" y="1219200"/>
            <a:ext cx="8229600" cy="5410200"/>
          </a:xfrm>
        </p:spPr>
        <p:txBody>
          <a:bodyPr/>
          <a:lstStyle/>
          <a:p>
            <a:pPr lvl="0" algn="just"/>
            <a:r>
              <a:rPr lang="en-US" dirty="0" smtClean="0"/>
              <a:t>Manipulation, the responses can be altered by the monitors in the hope of moving the next round responses in a desired direction. Care needed in this regard</a:t>
            </a:r>
          </a:p>
          <a:p>
            <a:r>
              <a:rPr lang="en-US" dirty="0" smtClean="0"/>
              <a:t>The bandwagon effect of a majority opinion</a:t>
            </a:r>
          </a:p>
          <a:p>
            <a:pPr lvl="0"/>
            <a:r>
              <a:rPr lang="en-US" dirty="0" smtClean="0"/>
              <a:t>Ambiguity regarding panel size and consensus levels required</a:t>
            </a:r>
          </a:p>
          <a:p>
            <a:pPr>
              <a:buNone/>
            </a:pPr>
            <a:r>
              <a:rPr lang="en-US" sz="2800" dirty="0" smtClean="0"/>
              <a:t>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305800" cy="1524000"/>
          </a:xfrm>
        </p:spPr>
        <p:txBody>
          <a:bodyPr>
            <a:normAutofit/>
          </a:bodyPr>
          <a:lstStyle/>
          <a:p>
            <a:r>
              <a:rPr lang="en-US" dirty="0" smtClean="0"/>
              <a:t>	</a:t>
            </a:r>
            <a:r>
              <a:rPr lang="en-US" sz="8800" dirty="0" smtClean="0"/>
              <a:t>THANK  YOU </a:t>
            </a:r>
            <a:endParaRPr lang="en-US" sz="8800"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a:bodyPr>
          <a:lstStyle/>
          <a:p>
            <a:pPr algn="ctr"/>
            <a:r>
              <a:rPr lang="en-US" sz="6000" dirty="0" smtClean="0"/>
              <a:t>THE DELPHI METHOD</a:t>
            </a:r>
            <a:endParaRPr lang="en-US" sz="6000" dirty="0"/>
          </a:p>
        </p:txBody>
      </p:sp>
      <p:sp>
        <p:nvSpPr>
          <p:cNvPr id="3" name="Content Placeholder 2"/>
          <p:cNvSpPr>
            <a:spLocks noGrp="1"/>
          </p:cNvSpPr>
          <p:nvPr>
            <p:ph idx="1"/>
          </p:nvPr>
        </p:nvSpPr>
        <p:spPr>
          <a:xfrm>
            <a:off x="457200" y="1295400"/>
            <a:ext cx="8229600" cy="5257800"/>
          </a:xfrm>
        </p:spPr>
        <p:txBody>
          <a:bodyPr>
            <a:normAutofit fontScale="85000" lnSpcReduction="20000"/>
          </a:bodyPr>
          <a:lstStyle/>
          <a:p>
            <a:pPr algn="just"/>
            <a:r>
              <a:rPr lang="en-US" sz="3800" dirty="0" smtClean="0"/>
              <a:t>INTRODUCTION</a:t>
            </a:r>
          </a:p>
          <a:p>
            <a:pPr algn="just">
              <a:buNone/>
            </a:pPr>
            <a:endParaRPr lang="en-US" dirty="0" smtClean="0"/>
          </a:p>
          <a:p>
            <a:pPr algn="just"/>
            <a:r>
              <a:rPr lang="en-US" sz="2800" dirty="0" smtClean="0"/>
              <a:t>The Delphi Method is a group decision making technique developed</a:t>
            </a:r>
            <a:r>
              <a:rPr lang="en-US" sz="2800" b="1" dirty="0" smtClean="0"/>
              <a:t> </a:t>
            </a:r>
            <a:r>
              <a:rPr lang="en-US" sz="2800" dirty="0" smtClean="0"/>
              <a:t>by Olaf </a:t>
            </a:r>
            <a:r>
              <a:rPr lang="en-US" sz="2800" dirty="0" err="1" smtClean="0"/>
              <a:t>Helmer</a:t>
            </a:r>
            <a:r>
              <a:rPr lang="en-US" sz="2800" dirty="0" smtClean="0"/>
              <a:t> and Norman </a:t>
            </a:r>
            <a:r>
              <a:rPr lang="en-US" sz="2800" dirty="0" err="1" smtClean="0"/>
              <a:t>Dalkey</a:t>
            </a:r>
            <a:r>
              <a:rPr lang="en-US" sz="2800" dirty="0" smtClean="0"/>
              <a:t> of the Rand Corporation as part of an Air Force sponsored Rand Corporation study in the early 1950's.,</a:t>
            </a:r>
            <a:r>
              <a:rPr lang="en-US" sz="2800" b="1" dirty="0" smtClean="0"/>
              <a:t> </a:t>
            </a:r>
            <a:r>
              <a:rPr lang="en-US" sz="2800" dirty="0" smtClean="0"/>
              <a:t>for the purpose of addressing a specific military problem.</a:t>
            </a:r>
            <a:r>
              <a:rPr lang="en-US" sz="2800" b="1" dirty="0" smtClean="0"/>
              <a:t> </a:t>
            </a:r>
            <a:r>
              <a:rPr lang="en-US" sz="2800" dirty="0" smtClean="0"/>
              <a:t> </a:t>
            </a:r>
          </a:p>
          <a:p>
            <a:pPr algn="just"/>
            <a:r>
              <a:rPr lang="en-US" sz="2800" dirty="0" smtClean="0"/>
              <a:t>The Delphi Method seeks to achieve a consensus among group members through a series of questionnaires. The series of questionnaires sent either by mail or via computerized systems, to a pre-selected group of experts.  Nobody ‘looses face’ because the questionnaires are answered anonymously and individually by each member of the group. The answers are summarized and sent back to the group members along with the next questionnaire.</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This process is repeated until a group consensus is reached.  This usually only takes two iterations, but can sometimes takes as many as six rounds before a consensus is reached</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28600"/>
            <a:ext cx="8229600" cy="914400"/>
          </a:xfrm>
        </p:spPr>
        <p:txBody>
          <a:bodyPr>
            <a:normAutofit/>
          </a:bodyPr>
          <a:lstStyle/>
          <a:p>
            <a:pPr algn="ctr"/>
            <a:r>
              <a:rPr lang="en-US" dirty="0" smtClean="0"/>
              <a:t>ABOUT THE ORIGIN OF NAME</a:t>
            </a:r>
            <a:endParaRPr lang="en-US" dirty="0"/>
          </a:p>
        </p:txBody>
      </p:sp>
      <p:sp>
        <p:nvSpPr>
          <p:cNvPr id="9" name="Text Placeholder 8"/>
          <p:cNvSpPr>
            <a:spLocks noGrp="1"/>
          </p:cNvSpPr>
          <p:nvPr>
            <p:ph type="body" idx="1"/>
          </p:nvPr>
        </p:nvSpPr>
        <p:spPr>
          <a:xfrm>
            <a:off x="457200" y="1066800"/>
            <a:ext cx="4040188" cy="76200"/>
          </a:xfrm>
        </p:spPr>
        <p:txBody>
          <a:bodyPr>
            <a:normAutofit fontScale="25000" lnSpcReduction="20000"/>
          </a:bodyPr>
          <a:lstStyle/>
          <a:p>
            <a:endParaRPr lang="en-US" dirty="0"/>
          </a:p>
        </p:txBody>
      </p:sp>
      <p:sp>
        <p:nvSpPr>
          <p:cNvPr id="11" name="Text Placeholder 10"/>
          <p:cNvSpPr>
            <a:spLocks noGrp="1"/>
          </p:cNvSpPr>
          <p:nvPr>
            <p:ph type="body" sz="half" idx="3"/>
          </p:nvPr>
        </p:nvSpPr>
        <p:spPr>
          <a:xfrm>
            <a:off x="4572000" y="1219201"/>
            <a:ext cx="4343400" cy="533400"/>
          </a:xfrm>
        </p:spPr>
        <p:txBody>
          <a:bodyPr>
            <a:normAutofit/>
          </a:bodyPr>
          <a:lstStyle/>
          <a:p>
            <a:pPr algn="ctr"/>
            <a:r>
              <a:rPr lang="en-US" sz="1800" dirty="0" smtClean="0"/>
              <a:t>DELPHI ARCHAEOLOGICAL SITE</a:t>
            </a:r>
            <a:endParaRPr lang="en-US" sz="1800" dirty="0"/>
          </a:p>
        </p:txBody>
      </p:sp>
      <p:sp>
        <p:nvSpPr>
          <p:cNvPr id="10" name="Content Placeholder 9"/>
          <p:cNvSpPr>
            <a:spLocks noGrp="1"/>
          </p:cNvSpPr>
          <p:nvPr>
            <p:ph sz="quarter" idx="2"/>
          </p:nvPr>
        </p:nvSpPr>
        <p:spPr>
          <a:xfrm>
            <a:off x="152400" y="1295400"/>
            <a:ext cx="4267200" cy="5562600"/>
          </a:xfrm>
        </p:spPr>
        <p:txBody>
          <a:bodyPr>
            <a:normAutofit fontScale="92500" lnSpcReduction="10000"/>
          </a:bodyPr>
          <a:lstStyle/>
          <a:p>
            <a:pPr algn="just"/>
            <a:r>
              <a:rPr lang="en-US" sz="2000" dirty="0" smtClean="0"/>
              <a:t>The Delphi Method takes its name from the legend of the Oracle at Delphi in ancient Greece. </a:t>
            </a:r>
          </a:p>
          <a:p>
            <a:pPr algn="just"/>
            <a:r>
              <a:rPr lang="en-US" sz="2000" dirty="0" smtClean="0"/>
              <a:t>According to the legend, those wishing to gain a glimpse into the future would gather in a special chamber deep within a temple dedicated to the God Apollo located in the coastal town of Delphi.</a:t>
            </a:r>
          </a:p>
          <a:p>
            <a:pPr algn="just"/>
            <a:r>
              <a:rPr lang="en-US" sz="2000" dirty="0" smtClean="0"/>
              <a:t>The crowd would listen to “the </a:t>
            </a:r>
            <a:r>
              <a:rPr lang="en-US" sz="2000" dirty="0" err="1" smtClean="0"/>
              <a:t>Pythia</a:t>
            </a:r>
            <a:r>
              <a:rPr lang="en-US" sz="2000" dirty="0" smtClean="0"/>
              <a:t>,” a woman, obviously in an entranced state, perched on a three-legged stool, who channeled prophetic messages from the deity through the temple’s priests.  The priests translated the </a:t>
            </a:r>
            <a:r>
              <a:rPr lang="en-US" sz="2000" dirty="0" err="1" smtClean="0"/>
              <a:t>Pythia’s</a:t>
            </a:r>
            <a:r>
              <a:rPr lang="en-US" sz="2000" dirty="0" smtClean="0"/>
              <a:t> otherwise unintelligible utterances.  Thus, the ancient priests were the “experts” in interpreting the </a:t>
            </a:r>
            <a:r>
              <a:rPr lang="en-US" sz="2000" dirty="0" err="1" smtClean="0"/>
              <a:t>Pythia’s</a:t>
            </a:r>
            <a:r>
              <a:rPr lang="en-US" sz="2000" dirty="0" smtClean="0"/>
              <a:t> messages about the future.</a:t>
            </a:r>
          </a:p>
        </p:txBody>
      </p:sp>
      <p:pic>
        <p:nvPicPr>
          <p:cNvPr id="12" name="Content Placeholder 11" descr="delphi-greece.jpg"/>
          <p:cNvPicPr>
            <a:picLocks noGrp="1" noChangeAspect="1"/>
          </p:cNvPicPr>
          <p:nvPr>
            <p:ph sz="quarter" idx="4"/>
          </p:nvPr>
        </p:nvPicPr>
        <p:blipFill>
          <a:blip r:embed="rId2"/>
          <a:stretch>
            <a:fillRect/>
          </a:stretch>
        </p:blipFill>
        <p:spPr>
          <a:xfrm>
            <a:off x="4572001" y="1676400"/>
            <a:ext cx="4419600" cy="47244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pPr algn="ctr"/>
            <a:r>
              <a:rPr lang="en-US" dirty="0" smtClean="0"/>
              <a:t>DELPHI  - DEFINITIONS</a:t>
            </a:r>
            <a:endParaRPr lang="en-US" dirty="0"/>
          </a:p>
        </p:txBody>
      </p:sp>
      <p:sp>
        <p:nvSpPr>
          <p:cNvPr id="3" name="Content Placeholder 2"/>
          <p:cNvSpPr>
            <a:spLocks noGrp="1"/>
          </p:cNvSpPr>
          <p:nvPr>
            <p:ph idx="1"/>
          </p:nvPr>
        </p:nvSpPr>
        <p:spPr>
          <a:xfrm>
            <a:off x="304800" y="1219200"/>
            <a:ext cx="8610600" cy="5410200"/>
          </a:xfrm>
        </p:spPr>
        <p:txBody>
          <a:bodyPr>
            <a:normAutofit/>
          </a:bodyPr>
          <a:lstStyle/>
          <a:p>
            <a:pPr algn="just"/>
            <a:r>
              <a:rPr lang="en-US" dirty="0" smtClean="0"/>
              <a:t>According to </a:t>
            </a:r>
            <a:r>
              <a:rPr lang="en-US" dirty="0" err="1" smtClean="0"/>
              <a:t>Delbecq</a:t>
            </a:r>
            <a:r>
              <a:rPr lang="en-US" dirty="0" smtClean="0"/>
              <a:t>, Van de </a:t>
            </a:r>
            <a:r>
              <a:rPr lang="en-US" dirty="0" err="1" smtClean="0"/>
              <a:t>Ven</a:t>
            </a:r>
            <a:r>
              <a:rPr lang="en-US" dirty="0" smtClean="0"/>
              <a:t>, and Gustafson(1975) “The Delphi method is method for the systematic solicitation and collection of judgments on a particular topic through a set of carefully designed sequential questionnaire interspersed with summarized information and feedback of opinions derived from earlier response”</a:t>
            </a:r>
          </a:p>
          <a:p>
            <a:pPr algn="just">
              <a:buNone/>
            </a:pPr>
            <a:endParaRPr lang="en-US" dirty="0" smtClean="0"/>
          </a:p>
          <a:p>
            <a:pPr algn="just"/>
            <a:r>
              <a:rPr lang="en-US" dirty="0" smtClean="0"/>
              <a:t>The Delphi method is an exercise in group communication among a panel of geographically dispersed experts (Adler and </a:t>
            </a:r>
            <a:r>
              <a:rPr lang="en-US" dirty="0" err="1" smtClean="0"/>
              <a:t>Ziglio</a:t>
            </a:r>
            <a:r>
              <a:rPr lang="en-US" dirty="0" smtClean="0"/>
              <a:t>, 1996).  </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447800"/>
          </a:xfrm>
        </p:spPr>
        <p:txBody>
          <a:bodyPr/>
          <a:lstStyle/>
          <a:p>
            <a:endParaRPr lang="en-US" dirty="0"/>
          </a:p>
        </p:txBody>
      </p:sp>
      <p:sp>
        <p:nvSpPr>
          <p:cNvPr id="3" name="Content Placeholder 2"/>
          <p:cNvSpPr>
            <a:spLocks noGrp="1"/>
          </p:cNvSpPr>
          <p:nvPr>
            <p:ph idx="1"/>
          </p:nvPr>
        </p:nvSpPr>
        <p:spPr>
          <a:xfrm>
            <a:off x="457200" y="1295400"/>
            <a:ext cx="8229600" cy="5029200"/>
          </a:xfrm>
        </p:spPr>
        <p:txBody>
          <a:bodyPr>
            <a:normAutofit/>
          </a:bodyPr>
          <a:lstStyle/>
          <a:p>
            <a:pPr algn="just"/>
            <a:r>
              <a:rPr lang="en-US" dirty="0" smtClean="0"/>
              <a:t>Wechsler characterizes a 'Standard-Delphi-Method' in the following way: 'It is a survey which is steered by a monitor group, comprises several rounds of a group of experts, who are anonymous among each other and for whose subjective-intuitive prognoses a consensus is aimed at. After each survey round, a standard feedback about the statistical group judgments calculated from median and quartiles of single prognoses is given and if possible, the arguments and counterarguments of the extreme answers are fed back...' (Wechsler 1978).</a:t>
            </a:r>
          </a:p>
          <a:p>
            <a:pPr>
              <a:buNone/>
            </a:pP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229600" cy="1295400"/>
          </a:xfrm>
        </p:spPr>
        <p:txBody>
          <a:bodyPr>
            <a:normAutofit fontScale="90000"/>
          </a:bodyPr>
          <a:lstStyle/>
          <a:p>
            <a:pPr algn="ctr"/>
            <a:r>
              <a:rPr lang="en-US" dirty="0" smtClean="0">
                <a:latin typeface="Comic Sans MS" pitchFamily="66" charset="0"/>
              </a:rPr>
              <a:t>Delphi method is most suitable </a:t>
            </a:r>
            <a:r>
              <a:rPr lang="en-US" dirty="0" smtClean="0"/>
              <a:t/>
            </a:r>
            <a:br>
              <a:rPr lang="en-US" dirty="0" smtClean="0"/>
            </a:br>
            <a:endParaRPr lang="en-US" dirty="0"/>
          </a:p>
        </p:txBody>
      </p:sp>
      <p:sp>
        <p:nvSpPr>
          <p:cNvPr id="3" name="Content Placeholder 2"/>
          <p:cNvSpPr>
            <a:spLocks noGrp="1"/>
          </p:cNvSpPr>
          <p:nvPr>
            <p:ph idx="1"/>
          </p:nvPr>
        </p:nvSpPr>
        <p:spPr>
          <a:xfrm>
            <a:off x="457200" y="914400"/>
            <a:ext cx="8229600" cy="5410200"/>
          </a:xfrm>
        </p:spPr>
        <p:txBody>
          <a:bodyPr>
            <a:normAutofit/>
          </a:bodyPr>
          <a:lstStyle/>
          <a:p>
            <a:pPr lvl="0" algn="just"/>
            <a:r>
              <a:rPr lang="en-US" sz="2800" dirty="0" smtClean="0"/>
              <a:t>The Delphi method is especially useful for futuristic Projects (long-range forecasting 20-30 years), as expert opinions are the only source of information available.</a:t>
            </a:r>
          </a:p>
          <a:p>
            <a:r>
              <a:rPr lang="en-US" sz="2800" dirty="0" smtClean="0"/>
              <a:t>Top secret and complex military projects  </a:t>
            </a:r>
          </a:p>
          <a:p>
            <a:pPr lvl="0" algn="just"/>
            <a:r>
              <a:rPr lang="en-US" sz="2800" dirty="0" smtClean="0"/>
              <a:t>When time &amp; cost constraints make frequent face-to-face meetings difficult to arrange.</a:t>
            </a:r>
          </a:p>
          <a:p>
            <a:pPr lvl="0" algn="just"/>
            <a:r>
              <a:rPr lang="en-US" sz="2800" dirty="0" smtClean="0"/>
              <a:t>When the heterogeneity of the participants must be preserved and anonymity assured.</a:t>
            </a:r>
          </a:p>
          <a:p>
            <a:pPr lvl="0" algn="just"/>
            <a:r>
              <a:rPr lang="en-US" sz="2800" dirty="0" smtClean="0"/>
              <a:t>In situations where there is no clear-cut resolution of a given policy issue</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style>
          <a:lnRef idx="2">
            <a:schemeClr val="accent3"/>
          </a:lnRef>
          <a:fillRef idx="1">
            <a:schemeClr val="lt1"/>
          </a:fillRef>
          <a:effectRef idx="0">
            <a:schemeClr val="accent3"/>
          </a:effectRef>
          <a:fontRef idx="minor">
            <a:schemeClr val="dk1"/>
          </a:fontRef>
        </p:style>
        <p:txBody>
          <a:bodyPr>
            <a:normAutofit fontScale="90000"/>
          </a:bodyPr>
          <a:lstStyle/>
          <a:p>
            <a:pPr algn="ct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DELPHI PROCEDURE</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457200" y="990600"/>
            <a:ext cx="8229600" cy="5638800"/>
          </a:xfrm>
        </p:spPr>
        <p:txBody>
          <a:bodyPr>
            <a:normAutofit/>
          </a:bodyPr>
          <a:lstStyle/>
          <a:p>
            <a:r>
              <a:rPr lang="en-US" sz="3600" b="1" i="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Fowles</a:t>
            </a:r>
            <a:r>
              <a:rPr lang="en-US" sz="36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(1978) describes ten steps for the Delphi method</a:t>
            </a:r>
            <a:endPar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buNone/>
            </a:pP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   Formation of a Delphi team to undertake a Delphi on a subject. </a:t>
            </a:r>
            <a:endPar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buNone/>
            </a:pP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  Selection of expert panel(s).</a:t>
            </a:r>
            <a:endPar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buNone/>
            </a:pP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3  Development of the first round questionnaire </a:t>
            </a:r>
            <a:endPar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buNone/>
            </a:pP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4  Testing the questionnaire for proper wording. </a:t>
            </a:r>
            <a:endPar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endParaRPr lang="en-US" dirty="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381000"/>
          </a:xfrm>
        </p:spPr>
        <p:txBody>
          <a:bodyPr>
            <a:normAutofit fontScale="90000"/>
          </a:bodyPr>
          <a:lstStyle/>
          <a:p>
            <a:endParaRPr lang="en-US" dirty="0"/>
          </a:p>
        </p:txBody>
      </p:sp>
      <p:sp>
        <p:nvSpPr>
          <p:cNvPr id="3" name="Content Placeholder 2"/>
          <p:cNvSpPr>
            <a:spLocks noGrp="1"/>
          </p:cNvSpPr>
          <p:nvPr>
            <p:ph idx="1"/>
          </p:nvPr>
        </p:nvSpPr>
        <p:spPr>
          <a:xfrm>
            <a:off x="457200" y="990600"/>
            <a:ext cx="8229600" cy="5074920"/>
          </a:xfrm>
        </p:spPr>
        <p:txBody>
          <a:bodyPr/>
          <a:lstStyle/>
          <a:p>
            <a:pPr>
              <a:buNone/>
            </a:pP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5   Transmission to the panelists. </a:t>
            </a:r>
            <a:endPar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buNone/>
            </a:pP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6   Analysis of 1st responses </a:t>
            </a:r>
            <a:endPar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buNone/>
            </a:pP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7  Preparation of 2nd round.</a:t>
            </a:r>
            <a:endPar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buNone/>
            </a:pP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8  Transmission of 2nd round questionnaires to the panelists </a:t>
            </a:r>
          </a:p>
          <a:p>
            <a:pPr>
              <a:buNone/>
            </a:pP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9  Analysis of the 2nd round responses (7 to 9 may be repeated to get consensus)</a:t>
            </a:r>
          </a:p>
          <a:p>
            <a:pPr>
              <a:buNone/>
            </a:pP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10  Preparation and presentation of report</a:t>
            </a:r>
          </a:p>
          <a:p>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638</TotalTime>
  <Words>771</Words>
  <Application>Microsoft Office PowerPoint</Application>
  <PresentationFormat>On-screen Show (4:3)</PresentationFormat>
  <Paragraphs>78</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THE  DELPHI  METHOD</vt:lpstr>
      <vt:lpstr>THE DELPHI METHOD</vt:lpstr>
      <vt:lpstr> </vt:lpstr>
      <vt:lpstr>ABOUT THE ORIGIN OF NAME</vt:lpstr>
      <vt:lpstr>DELPHI  - DEFINITIONS</vt:lpstr>
      <vt:lpstr>Slide 6</vt:lpstr>
      <vt:lpstr>Delphi method is most suitable  </vt:lpstr>
      <vt:lpstr>DELPHI PROCEDURE</vt:lpstr>
      <vt:lpstr>Slide 9</vt:lpstr>
      <vt:lpstr>Delphi Positive </vt:lpstr>
      <vt:lpstr>Slide 11</vt:lpstr>
      <vt:lpstr>DELPHI  NEGATIV’S</vt:lpstr>
      <vt:lpstr>Slide 13</vt:lpstr>
      <vt:lpstr> THANK  YOU </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SHAJI JOHN</dc:creator>
  <cp:lastModifiedBy>SHAJI JOHN</cp:lastModifiedBy>
  <cp:revision>60</cp:revision>
  <dcterms:created xsi:type="dcterms:W3CDTF">2012-04-09T16:49:13Z</dcterms:created>
  <dcterms:modified xsi:type="dcterms:W3CDTF">2012-05-11T08:53:35Z</dcterms:modified>
</cp:coreProperties>
</file>